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3E91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C3FEF-4A1F-440C-A8DB-62C1B0A46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F0C812-8D93-4828-A4DD-A0BD15DF2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A2AB6-BD44-422D-A17A-D652D6C9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05F1F8-88B8-4604-83B8-A13A0573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2D56E1-CA11-4585-B9CC-944CF250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04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8E704-19B0-4361-8C05-936C84C5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61BD40-FB06-4FE0-B2EF-CFA031595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FEA5AA-642C-4576-B336-910CFB9F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A97538-4EE2-427C-B269-AA79C84B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85B20B-3C72-446A-8C53-D965F469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0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CC3A27-E84A-411F-832A-21D0FC4A6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E23775-1B06-4404-92D3-9BD09F53E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93FBFB-5A9E-4EC9-AEB9-2099309F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761E53-CB81-4074-9255-F5E496AB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A4B26F-301C-4495-9B48-3B07D12F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04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9409-FD14-43DE-94E6-8D1EA50F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11B13-0D22-4C03-9326-CAD5B27C3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A28AE-6E03-49DF-9E99-623919B0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940D6A-80CD-434B-99DE-D6EEA2D39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CD2CA5-265D-4904-9DB9-D1974C14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3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34FD8-B82C-49DC-8574-16AC8D54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BC61B7-1795-4905-83ED-792F440CD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226C7-0D99-4718-A6DF-5BEFD9DED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DC34A4-7C6D-4DDB-A136-C69AD1B5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630B69-C510-45CC-9695-7F88FFA1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0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10F83F-D95B-401D-9E7E-15C3E2EB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01B778-AB93-4A43-BC74-2308A0664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AAA25C-BF7E-4EDF-9470-8120DDC5E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28EB1A-93E0-406B-ACE9-A8E38D5D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018D19-77DD-425B-B6AD-6D929B2C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0BA938-C95C-4DD7-A6C3-962C30FD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9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129B8-0A94-4185-8E17-38CE7F384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21130F-01DD-4B4C-A503-BB7488800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F90813-5007-43EB-979E-457CF21C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FD6DBC-BB69-4F8B-BE2D-E5A7B37F5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5A424D-6039-476E-9525-5131E02E8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DFCF3CB-D622-46B7-9843-04763D58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53EBE9-DCDE-4223-9C33-9ECAEA3D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FB9460-5E48-4550-A407-5C826B16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56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6864A-AE6D-49DB-ADD8-15A92667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9FF3C0-A043-4971-ACEE-4F8A5662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893349-6ED3-41DB-B46F-68DFBF15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8CE2DF-2149-4DE9-9120-BFA837E6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2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A22D0F-FD0A-4E7A-810E-4FD75A65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131CB5-5517-4A5B-A2AA-5CC4E6E6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DD7C74-502D-4908-99AA-277F4AA9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63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123C8-04CC-4BF8-9871-B399F14C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B4A3F-09C7-446C-A03E-F911B27AE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8229DC-3FCF-45CE-B7CF-89E8AFB38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9586D7-D62D-41F9-AA61-38D00A15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6808F4-4B43-4F29-8284-EEAC1542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8D7289-6C9E-4430-AB8A-8BF895E2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96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A2052-4303-454B-8B06-66B9F68B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EFE372E-D976-4E19-AF64-78CAB0636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C081D0-7552-406A-B5DD-1B224137B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09EB44-9B35-48CB-830B-332E13C2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63B173-E79B-4CD3-BBFC-7A91BD14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BB2898-A49E-40B6-8D23-FBD0916D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18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6AF28C-318A-483F-AE0D-1E2D923E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8CCB46-5312-41E2-9FAE-E4D98967A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1D48BE-26A6-4072-8675-FBE78E1E6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DAC-99BA-4892-A26B-041AC9235FFB}" type="datetimeFigureOut">
              <a:rPr lang="fr-FR" smtClean="0"/>
              <a:t>24/05/2021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077A85-D6C4-4451-AA2E-4A5CFD4D0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0A417-0E42-4E14-A48C-2E6709541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B3620-5C98-45A8-ABB7-F75C7C0CC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64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gif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gif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4" y="318274"/>
            <a:ext cx="11411339" cy="1631824"/>
          </a:xfrm>
        </p:spPr>
        <p:txBody>
          <a:bodyPr>
            <a:normAutofit/>
          </a:bodyPr>
          <a:lstStyle/>
          <a:p>
            <a:r>
              <a:rPr lang="fr-FR" sz="6600" i="1" dirty="0">
                <a:solidFill>
                  <a:srgbClr val="413E91"/>
                </a:solidFill>
                <a:latin typeface="FLOWER" pitchFamily="2" charset="0"/>
              </a:rPr>
              <a:t>L</a:t>
            </a:r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ife </a:t>
            </a:r>
            <a:r>
              <a:rPr lang="fr-FR" sz="6600" i="1" dirty="0">
                <a:solidFill>
                  <a:srgbClr val="413E91"/>
                </a:solidFill>
                <a:latin typeface="FLOWER" pitchFamily="2" charset="0"/>
              </a:rPr>
              <a:t>I</a:t>
            </a:r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s </a:t>
            </a:r>
            <a:r>
              <a:rPr lang="fr-FR" sz="6600" i="1" dirty="0">
                <a:solidFill>
                  <a:srgbClr val="413E91"/>
                </a:solidFill>
                <a:latin typeface="FLOWER" pitchFamily="2" charset="0"/>
              </a:rPr>
              <a:t>S</a:t>
            </a:r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trange</a:t>
            </a:r>
            <a:r>
              <a:rPr lang="fr-FR" dirty="0">
                <a:solidFill>
                  <a:srgbClr val="413E91"/>
                </a:solidFill>
                <a:latin typeface="Garamond" panose="02020404030301010803" pitchFamily="18" charset="0"/>
              </a:rPr>
              <a:t> : </a:t>
            </a:r>
            <a:br>
              <a:rPr lang="fr-FR" dirty="0">
                <a:solidFill>
                  <a:srgbClr val="413E91"/>
                </a:solidFill>
                <a:latin typeface="Garamond" panose="02020404030301010803" pitchFamily="18" charset="0"/>
              </a:rPr>
            </a:br>
            <a:r>
              <a:rPr lang="fr-FR" sz="3200" dirty="0">
                <a:solidFill>
                  <a:srgbClr val="413E91"/>
                </a:solidFill>
                <a:latin typeface="Garamond" panose="02020404030301010803" pitchFamily="18" charset="0"/>
              </a:rPr>
              <a:t>Une étude du </a:t>
            </a:r>
            <a:r>
              <a:rPr lang="fr-FR" sz="32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32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  <a:endParaRPr lang="fr-FR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493F375-5547-42D5-B34F-D6050420B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85" y="2319052"/>
            <a:ext cx="6381198" cy="35734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EF81694-6A57-40B6-A13E-9DE9EA958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3" y="3521739"/>
            <a:ext cx="6017464" cy="11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A675081-4BC5-488B-B7F2-B0AFB3C4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1716240" y="621772"/>
            <a:ext cx="916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Choix et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: correspondance entre les mondes privés de Max et ceux du joueur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Choix moraux et </a:t>
            </a:r>
            <a:r>
              <a:rPr lang="fr-FR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endParaRPr lang="fr-FR" i="1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2AF3B8-79A3-4AF8-A64F-F50D25B5B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439" y="1166259"/>
            <a:ext cx="6039619" cy="33972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443686-3EE4-4AAB-BA72-680A512C90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396" t="71875" r="27729"/>
          <a:stretch/>
        </p:blipFill>
        <p:spPr>
          <a:xfrm>
            <a:off x="7685712" y="4641060"/>
            <a:ext cx="3700746" cy="13344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703CCE-FA43-46D0-B999-1CEDBD9B3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7" y="2268666"/>
            <a:ext cx="4286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A675081-4BC5-488B-B7F2-B0AFB3C4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1430665" y="748593"/>
            <a:ext cx="963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comme seuil entre le joueur et l’avatar : une concrétisation de l’interprétation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602994" y="1333910"/>
            <a:ext cx="379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Un univers perméable : les multiples métalepses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2A6165B-0F93-4D26-987F-DDB2BB0171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2" t="22041" r="31122" b="55646"/>
          <a:stretch/>
        </p:blipFill>
        <p:spPr>
          <a:xfrm>
            <a:off x="765570" y="1870893"/>
            <a:ext cx="3051111" cy="15302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F4792F-1C71-4463-9B24-C3FC317859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8" t="83497" r="28981"/>
          <a:stretch/>
        </p:blipFill>
        <p:spPr>
          <a:xfrm>
            <a:off x="1986827" y="2779754"/>
            <a:ext cx="2897037" cy="7136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C00DE0B-5256-4549-A7AE-E7D6C25FF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62738" r="23546" b="11786"/>
          <a:stretch/>
        </p:blipFill>
        <p:spPr>
          <a:xfrm>
            <a:off x="5913388" y="1535340"/>
            <a:ext cx="5290458" cy="12398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6F242A3-C29A-4371-86B1-5F6A7B425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826" t="61301" r="12602"/>
          <a:stretch/>
        </p:blipFill>
        <p:spPr>
          <a:xfrm>
            <a:off x="1254738" y="3595342"/>
            <a:ext cx="8360229" cy="265397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E0CC69-5CA8-4704-A8CA-8C72DC492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10" y="2991398"/>
            <a:ext cx="1556679" cy="18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A675081-4BC5-488B-B7F2-B0AFB3C4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602994" y="1333910"/>
            <a:ext cx="461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La résonnance de l’interprétation dans les choix du joueur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5E3D3-0659-401B-BF43-409000B49F0D}"/>
              </a:ext>
            </a:extLst>
          </p:cNvPr>
          <p:cNvSpPr/>
          <p:nvPr/>
        </p:nvSpPr>
        <p:spPr>
          <a:xfrm>
            <a:off x="483637" y="1703242"/>
            <a:ext cx="11224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CHLOE : Prends un peu confiance en toi, Max ! Mets ça et laisse parler la punk en toi ! Tu peux tout risquer ! Tu peux tout essayer, tout… Par exemple, je te mets au défi de m’embrasser !</a:t>
            </a:r>
            <a:endParaRPr lang="fr-FR" sz="1600" dirty="0">
              <a:latin typeface="Garamond" panose="02020404030301010803" pitchFamily="18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MAX : Hein ?</a:t>
            </a:r>
            <a:endParaRPr lang="fr-FR" sz="1600" dirty="0">
              <a:latin typeface="Garamond" panose="02020404030301010803" pitchFamily="18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CHLOE : Je parie que t’es pas cap. Embrasse-moi.</a:t>
            </a:r>
            <a:endParaRPr lang="fr-FR" sz="1600" dirty="0">
              <a:latin typeface="Garamond" panose="02020404030301010803" pitchFamily="18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ALTERNATIVE : L’embrasser/Ne pas l’embrasser</a:t>
            </a:r>
            <a:endParaRPr lang="fr-FR" sz="1600" dirty="0">
              <a:effectLst/>
              <a:latin typeface="Garamond" panose="02020404030301010803" pitchFamily="18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C6F2AFE-1E7E-4E08-9A64-8F3AE03DB870}"/>
              </a:ext>
            </a:extLst>
          </p:cNvPr>
          <p:cNvCxnSpPr/>
          <p:nvPr/>
        </p:nvCxnSpPr>
        <p:spPr>
          <a:xfrm flipH="1">
            <a:off x="4385388" y="3180570"/>
            <a:ext cx="1250303" cy="420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3671CB3-AD22-40A8-AA73-669C584E6F43}"/>
              </a:ext>
            </a:extLst>
          </p:cNvPr>
          <p:cNvCxnSpPr>
            <a:cxnSpLocks/>
          </p:cNvCxnSpPr>
          <p:nvPr/>
        </p:nvCxnSpPr>
        <p:spPr>
          <a:xfrm>
            <a:off x="7296847" y="3193728"/>
            <a:ext cx="916786" cy="496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45FD4-5E33-45A2-B1C8-6BA0E7D85540}"/>
              </a:ext>
            </a:extLst>
          </p:cNvPr>
          <p:cNvSpPr/>
          <p:nvPr/>
        </p:nvSpPr>
        <p:spPr>
          <a:xfrm>
            <a:off x="598351" y="3690205"/>
            <a:ext cx="408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CHLOE : Wow, t’es une vraie, Max ! Je vais envoyer un texto à Warren pour lui dire que c’est mort… […]</a:t>
            </a:r>
            <a:endParaRPr lang="fr-F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38D2FC-1412-4B4D-9D16-921F0FA8E950}"/>
              </a:ext>
            </a:extLst>
          </p:cNvPr>
          <p:cNvSpPr/>
          <p:nvPr/>
        </p:nvSpPr>
        <p:spPr>
          <a:xfrm>
            <a:off x="5930492" y="3665856"/>
            <a:ext cx="55444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MAX : Désolée, c’est pas si facile.</a:t>
            </a:r>
            <a:endParaRPr lang="fr-FR" sz="1600" dirty="0">
              <a:latin typeface="Garamond" panose="02020404030301010803" pitchFamily="18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/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CHLOE : Oh, vraiment ? Avoue que tu m’as déjà emballée et que t’as rembobiné après ! Je vais envoyer un texto à Warren pour lui dire que tu te réserves pour lui … […]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4A64146-1ADF-43B3-A9AA-066363D5BFAB}"/>
              </a:ext>
            </a:extLst>
          </p:cNvPr>
          <p:cNvSpPr txBox="1"/>
          <p:nvPr/>
        </p:nvSpPr>
        <p:spPr>
          <a:xfrm>
            <a:off x="1430665" y="748593"/>
            <a:ext cx="963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comme seuil entre le joueur et l’avatar : une concrétisation de l’interprétation</a:t>
            </a:r>
          </a:p>
        </p:txBody>
      </p:sp>
    </p:spTree>
    <p:extLst>
      <p:ext uri="{BB962C8B-B14F-4D97-AF65-F5344CB8AC3E}">
        <p14:creationId xmlns:p14="http://schemas.microsoft.com/office/powerpoint/2010/main" val="2306302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A675081-4BC5-488B-B7F2-B0AFB3C4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602994" y="1333910"/>
            <a:ext cx="472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Mettre le joueur face à ses choix : la disparition du </a:t>
            </a:r>
            <a:r>
              <a:rPr lang="fr-FR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endParaRPr lang="fr-FR" i="1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E85F05-E7A4-4924-8552-FA9754D1BB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74"/>
          <a:stretch/>
        </p:blipFill>
        <p:spPr>
          <a:xfrm>
            <a:off x="602994" y="1779614"/>
            <a:ext cx="5368598" cy="37362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DA67B6-F296-4AA8-A94E-FA52FAB3A6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70" t="82927" r="24137"/>
          <a:stretch/>
        </p:blipFill>
        <p:spPr>
          <a:xfrm>
            <a:off x="2499377" y="5365879"/>
            <a:ext cx="3788228" cy="7078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0B8298-854F-4DA0-B929-9CF6386E48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48" r="28053"/>
          <a:stretch/>
        </p:blipFill>
        <p:spPr>
          <a:xfrm>
            <a:off x="7005640" y="1466495"/>
            <a:ext cx="3816079" cy="4547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0D8792-E7B4-4C1E-82E5-99E080B95B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972" t="82159" r="20003"/>
          <a:stretch/>
        </p:blipFill>
        <p:spPr>
          <a:xfrm>
            <a:off x="7650509" y="4583583"/>
            <a:ext cx="4093029" cy="7078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05E2673-2846-46B8-8B70-C7F5967A6873}"/>
              </a:ext>
            </a:extLst>
          </p:cNvPr>
          <p:cNvSpPr txBox="1"/>
          <p:nvPr/>
        </p:nvSpPr>
        <p:spPr>
          <a:xfrm>
            <a:off x="1430665" y="748593"/>
            <a:ext cx="963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comme seuil entre le joueur et l’avatar : une concrétisation de l’interprétation</a:t>
            </a:r>
          </a:p>
        </p:txBody>
      </p:sp>
    </p:spTree>
    <p:extLst>
      <p:ext uri="{BB962C8B-B14F-4D97-AF65-F5344CB8AC3E}">
        <p14:creationId xmlns:p14="http://schemas.microsoft.com/office/powerpoint/2010/main" val="319828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4ED7CB-E2D6-46CD-8E4F-159A96AAC44E}"/>
              </a:ext>
            </a:extLst>
          </p:cNvPr>
          <p:cNvSpPr txBox="1"/>
          <p:nvPr/>
        </p:nvSpPr>
        <p:spPr>
          <a:xfrm>
            <a:off x="829302" y="5119561"/>
            <a:ext cx="10851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Thomas Pavel, « “Possible Worlds” in Literary Semantics », </a:t>
            </a:r>
            <a:r>
              <a:rPr lang="en-US" sz="1600" i="1" dirty="0">
                <a:latin typeface="Garamond" panose="02020404030301010803" pitchFamily="18" charset="0"/>
              </a:rPr>
              <a:t>The Journal of Aesthetics and Art Criticism </a:t>
            </a:r>
            <a:r>
              <a:rPr lang="en-US" sz="1600" dirty="0">
                <a:latin typeface="Garamond" panose="02020404030301010803" pitchFamily="18" charset="0"/>
              </a:rPr>
              <a:t>34, 1975, p. 165‑176.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Garamond" panose="02020404030301010803" pitchFamily="18" charset="0"/>
              </a:rPr>
              <a:t>Umberto Eco, </a:t>
            </a:r>
            <a:r>
              <a:rPr lang="fr-FR" sz="1600" i="1" dirty="0" err="1">
                <a:latin typeface="Garamond" panose="02020404030301010803" pitchFamily="18" charset="0"/>
              </a:rPr>
              <a:t>Lector</a:t>
            </a:r>
            <a:r>
              <a:rPr lang="fr-FR" sz="1600" i="1" dirty="0">
                <a:latin typeface="Garamond" panose="02020404030301010803" pitchFamily="18" charset="0"/>
              </a:rPr>
              <a:t> in Fabula</a:t>
            </a:r>
            <a:r>
              <a:rPr lang="fr-FR" sz="1600" dirty="0">
                <a:latin typeface="Garamond" panose="02020404030301010803" pitchFamily="18" charset="0"/>
              </a:rPr>
              <a:t>, traduction de </a:t>
            </a:r>
            <a:r>
              <a:rPr lang="fr-FR" sz="1600" dirty="0" err="1">
                <a:latin typeface="Garamond" panose="02020404030301010803" pitchFamily="18" charset="0"/>
              </a:rPr>
              <a:t>Myriem</a:t>
            </a:r>
            <a:r>
              <a:rPr lang="fr-FR" sz="1600" dirty="0">
                <a:latin typeface="Garamond" panose="02020404030301010803" pitchFamily="18" charset="0"/>
              </a:rPr>
              <a:t> </a:t>
            </a:r>
            <a:r>
              <a:rPr lang="fr-FR" sz="1600" dirty="0" err="1">
                <a:latin typeface="Garamond" panose="02020404030301010803" pitchFamily="18" charset="0"/>
              </a:rPr>
              <a:t>Bouzaher</a:t>
            </a:r>
            <a:r>
              <a:rPr lang="fr-FR" sz="1600" dirty="0">
                <a:latin typeface="Garamond" panose="02020404030301010803" pitchFamily="18" charset="0"/>
              </a:rPr>
              <a:t>, Le Livre de Poche, 1985 [1979].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Garamond" panose="02020404030301010803" pitchFamily="18" charset="0"/>
              </a:rPr>
              <a:t>Marie-Laure Ryan, </a:t>
            </a:r>
            <a:r>
              <a:rPr lang="fr-FR" sz="1600" i="1" dirty="0">
                <a:latin typeface="Garamond" panose="02020404030301010803" pitchFamily="18" charset="0"/>
              </a:rPr>
              <a:t>Possible Worlds, </a:t>
            </a:r>
            <a:r>
              <a:rPr lang="fr-FR" sz="1600" i="1" dirty="0" err="1">
                <a:latin typeface="Garamond" panose="02020404030301010803" pitchFamily="18" charset="0"/>
              </a:rPr>
              <a:t>Artificial</a:t>
            </a:r>
            <a:r>
              <a:rPr lang="fr-FR" sz="1600" i="1" dirty="0">
                <a:latin typeface="Garamond" panose="02020404030301010803" pitchFamily="18" charset="0"/>
              </a:rPr>
              <a:t> Intelligence, Narrative Theory</a:t>
            </a:r>
            <a:r>
              <a:rPr lang="fr-FR" sz="1600" dirty="0">
                <a:latin typeface="Garamond" panose="02020404030301010803" pitchFamily="18" charset="0"/>
              </a:rPr>
              <a:t>, Bloomington and Indianapolis, Indiana </a:t>
            </a:r>
            <a:r>
              <a:rPr lang="fr-FR" sz="1600" dirty="0" err="1">
                <a:latin typeface="Garamond" panose="02020404030301010803" pitchFamily="18" charset="0"/>
              </a:rPr>
              <a:t>University</a:t>
            </a:r>
            <a:r>
              <a:rPr lang="fr-FR" sz="1600" dirty="0">
                <a:latin typeface="Garamond" panose="02020404030301010803" pitchFamily="18" charset="0"/>
              </a:rPr>
              <a:t> </a:t>
            </a:r>
            <a:r>
              <a:rPr lang="fr-FR" sz="1600" dirty="0" err="1">
                <a:latin typeface="Garamond" panose="02020404030301010803" pitchFamily="18" charset="0"/>
              </a:rPr>
              <a:t>Press</a:t>
            </a:r>
            <a:r>
              <a:rPr lang="fr-FR" sz="1600" dirty="0">
                <a:latin typeface="Garamond" panose="02020404030301010803" pitchFamily="18" charset="0"/>
              </a:rPr>
              <a:t>, 1991.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Garamond" panose="02020404030301010803" pitchFamily="18" charset="0"/>
              </a:rPr>
              <a:t>Lubomír</a:t>
            </a:r>
            <a:r>
              <a:rPr lang="fr-FR" sz="1600" dirty="0">
                <a:latin typeface="Garamond" panose="02020404030301010803" pitchFamily="18" charset="0"/>
              </a:rPr>
              <a:t> </a:t>
            </a:r>
            <a:r>
              <a:rPr lang="fr-FR" sz="1600" dirty="0" err="1">
                <a:latin typeface="Garamond" panose="02020404030301010803" pitchFamily="18" charset="0"/>
              </a:rPr>
              <a:t>Doležel</a:t>
            </a:r>
            <a:r>
              <a:rPr lang="fr-FR" sz="1600" dirty="0">
                <a:latin typeface="Garamond" panose="02020404030301010803" pitchFamily="18" charset="0"/>
              </a:rPr>
              <a:t>, « Narrative </a:t>
            </a:r>
            <a:r>
              <a:rPr lang="fr-FR" sz="1600" dirty="0" err="1">
                <a:latin typeface="Garamond" panose="02020404030301010803" pitchFamily="18" charset="0"/>
              </a:rPr>
              <a:t>modalities</a:t>
            </a:r>
            <a:r>
              <a:rPr lang="fr-FR" sz="1600" dirty="0">
                <a:latin typeface="Garamond" panose="02020404030301010803" pitchFamily="18" charset="0"/>
              </a:rPr>
              <a:t> », </a:t>
            </a:r>
            <a:r>
              <a:rPr lang="fr-FR" sz="1600" i="1" dirty="0">
                <a:latin typeface="Garamond" panose="02020404030301010803" pitchFamily="18" charset="0"/>
              </a:rPr>
              <a:t>Journal of </a:t>
            </a:r>
            <a:r>
              <a:rPr lang="fr-FR" sz="1600" i="1" dirty="0" err="1">
                <a:latin typeface="Garamond" panose="02020404030301010803" pitchFamily="18" charset="0"/>
              </a:rPr>
              <a:t>Literary</a:t>
            </a:r>
            <a:r>
              <a:rPr lang="fr-FR" sz="1600" i="1" dirty="0">
                <a:latin typeface="Garamond" panose="02020404030301010803" pitchFamily="18" charset="0"/>
              </a:rPr>
              <a:t> </a:t>
            </a:r>
            <a:r>
              <a:rPr lang="fr-FR" sz="1600" i="1" dirty="0" err="1">
                <a:latin typeface="Garamond" panose="02020404030301010803" pitchFamily="18" charset="0"/>
              </a:rPr>
              <a:t>Semantics</a:t>
            </a:r>
            <a:r>
              <a:rPr lang="fr-FR" sz="1600" i="1" dirty="0">
                <a:latin typeface="Garamond" panose="02020404030301010803" pitchFamily="18" charset="0"/>
              </a:rPr>
              <a:t> </a:t>
            </a:r>
            <a:r>
              <a:rPr lang="fr-FR" sz="1600" dirty="0">
                <a:latin typeface="Garamond" panose="02020404030301010803" pitchFamily="18" charset="0"/>
              </a:rPr>
              <a:t>5, 1976, p. 5-14.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D814BA-028D-429B-9783-0E846168C8EA}"/>
              </a:ext>
            </a:extLst>
          </p:cNvPr>
          <p:cNvSpPr txBox="1"/>
          <p:nvPr/>
        </p:nvSpPr>
        <p:spPr>
          <a:xfrm>
            <a:off x="590711" y="1777608"/>
            <a:ext cx="109634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FR" dirty="0">
                <a:latin typeface="Garamond" panose="02020404030301010803" pitchFamily="18" charset="0"/>
              </a:rPr>
              <a:t>Un cours d’événements possibles qui dépend « des </a:t>
            </a:r>
            <a:r>
              <a:rPr lang="fr-FR" i="1" dirty="0">
                <a:latin typeface="Garamond" panose="02020404030301010803" pitchFamily="18" charset="0"/>
              </a:rPr>
              <a:t>attitudes propositionnelles</a:t>
            </a:r>
            <a:r>
              <a:rPr lang="fr-FR" dirty="0">
                <a:latin typeface="Garamond" panose="02020404030301010803" pitchFamily="18" charset="0"/>
              </a:rPr>
              <a:t> de quelqu’un qui le croit, le rêve, le désire, le prévoit, etc. » (Eco) : les mondes possibles du texte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FR" dirty="0">
                <a:latin typeface="Garamond" panose="02020404030301010803" pitchFamily="18" charset="0"/>
              </a:rPr>
              <a:t>K-World (</a:t>
            </a:r>
            <a:r>
              <a:rPr lang="fr-FR" i="1" dirty="0" err="1">
                <a:latin typeface="Garamond" panose="02020404030301010803" pitchFamily="18" charset="0"/>
              </a:rPr>
              <a:t>knowledge</a:t>
            </a:r>
            <a:r>
              <a:rPr lang="fr-FR" dirty="0">
                <a:latin typeface="Garamond" panose="02020404030301010803" pitchFamily="18" charset="0"/>
              </a:rPr>
              <a:t>) : représentation du monde selon la connaissance subjective du personnage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FR" dirty="0">
                <a:latin typeface="Garamond" panose="02020404030301010803" pitchFamily="18" charset="0"/>
              </a:rPr>
              <a:t>W-World (</a:t>
            </a:r>
            <a:r>
              <a:rPr lang="fr-FR" i="1" dirty="0" err="1">
                <a:latin typeface="Garamond" panose="02020404030301010803" pitchFamily="18" charset="0"/>
              </a:rPr>
              <a:t>wish</a:t>
            </a:r>
            <a:r>
              <a:rPr lang="fr-FR" dirty="0">
                <a:latin typeface="Garamond" panose="02020404030301010803" pitchFamily="18" charset="0"/>
              </a:rPr>
              <a:t>) : souhaits et jugements de valeur subjectifs du personnage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FR" dirty="0">
                <a:latin typeface="Garamond" panose="02020404030301010803" pitchFamily="18" charset="0"/>
              </a:rPr>
              <a:t>O-World (</a:t>
            </a:r>
            <a:r>
              <a:rPr lang="fr-FR" i="1" dirty="0">
                <a:latin typeface="Garamond" panose="02020404030301010803" pitchFamily="18" charset="0"/>
              </a:rPr>
              <a:t>obligation</a:t>
            </a:r>
            <a:r>
              <a:rPr lang="fr-FR" dirty="0">
                <a:latin typeface="Garamond" panose="02020404030301010803" pitchFamily="18" charset="0"/>
              </a:rPr>
              <a:t>) : dicté par les règles sociales de comportement</a:t>
            </a:r>
          </a:p>
          <a:p>
            <a:pPr>
              <a:spcAft>
                <a:spcPts val="1200"/>
              </a:spcAft>
            </a:pPr>
            <a:r>
              <a:rPr lang="fr-FR" dirty="0">
                <a:latin typeface="Garamond" panose="02020404030301010803" pitchFamily="18" charset="0"/>
              </a:rPr>
              <a:t>=&gt; Théorie des mondes possibles dirigée vers la compréhension des personnages (Ryan)</a:t>
            </a:r>
          </a:p>
          <a:p>
            <a:pPr marL="285750" indent="-285750">
              <a:buFontTx/>
              <a:buChar char="-"/>
            </a:pP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4067335" y="633106"/>
            <a:ext cx="4125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, 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moteur du récit enchâssé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23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Théorie des mondes possibles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97F6747C-0296-42B3-9E87-883280790785}"/>
              </a:ext>
            </a:extLst>
          </p:cNvPr>
          <p:cNvSpPr/>
          <p:nvPr/>
        </p:nvSpPr>
        <p:spPr>
          <a:xfrm>
            <a:off x="9368869" y="2481943"/>
            <a:ext cx="484258" cy="1212979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181811-2851-4582-94E1-A40313DCC46D}"/>
              </a:ext>
            </a:extLst>
          </p:cNvPr>
          <p:cNvSpPr txBox="1"/>
          <p:nvPr/>
        </p:nvSpPr>
        <p:spPr>
          <a:xfrm>
            <a:off x="9853127" y="2757317"/>
            <a:ext cx="1912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413E91"/>
                </a:solidFill>
                <a:latin typeface="Garamond" panose="02020404030301010803" pitchFamily="18" charset="0"/>
              </a:rPr>
              <a:t>Les mondes privés </a:t>
            </a:r>
          </a:p>
          <a:p>
            <a:pPr algn="ctr"/>
            <a:r>
              <a:rPr lang="fr-FR" dirty="0">
                <a:solidFill>
                  <a:srgbClr val="413E91"/>
                </a:solidFill>
                <a:latin typeface="Garamond" panose="02020404030301010803" pitchFamily="18" charset="0"/>
              </a:rPr>
              <a:t>du personnage</a:t>
            </a:r>
          </a:p>
        </p:txBody>
      </p:sp>
    </p:spTree>
    <p:extLst>
      <p:ext uri="{BB962C8B-B14F-4D97-AF65-F5344CB8AC3E}">
        <p14:creationId xmlns:p14="http://schemas.microsoft.com/office/powerpoint/2010/main" val="112671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51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Un récit en arborescence : le </a:t>
            </a:r>
            <a:r>
              <a:rPr lang="fr-FR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 comme moyen de progression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584F514-0F6E-4E3B-8A2F-C24EF1F4C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4878"/>
              </p:ext>
            </p:extLst>
          </p:nvPr>
        </p:nvGraphicFramePr>
        <p:xfrm>
          <a:off x="3163483" y="1838422"/>
          <a:ext cx="5933448" cy="3342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233">
                  <a:extLst>
                    <a:ext uri="{9D8B030D-6E8A-4147-A177-3AD203B41FA5}">
                      <a16:colId xmlns:a16="http://schemas.microsoft.com/office/drawing/2014/main" val="28057527"/>
                    </a:ext>
                  </a:extLst>
                </a:gridCol>
                <a:gridCol w="2967215">
                  <a:extLst>
                    <a:ext uri="{9D8B030D-6E8A-4147-A177-3AD203B41FA5}">
                      <a16:colId xmlns:a16="http://schemas.microsoft.com/office/drawing/2014/main" val="2580089284"/>
                    </a:ext>
                  </a:extLst>
                </a:gridCol>
              </a:tblGrid>
              <a:tr h="417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Garamond" panose="02020404030301010803" pitchFamily="18" charset="0"/>
                        </a:rPr>
                        <a:t>Situation initiale</a:t>
                      </a:r>
                      <a:endParaRPr lang="fr-FR" sz="140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Max, étudiante à Blackwell.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473511"/>
                  </a:ext>
                </a:extLst>
              </a:tr>
              <a:tr h="5921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Garamond" panose="02020404030301010803" pitchFamily="18" charset="0"/>
                        </a:rPr>
                        <a:t>Élément perturbateur</a:t>
                      </a:r>
                      <a:endParaRPr lang="fr-FR" sz="140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Garamond" panose="02020404030301010803" pitchFamily="18" charset="0"/>
                        </a:rPr>
                        <a:t>Max découvre le </a:t>
                      </a:r>
                      <a:r>
                        <a:rPr lang="fr-FR" sz="1400" b="0" i="1" dirty="0" err="1">
                          <a:effectLst/>
                          <a:latin typeface="Garamond" panose="02020404030301010803" pitchFamily="18" charset="0"/>
                        </a:rPr>
                        <a:t>rewind</a:t>
                      </a:r>
                      <a:r>
                        <a:rPr lang="fr-FR" sz="1400" b="0" i="0" dirty="0">
                          <a:effectLst/>
                          <a:latin typeface="Garamond" panose="02020404030301010803" pitchFamily="18" charset="0"/>
                        </a:rPr>
                        <a:t> et le</a:t>
                      </a:r>
                      <a:r>
                        <a:rPr lang="fr-FR" sz="1400" b="0" dirty="0">
                          <a:effectLst/>
                          <a:latin typeface="Garamond" panose="02020404030301010803" pitchFamily="18" charset="0"/>
                        </a:rPr>
                        <a:t> meurtre de Chloé est évité.</a:t>
                      </a:r>
                      <a:endParaRPr lang="fr-FR" sz="1400" b="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499554"/>
                  </a:ext>
                </a:extLst>
              </a:tr>
              <a:tr h="5020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Garamond" panose="02020404030301010803" pitchFamily="18" charset="0"/>
                        </a:rPr>
                        <a:t>Péripéties</a:t>
                      </a:r>
                      <a:endParaRPr lang="fr-FR" sz="140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Garamond" panose="02020404030301010803" pitchFamily="18" charset="0"/>
                        </a:rPr>
                        <a:t>L’enquête et les sauts temporels.</a:t>
                      </a:r>
                      <a:endParaRPr lang="fr-FR" sz="1400" b="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15353"/>
                  </a:ext>
                </a:extLst>
              </a:tr>
              <a:tr h="6365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Garamond" panose="02020404030301010803" pitchFamily="18" charset="0"/>
                        </a:rPr>
                        <a:t>Elément de résolution</a:t>
                      </a:r>
                      <a:endParaRPr lang="fr-FR" sz="140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Garamond" panose="02020404030301010803" pitchFamily="18" charset="0"/>
                        </a:rPr>
                        <a:t>Sauver Chloé/Sauver la ville (au choix du joueur).</a:t>
                      </a:r>
                      <a:endParaRPr lang="fr-FR" sz="1400" b="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787853"/>
                  </a:ext>
                </a:extLst>
              </a:tr>
              <a:tr h="1193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Garamond" panose="02020404030301010803" pitchFamily="18" charset="0"/>
                        </a:rPr>
                        <a:t>Situation finale</a:t>
                      </a:r>
                      <a:endParaRPr lang="fr-FR" sz="140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0" dirty="0">
                          <a:effectLst/>
                          <a:latin typeface="Garamond" panose="02020404030301010803" pitchFamily="18" charset="0"/>
                        </a:rPr>
                        <a:t>Chloé et Max quittent la ville/Max retourne à la situation initiale sans empêcher le meurtre de Chloé (selon le choix du joueur).</a:t>
                      </a:r>
                      <a:endParaRPr lang="fr-FR" sz="1400" b="0" dirty="0">
                        <a:effectLst/>
                        <a:latin typeface="Garamond" panose="02020404030301010803" pitchFamily="18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413E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51855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4568D1A9-501D-441E-8DF5-152FECF56ACE}"/>
              </a:ext>
            </a:extLst>
          </p:cNvPr>
          <p:cNvSpPr txBox="1"/>
          <p:nvPr/>
        </p:nvSpPr>
        <p:spPr>
          <a:xfrm>
            <a:off x="4067335" y="633106"/>
            <a:ext cx="4125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, 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moteur du récit enchâssé</a:t>
            </a:r>
          </a:p>
        </p:txBody>
      </p:sp>
    </p:spTree>
    <p:extLst>
      <p:ext uri="{BB962C8B-B14F-4D97-AF65-F5344CB8AC3E}">
        <p14:creationId xmlns:p14="http://schemas.microsoft.com/office/powerpoint/2010/main" val="383344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D8D660-E79F-4272-BAB3-F79AA1111E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223" b="7886"/>
          <a:stretch/>
        </p:blipFill>
        <p:spPr>
          <a:xfrm>
            <a:off x="4210050" y="-2057"/>
            <a:ext cx="7981950" cy="688108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1617A63-DFF2-4FEE-9909-AF0E1E2F9B34}"/>
              </a:ext>
            </a:extLst>
          </p:cNvPr>
          <p:cNvSpPr txBox="1"/>
          <p:nvPr/>
        </p:nvSpPr>
        <p:spPr>
          <a:xfrm>
            <a:off x="137808" y="6002834"/>
            <a:ext cx="595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Garamond" panose="02020404030301010803" pitchFamily="18" charset="0"/>
              </a:rPr>
              <a:t>Mathieu Bastian, Sebastien </a:t>
            </a:r>
            <a:r>
              <a:rPr lang="en-US" sz="1100" dirty="0" err="1">
                <a:latin typeface="Garamond" panose="02020404030301010803" pitchFamily="18" charset="0"/>
              </a:rPr>
              <a:t>Heymann</a:t>
            </a:r>
            <a:r>
              <a:rPr lang="en-US" sz="1100" dirty="0">
                <a:latin typeface="Garamond" panose="02020404030301010803" pitchFamily="18" charset="0"/>
              </a:rPr>
              <a:t> et Mathieu </a:t>
            </a:r>
            <a:r>
              <a:rPr lang="en-US" sz="1100" dirty="0" err="1">
                <a:latin typeface="Garamond" panose="02020404030301010803" pitchFamily="18" charset="0"/>
              </a:rPr>
              <a:t>Jacomy</a:t>
            </a:r>
            <a:r>
              <a:rPr lang="en-US" sz="1100" b="1" dirty="0">
                <a:latin typeface="Garamond" panose="02020404030301010803" pitchFamily="18" charset="0"/>
              </a:rPr>
              <a:t>, </a:t>
            </a:r>
            <a:r>
              <a:rPr lang="en-US" sz="1100" dirty="0">
                <a:latin typeface="Garamond" panose="02020404030301010803" pitchFamily="18" charset="0"/>
              </a:rPr>
              <a:t>« </a:t>
            </a:r>
            <a:r>
              <a:rPr lang="en-US" sz="1100" dirty="0" err="1">
                <a:latin typeface="Garamond" panose="02020404030301010803" pitchFamily="18" charset="0"/>
              </a:rPr>
              <a:t>Gephi</a:t>
            </a:r>
            <a:r>
              <a:rPr lang="en-US" sz="1100" dirty="0">
                <a:latin typeface="Garamond" panose="02020404030301010803" pitchFamily="18" charset="0"/>
              </a:rPr>
              <a:t>: an open source software for exploring and manipulating networks »</a:t>
            </a:r>
            <a:r>
              <a:rPr lang="en-US" sz="1100" i="1" dirty="0">
                <a:latin typeface="Garamond" panose="02020404030301010803" pitchFamily="18" charset="0"/>
              </a:rPr>
              <a:t>, International AAAI Conference on Weblogs and Social Media, </a:t>
            </a:r>
            <a:r>
              <a:rPr lang="en-US" sz="1100" dirty="0">
                <a:latin typeface="Garamond" panose="02020404030301010803" pitchFamily="18" charset="0"/>
              </a:rPr>
              <a:t>2009, https://www.aaai.org/ocs/index.php/ICWSM/09/paper/view/154, </a:t>
            </a:r>
            <a:r>
              <a:rPr lang="en-US" sz="1100" dirty="0" err="1">
                <a:latin typeface="Garamond" panose="02020404030301010803" pitchFamily="18" charset="0"/>
              </a:rPr>
              <a:t>consulté</a:t>
            </a:r>
            <a:r>
              <a:rPr lang="en-US" sz="1100" dirty="0">
                <a:latin typeface="Garamond" panose="02020404030301010803" pitchFamily="18" charset="0"/>
              </a:rPr>
              <a:t> le 14/03/2021.</a:t>
            </a:r>
            <a:endParaRPr lang="fr-FR" sz="1100" dirty="0">
              <a:latin typeface="Garamond" panose="02020404030301010803" pitchFamily="18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2A53929-5F7F-4882-87AF-128D4565E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978"/>
            <a:ext cx="4581524" cy="348742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31C389F-0072-4113-865D-492AC5C60C62}"/>
              </a:ext>
            </a:extLst>
          </p:cNvPr>
          <p:cNvSpPr txBox="1"/>
          <p:nvPr/>
        </p:nvSpPr>
        <p:spPr>
          <a:xfrm>
            <a:off x="1553611" y="85725"/>
            <a:ext cx="346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13E91"/>
                </a:solidFill>
                <a:latin typeface="Garamond" panose="02020404030301010803" pitchFamily="18" charset="0"/>
              </a:rPr>
              <a:t>Carte de l’épisode 1 de </a:t>
            </a:r>
            <a:r>
              <a:rPr lang="fr-FR" sz="16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endParaRPr lang="fr-FR" sz="1600" b="1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1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D8D660-E79F-4272-BAB3-F79AA1111E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651" r="5252" b="5096"/>
          <a:stretch/>
        </p:blipFill>
        <p:spPr>
          <a:xfrm>
            <a:off x="4459863" y="0"/>
            <a:ext cx="7732137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A37518-29D0-4E86-ACA8-18AFBD2D0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978"/>
            <a:ext cx="4581524" cy="348742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99D3EE2-854F-4DA5-B788-203472C45C0D}"/>
              </a:ext>
            </a:extLst>
          </p:cNvPr>
          <p:cNvSpPr txBox="1"/>
          <p:nvPr/>
        </p:nvSpPr>
        <p:spPr>
          <a:xfrm>
            <a:off x="1553611" y="85725"/>
            <a:ext cx="346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13E91"/>
                </a:solidFill>
                <a:latin typeface="Garamond" panose="02020404030301010803" pitchFamily="18" charset="0"/>
              </a:rPr>
              <a:t>Carte de l’épisode 1 de </a:t>
            </a:r>
            <a:r>
              <a:rPr lang="fr-FR" sz="16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endParaRPr lang="fr-FR" sz="1600" b="1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617A63-DFF2-4FEE-9909-AF0E1E2F9B34}"/>
              </a:ext>
            </a:extLst>
          </p:cNvPr>
          <p:cNvSpPr txBox="1"/>
          <p:nvPr/>
        </p:nvSpPr>
        <p:spPr>
          <a:xfrm>
            <a:off x="137808" y="6002834"/>
            <a:ext cx="595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Garamond" panose="02020404030301010803" pitchFamily="18" charset="0"/>
              </a:rPr>
              <a:t>Mathieu Bastian, Sebastien </a:t>
            </a:r>
            <a:r>
              <a:rPr lang="en-US" sz="1100" dirty="0" err="1">
                <a:latin typeface="Garamond" panose="02020404030301010803" pitchFamily="18" charset="0"/>
              </a:rPr>
              <a:t>Heymann</a:t>
            </a:r>
            <a:r>
              <a:rPr lang="en-US" sz="1100" dirty="0">
                <a:latin typeface="Garamond" panose="02020404030301010803" pitchFamily="18" charset="0"/>
              </a:rPr>
              <a:t> et Mathieu </a:t>
            </a:r>
            <a:r>
              <a:rPr lang="en-US" sz="1100" dirty="0" err="1">
                <a:latin typeface="Garamond" panose="02020404030301010803" pitchFamily="18" charset="0"/>
              </a:rPr>
              <a:t>Jacomy</a:t>
            </a:r>
            <a:r>
              <a:rPr lang="en-US" sz="1100" b="1" dirty="0">
                <a:latin typeface="Garamond" panose="02020404030301010803" pitchFamily="18" charset="0"/>
              </a:rPr>
              <a:t>, </a:t>
            </a:r>
            <a:r>
              <a:rPr lang="en-US" sz="1100" dirty="0">
                <a:latin typeface="Garamond" panose="02020404030301010803" pitchFamily="18" charset="0"/>
              </a:rPr>
              <a:t>« </a:t>
            </a:r>
            <a:r>
              <a:rPr lang="en-US" sz="1100" dirty="0" err="1">
                <a:latin typeface="Garamond" panose="02020404030301010803" pitchFamily="18" charset="0"/>
              </a:rPr>
              <a:t>Gephi</a:t>
            </a:r>
            <a:r>
              <a:rPr lang="en-US" sz="1100" dirty="0">
                <a:latin typeface="Garamond" panose="02020404030301010803" pitchFamily="18" charset="0"/>
              </a:rPr>
              <a:t>: an open source software for exploring and manipulating networks »</a:t>
            </a:r>
            <a:r>
              <a:rPr lang="en-US" sz="1100" i="1" dirty="0">
                <a:latin typeface="Garamond" panose="02020404030301010803" pitchFamily="18" charset="0"/>
              </a:rPr>
              <a:t>, International AAAI Conference on Weblogs and Social Media, </a:t>
            </a:r>
            <a:r>
              <a:rPr lang="en-US" sz="1100" dirty="0">
                <a:latin typeface="Garamond" panose="02020404030301010803" pitchFamily="18" charset="0"/>
              </a:rPr>
              <a:t>2009, https://www.aaai.org/ocs/index.php/ICWSM/09/paper/view/154, </a:t>
            </a:r>
            <a:r>
              <a:rPr lang="en-US" sz="1100" dirty="0" err="1">
                <a:latin typeface="Garamond" panose="02020404030301010803" pitchFamily="18" charset="0"/>
              </a:rPr>
              <a:t>consulté</a:t>
            </a:r>
            <a:r>
              <a:rPr lang="en-US" sz="1100" dirty="0">
                <a:latin typeface="Garamond" panose="02020404030301010803" pitchFamily="18" charset="0"/>
              </a:rPr>
              <a:t> le 14/03/2021.</a:t>
            </a:r>
            <a:endParaRPr lang="fr-FR" sz="11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1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D8D660-E79F-4272-BAB3-F79AA1111E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223" b="7886"/>
          <a:stretch/>
        </p:blipFill>
        <p:spPr>
          <a:xfrm>
            <a:off x="4210050" y="-2057"/>
            <a:ext cx="7981950" cy="688108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1617A63-DFF2-4FEE-9909-AF0E1E2F9B34}"/>
              </a:ext>
            </a:extLst>
          </p:cNvPr>
          <p:cNvSpPr txBox="1"/>
          <p:nvPr/>
        </p:nvSpPr>
        <p:spPr>
          <a:xfrm>
            <a:off x="137808" y="6002834"/>
            <a:ext cx="5958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Garamond" panose="02020404030301010803" pitchFamily="18" charset="0"/>
              </a:rPr>
              <a:t>Mathieu Bastian, Sebastien </a:t>
            </a:r>
            <a:r>
              <a:rPr lang="en-US" sz="1100" dirty="0" err="1">
                <a:latin typeface="Garamond" panose="02020404030301010803" pitchFamily="18" charset="0"/>
              </a:rPr>
              <a:t>Heymann</a:t>
            </a:r>
            <a:r>
              <a:rPr lang="en-US" sz="1100" dirty="0">
                <a:latin typeface="Garamond" panose="02020404030301010803" pitchFamily="18" charset="0"/>
              </a:rPr>
              <a:t> et Mathieu </a:t>
            </a:r>
            <a:r>
              <a:rPr lang="en-US" sz="1100" dirty="0" err="1">
                <a:latin typeface="Garamond" panose="02020404030301010803" pitchFamily="18" charset="0"/>
              </a:rPr>
              <a:t>Jacomy</a:t>
            </a:r>
            <a:r>
              <a:rPr lang="en-US" sz="1100" b="1" dirty="0">
                <a:latin typeface="Garamond" panose="02020404030301010803" pitchFamily="18" charset="0"/>
              </a:rPr>
              <a:t>, </a:t>
            </a:r>
            <a:r>
              <a:rPr lang="en-US" sz="1100" dirty="0">
                <a:latin typeface="Garamond" panose="02020404030301010803" pitchFamily="18" charset="0"/>
              </a:rPr>
              <a:t>« </a:t>
            </a:r>
            <a:r>
              <a:rPr lang="en-US" sz="1100" dirty="0" err="1">
                <a:latin typeface="Garamond" panose="02020404030301010803" pitchFamily="18" charset="0"/>
              </a:rPr>
              <a:t>Gephi</a:t>
            </a:r>
            <a:r>
              <a:rPr lang="en-US" sz="1100" dirty="0">
                <a:latin typeface="Garamond" panose="02020404030301010803" pitchFamily="18" charset="0"/>
              </a:rPr>
              <a:t>: an open source software for exploring and manipulating networks »</a:t>
            </a:r>
            <a:r>
              <a:rPr lang="en-US" sz="1100" i="1" dirty="0">
                <a:latin typeface="Garamond" panose="02020404030301010803" pitchFamily="18" charset="0"/>
              </a:rPr>
              <a:t>, International AAAI Conference on Weblogs and Social Media, </a:t>
            </a:r>
            <a:r>
              <a:rPr lang="en-US" sz="1100" dirty="0">
                <a:latin typeface="Garamond" panose="02020404030301010803" pitchFamily="18" charset="0"/>
              </a:rPr>
              <a:t>2009, https://www.aaai.org/ocs/index.php/ICWSM/09/paper/view/154, </a:t>
            </a:r>
            <a:r>
              <a:rPr lang="en-US" sz="1100" dirty="0" err="1">
                <a:latin typeface="Garamond" panose="02020404030301010803" pitchFamily="18" charset="0"/>
              </a:rPr>
              <a:t>consulté</a:t>
            </a:r>
            <a:r>
              <a:rPr lang="en-US" sz="1100" dirty="0">
                <a:latin typeface="Garamond" panose="02020404030301010803" pitchFamily="18" charset="0"/>
              </a:rPr>
              <a:t> le 14/03/2021.</a:t>
            </a:r>
            <a:endParaRPr lang="fr-FR" sz="1100" dirty="0">
              <a:latin typeface="Garamond" panose="02020404030301010803" pitchFamily="18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2A53929-5F7F-4882-87AF-128D4565E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978"/>
            <a:ext cx="4581524" cy="348742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31C389F-0072-4113-865D-492AC5C60C62}"/>
              </a:ext>
            </a:extLst>
          </p:cNvPr>
          <p:cNvSpPr txBox="1"/>
          <p:nvPr/>
        </p:nvSpPr>
        <p:spPr>
          <a:xfrm>
            <a:off x="1553611" y="85725"/>
            <a:ext cx="346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13E91"/>
                </a:solidFill>
                <a:latin typeface="Garamond" panose="02020404030301010803" pitchFamily="18" charset="0"/>
              </a:rPr>
              <a:t>Carte de l’épisode 1 de </a:t>
            </a:r>
            <a:r>
              <a:rPr lang="fr-FR" sz="16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endParaRPr lang="fr-FR" sz="1600" b="1" dirty="0">
              <a:solidFill>
                <a:srgbClr val="413E9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0890ED6-085A-452A-86BA-4BE51EABB5D8}"/>
              </a:ext>
            </a:extLst>
          </p:cNvPr>
          <p:cNvSpPr/>
          <p:nvPr/>
        </p:nvSpPr>
        <p:spPr>
          <a:xfrm>
            <a:off x="8194675" y="492125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6DE1B34-09DF-452C-ABCD-A747BAF24F67}"/>
              </a:ext>
            </a:extLst>
          </p:cNvPr>
          <p:cNvSpPr/>
          <p:nvPr/>
        </p:nvSpPr>
        <p:spPr>
          <a:xfrm>
            <a:off x="8689975" y="644525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29CC4DB-9B41-417E-BED9-165FF54429CC}"/>
              </a:ext>
            </a:extLst>
          </p:cNvPr>
          <p:cNvSpPr/>
          <p:nvPr/>
        </p:nvSpPr>
        <p:spPr>
          <a:xfrm>
            <a:off x="8289925" y="1138707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F9F3064-C0AD-4272-BF0D-86016C355715}"/>
              </a:ext>
            </a:extLst>
          </p:cNvPr>
          <p:cNvSpPr/>
          <p:nvPr/>
        </p:nvSpPr>
        <p:spPr>
          <a:xfrm>
            <a:off x="5788025" y="1327150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D2728D8-B4B4-451B-859A-C22A2B5F5B0B}"/>
              </a:ext>
            </a:extLst>
          </p:cNvPr>
          <p:cNvSpPr/>
          <p:nvPr/>
        </p:nvSpPr>
        <p:spPr>
          <a:xfrm>
            <a:off x="10566399" y="3133685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8A16A2-4E7C-453B-BD16-4F436510C860}"/>
              </a:ext>
            </a:extLst>
          </p:cNvPr>
          <p:cNvSpPr/>
          <p:nvPr/>
        </p:nvSpPr>
        <p:spPr>
          <a:xfrm>
            <a:off x="6311899" y="5362535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116893-FEA8-46B1-B7E7-4F817521F42E}"/>
              </a:ext>
            </a:extLst>
          </p:cNvPr>
          <p:cNvSpPr/>
          <p:nvPr/>
        </p:nvSpPr>
        <p:spPr>
          <a:xfrm>
            <a:off x="8597900" y="6450598"/>
            <a:ext cx="307975" cy="304800"/>
          </a:xfrm>
          <a:prstGeom prst="ellipse">
            <a:avLst/>
          </a:prstGeom>
          <a:noFill/>
          <a:ln w="28575" cap="rnd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1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4ED7CB-E2D6-46CD-8E4F-159A96AAC44E}"/>
              </a:ext>
            </a:extLst>
          </p:cNvPr>
          <p:cNvSpPr txBox="1"/>
          <p:nvPr/>
        </p:nvSpPr>
        <p:spPr>
          <a:xfrm>
            <a:off x="1164109" y="5883394"/>
            <a:ext cx="8800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Garamond" panose="02020404030301010803" pitchFamily="18" charset="0"/>
              </a:rPr>
              <a:t>Toutes les traductions présentées ici sont celles de Louise </a:t>
            </a:r>
            <a:r>
              <a:rPr lang="fr-FR" sz="1600" dirty="0" err="1">
                <a:latin typeface="Garamond" panose="02020404030301010803" pitchFamily="18" charset="0"/>
              </a:rPr>
              <a:t>Macqueron</a:t>
            </a:r>
            <a:r>
              <a:rPr lang="fr-FR" sz="1600" dirty="0">
                <a:latin typeface="Garamond" panose="02020404030301010803" pitchFamily="18" charset="0"/>
              </a:rPr>
              <a:t> pour la version française du jeu.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4067335" y="633106"/>
            <a:ext cx="4125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Le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i="1" dirty="0">
                <a:solidFill>
                  <a:srgbClr val="413E91"/>
                </a:solidFill>
                <a:latin typeface="Garamond" panose="02020404030301010803" pitchFamily="18" charset="0"/>
              </a:rPr>
              <a:t>, 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moteur du récit enchâssé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303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Des mondes possibles intradiégétiques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603904-FC40-485A-9E50-6F0D56C28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72" y="2681162"/>
            <a:ext cx="4629474" cy="260407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5B720F1-117E-426F-9269-7413AE43E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80" y="1116774"/>
            <a:ext cx="4492249" cy="25268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8CD8AB-C3DF-470A-8DDE-F61F33BC3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9" t="87058" r="24235" b="4256"/>
          <a:stretch/>
        </p:blipFill>
        <p:spPr>
          <a:xfrm>
            <a:off x="6133263" y="5317731"/>
            <a:ext cx="5207181" cy="5006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F82B6C4-63AC-47DE-A0D0-EAEBD9F0C7F1}"/>
              </a:ext>
            </a:extLst>
          </p:cNvPr>
          <p:cNvSpPr/>
          <p:nvPr/>
        </p:nvSpPr>
        <p:spPr>
          <a:xfrm>
            <a:off x="315659" y="1661500"/>
            <a:ext cx="5316706" cy="67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KATE : […] Est-ce que je devrais en parler à la police ?</a:t>
            </a:r>
            <a:endParaRPr lang="fr-FR" sz="3200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ALTERNATIVE : Va voir la police / Besoin de preuves.</a:t>
            </a:r>
            <a:endParaRPr lang="fr-FR" sz="3200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C907892-62ED-4BC4-A05E-5F56169C735A}"/>
              </a:ext>
            </a:extLst>
          </p:cNvPr>
          <p:cNvCxnSpPr>
            <a:cxnSpLocks/>
          </p:cNvCxnSpPr>
          <p:nvPr/>
        </p:nvCxnSpPr>
        <p:spPr>
          <a:xfrm flipH="1">
            <a:off x="1903445" y="2348797"/>
            <a:ext cx="587159" cy="560325"/>
          </a:xfrm>
          <a:prstGeom prst="straightConnector1">
            <a:avLst/>
          </a:prstGeom>
          <a:ln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0ADFC93-B326-42F9-A7FF-C9648A81F65E}"/>
              </a:ext>
            </a:extLst>
          </p:cNvPr>
          <p:cNvCxnSpPr>
            <a:cxnSpLocks/>
          </p:cNvCxnSpPr>
          <p:nvPr/>
        </p:nvCxnSpPr>
        <p:spPr>
          <a:xfrm>
            <a:off x="4471538" y="2454848"/>
            <a:ext cx="30454" cy="2234528"/>
          </a:xfrm>
          <a:prstGeom prst="straightConnector1">
            <a:avLst/>
          </a:prstGeom>
          <a:ln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5C1DC-7DA6-4B93-B05A-BD17539CDC0A}"/>
              </a:ext>
            </a:extLst>
          </p:cNvPr>
          <p:cNvSpPr/>
          <p:nvPr/>
        </p:nvSpPr>
        <p:spPr>
          <a:xfrm>
            <a:off x="379316" y="2964649"/>
            <a:ext cx="3435248" cy="156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MAX : </a:t>
            </a:r>
            <a:r>
              <a:rPr lang="fr-FR" i="1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Une minute, Max. Tu viens de dire à Kate d’aller parler à la police et au proviseur… après avoir reçu un texto de menaces. La police va t’impliquer dans ce merdier, maintenant, c’est forcé.</a:t>
            </a:r>
            <a:endParaRPr lang="fr-F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4AF833-6B10-4B83-8420-FCEF6706A4C3}"/>
              </a:ext>
            </a:extLst>
          </p:cNvPr>
          <p:cNvSpPr/>
          <p:nvPr/>
        </p:nvSpPr>
        <p:spPr>
          <a:xfrm>
            <a:off x="3074199" y="4689376"/>
            <a:ext cx="3205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MAX : </a:t>
            </a:r>
            <a:r>
              <a:rPr lang="fr-FR" i="1" dirty="0">
                <a:latin typeface="Garamond" panose="02020404030301010803" pitchFamily="18" charset="0"/>
                <a:ea typeface="Yu Mincho" panose="02020400000000000000" pitchFamily="18" charset="-128"/>
                <a:cs typeface="Calibri" panose="020F0502020204030204" pitchFamily="34" charset="0"/>
              </a:rPr>
              <a:t>Bravo, Dr. Max. Elle n’a pas apprécié ce que je lui ai dit, mais il nous faut plus de preuves.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04689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A9D2D95A-4E60-4D3D-8FAA-181FF58C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1716240" y="621772"/>
            <a:ext cx="916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Choix et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: correspondance entre les mondes privés de Max et ceux du joueur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258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Max, un avatar très caractérisé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66BE5EF-D18E-4FF9-9EB7-670C7C50F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4" y="1561404"/>
            <a:ext cx="6039619" cy="33972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30F100-0D77-4795-B9E3-2405FBC3DC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26133"/>
          <a:stretch/>
        </p:blipFill>
        <p:spPr>
          <a:xfrm>
            <a:off x="4736243" y="1055843"/>
            <a:ext cx="3293706" cy="34744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F27421-FB13-4240-82C6-151D182285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88" y="2934076"/>
            <a:ext cx="37623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75C4C5C-E0DE-489C-8321-E6B528A26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6" y="-473496"/>
            <a:ext cx="13174829" cy="79659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EA691-0278-48F2-AC2C-9A6203C81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738" y="263876"/>
            <a:ext cx="5668576" cy="362861"/>
          </a:xfrm>
        </p:spPr>
        <p:txBody>
          <a:bodyPr>
            <a:noAutofit/>
          </a:bodyPr>
          <a:lstStyle/>
          <a:p>
            <a:r>
              <a:rPr lang="fr-FR" sz="1400" i="1" dirty="0">
                <a:solidFill>
                  <a:srgbClr val="413E91"/>
                </a:solidFill>
                <a:latin typeface="Garamond" panose="02020404030301010803" pitchFamily="18" charset="0"/>
              </a:rPr>
              <a:t>Life Is Strange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: Une étude du </a:t>
            </a:r>
            <a:r>
              <a:rPr lang="fr-FR" sz="1400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1400" dirty="0">
                <a:solidFill>
                  <a:srgbClr val="413E91"/>
                </a:solidFill>
                <a:latin typeface="Garamond" panose="02020404030301010803" pitchFamily="18" charset="0"/>
              </a:rPr>
              <a:t> à l’aune de la théorie des mondes possibles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25764-33A6-44D9-A409-A4AFBF701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0" y="6484776"/>
            <a:ext cx="797079" cy="363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F59391-6B93-44F0-A6C6-03581F21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189">
            <a:off x="10690746" y="5896473"/>
            <a:ext cx="1818625" cy="4950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17E85F1-F634-4207-B667-32C61C5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-122" r="-70" b="-122"/>
          <a:stretch>
            <a:fillRect/>
          </a:stretch>
        </p:blipFill>
        <p:spPr bwMode="auto">
          <a:xfrm rot="2817295">
            <a:off x="11048152" y="226173"/>
            <a:ext cx="1012056" cy="58571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9629C-B586-4115-A67F-C9B81642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728">
            <a:off x="-25983" y="5777182"/>
            <a:ext cx="947415" cy="535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54E2DEF-6A02-4573-81EA-F8B0A623FAE0}"/>
              </a:ext>
            </a:extLst>
          </p:cNvPr>
          <p:cNvSpPr txBox="1"/>
          <p:nvPr/>
        </p:nvSpPr>
        <p:spPr>
          <a:xfrm rot="19194007">
            <a:off x="172712" y="394217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Paulinho Pedra Azul" panose="00000400000000000000" pitchFamily="2" charset="0"/>
              </a:rPr>
              <a:t>A</a:t>
            </a:r>
            <a:r>
              <a:rPr lang="fr-FR" sz="1400" dirty="0">
                <a:latin typeface="Garamond" panose="02020404030301010803" pitchFamily="18" charset="0"/>
              </a:rPr>
              <a:t>lice </a:t>
            </a:r>
            <a:r>
              <a:rPr lang="fr-FR" sz="1400" dirty="0">
                <a:latin typeface="Paulinho Pedra Azul" panose="00000400000000000000" pitchFamily="2" charset="0"/>
              </a:rPr>
              <a:t>D</a:t>
            </a:r>
            <a:r>
              <a:rPr lang="fr-FR" sz="1400" dirty="0">
                <a:latin typeface="Garamond" panose="02020404030301010803" pitchFamily="18" charset="0"/>
              </a:rPr>
              <a:t>ionnet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2BB4ED-7FF4-467F-AFF4-52270C53DFB5}"/>
              </a:ext>
            </a:extLst>
          </p:cNvPr>
          <p:cNvSpPr txBox="1"/>
          <p:nvPr/>
        </p:nvSpPr>
        <p:spPr>
          <a:xfrm>
            <a:off x="1430665" y="6317125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C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olloque « 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T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emporalités et imaginaires du jeu » - 9 -10 juin 2021 - </a:t>
            </a:r>
            <a:r>
              <a:rPr lang="fr-FR" sz="1200" dirty="0">
                <a:solidFill>
                  <a:srgbClr val="413E91"/>
                </a:solidFill>
                <a:latin typeface="Paulinho Pedra Azul" panose="00000400000000000000" pitchFamily="2" charset="0"/>
              </a:rPr>
              <a:t>M</a:t>
            </a:r>
            <a:r>
              <a:rPr lang="fr-FR" sz="1200" dirty="0">
                <a:solidFill>
                  <a:srgbClr val="413E91"/>
                </a:solidFill>
                <a:latin typeface="Garamond" panose="02020404030301010803" pitchFamily="18" charset="0"/>
              </a:rPr>
              <a:t>etz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BF9CE8-A2BF-4F03-9C16-3F602010022B}"/>
              </a:ext>
            </a:extLst>
          </p:cNvPr>
          <p:cNvSpPr txBox="1"/>
          <p:nvPr/>
        </p:nvSpPr>
        <p:spPr>
          <a:xfrm>
            <a:off x="1716240" y="621772"/>
            <a:ext cx="916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Choix et </a:t>
            </a:r>
            <a:r>
              <a:rPr lang="fr-FR" sz="2000" b="1" i="1" dirty="0" err="1">
                <a:solidFill>
                  <a:srgbClr val="413E91"/>
                </a:solidFill>
                <a:latin typeface="Garamond" panose="02020404030301010803" pitchFamily="18" charset="0"/>
              </a:rPr>
              <a:t>rewind</a:t>
            </a:r>
            <a:r>
              <a:rPr lang="fr-FR" sz="2000" b="1" dirty="0">
                <a:solidFill>
                  <a:srgbClr val="413E91"/>
                </a:solidFill>
                <a:latin typeface="Garamond" panose="02020404030301010803" pitchFamily="18" charset="0"/>
              </a:rPr>
              <a:t> : correspondance entre les mondes privés de Max et ceux du joueur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B8949A-E569-4902-B3DE-1B3D86F4B8A5}"/>
              </a:ext>
            </a:extLst>
          </p:cNvPr>
          <p:cNvSpPr txBox="1"/>
          <p:nvPr/>
        </p:nvSpPr>
        <p:spPr>
          <a:xfrm>
            <a:off x="974707" y="1166259"/>
            <a:ext cx="258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413E91"/>
                </a:solidFill>
                <a:latin typeface="Garamond" panose="02020404030301010803" pitchFamily="18" charset="0"/>
              </a:rPr>
              <a:t>Max, un avatar très caractérisé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9AFE7F-6DB5-45B7-88A3-3664CD7AC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39" y="1646418"/>
            <a:ext cx="7903136" cy="44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406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12178</TotalTime>
  <Words>524</Words>
  <Application>Microsoft Office PowerPoint</Application>
  <PresentationFormat>Grand écran</PresentationFormat>
  <Paragraphs>87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FLOWER</vt:lpstr>
      <vt:lpstr>Garamond</vt:lpstr>
      <vt:lpstr>Paulinho Pedra Azul</vt:lpstr>
      <vt:lpstr>Thème Office</vt:lpstr>
      <vt:lpstr>Life Is Strange : 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  <vt:lpstr>Présentation PowerPoint</vt:lpstr>
      <vt:lpstr>Présentation PowerPoint</vt:lpstr>
      <vt:lpstr>Présentation PowerPoint</vt:lpstr>
      <vt:lpstr>Life Is Strange :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  <vt:lpstr>Life Is Strange : Une étude du rewind à l’aune de la théorie des mondes possibles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Luise Di Lida</dc:creator>
  <cp:lastModifiedBy>Luise Di Lida</cp:lastModifiedBy>
  <cp:revision>40</cp:revision>
  <dcterms:created xsi:type="dcterms:W3CDTF">2020-10-27T08:11:15Z</dcterms:created>
  <dcterms:modified xsi:type="dcterms:W3CDTF">2021-06-01T16:57:07Z</dcterms:modified>
</cp:coreProperties>
</file>