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7" r:id="rId1"/>
  </p:sldMasterIdLst>
  <p:notesMasterIdLst>
    <p:notesMasterId r:id="rId25"/>
  </p:notesMasterIdLst>
  <p:handoutMasterIdLst>
    <p:handoutMasterId r:id="rId26"/>
  </p:handoutMasterIdLst>
  <p:sldIdLst>
    <p:sldId id="256" r:id="rId2"/>
    <p:sldId id="262" r:id="rId3"/>
    <p:sldId id="258" r:id="rId4"/>
    <p:sldId id="261" r:id="rId5"/>
    <p:sldId id="260" r:id="rId6"/>
    <p:sldId id="263" r:id="rId7"/>
    <p:sldId id="264" r:id="rId8"/>
    <p:sldId id="273" r:id="rId9"/>
    <p:sldId id="265" r:id="rId10"/>
    <p:sldId id="275" r:id="rId11"/>
    <p:sldId id="276" r:id="rId12"/>
    <p:sldId id="277" r:id="rId13"/>
    <p:sldId id="267" r:id="rId14"/>
    <p:sldId id="278" r:id="rId15"/>
    <p:sldId id="268" r:id="rId16"/>
    <p:sldId id="269" r:id="rId17"/>
    <p:sldId id="279" r:id="rId18"/>
    <p:sldId id="270" r:id="rId19"/>
    <p:sldId id="280" r:id="rId20"/>
    <p:sldId id="281" r:id="rId21"/>
    <p:sldId id="271" r:id="rId22"/>
    <p:sldId id="272" r:id="rId23"/>
    <p:sldId id="274" r:id="rId24"/>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EF6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343" autoAdjust="0"/>
  </p:normalViewPr>
  <p:slideViewPr>
    <p:cSldViewPr>
      <p:cViewPr varScale="1">
        <p:scale>
          <a:sx n="69" d="100"/>
          <a:sy n="69" d="100"/>
        </p:scale>
        <p:origin x="774" y="66"/>
      </p:cViewPr>
      <p:guideLst>
        <p:guide orient="horz" pos="2160"/>
        <p:guide pos="3839"/>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p:cViewPr varScale="1">
        <p:scale>
          <a:sx n="89" d="100"/>
          <a:sy n="89" d="100"/>
        </p:scale>
        <p:origin x="291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2AACEC99-872E-4BE6-87CE-5462E299CF63}" type="datetime1">
              <a:rPr lang="fr-FR" smtClean="0"/>
              <a:t>08/06/2021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92837A6B-DAA4-4C2D-AEAB-4E9E70095794}" type="slidenum">
              <a:rPr lang="fr-FR"/>
              <a:t>‹N°›</a:t>
            </a:fld>
            <a:endParaRPr lang="fr-F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FE8AAD21-5A52-4ED4-B699-8F94AA279DBC}" type="datetime1">
              <a:rPr lang="fr-FR" noProof="0" smtClean="0"/>
              <a:t>08/06/2021</a:t>
            </a:fld>
            <a:endParaRPr lang="fr-FR" noProof="0"/>
          </a:p>
        </p:txBody>
      </p:sp>
      <p:sp>
        <p:nvSpPr>
          <p:cNvPr id="4" name="Espace réservé d’image de diapositiv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not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3266150-FA26-45B5-BF0B-186B42A09DC9}" type="slidenum">
              <a:rPr lang="fr-FR" noProof="0"/>
              <a:t>‹N°›</a:t>
            </a:fld>
            <a:endParaRPr lang="fr-FR" noProof="0"/>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smtClean="0"/>
              <a:t>1</a:t>
            </a:fld>
            <a:endParaRPr lang="fr-FR" dirty="0"/>
          </a:p>
        </p:txBody>
      </p:sp>
    </p:spTree>
    <p:extLst>
      <p:ext uri="{BB962C8B-B14F-4D97-AF65-F5344CB8AC3E}">
        <p14:creationId xmlns:p14="http://schemas.microsoft.com/office/powerpoint/2010/main" val="3233459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2"/>
                </a:solidFill>
                <a:effectLst/>
                <a:latin typeface="+mn-lt"/>
                <a:ea typeface="+mn-ea"/>
                <a:cs typeface="+mn-cs"/>
              </a:rPr>
              <a:t>Cette « nouvelle » Politique reprend pour beaucoup le modèle des SSP, et la nouveauté est sans doute l’ajout de la surveillance des maladies à potentiel épidémique, que nous discuterons plus loin. Il y a également une volonté nouvelle d’impliquer les collectivités locales/communes dans la gestion et le financement des RECOs dans le but d’assurer une certaine pérennité. </a:t>
            </a:r>
          </a:p>
          <a:p>
            <a:r>
              <a:rPr lang="fr-FR" dirty="0" smtClean="0"/>
              <a:t>La Politique de SC ambitionne de couvrir 70% des communes rurales d’ici 2022. Elle a débuté avec le programme des Communes de convergence porté par l’UNICEF (même partenaire privilégié que lors des SSP), qui sont au nombre de 40 aujourd’hui (en bleu clair</a:t>
            </a:r>
            <a:r>
              <a:rPr lang="fr-FR" baseline="0" dirty="0" smtClean="0"/>
              <a:t> sur la carte)</a:t>
            </a:r>
            <a:r>
              <a:rPr lang="fr-FR" dirty="0" smtClean="0"/>
              <a:t>. A celles-ci s’ajoutent 29 communes, couvertes pour le moment</a:t>
            </a:r>
            <a:r>
              <a:rPr lang="fr-FR" baseline="0" dirty="0" smtClean="0"/>
              <a:t> </a:t>
            </a:r>
            <a:r>
              <a:rPr lang="fr-FR" dirty="0" smtClean="0"/>
              <a:t>par d’autres partenaires (USAID en vert, et Fonds</a:t>
            </a:r>
            <a:r>
              <a:rPr lang="fr-FR" baseline="0" dirty="0" smtClean="0"/>
              <a:t> mondial en bleu foncé)</a:t>
            </a:r>
            <a:r>
              <a:rPr lang="fr-FR" dirty="0" smtClean="0"/>
              <a:t>. Aujourd’hui, il y a donc 69 communes sur 342 qui sont couvertes par la stratégie de SC, soit 20% des communes du pays. </a:t>
            </a:r>
          </a:p>
          <a:p>
            <a:r>
              <a:rPr lang="fr-FR" dirty="0" smtClean="0"/>
              <a:t>Dans les zones non couvertes par la Politique, il y a souvent des projets et programmes</a:t>
            </a:r>
            <a:r>
              <a:rPr lang="fr-FR" baseline="0" dirty="0" smtClean="0"/>
              <a:t> de SC qui sont menés par </a:t>
            </a:r>
            <a:r>
              <a:rPr lang="fr-FR" dirty="0" smtClean="0"/>
              <a:t>des ONG/des institutions internationales de manière </a:t>
            </a:r>
            <a:r>
              <a:rPr lang="fr-FR" dirty="0" err="1" smtClean="0"/>
              <a:t>dispartate</a:t>
            </a:r>
            <a:r>
              <a:rPr lang="fr-FR" dirty="0" smtClean="0"/>
              <a:t>.</a:t>
            </a:r>
            <a:r>
              <a:rPr lang="fr-FR" baseline="0" dirty="0" smtClean="0"/>
              <a:t> Ces projets impliquent parfois des AC, </a:t>
            </a:r>
            <a:r>
              <a:rPr lang="fr-FR" dirty="0" smtClean="0"/>
              <a:t>mais sans réelle coordination et surtout sans pérennité. Ils visent souvent une pathologie, ou une épidémie spécifique</a:t>
            </a:r>
            <a:r>
              <a:rPr lang="fr-FR" baseline="0" dirty="0" smtClean="0"/>
              <a:t> (par exemple : VIH et TB ; palu…)</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12</a:t>
            </a:fld>
            <a:endParaRPr lang="fr-FR" noProof="0"/>
          </a:p>
        </p:txBody>
      </p:sp>
    </p:spTree>
    <p:extLst>
      <p:ext uri="{BB962C8B-B14F-4D97-AF65-F5344CB8AC3E}">
        <p14:creationId xmlns:p14="http://schemas.microsoft.com/office/powerpoint/2010/main" val="2585128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deuxième leçon d’Ebola est l’importance de</a:t>
            </a:r>
            <a:r>
              <a:rPr lang="fr-FR" baseline="0" dirty="0" smtClean="0"/>
              <a:t> la surveillance des maladies. </a:t>
            </a:r>
            <a:r>
              <a:rPr lang="fr-FR" dirty="0" smtClean="0"/>
              <a:t>Avant l’épidémie il n’y avait pas de système formalisé de surveillance des maladies en Guinée. La littérature et les personnes interrogées démontrent qu’il y avait auparavant quelques enquêtes de séroprévalence occasionnelles et disparates (sur le choléra, le VIH par exemple) et des</a:t>
            </a:r>
            <a:r>
              <a:rPr lang="fr-FR" baseline="0" dirty="0" smtClean="0"/>
              <a:t> stratégies de surveillance mises en place lors d’épidémies occasionnelles</a:t>
            </a:r>
            <a:r>
              <a:rPr lang="fr-FR" dirty="0" smtClean="0"/>
              <a:t>. </a:t>
            </a:r>
          </a:p>
          <a:p>
            <a:r>
              <a:rPr lang="fr-FR" dirty="0" smtClean="0"/>
              <a:t>L’importance de la surveillance a donc été mise en lumière pendant a lutte contre la MVE, et la riposte a notamment mis en place</a:t>
            </a:r>
            <a:r>
              <a:rPr lang="fr-FR" baseline="0" dirty="0" smtClean="0"/>
              <a:t> des </a:t>
            </a:r>
            <a:r>
              <a:rPr lang="fr-FR" dirty="0" smtClean="0"/>
              <a:t>stratégies dites de « Surveillance à base communautaire » (SBC). La SBC était supposée répondre aux problèmes rencontrés par la riposte (cf. extrait entretien ci-dessous) en se basant au sein même des « communautés ». Son objectif était d’impliquer des acteurs communautaires dans la remontée des alertes autour des cas suspects ou des rumeurs, ces acteurs devenant ainsi les yeux de la riposte au sein des populations : </a:t>
            </a:r>
          </a:p>
          <a:p>
            <a:r>
              <a:rPr lang="fr-FR" dirty="0" smtClean="0"/>
              <a:t>« Tu sais que la Guinée a connu Ebola de 2014 jusqu'à 2016. Pendant la gestion de cette maladie on a constaté que y avait une défaillance dans le système sanitaire. Dans le système de santé de la Guinée. Et cette défaillance, pourquoi la maladie a commencé depuis décembre [2013] jusqu'en mars [2014] cette maladie persistait dans la communauté on n'a pas su. Parce que la surveillance à base communautaire n'était pas là » (Entretien avec le chargé SBC à l’ANSS, 14 février 2021).</a:t>
            </a:r>
          </a:p>
          <a:p>
            <a:r>
              <a:rPr lang="fr-FR" dirty="0" smtClean="0"/>
              <a:t>La</a:t>
            </a:r>
            <a:r>
              <a:rPr lang="fr-FR" baseline="0" dirty="0" smtClean="0"/>
              <a:t> SBC a été mise en place de manière progressive. Et dans un premier temps il y a eu </a:t>
            </a:r>
            <a:r>
              <a:rPr lang="fr-FR" dirty="0" smtClean="0"/>
              <a:t>l’implémentation</a:t>
            </a:r>
            <a:r>
              <a:rPr lang="fr-FR" baseline="0" dirty="0" smtClean="0"/>
              <a:t> de </a:t>
            </a:r>
            <a:r>
              <a:rPr lang="fr-FR" dirty="0" smtClean="0"/>
              <a:t>Comités de veille villageois dans les zones touchées, dès 2014. Les membres de ces comités étaient supposés être des citoyens influents et reconnus dans leurs communautés. Or cela n’a pas toujours été le cas et la stratégie a parfois eu l’effet inverse en créant frustrations et révoltes vis-à-vis des personnes désignées (Le </a:t>
            </a:r>
            <a:r>
              <a:rPr lang="fr-FR" dirty="0" err="1" smtClean="0"/>
              <a:t>Marcis</a:t>
            </a:r>
            <a:r>
              <a:rPr lang="fr-FR" dirty="0" smtClean="0"/>
              <a:t> et al. 2019). Au cours de l’épidémie, des institutions et ONG ont également fait appel à des agents communautaires pour qu’ils procèdent à la surveillance et la remontée des alertes dans leur localité. A Macenta par exemple, 634 AC ont été impliqués dans toute la préfecture sous l’initiative de Plan International, UNFPA ou encore l’OMS. </a:t>
            </a:r>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13</a:t>
            </a:fld>
            <a:endParaRPr lang="fr-FR" noProof="0"/>
          </a:p>
        </p:txBody>
      </p:sp>
    </p:spTree>
    <p:extLst>
      <p:ext uri="{BB962C8B-B14F-4D97-AF65-F5344CB8AC3E}">
        <p14:creationId xmlns:p14="http://schemas.microsoft.com/office/powerpoint/2010/main" val="1057025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Mais là encore des problèmes ont vu le jour, et comme le souligne le chargé de la SBC à la DPS de Macenta il y a notamment eu des cas de népotisme dans le choix des AC car ces derniers étaient rémunérés à 1 500 000 GNF, une somme assez conséquente donc : « Et puis au départ le choix n'a pas été très bien fait. On a dit d’identifier dans les villages des personnes qui sont capables et volontaires. Mais comme y avait un peu d'argent de motivation au moment de l'épidémie donc ils n'ont pas respecté les critères. Si moi je suis chef de village, j'ai mon jeune frère qui ne travaille pas, je l'envoie parce que y a l'argent. Donc c'est comme ça ils ont identifié les gens, les gens ont été identifiés. Et finalement quand y a plus eu l'argent les gens ont lâché. Donc c'est ce qui a un peu foiré les activités » (Entretien avec le chargé SBC à la DPS de Macenta, 25 mars 2020, Macenta). Ce ne sont pas toujours les vrais AC qui ont été impliqués,</a:t>
            </a:r>
            <a:r>
              <a:rPr lang="fr-FR" baseline="0" dirty="0" smtClean="0"/>
              <a:t> et les personnes désignées n’étaient pas toujours investies dans leur travail. </a:t>
            </a:r>
            <a:endParaRPr lang="fr-FR" dirty="0" smtClean="0"/>
          </a:p>
          <a:p>
            <a:r>
              <a:rPr lang="fr-FR" dirty="0" smtClean="0"/>
              <a:t>Un AC très motivé et influent de Macenta a par exemple été écarté de la SBC pendant l’épidémie car des personnes plus proches que lui de la commune ont été désignées, il dit « Y avait l’argent donc tout le monde était devenu AC en ce moment […] C’est pourquoi même l’affaire d’AC là pour que ça marche beaucoup c’est pas facile parce que les gens qui travaillent beaucoup là, quand y a avantage on vous marginalise… » (Entretien avec </a:t>
            </a:r>
            <a:r>
              <a:rPr lang="fr-FR" dirty="0" err="1" smtClean="0"/>
              <a:t>Tamba</a:t>
            </a:r>
            <a:r>
              <a:rPr lang="fr-FR" dirty="0" smtClean="0"/>
              <a:t>, AC de la commune urbaine de Macenta, 1er mai 2021). </a:t>
            </a:r>
          </a:p>
          <a:p>
            <a:r>
              <a:rPr lang="fr-FR" dirty="0" smtClean="0"/>
              <a:t>A partir de 2016, plusieurs partenaires se sont succédés pour mettre en place des projets de SBC afin de renforcer la vigilance à la fin de l’épidémie. De 2016 à 2018 les 38 districts sanitaires de la Guinée ont été couverts par des stratégies de SBC, soutenues par l’OIM, IMC, RTI et l’OMS qui se partageaient les zones d’intervention. A Macenta par exemple, IMC avait poursuivi la stratégie de SBC à partir de 2016 mais les AC étaient désormais rétribués à hauteur de 100 000 GNF par mois, ce qui a contribué à les démotiver. Entre 2017 et 2019, la prime est descendue à 70 000 GNF, et l’implication des AC a encore chuté. Les partenaires se sont ensuite retirés, et les AC étaient toujours supposés réaliser la SBC mais avec difficulté puisqu’ils n’avaient par exemple plus de primes ou de crédit de communication : « Donc au fur et à mesure, comme les gens au départ étaient habitués à l'argent depuis l'épidémie et voici que les choses ne font que baisser donc les gens lâchent » (Entretien avec le chargé SBC à la DPS de Macenta, 25 mars 2020, Macenta). </a:t>
            </a:r>
          </a:p>
          <a:p>
            <a:r>
              <a:rPr lang="fr-FR" dirty="0" smtClean="0"/>
              <a:t>Maintenant que nous avons retracé un peu l’historique de la santé communautaire et de la SBC en Guinée, il convient d’en questionner les réalités actuelles.</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14</a:t>
            </a:fld>
            <a:endParaRPr lang="fr-FR" noProof="0"/>
          </a:p>
        </p:txBody>
      </p:sp>
    </p:spTree>
    <p:extLst>
      <p:ext uri="{BB962C8B-B14F-4D97-AF65-F5344CB8AC3E}">
        <p14:creationId xmlns:p14="http://schemas.microsoft.com/office/powerpoint/2010/main" val="1450427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Depuis Ebola la SBC est sans cesse mise sur le tapis, car elle est par ailleurs très encouragée par les institutions sanitaires internationales telles que l’OMS comme outil de la préparation aux épidémies (puisqu’elle devrait permettre de détecter les émergences épidémiques et les cas de Maladies à potentiel épidémique - MPE). Mais en Guinée la SBC est en réalité davantage utilisée et valorisée en tant qu’outil de riposte que de prévention. Aujourd’hui, les RECO qui sont impliqués dans les communes couvertes par la politique nationale de SC sont supposés réaliser cette surveillance. En dehors de ces communes, la SBC ne fait pas l’objet d’une politique ou d’une stratégie nationale unifiée. Les partenaires et les projets se succèdent sans réelle coordination. Ces projets ciblent des pathologies considérées comme prioritaires puis s’achèvent sans trop de continuité, et la SBC n’est ainsi pas pérenne, d’où l’emploi du qualificatif de « mythe ».</a:t>
            </a:r>
          </a:p>
          <a:p>
            <a:r>
              <a:rPr lang="fr-FR" dirty="0" smtClean="0"/>
              <a:t>En mars 2020, j’ai rencontré un RECO qui travaille dans un village Toma de la sous-préfecture de Sengbédou à Macenta,</a:t>
            </a:r>
            <a:r>
              <a:rPr lang="fr-FR" baseline="0" dirty="0" smtClean="0"/>
              <a:t> où vivent 450 habitants</a:t>
            </a:r>
            <a:r>
              <a:rPr lang="fr-FR" dirty="0" smtClean="0"/>
              <a:t>. Sengbédou est une commune de convergence, et tous les villages de la sous-préfecture sont ainsi couverts par la politique de santé communautaire depuis 2018. Dans la sous-préfecture il y a un seul centre de santé, à 25 kms du village. Le village n’est pas couvert par le réseau téléphonique, il est isolé et on y accède par une petite piste. Le RECO, </a:t>
            </a:r>
            <a:r>
              <a:rPr lang="fr-FR" dirty="0" err="1" smtClean="0"/>
              <a:t>Zaou</a:t>
            </a:r>
            <a:r>
              <a:rPr lang="fr-FR" dirty="0" smtClean="0"/>
              <a:t> n’est pas originaire du village mais il y vit depuis plus de 10 ans (il y était venu se soigner suite à un envoûtement). Il a arrêté l’école à la fin du collège et il a ensuite travaillé dans une clinique pendant plusieurs années, où il a acquis de bonnes bases dans le domaine de la santé. </a:t>
            </a:r>
            <a:r>
              <a:rPr lang="fr-FR" dirty="0" err="1" smtClean="0"/>
              <a:t>Zaou</a:t>
            </a:r>
            <a:r>
              <a:rPr lang="fr-FR" dirty="0" smtClean="0"/>
              <a:t> tenait avant une petite pharmacie au village et réalisait quelques soins. Il travaillait aussi (de manière non officielle) au poste de santé le plus proche (à 5kms). C’est ainsi qu’il a été désigné comme RECO en 2018. Il a une femme et 4 enfants</a:t>
            </a:r>
            <a:r>
              <a:rPr lang="fr-FR" baseline="0" dirty="0" smtClean="0"/>
              <a:t> (qui ne vivent pas avec lui au village). </a:t>
            </a:r>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16</a:t>
            </a:fld>
            <a:endParaRPr lang="fr-FR" noProof="0"/>
          </a:p>
        </p:txBody>
      </p:sp>
    </p:spTree>
    <p:extLst>
      <p:ext uri="{BB962C8B-B14F-4D97-AF65-F5344CB8AC3E}">
        <p14:creationId xmlns:p14="http://schemas.microsoft.com/office/powerpoint/2010/main" val="229333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Ses fonctions principales en tant que RECO sont de réaliser des séances de sensibilisation autour de la promotion de la santé maternelle et infantile, notifier les décès et les naissances, superviser les CPN et la vaccination des enfants, et réaliser la surveillance des MPE et des évènements inhabituels. A ce sujet, il avait reçu une formation sur les définitions de cas des principales MPE en 2018 avec IMC, puis un rappel lorsqu’il a été désigné comme RECO. Cette surveillance concerne à la fois la santé humaine mais aussi animale et il est supposé donner l’alerte en cas de décès groupés d’animaux par exemple. Entre 2018 et mars 2020, </a:t>
            </a:r>
            <a:r>
              <a:rPr lang="fr-FR" dirty="0" err="1" smtClean="0"/>
              <a:t>Zaou</a:t>
            </a:r>
            <a:r>
              <a:rPr lang="fr-FR" dirty="0" smtClean="0"/>
              <a:t> dit n’avoir suspecté aucun cas de MPE, mais il a lancé une fois une alerte suite aux décès de deux chiens, alerte qui n’a pas abouti comme il l’explique dans cet extrait d’entretien : « J'ai vu deux chiens morts dans deux jours. Donc c'est pourquoi la deuxième journée j'ai voulu que le chien, le cas, soit investigué. Mais l'investigation il faudrait qu’on fasse venir un agent, comment dirais-je, qu’un vétérinaire vienne pour investiguer. J'ai passé toute la journée arrêté à côté de ce chien mort […] J'ai appelé le chef de centre, il me dit "si tu as les moyens on carbure la moto pour l'éleveur, il va venir investiguer" » (Entretien avec </a:t>
            </a:r>
            <a:r>
              <a:rPr lang="fr-FR" dirty="0" err="1" smtClean="0"/>
              <a:t>Zaou</a:t>
            </a:r>
            <a:r>
              <a:rPr lang="fr-FR" dirty="0" smtClean="0"/>
              <a:t>, 20 mars 2020). </a:t>
            </a:r>
          </a:p>
          <a:p>
            <a:r>
              <a:rPr lang="fr-FR" dirty="0" err="1" smtClean="0"/>
              <a:t>Zaou</a:t>
            </a:r>
            <a:r>
              <a:rPr lang="fr-FR" dirty="0" smtClean="0"/>
              <a:t> m’a expliqué ensuite qu’il avait finalement abandonné suite à la réponse du chef puisqu’il ne pouvait pas supporter les frais de transport du vétérinaire. Rappelons que les RECOs sont payés à 450 000 GNF par mois. Il a passé toute la journée à côté du chien car un homme du village voulait le manger, et </a:t>
            </a:r>
            <a:r>
              <a:rPr lang="fr-FR" dirty="0" err="1" smtClean="0"/>
              <a:t>Zaou</a:t>
            </a:r>
            <a:r>
              <a:rPr lang="fr-FR" dirty="0" smtClean="0"/>
              <a:t> refusait. L’homme en question a fini par manger le chien, et il est tombé malade quelques semaines plus tard, ce qui selon </a:t>
            </a:r>
            <a:r>
              <a:rPr lang="fr-FR" dirty="0" err="1" smtClean="0"/>
              <a:t>Zaou</a:t>
            </a:r>
            <a:r>
              <a:rPr lang="fr-FR" dirty="0" smtClean="0"/>
              <a:t> est sans doute dû à la consommation du cadavre. Cette affaire a décrédibilisé </a:t>
            </a:r>
            <a:r>
              <a:rPr lang="fr-FR" dirty="0" err="1" smtClean="0"/>
              <a:t>Zaou</a:t>
            </a:r>
            <a:r>
              <a:rPr lang="fr-FR" dirty="0" smtClean="0"/>
              <a:t> aux yeux de quelques habitants du village.</a:t>
            </a:r>
          </a:p>
          <a:p>
            <a:r>
              <a:rPr lang="fr-FR" dirty="0" smtClean="0"/>
              <a:t>On voit donc bien ici que la SBC connait des limites. Et bien qu’ici </a:t>
            </a:r>
            <a:r>
              <a:rPr lang="fr-FR" dirty="0" err="1" smtClean="0"/>
              <a:t>Zaou</a:t>
            </a:r>
            <a:r>
              <a:rPr lang="fr-FR" dirty="0" smtClean="0"/>
              <a:t> ait adopté la posture qu’on lui demande, l’investigation n’a pas eu lieu puisque le vétérinaire/agent de l’élevage n’est apparemment pas rétribué pour cette fonction.</a:t>
            </a:r>
          </a:p>
          <a:p>
            <a:r>
              <a:rPr lang="fr-FR" dirty="0" smtClean="0"/>
              <a:t>D’autres exemples montrent que la SBC n’est pas réellement effective aujourd’hui, et pour</a:t>
            </a:r>
            <a:r>
              <a:rPr lang="fr-FR" baseline="0" dirty="0" smtClean="0"/>
              <a:t> </a:t>
            </a:r>
            <a:r>
              <a:rPr lang="fr-FR" dirty="0" smtClean="0"/>
              <a:t>la récente épidémie d’Ebola, selon les données présentées à une réunion à la DPS de N’Zérékoré début avril la majorité des alertes sur les cas suspects sont remontées par les structures sanitaires et très peu le sont par les « communautés ». Ce n’est qu’à notre départ de N’Zérékoré – fin avril, soit plus de deux mois après le début de l’épidémie - que la SBC devait commencer à se mettre en place, avec l’emploi de RECOs notamment. A Macenta, il n’y a eu aucune stratégie de SBC autour du Covid, des ONG locales s’étaient mobilisées au départ mais elles ont arrêté leurs activités au bout de deux mois car elles n’ont pas été aidés par des partenaires comme elles l’espéraient et n’avaient ainsi plus de fonds. Concernant l’épidémie actuelle d’Ebola, depuis février, rien n’a été mis en place en terme de SBC à Macenta (et pas grand-chose sur la détection des cas potentiels d’ailleurs). C’est pourtant une préfecture proche de N’Zérékoré, et les habitants voyagent beaucoup entre les deux villes (à N’Zérékoré, un contact du cas confirmé enfui début avril, s’était par exemple rendu à Macenta le 20 avril alors qu’il était encore supposé être en quarantaine et que je venais chez lui avec la personne chargée de son suivi). </a:t>
            </a:r>
          </a:p>
          <a:p>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17</a:t>
            </a:fld>
            <a:endParaRPr lang="fr-FR" noProof="0"/>
          </a:p>
        </p:txBody>
      </p:sp>
    </p:spTree>
    <p:extLst>
      <p:ext uri="{BB962C8B-B14F-4D97-AF65-F5344CB8AC3E}">
        <p14:creationId xmlns:p14="http://schemas.microsoft.com/office/powerpoint/2010/main" val="2955262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Aujourd’hui, la santé des populations en Guinée laisse toujours à désirer. Pour citer quelques chiffres, selon l’enquête EDS de 2018, 19% des enfants enquêtés ont reçu tous les vaccins appropriés, et 22% n’en ont reçu aucun. 30% des enfants souffrent de malnutrition chronique, et 13% de malnutrition sévère. Il y a des disparités importantes et la couverture vaccinale est par exemple de 81% en ville alors qu’elle est de 21% en zone rurale (Institut National de la Statistique Ministère du Plan et du Développement Economique 2019);</a:t>
            </a:r>
            <a:r>
              <a:rPr lang="fr-FR" baseline="0" dirty="0" smtClean="0"/>
              <a:t> il n’y a pas de données sur la santé des hommes puisque les cibles des EDS sont les femmes et les enfants à l’image des politiques de santé</a:t>
            </a:r>
            <a:r>
              <a:rPr lang="fr-FR" dirty="0" smtClean="0"/>
              <a:t>. Ce sont les plus favorisés qui accèdent aux soins de qualité, le plus souvent à l’étranger. </a:t>
            </a:r>
          </a:p>
          <a:p>
            <a:r>
              <a:rPr lang="fr-FR" dirty="0" smtClean="0"/>
              <a:t>A propos des zones couvertes par la Politique de SC : Pour reprendre l’exemple de </a:t>
            </a:r>
            <a:r>
              <a:rPr lang="fr-FR" dirty="0" err="1" smtClean="0"/>
              <a:t>Zaou</a:t>
            </a:r>
            <a:r>
              <a:rPr lang="fr-FR" dirty="0" smtClean="0"/>
              <a:t>, bien que le village soit couvert par la politique de santé communautaire, les habitants n’en perçoivent pas vraiment les avantages et le RECO rencontre encore beaucoup de problèmes aujourd’hui. Son rôle au village dépasse les fonctions qui lui sont attribués en tant que RECO, et il réalise par exemple des soins d’urgence (alors que les RECOs ne sont pas supposés le faire) puisque le village est éloigné des structures sanitaires. Il s’est installé un</a:t>
            </a:r>
            <a:r>
              <a:rPr lang="fr-FR" baseline="0" dirty="0" smtClean="0"/>
              <a:t> bureau dans le village, construit par les habitants eux-mêmes.</a:t>
            </a:r>
            <a:r>
              <a:rPr lang="fr-FR" dirty="0" smtClean="0"/>
              <a:t> Il achète lui-même des médicaments, des TDR pour le palu et du petit matériel pour réaliser les premiers soins. Il revend les produits aux habitants, et bien souvent ceux-ci le payent pour ses interventions (alors qu’en principe les services rendus par le RECO ne sont pas payants). Pour les villageois et pour lui, rien n’a changé depuis qu’il est devenu RECO car excepté les registres – qu’il doit remettre tous les mois au centre de santé - il n’a quasiment rien reçu comme intrants et matériels. Contrairement à ce qu’on lui avait par exemple promis lors d’une formation dispensée par le projet Stop-Palu il n’a jamais été doté en médicaments gratuits contre le palu et pense qu’ils ont été détournés par le CS. Une fois il a reçu des sachets de sels de réhydratation orale, mais un mois avant leur date de péremption. Le paquet de soins promis par la politique nationale de santé communautaire n’est ainsi pas complètement disponible pour les habitants du village, il n’y a par exemple pas non de plus vaccins contre la méningite pour les enfants ou de tests VIH pour les femmes enceintes.</a:t>
            </a:r>
          </a:p>
          <a:p>
            <a:r>
              <a:rPr lang="fr-FR" dirty="0" smtClean="0"/>
              <a:t>Comme tous les autres agents communautaires, </a:t>
            </a:r>
            <a:r>
              <a:rPr lang="fr-FR" dirty="0" err="1" smtClean="0"/>
              <a:t>Zaou</a:t>
            </a:r>
            <a:r>
              <a:rPr lang="fr-FR" dirty="0" smtClean="0"/>
              <a:t> est dans une situation précaire. Il est supposé être rémunéré à hauteur de 450 000 GNF par mois, mais la mairie lui ponctionne en plus tous les mois 50 000 GNF sur son maigre salaire. Il a une mauvaise image du centre de santé et de la mairie, et note que lors des campagnes de recensement rémunérées la commune engage d’autres personnes que lui, par affinités personnelles. La sous-préfecture est marquée par des tensions entre Manias et Tomas (la commune et le centre de santé sont gérés par des Manias, son village est Toma), et il m’a souvent parlé du complot Mania contre les Tomas pour illustrer les problèmes qu’il rencontre. En dehors des réunions mensuelles lors desquelles les RECO remettent leurs registres il ne se rend jamais au centre de santé, et il n’y réfère jamais de patients. </a:t>
            </a:r>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18</a:t>
            </a:fld>
            <a:endParaRPr lang="fr-FR" noProof="0"/>
          </a:p>
        </p:txBody>
      </p:sp>
    </p:spTree>
    <p:extLst>
      <p:ext uri="{BB962C8B-B14F-4D97-AF65-F5344CB8AC3E}">
        <p14:creationId xmlns:p14="http://schemas.microsoft.com/office/powerpoint/2010/main" val="135832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constats au poste de santé le plus proche (où </a:t>
            </a:r>
            <a:r>
              <a:rPr lang="fr-FR" dirty="0" err="1" smtClean="0"/>
              <a:t>Zaou</a:t>
            </a:r>
            <a:r>
              <a:rPr lang="fr-FR" dirty="0" smtClean="0"/>
              <a:t> réfère les patients quand il ne peut pas s’en occuper) ne sont pas vraiment meilleurs, bien que le poste soit aussi dans la zone couverte par la Politique de SC. Le poste de santé a été construit en 2000 par un projet, mais il n’était composé en réalité que d’une maternité et c’est la population qui s’est cotisée en 2003 pour construire le 2e bâtiment. Le poste de santé est assez vétuste, il y a peu de matériel et de produits disponibles, et bien souvent les habitants des deux villages sont obligés de se déplacer à Macenta pour leurs soins. Pour ces derniers, les bénéfices de la politique de santé communautaire ne sont donc pas très palpables. Ils ne vont jamais au centre de santé de Sengbédou, auquel ils sont administrativement rattachés. </a:t>
            </a:r>
          </a:p>
          <a:p>
            <a:r>
              <a:rPr lang="fr-FR" dirty="0" smtClean="0"/>
              <a:t>Depuis le mois d’août 2020, </a:t>
            </a:r>
            <a:r>
              <a:rPr lang="fr-FR" dirty="0" err="1" smtClean="0"/>
              <a:t>Zaou</a:t>
            </a:r>
            <a:r>
              <a:rPr lang="fr-FR" dirty="0" smtClean="0"/>
              <a:t> a démissionné et est retourné dans son village natal. Il avait entendu que le paiement des RECOs allaient prendre fin et c’est ce qui a motivé son départ, en plus de différents avec des habitants du village. Dans la zone de Sengbédou, il n’est pas le seul RECO à avoir démissionné.</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19</a:t>
            </a:fld>
            <a:endParaRPr lang="fr-FR" noProof="0"/>
          </a:p>
        </p:txBody>
      </p:sp>
    </p:spTree>
    <p:extLst>
      <p:ext uri="{BB962C8B-B14F-4D97-AF65-F5344CB8AC3E}">
        <p14:creationId xmlns:p14="http://schemas.microsoft.com/office/powerpoint/2010/main" val="336893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 nouvelle » Politique de Santé communautaire reprend en réalité à peu de chose près la politique des SSP : « Malheureusement ils n'ont pas écrit, ils n'ont pas publié, et donc ça s'est estompé dans la mémoire et maintenant les gens ils prennent les soins de santé primaire et comme y a pas d'écrit ils considèrent que ce sont eux qui ont inventé » (Entretien avec une Professeure de médecine, 5 mars 2020, Conakry). Ainsi, les problèmes rencontrés aujourd’hui sont semblables à ceux d’hier. On peut les regrouper en trois catégories : </a:t>
            </a:r>
          </a:p>
          <a:p>
            <a:endParaRPr lang="fr-FR" dirty="0" smtClean="0"/>
          </a:p>
          <a:p>
            <a:r>
              <a:rPr lang="fr-FR" dirty="0" smtClean="0"/>
              <a:t>-</a:t>
            </a:r>
            <a:r>
              <a:rPr lang="fr-FR" baseline="0" dirty="0" smtClean="0"/>
              <a:t> </a:t>
            </a:r>
            <a:r>
              <a:rPr lang="fr-FR" dirty="0" smtClean="0"/>
              <a:t>Problèmes de gouvernance et de coordination </a:t>
            </a:r>
          </a:p>
          <a:p>
            <a:r>
              <a:rPr lang="fr-FR" dirty="0" smtClean="0"/>
              <a:t>Dans la nouvelle Politique Nationale de SC il y a toujours un problème de fragmentation par partenaires/institutions, qui se répartissent les zones d’intervention [Carte SC]. Il y a des défauts de coordination, et parfois des conflits de leadership. Il y a par exemple des négociations entre l’ANSS (Agence nationale de sécurité sanitaire) et la DNSC (Direction nationale de la santé communautaire) concernant le leadership autour de la SBC (pour en parler, mes interlocuteurs de la DNSC m’ont renvoyé vers l’ANSS, et inversement). Il y a également des problèmes de coordination entre l’Etat et ses partenaires et le premier ne tient pour le moment pas ses engagements concernant le paiement des acteurs communautaires dans les zones couvertes par la stratégie. A Sengbédou, avant juin 2020, c’était l’UNICEF qui prenait en charge le paiement des RECOs. Depuis c’est la commune qui doit les payer mais les primes des RECOs ne sont pas encore inscrites dans le budget communal et c’est toujours l’UNIECF qui les supporte (selon le Directeur préfectoral de la santé de Macenta, interrogé le 30 avril 20201). Aujourd’hui, il y a un retard de plus d’un an dans l’avancement de la mise en place de la nouvelle politique de SC, probablement en raison de la pandémie de Covid-19 (mais on ne m’en a pas vraiment donné les raisons). </a:t>
            </a:r>
          </a:p>
          <a:p>
            <a:r>
              <a:rPr lang="fr-FR" dirty="0" smtClean="0"/>
              <a:t>-</a:t>
            </a:r>
            <a:r>
              <a:rPr lang="fr-FR" baseline="0" dirty="0" smtClean="0"/>
              <a:t> </a:t>
            </a:r>
            <a:r>
              <a:rPr lang="fr-FR" dirty="0" smtClean="0"/>
              <a:t>Problèmes de gestion interne des structures (financement, ressources humaines, stock…)</a:t>
            </a:r>
          </a:p>
          <a:p>
            <a:r>
              <a:rPr lang="fr-FR" dirty="0" smtClean="0"/>
              <a:t>A Macenta, lors du Comité technique préfectoral de la santé (qui regroupe tous les six mois les CS, les acteurs institutionnels et les partenaires) il a été dit qu’un grand nombre des centres de santé de la préfecture étaient en déficit, y compris celui de Sengbédou pourtant couvert par la Politique nationale de SC. Il y a des suspicions de détournement de fonds mais pas vraiment de vérification et aucune sanction. Beaucoup de CS sont en rupture fréquente en intrants, il y a des difficultés d’approvisionnement en vaccins (le DPS raconte qu’une fois on leur a demandé d’envoyer le prix du carburant ou une voiture pour venir les réceptionner à Conakry, ce qui n’a pas été possible car la DP n’avait pas non plus les fonds). Il y a encore des villages difficiles d’accès et un absentéisme important du personnel dans les structures. </a:t>
            </a:r>
          </a:p>
          <a:p>
            <a:r>
              <a:rPr lang="fr-FR" dirty="0" smtClean="0"/>
              <a:t>-Des problèmes structurels handicapants</a:t>
            </a:r>
          </a:p>
          <a:p>
            <a:r>
              <a:rPr lang="fr-FR" dirty="0" smtClean="0"/>
              <a:t>Toutes les stratégies sanitaires, qu’elles soient menées dans le cadre de la riposte à une épidémie, ou dans le cadre de l’amélioration de la santé communautaire se heurtent à des problèmes structurels qui fragilisent aujourd’hui encore la Guinée et ne sont pas exclusifs au domaine sanitaire. Parmi ceux-ci on peut noter la faible couverture en eau et électricité ; l’état parfois désastreux des routes ; la faiblesse du budget national alloué au secteur public, et notamment à la santé ; la précarité et la faiblesse du salaire des agents publics et des acteurs communautaires - ce qui ne les fidélise ainsi pas (contexte plus général de dépréciation des communautés et d’exploitation des plus précaires : beaucoup d’exemples notamment pendant Ebola 2021). </a:t>
            </a:r>
          </a:p>
          <a:p>
            <a:r>
              <a:rPr lang="fr-FR" dirty="0" smtClean="0"/>
              <a:t>Les constats dans les zones qui ne sont pas couvertes par la Politique de SC, ne sont pas plus encourageants. J’ai par exemple rencontré des AC du quartier </a:t>
            </a:r>
            <a:r>
              <a:rPr lang="fr-FR" dirty="0" err="1" smtClean="0"/>
              <a:t>Bowa</a:t>
            </a:r>
            <a:r>
              <a:rPr lang="fr-FR" dirty="0" smtClean="0"/>
              <a:t> dans la Commune urbaine de Macenta. Depuis 2013 ces AC sont mobilisés par un projet de lutte contre le paludisme, mais ils manquent régulièrement d’intrants pour la prise en charge (ils ne reçoivent plus de </a:t>
            </a:r>
            <a:r>
              <a:rPr lang="fr-FR" dirty="0" err="1" smtClean="0"/>
              <a:t>Coartem</a:t>
            </a:r>
            <a:r>
              <a:rPr lang="fr-FR" dirty="0" smtClean="0"/>
              <a:t> et plus de TDR depuis plusieurs mois par exemple). En principe ils reçoivent 100 000 GNF par mois en guise de motivation et frais de transport (mais ils notent que le paiement des primes n’est pas régulier). En dehors de la lutte contre le palu, ils sont parfois impliqués çà et là dans d’autres projets. Ils sont tous dans une situation précaire, et travaillent en parallèle (beaucoup sont cultivateurs). Certaines ONG donnent des primes vraiment ridicules : une ONG locale de lutte contre la TB et le VIH rétribue par exemple les AC à hauteur de 25 000 GNF par mois pour effectuer 30 visites à domicile et 2 « causeries ».</a:t>
            </a:r>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20</a:t>
            </a:fld>
            <a:endParaRPr lang="fr-FR" noProof="0"/>
          </a:p>
        </p:txBody>
      </p:sp>
    </p:spTree>
    <p:extLst>
      <p:ext uri="{BB962C8B-B14F-4D97-AF65-F5344CB8AC3E}">
        <p14:creationId xmlns:p14="http://schemas.microsoft.com/office/powerpoint/2010/main" val="2329163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L’historique des politiques de santé communautaire en Guinée montre que bien souvent l’histoire se répète sans qu’on n’en tire nécessairement des conclusions. L’actuelle politique de santé communautaire de la Guinée repose sur un système et un fonctionnement bancal, qui reproduit les problèmes attribués aux soins de santé primaires et aux programmes verticaux. Cette Politique est également confrontée à des problèmes structurels qui entravent encore aujourd’hui la plupart des activités en Guinée. Elle se veut plus pérenne avec l’implication des collectivités locales et l’intégration du paiement des RECOs dans le budget des communes, mais le montant de la prime étant trop bas cela ne les fidélise pas et certains démissionnent. Sous sa forme actuelle la Politique de santé communautaire ne valorise et ne motive pas les acteurs de terrain. </a:t>
            </a:r>
            <a:r>
              <a:rPr lang="fr-FR" dirty="0" err="1" smtClean="0"/>
              <a:t>Zaou</a:t>
            </a:r>
            <a:r>
              <a:rPr lang="fr-FR" dirty="0" smtClean="0"/>
              <a:t> par exemple</a:t>
            </a:r>
            <a:r>
              <a:rPr lang="fr-FR" baseline="0" dirty="0" smtClean="0"/>
              <a:t> ne regrette pas du tout d’avoir démissionné, car aujourd’hui la pharmacie/maison de soins qu’il gère ne désemplit pas. Il </a:t>
            </a:r>
            <a:r>
              <a:rPr lang="fr-FR" dirty="0" smtClean="0"/>
              <a:t>se sent plus valorisé que quand il était RECO, et cette nouvelle activité assure à </a:t>
            </a:r>
            <a:r>
              <a:rPr lang="fr-FR" dirty="0" err="1" smtClean="0"/>
              <a:t>Zaou</a:t>
            </a:r>
            <a:r>
              <a:rPr lang="fr-FR" dirty="0" smtClean="0"/>
              <a:t> et sa famille des revenus constants et plus conséquents.</a:t>
            </a:r>
          </a:p>
          <a:p>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21</a:t>
            </a:fld>
            <a:endParaRPr lang="fr-FR" noProof="0"/>
          </a:p>
        </p:txBody>
      </p:sp>
    </p:spTree>
    <p:extLst>
      <p:ext uri="{BB962C8B-B14F-4D97-AF65-F5344CB8AC3E}">
        <p14:creationId xmlns:p14="http://schemas.microsoft.com/office/powerpoint/2010/main" val="1920812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22</a:t>
            </a:fld>
            <a:endParaRPr lang="fr-FR" noProof="0"/>
          </a:p>
        </p:txBody>
      </p:sp>
    </p:spTree>
    <p:extLst>
      <p:ext uri="{BB962C8B-B14F-4D97-AF65-F5344CB8AC3E}">
        <p14:creationId xmlns:p14="http://schemas.microsoft.com/office/powerpoint/2010/main" val="3389830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2"/>
                </a:solidFill>
                <a:effectLst/>
                <a:latin typeface="+mn-lt"/>
                <a:ea typeface="+mn-ea"/>
                <a:cs typeface="+mn-cs"/>
              </a:rPr>
              <a:t>Cette présentation s’inscrit dans le cadre de ma thèse, intitulée « </a:t>
            </a:r>
            <a:r>
              <a:rPr lang="fr-FR" sz="1200" i="1" kern="1200" dirty="0" smtClean="0">
                <a:solidFill>
                  <a:schemeClr val="tx2"/>
                </a:solidFill>
                <a:effectLst/>
                <a:latin typeface="+mn-lt"/>
                <a:ea typeface="+mn-ea"/>
                <a:cs typeface="+mn-cs"/>
              </a:rPr>
              <a:t>Enjeux éthiques et sociaux de la préparation aux épidémies : La surveillance communautaire des maladies après Ebola en Guinée</a:t>
            </a:r>
            <a:r>
              <a:rPr lang="fr-FR" sz="1200" kern="1200" dirty="0" smtClean="0">
                <a:solidFill>
                  <a:schemeClr val="tx2"/>
                </a:solidFill>
                <a:effectLst/>
                <a:latin typeface="+mn-lt"/>
                <a:ea typeface="+mn-ea"/>
                <a:cs typeface="+mn-cs"/>
              </a:rPr>
              <a:t> » (</a:t>
            </a:r>
            <a:r>
              <a:rPr lang="fr-FR" sz="1200" kern="1200" dirty="0" err="1" smtClean="0">
                <a:solidFill>
                  <a:schemeClr val="tx2"/>
                </a:solidFill>
                <a:effectLst/>
                <a:latin typeface="+mn-lt"/>
                <a:ea typeface="+mn-ea"/>
                <a:cs typeface="+mn-cs"/>
              </a:rPr>
              <a:t>dir</a:t>
            </a:r>
            <a:r>
              <a:rPr lang="fr-FR" sz="1200" kern="1200" dirty="0" smtClean="0">
                <a:solidFill>
                  <a:schemeClr val="tx2"/>
                </a:solidFill>
                <a:effectLst/>
                <a:latin typeface="+mn-lt"/>
                <a:ea typeface="+mn-ea"/>
                <a:cs typeface="+mn-cs"/>
              </a:rPr>
              <a:t>. A. </a:t>
            </a:r>
            <a:r>
              <a:rPr lang="fr-FR" sz="1200" kern="1200" dirty="0" err="1" smtClean="0">
                <a:solidFill>
                  <a:schemeClr val="tx2"/>
                </a:solidFill>
                <a:effectLst/>
                <a:latin typeface="+mn-lt"/>
                <a:ea typeface="+mn-ea"/>
                <a:cs typeface="+mn-cs"/>
              </a:rPr>
              <a:t>Desclaux</a:t>
            </a:r>
            <a:r>
              <a:rPr lang="fr-FR" sz="1200" kern="1200" dirty="0" smtClean="0">
                <a:solidFill>
                  <a:schemeClr val="tx2"/>
                </a:solidFill>
                <a:effectLst/>
                <a:latin typeface="+mn-lt"/>
                <a:ea typeface="+mn-ea"/>
                <a:cs typeface="+mn-cs"/>
              </a:rPr>
              <a:t> et </a:t>
            </a:r>
            <a:r>
              <a:rPr lang="fr-FR" sz="1200" kern="1200" dirty="0" err="1" smtClean="0">
                <a:solidFill>
                  <a:schemeClr val="tx2"/>
                </a:solidFill>
                <a:effectLst/>
                <a:latin typeface="+mn-lt"/>
                <a:ea typeface="+mn-ea"/>
                <a:cs typeface="+mn-cs"/>
              </a:rPr>
              <a:t>A.Touré</a:t>
            </a:r>
            <a:r>
              <a:rPr lang="fr-FR" sz="1200" kern="1200" dirty="0" smtClean="0">
                <a:solidFill>
                  <a:schemeClr val="tx2"/>
                </a:solidFill>
                <a:effectLst/>
                <a:latin typeface="+mn-lt"/>
                <a:ea typeface="+mn-ea"/>
                <a:cs typeface="+mn-cs"/>
              </a:rPr>
              <a:t> – </a:t>
            </a:r>
            <a:r>
              <a:rPr lang="fr-FR" sz="1200" kern="1200" dirty="0" err="1" smtClean="0">
                <a:solidFill>
                  <a:schemeClr val="tx2"/>
                </a:solidFill>
                <a:effectLst/>
                <a:latin typeface="+mn-lt"/>
                <a:ea typeface="+mn-ea"/>
                <a:cs typeface="+mn-cs"/>
              </a:rPr>
              <a:t>TransVIHMI</a:t>
            </a:r>
            <a:r>
              <a:rPr lang="fr-FR" sz="1200" kern="1200" dirty="0" smtClean="0">
                <a:solidFill>
                  <a:schemeClr val="tx2"/>
                </a:solidFill>
                <a:effectLst/>
                <a:latin typeface="+mn-lt"/>
                <a:ea typeface="+mn-ea"/>
                <a:cs typeface="+mn-cs"/>
              </a:rPr>
              <a:t> – IRD et UM – Projet </a:t>
            </a:r>
            <a:r>
              <a:rPr lang="fr-FR" sz="1200" kern="1200" dirty="0" err="1" smtClean="0">
                <a:solidFill>
                  <a:schemeClr val="tx2"/>
                </a:solidFill>
                <a:effectLst/>
                <a:latin typeface="+mn-lt"/>
                <a:ea typeface="+mn-ea"/>
                <a:cs typeface="+mn-cs"/>
              </a:rPr>
              <a:t>EboHealth</a:t>
            </a:r>
            <a:r>
              <a:rPr lang="fr-FR" sz="1200" kern="1200" baseline="0" dirty="0" smtClean="0">
                <a:solidFill>
                  <a:schemeClr val="tx2"/>
                </a:solidFill>
                <a:effectLst/>
                <a:latin typeface="+mn-lt"/>
                <a:ea typeface="+mn-ea"/>
                <a:cs typeface="+mn-cs"/>
              </a:rPr>
              <a:t>, CERFIG</a:t>
            </a:r>
            <a:r>
              <a:rPr lang="fr-FR" sz="1200" kern="1200" dirty="0" smtClean="0">
                <a:solidFill>
                  <a:schemeClr val="tx2"/>
                </a:solidFill>
                <a:effectLst/>
                <a:latin typeface="+mn-lt"/>
                <a:ea typeface="+mn-ea"/>
                <a:cs typeface="+mn-cs"/>
              </a:rPr>
              <a:t>) et débutée en fin 2019. Pour ce travail je m’intéresse à différents sujets, et comme le titre de ma thèse l’indique, notamment à la surveillance des maladies et ses enjeux éthiques (autour par exemple de l’annonce de résultats médicaux), et plus particulièrement sur la surveillance dite communautaire. Celle-ci étant liée à la santé communautaire, une partie de mon travail consiste à en questionner l’historique et l’actualité. C’est sur cette question que portera ma présentation aujourd’hui. Il s’agit donc d’une partie de ma thèse, et d’un travail qui n’est pas encore complètement abouti puisque je n’ai pas encore procédé au traitement et à l’analyse de toutes mes données. </a:t>
            </a:r>
          </a:p>
          <a:p>
            <a:r>
              <a:rPr lang="fr-FR" sz="1200" kern="1200" dirty="0" smtClean="0">
                <a:solidFill>
                  <a:schemeClr val="tx2"/>
                </a:solidFill>
                <a:effectLst/>
                <a:latin typeface="+mn-lt"/>
                <a:ea typeface="+mn-ea"/>
                <a:cs typeface="+mn-cs"/>
              </a:rPr>
              <a:t>La présentation mêlera à la fois des données bibliographiques et de terrain. Celles-ci proviennent surtout de mon premier séjour de terrain en 2020 (entretiens auprès d’acteurs du système de santé sur l’histoire de la santé communautaire en Guinée &amp; observations et entretiens auprès d’agents communautaires à Macenta)</a:t>
            </a:r>
          </a:p>
          <a:p>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2</a:t>
            </a:fld>
            <a:endParaRPr lang="fr-FR" noProof="0"/>
          </a:p>
        </p:txBody>
      </p:sp>
    </p:spTree>
    <p:extLst>
      <p:ext uri="{BB962C8B-B14F-4D97-AF65-F5344CB8AC3E}">
        <p14:creationId xmlns:p14="http://schemas.microsoft.com/office/powerpoint/2010/main" val="187844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23</a:t>
            </a:fld>
            <a:endParaRPr lang="fr-FR" noProof="0"/>
          </a:p>
        </p:txBody>
      </p:sp>
    </p:spTree>
    <p:extLst>
      <p:ext uri="{BB962C8B-B14F-4D97-AF65-F5344CB8AC3E}">
        <p14:creationId xmlns:p14="http://schemas.microsoft.com/office/powerpoint/2010/main" val="261245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2"/>
                </a:solidFill>
                <a:effectLst/>
                <a:latin typeface="+mn-lt"/>
                <a:ea typeface="+mn-ea"/>
                <a:cs typeface="+mn-cs"/>
              </a:rPr>
              <a:t>Annonce du plan : afin de questionner l’actualité de la santé communautaire en Guinée, nous ferons d’abord un retour en arrière pour présenter l’historique des politiques de santé communautaire depuis la fin des années 1970 jusqu’à leur déclin dans les années 1990 – et le renouveau de l’intérêt pour la santé communautaire depuis l’épidémie d’Ebola. Ebola ayant également mis en avant l’intérêt de la Surveillance à base communautaire (SBC) nous nous intéresserons à sa mise en place avant de discuter des réalités de cette stratégie et de la santé communautaire aujourd’hui. </a:t>
            </a:r>
          </a:p>
          <a:p>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3</a:t>
            </a:fld>
            <a:endParaRPr lang="fr-FR" noProof="0"/>
          </a:p>
        </p:txBody>
      </p:sp>
    </p:spTree>
    <p:extLst>
      <p:ext uri="{BB962C8B-B14F-4D97-AF65-F5344CB8AC3E}">
        <p14:creationId xmlns:p14="http://schemas.microsoft.com/office/powerpoint/2010/main" val="3684700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2"/>
                </a:solidFill>
                <a:effectLst/>
                <a:latin typeface="+mn-lt"/>
                <a:ea typeface="+mn-ea"/>
                <a:cs typeface="+mn-cs"/>
              </a:rPr>
              <a:t>Afin de présenter le cas de la Guinée, situons d’abord le contexte mondial de la fin des années 1970. Le mouvement des indépendances, initié dès la fin des années 50’, s’accompagne d’une volonté d’améliorer les conditions de vie des populations, notamment sur le plan sanitaire. Il y a des progrès dans les zones urbaines, mais dans le courant des 70’s la santé rurale ne s’améliore pas dans beaucoup de pays. C’est en réponse à ce constat que se tient la Conférence d’Alma-Ata le 12 septembre 1978, dans la ville éponyme (Kazakhstan). Organisée sous l’égide de l’OMS elle réunit 134 pays, dont la Guinée. La conférence formalise un modèle de santé communautaire nommé Soins de santé primaire (</a:t>
            </a:r>
            <a:r>
              <a:rPr lang="fr-FR" sz="1200" i="1" kern="1200" dirty="0" err="1" smtClean="0">
                <a:solidFill>
                  <a:schemeClr val="tx2"/>
                </a:solidFill>
                <a:effectLst/>
                <a:latin typeface="+mn-lt"/>
                <a:ea typeface="+mn-ea"/>
                <a:cs typeface="+mn-cs"/>
              </a:rPr>
              <a:t>Primary</a:t>
            </a:r>
            <a:r>
              <a:rPr lang="fr-FR" sz="1200" i="1" kern="1200" dirty="0" smtClean="0">
                <a:solidFill>
                  <a:schemeClr val="tx2"/>
                </a:solidFill>
                <a:effectLst/>
                <a:latin typeface="+mn-lt"/>
                <a:ea typeface="+mn-ea"/>
                <a:cs typeface="+mn-cs"/>
              </a:rPr>
              <a:t> Health Care</a:t>
            </a:r>
            <a:r>
              <a:rPr lang="fr-FR" sz="1200" kern="1200" dirty="0" smtClean="0">
                <a:solidFill>
                  <a:schemeClr val="tx2"/>
                </a:solidFill>
                <a:effectLst/>
                <a:latin typeface="+mn-lt"/>
                <a:ea typeface="+mn-ea"/>
                <a:cs typeface="+mn-cs"/>
              </a:rPr>
              <a:t>). Les SSP sont inspirés de modèles pionniers dans différents pays qui reposent notamment sur l’implication d’agents communautaires (qui ne sont pas forcément nommés ainsi – </a:t>
            </a:r>
            <a:r>
              <a:rPr lang="fr-FR" sz="1200" i="1" kern="1200" dirty="0" err="1" smtClean="0">
                <a:solidFill>
                  <a:schemeClr val="tx2"/>
                </a:solidFill>
                <a:effectLst/>
                <a:latin typeface="+mn-lt"/>
                <a:ea typeface="+mn-ea"/>
                <a:cs typeface="+mn-cs"/>
              </a:rPr>
              <a:t>chinese</a:t>
            </a:r>
            <a:r>
              <a:rPr lang="fr-FR" sz="1200" i="1" kern="1200" dirty="0" smtClean="0">
                <a:solidFill>
                  <a:schemeClr val="tx2"/>
                </a:solidFill>
                <a:effectLst/>
                <a:latin typeface="+mn-lt"/>
                <a:ea typeface="+mn-ea"/>
                <a:cs typeface="+mn-cs"/>
              </a:rPr>
              <a:t> barefoot </a:t>
            </a:r>
            <a:r>
              <a:rPr lang="fr-FR" sz="1200" i="1" kern="1200" dirty="0" err="1" smtClean="0">
                <a:solidFill>
                  <a:schemeClr val="tx2"/>
                </a:solidFill>
                <a:effectLst/>
                <a:latin typeface="+mn-lt"/>
                <a:ea typeface="+mn-ea"/>
                <a:cs typeface="+mn-cs"/>
              </a:rPr>
              <a:t>doctors</a:t>
            </a:r>
            <a:r>
              <a:rPr lang="fr-FR" sz="1200" kern="1200" dirty="0" smtClean="0">
                <a:solidFill>
                  <a:schemeClr val="tx2"/>
                </a:solidFill>
                <a:effectLst/>
                <a:latin typeface="+mn-lt"/>
                <a:ea typeface="+mn-ea"/>
                <a:cs typeface="+mn-cs"/>
              </a:rPr>
              <a:t>) dans l’amélioration de la santé des populations. La conférence aboutit à la signature d’une déclaration – dite d’Alma-Ata - qui définit la santé comme un droit des êtres humains à bénéficier d’un « </a:t>
            </a:r>
            <a:r>
              <a:rPr lang="fr-FR" sz="1200" i="1" kern="1200" dirty="0" smtClean="0">
                <a:solidFill>
                  <a:schemeClr val="tx2"/>
                </a:solidFill>
                <a:effectLst/>
                <a:latin typeface="+mn-lt"/>
                <a:ea typeface="+mn-ea"/>
                <a:cs typeface="+mn-cs"/>
              </a:rPr>
              <a:t>bien-être physique, mental et social</a:t>
            </a:r>
            <a:r>
              <a:rPr lang="fr-FR" sz="1200" kern="1200" dirty="0" smtClean="0">
                <a:solidFill>
                  <a:schemeClr val="tx2"/>
                </a:solidFill>
                <a:effectLst/>
                <a:latin typeface="+mn-lt"/>
                <a:ea typeface="+mn-ea"/>
                <a:cs typeface="+mn-cs"/>
              </a:rPr>
              <a:t> ». Elle met l’accent sur la nécessité de « </a:t>
            </a:r>
            <a:r>
              <a:rPr lang="fr-FR" sz="1200" i="1" kern="1200" dirty="0" smtClean="0">
                <a:solidFill>
                  <a:schemeClr val="tx2"/>
                </a:solidFill>
                <a:effectLst/>
                <a:latin typeface="+mn-lt"/>
                <a:ea typeface="+mn-ea"/>
                <a:cs typeface="+mn-cs"/>
              </a:rPr>
              <a:t>donner à tous les peuples du monde, d'ici l'an 2000, un niveau de santé qui leur permette de mener une vie socialement et économiquement productive</a:t>
            </a:r>
            <a:r>
              <a:rPr lang="fr-FR" sz="1200" kern="1200" dirty="0" smtClean="0">
                <a:solidFill>
                  <a:schemeClr val="tx2"/>
                </a:solidFill>
                <a:effectLst/>
                <a:latin typeface="+mn-lt"/>
                <a:ea typeface="+mn-ea"/>
                <a:cs typeface="+mn-cs"/>
              </a:rPr>
              <a:t> ». Il y a une volonté que les populations s’approprient le système de santé, d’où le nom de « santé communautaire ». </a:t>
            </a:r>
          </a:p>
          <a:p>
            <a:r>
              <a:rPr lang="fr-FR" sz="1200" kern="1200" dirty="0" smtClean="0">
                <a:solidFill>
                  <a:schemeClr val="tx2"/>
                </a:solidFill>
                <a:effectLst/>
                <a:latin typeface="+mn-lt"/>
                <a:ea typeface="+mn-ea"/>
                <a:cs typeface="+mn-cs"/>
              </a:rPr>
              <a:t>Très vite le système des SSP promu par Alma-Ata est critiqué, en particulier dans les pays de Nord où certains ne voient pas d’un bon œil la responsabilisation des communautés. Certaines critiques considèrent qu’il s’agit d’un projet idéaliste et n’adhèrent pas au projet pacificateur sous-entendu dans la déclaration (la Conférence se tient en pleine Guerre froide) qui propose qu’une partie des fonds alloués à la guerre soient redistribués au domaine sanitaire. Finalement dans beaucoup de pays, les SSP ne survivent pas ou ne voient pas le jour. </a:t>
            </a:r>
          </a:p>
          <a:p>
            <a:r>
              <a:rPr lang="fr-FR" sz="1200" kern="1200" dirty="0" smtClean="0">
                <a:solidFill>
                  <a:schemeClr val="tx2"/>
                </a:solidFill>
                <a:effectLst/>
                <a:latin typeface="+mn-lt"/>
                <a:ea typeface="+mn-ea"/>
                <a:cs typeface="+mn-cs"/>
              </a:rPr>
              <a:t>Il y a très peu de littérature sur le domaine de la santé entre la fin des 1970’s et la moitié des 1980’s en Guinée. Le pays est alors sous le régime dit socialiste de Sékou Touré,</a:t>
            </a:r>
            <a:r>
              <a:rPr lang="fr-FR" sz="1200" kern="1200" baseline="0" dirty="0" smtClean="0">
                <a:solidFill>
                  <a:schemeClr val="tx2"/>
                </a:solidFill>
                <a:effectLst/>
                <a:latin typeface="+mn-lt"/>
                <a:ea typeface="+mn-ea"/>
                <a:cs typeface="+mn-cs"/>
              </a:rPr>
              <a:t> le</a:t>
            </a:r>
            <a:r>
              <a:rPr lang="fr-FR" sz="1200" kern="1200" dirty="0" smtClean="0">
                <a:solidFill>
                  <a:schemeClr val="tx2"/>
                </a:solidFill>
                <a:effectLst/>
                <a:latin typeface="+mn-lt"/>
                <a:ea typeface="+mn-ea"/>
                <a:cs typeface="+mn-cs"/>
              </a:rPr>
              <a:t> système de santé est contrôlé par l’Etat.</a:t>
            </a:r>
            <a:r>
              <a:rPr lang="fr-FR" sz="1200" kern="1200" baseline="0" dirty="0" smtClean="0">
                <a:solidFill>
                  <a:schemeClr val="tx2"/>
                </a:solidFill>
                <a:effectLst/>
                <a:latin typeface="+mn-lt"/>
                <a:ea typeface="+mn-ea"/>
                <a:cs typeface="+mn-cs"/>
              </a:rPr>
              <a:t> L</a:t>
            </a:r>
            <a:r>
              <a:rPr lang="fr-FR" sz="1200" kern="1200" dirty="0" smtClean="0">
                <a:solidFill>
                  <a:schemeClr val="tx2"/>
                </a:solidFill>
                <a:effectLst/>
                <a:latin typeface="+mn-lt"/>
                <a:ea typeface="+mn-ea"/>
                <a:cs typeface="+mn-cs"/>
              </a:rPr>
              <a:t>a Guinée possède alors peu de structures sanitaires qui sont surtout concentrées</a:t>
            </a:r>
            <a:r>
              <a:rPr lang="fr-FR" sz="1200" kern="1200" baseline="0" dirty="0" smtClean="0">
                <a:solidFill>
                  <a:schemeClr val="tx2"/>
                </a:solidFill>
                <a:effectLst/>
                <a:latin typeface="+mn-lt"/>
                <a:ea typeface="+mn-ea"/>
                <a:cs typeface="+mn-cs"/>
              </a:rPr>
              <a:t> en villes</a:t>
            </a:r>
            <a:r>
              <a:rPr lang="fr-FR" sz="1200" kern="1200" dirty="0" smtClean="0">
                <a:solidFill>
                  <a:schemeClr val="tx2"/>
                </a:solidFill>
                <a:effectLst/>
                <a:latin typeface="+mn-lt"/>
                <a:ea typeface="+mn-ea"/>
                <a:cs typeface="+mn-cs"/>
              </a:rPr>
              <a:t> (deux hôpitaux universitaires, hôpitaux dans chaque région du pays,</a:t>
            </a:r>
            <a:r>
              <a:rPr lang="fr-FR" sz="1200" kern="1200" baseline="0" dirty="0" smtClean="0">
                <a:solidFill>
                  <a:schemeClr val="tx2"/>
                </a:solidFill>
                <a:effectLst/>
                <a:latin typeface="+mn-lt"/>
                <a:ea typeface="+mn-ea"/>
                <a:cs typeface="+mn-cs"/>
              </a:rPr>
              <a:t> à</a:t>
            </a:r>
            <a:r>
              <a:rPr lang="fr-FR" sz="1200" kern="1200" dirty="0" smtClean="0">
                <a:solidFill>
                  <a:schemeClr val="tx2"/>
                </a:solidFill>
                <a:effectLst/>
                <a:latin typeface="+mn-lt"/>
                <a:ea typeface="+mn-ea"/>
                <a:cs typeface="+mn-cs"/>
              </a:rPr>
              <a:t> Fria et Kamsar</a:t>
            </a:r>
            <a:r>
              <a:rPr lang="fr-FR" sz="1200" kern="1200" baseline="0" dirty="0" smtClean="0">
                <a:solidFill>
                  <a:schemeClr val="tx2"/>
                </a:solidFill>
                <a:effectLst/>
                <a:latin typeface="+mn-lt"/>
                <a:ea typeface="+mn-ea"/>
                <a:cs typeface="+mn-cs"/>
              </a:rPr>
              <a:t> </a:t>
            </a:r>
            <a:r>
              <a:rPr lang="fr-FR" sz="1200" kern="1200" dirty="0" smtClean="0">
                <a:solidFill>
                  <a:schemeClr val="tx2"/>
                </a:solidFill>
                <a:effectLst/>
                <a:latin typeface="+mn-lt"/>
                <a:ea typeface="+mn-ea"/>
                <a:cs typeface="+mn-cs"/>
              </a:rPr>
              <a:t>deux hôpitaux financés par les sociétés minières proposent des soins de haut niveau et de meilleure qualité que les structures publiques (Camara, Camara, and Camara 2015). Dans les zones rurales</a:t>
            </a:r>
            <a:r>
              <a:rPr lang="fr-FR" sz="1200" kern="1200" baseline="0" dirty="0" smtClean="0">
                <a:solidFill>
                  <a:schemeClr val="tx2"/>
                </a:solidFill>
                <a:effectLst/>
                <a:latin typeface="+mn-lt"/>
                <a:ea typeface="+mn-ea"/>
                <a:cs typeface="+mn-cs"/>
              </a:rPr>
              <a:t>, il y a très peu de structures mais quelques dispensaires et </a:t>
            </a:r>
            <a:r>
              <a:rPr lang="fr-FR" sz="1200" kern="1200" dirty="0" smtClean="0">
                <a:solidFill>
                  <a:schemeClr val="tx2"/>
                </a:solidFill>
                <a:effectLst/>
                <a:latin typeface="+mn-lt"/>
                <a:ea typeface="+mn-ea"/>
                <a:cs typeface="+mn-cs"/>
              </a:rPr>
              <a:t>des centres dédiés à des pathologies spécifiques à l’image des centres de traitement « LTO » (lèpre, tuberculose, onchocercose), qui ont été</a:t>
            </a:r>
            <a:r>
              <a:rPr lang="fr-FR" sz="1200" kern="1200" baseline="0" dirty="0" smtClean="0">
                <a:solidFill>
                  <a:schemeClr val="tx2"/>
                </a:solidFill>
                <a:effectLst/>
                <a:latin typeface="+mn-lt"/>
                <a:ea typeface="+mn-ea"/>
                <a:cs typeface="+mn-cs"/>
              </a:rPr>
              <a:t> </a:t>
            </a:r>
            <a:r>
              <a:rPr lang="fr-FR" sz="1200" kern="1200" dirty="0" smtClean="0">
                <a:solidFill>
                  <a:schemeClr val="tx2"/>
                </a:solidFill>
                <a:effectLst/>
                <a:latin typeface="+mn-lt"/>
                <a:ea typeface="+mn-ea"/>
                <a:cs typeface="+mn-cs"/>
              </a:rPr>
              <a:t>mis en place par des programmes verticaux nationaux tel que le Programme national de lutte contre la Tuberculose (PNLT) et qui s’inscrivent dans la lignée de la médecine coloniale et son intérêt pour les maladies infectieuses (Gomez-</a:t>
            </a:r>
            <a:r>
              <a:rPr lang="fr-FR" sz="1200" kern="1200" dirty="0" err="1" smtClean="0">
                <a:solidFill>
                  <a:schemeClr val="tx2"/>
                </a:solidFill>
                <a:effectLst/>
                <a:latin typeface="+mn-lt"/>
                <a:ea typeface="+mn-ea"/>
                <a:cs typeface="+mn-cs"/>
              </a:rPr>
              <a:t>Temesio</a:t>
            </a:r>
            <a:r>
              <a:rPr lang="fr-FR" sz="1200" kern="1200" dirty="0" smtClean="0">
                <a:solidFill>
                  <a:schemeClr val="tx2"/>
                </a:solidFill>
                <a:effectLst/>
                <a:latin typeface="+mn-lt"/>
                <a:ea typeface="+mn-ea"/>
                <a:cs typeface="+mn-cs"/>
              </a:rPr>
              <a:t> et </a:t>
            </a:r>
            <a:r>
              <a:rPr lang="fr-FR" sz="1200" kern="1200" dirty="0" err="1" smtClean="0">
                <a:solidFill>
                  <a:schemeClr val="tx2"/>
                </a:solidFill>
                <a:effectLst/>
                <a:latin typeface="+mn-lt"/>
                <a:ea typeface="+mn-ea"/>
                <a:cs typeface="+mn-cs"/>
              </a:rPr>
              <a:t>Marcis</a:t>
            </a:r>
            <a:r>
              <a:rPr lang="fr-FR" sz="1200" kern="1200" dirty="0" smtClean="0">
                <a:solidFill>
                  <a:schemeClr val="tx2"/>
                </a:solidFill>
                <a:effectLst/>
                <a:latin typeface="+mn-lt"/>
                <a:ea typeface="+mn-ea"/>
                <a:cs typeface="+mn-cs"/>
              </a:rPr>
              <a:t>, 2021). La politique nationale mise en place est supposée offrir des soins gratuits, mais ce n’est pas la réalité Les soins sont peu disponibles, parfois de mauvaise qualité et considérés comme coûteux ce qui contribue à décrédibiliser les structures sanitaires publiques et les populations ont davantage recours à l’</a:t>
            </a:r>
            <a:r>
              <a:rPr lang="fr-FR" sz="1200" kern="1200" dirty="0" err="1" smtClean="0">
                <a:solidFill>
                  <a:schemeClr val="tx2"/>
                </a:solidFill>
                <a:effectLst/>
                <a:latin typeface="+mn-lt"/>
                <a:ea typeface="+mn-ea"/>
                <a:cs typeface="+mn-cs"/>
              </a:rPr>
              <a:t>auto-médication</a:t>
            </a:r>
            <a:r>
              <a:rPr lang="fr-FR" sz="1200" kern="1200" dirty="0" smtClean="0">
                <a:solidFill>
                  <a:schemeClr val="tx2"/>
                </a:solidFill>
                <a:effectLst/>
                <a:latin typeface="+mn-lt"/>
                <a:ea typeface="+mn-ea"/>
                <a:cs typeface="+mn-cs"/>
              </a:rPr>
              <a:t> et aux thérapeutes traditionnels (</a:t>
            </a:r>
            <a:r>
              <a:rPr lang="fr-FR" sz="1200" kern="1200" dirty="0" err="1" smtClean="0">
                <a:solidFill>
                  <a:schemeClr val="tx2"/>
                </a:solidFill>
                <a:effectLst/>
                <a:latin typeface="+mn-lt"/>
                <a:ea typeface="+mn-ea"/>
                <a:cs typeface="+mn-cs"/>
              </a:rPr>
              <a:t>Knippenberg</a:t>
            </a:r>
            <a:r>
              <a:rPr lang="fr-FR" sz="1200" kern="1200" dirty="0" smtClean="0">
                <a:solidFill>
                  <a:schemeClr val="tx2"/>
                </a:solidFill>
                <a:effectLst/>
                <a:latin typeface="+mn-lt"/>
                <a:ea typeface="+mn-ea"/>
                <a:cs typeface="+mn-cs"/>
              </a:rPr>
              <a:t> et al., 1997).</a:t>
            </a:r>
          </a:p>
          <a:p>
            <a:r>
              <a:rPr lang="fr-FR" sz="1200" kern="1200" dirty="0" smtClean="0">
                <a:solidFill>
                  <a:schemeClr val="tx2"/>
                </a:solidFill>
                <a:effectLst/>
                <a:latin typeface="+mn-lt"/>
                <a:ea typeface="+mn-ea"/>
                <a:cs typeface="+mn-cs"/>
              </a:rPr>
              <a:t>Après 1984 et la fin de la politique socialiste, les questions sanitaires ne s’améliorent pas et il y a un abandon progressif du secteur public au profit du secteur privé. Le pays est marqué, comme d ‘autres, par la récession mondiale du début des 1980’s et au milieu des 1980’s la Guinée souffre notamment d’un manque de personnel et d’équipements dans les structures sanitaires publiques. C’est dans ce contexte qu’un nouveau modèle de système de santé, plus libéral que le précédent, voit le jour sous l’impulsion de l’initiative de Bamako. </a:t>
            </a:r>
          </a:p>
          <a:p>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5</a:t>
            </a:fld>
            <a:endParaRPr lang="fr-FR" noProof="0"/>
          </a:p>
        </p:txBody>
      </p:sp>
    </p:spTree>
    <p:extLst>
      <p:ext uri="{BB962C8B-B14F-4D97-AF65-F5344CB8AC3E}">
        <p14:creationId xmlns:p14="http://schemas.microsoft.com/office/powerpoint/2010/main" val="150731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2"/>
                </a:solidFill>
                <a:effectLst/>
                <a:latin typeface="+mn-lt"/>
                <a:ea typeface="+mn-ea"/>
                <a:cs typeface="+mn-cs"/>
              </a:rPr>
              <a:t>En 1987, une réunion regroupant plusieurs ministres de la santé africains aboutit à ce qui sera nommée l’Initiative de Bamako, une initiative qui promeut une réforme des systèmes sanitaires se voulant plus adaptée aux pays ayant des situations économiques difficiles. Comme dans d’autres pays, le système de santé de la Guinée est alors remanié. Selon les textes officiels du Ministère de la santé c’est à cette période que naissent réellement les Soins de santé primaires en Guinée, près de 10 ans après Alma-Ata. Le pays compte alors 6,5 Millions d’habitants (soit la moitié de la population actuelle). </a:t>
            </a:r>
          </a:p>
          <a:p>
            <a:r>
              <a:rPr lang="fr-FR" sz="1200" kern="1200" dirty="0" smtClean="0">
                <a:solidFill>
                  <a:schemeClr val="tx2"/>
                </a:solidFill>
                <a:effectLst/>
                <a:latin typeface="+mn-lt"/>
                <a:ea typeface="+mn-ea"/>
                <a:cs typeface="+mn-cs"/>
              </a:rPr>
              <a:t>L’Initiative de Bamako est promue par l’OMS et l’UNICEF (qui sont donc des partenaires de longue date de la Guinée). La politique de santé adoptée est celle dite du Programme élargi de vaccination/Soins de santé primaire/Médicaments essentiels (PEV/SSP/ME). Son objectif est de garantir un paquet minimum de soins, en particulier pour les femmes et les enfants et de restaurer la confiance de la population en les intégrant à la gestion des structures sanitaires. </a:t>
            </a:r>
          </a:p>
          <a:p>
            <a:r>
              <a:rPr lang="fr-FR" sz="1200" kern="1200" dirty="0" smtClean="0">
                <a:solidFill>
                  <a:schemeClr val="tx2"/>
                </a:solidFill>
                <a:effectLst/>
                <a:latin typeface="+mn-lt"/>
                <a:ea typeface="+mn-ea"/>
                <a:cs typeface="+mn-cs"/>
              </a:rPr>
              <a:t>Sur le plan fonctionnel, </a:t>
            </a:r>
            <a:r>
              <a:rPr lang="fr-FR" sz="1200" kern="1200" baseline="0" dirty="0" smtClean="0">
                <a:solidFill>
                  <a:schemeClr val="tx2"/>
                </a:solidFill>
                <a:effectLst/>
                <a:latin typeface="+mn-lt"/>
                <a:ea typeface="+mn-ea"/>
                <a:cs typeface="+mn-cs"/>
              </a:rPr>
              <a:t>il y a un renforcement des structures publiques, </a:t>
            </a:r>
            <a:r>
              <a:rPr lang="fr-FR" sz="1200" kern="1200" dirty="0" smtClean="0">
                <a:solidFill>
                  <a:schemeClr val="tx2"/>
                </a:solidFill>
                <a:effectLst/>
                <a:latin typeface="+mn-lt"/>
                <a:ea typeface="+mn-ea"/>
                <a:cs typeface="+mn-cs"/>
              </a:rPr>
              <a:t>Les hôpitaux régionaux sont réhabilités et la pyramide sanitaire connait un changement : alors qu’elle était basée auparavant sur les hôpitaux, c’est le Centre de santé (CS) qui devient le pilier du nouveau système. 349 centres de santé et 298 postes de santé sont construits au total (</a:t>
            </a:r>
            <a:r>
              <a:rPr lang="fr-FR" sz="1200" kern="1200" dirty="0" err="1" smtClean="0">
                <a:solidFill>
                  <a:schemeClr val="tx2"/>
                </a:solidFill>
                <a:effectLst/>
                <a:latin typeface="+mn-lt"/>
                <a:ea typeface="+mn-ea"/>
                <a:cs typeface="+mn-cs"/>
              </a:rPr>
              <a:t>Comolet</a:t>
            </a:r>
            <a:r>
              <a:rPr lang="fr-FR" sz="1200" kern="1200" dirty="0" smtClean="0">
                <a:solidFill>
                  <a:schemeClr val="tx2"/>
                </a:solidFill>
                <a:effectLst/>
                <a:latin typeface="+mn-lt"/>
                <a:ea typeface="+mn-ea"/>
                <a:cs typeface="+mn-cs"/>
              </a:rPr>
              <a:t>,</a:t>
            </a:r>
            <a:r>
              <a:rPr lang="fr-FR" sz="1200" kern="1200" baseline="0" dirty="0" smtClean="0">
                <a:solidFill>
                  <a:schemeClr val="tx2"/>
                </a:solidFill>
                <a:effectLst/>
                <a:latin typeface="+mn-lt"/>
                <a:ea typeface="+mn-ea"/>
                <a:cs typeface="+mn-cs"/>
              </a:rPr>
              <a:t> 2000)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2"/>
                </a:solidFill>
                <a:effectLst/>
                <a:latin typeface="+mn-lt"/>
                <a:ea typeface="+mn-ea"/>
                <a:cs typeface="+mn-cs"/>
              </a:rPr>
              <a:t>Cette nouvelle politique est plus libérale que la politique précédente, et le vocabulaire employé est bien plus économique. Il y a un partage des coûts entre L’Etat (qui paye les agents de santé titulaires), les bailleurs (qui payent les frais d’équipement de départ) et les populations (qui payent les prestations médicales). Afin de garantir un revenu constant aux structures sanitaires la gratuité des soins est donc abandonnée (elle n’était de toute façon pas effective) et les patients payent les soins, mais à des prix à priori adaptés à leurs moyens (</a:t>
            </a:r>
            <a:r>
              <a:rPr lang="fr-FR" sz="1200" kern="1200" dirty="0" err="1" smtClean="0">
                <a:solidFill>
                  <a:schemeClr val="tx2"/>
                </a:solidFill>
                <a:effectLst/>
                <a:latin typeface="+mn-lt"/>
                <a:ea typeface="+mn-ea"/>
                <a:cs typeface="+mn-cs"/>
              </a:rPr>
              <a:t>Knippenberg</a:t>
            </a:r>
            <a:r>
              <a:rPr lang="fr-FR" sz="1200" kern="1200" dirty="0" smtClean="0">
                <a:solidFill>
                  <a:schemeClr val="tx2"/>
                </a:solidFill>
                <a:effectLst/>
                <a:latin typeface="+mn-lt"/>
                <a:ea typeface="+mn-ea"/>
                <a:cs typeface="+mn-cs"/>
              </a:rPr>
              <a:t> et al. 1997).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2"/>
                </a:solidFill>
                <a:effectLst/>
                <a:latin typeface="+mn-lt"/>
                <a:ea typeface="+mn-ea"/>
                <a:cs typeface="+mn-cs"/>
              </a:rPr>
              <a:t>C’est un</a:t>
            </a:r>
            <a:r>
              <a:rPr lang="fr-FR" sz="1200" kern="1200" baseline="0" dirty="0" smtClean="0">
                <a:solidFill>
                  <a:schemeClr val="tx2"/>
                </a:solidFill>
                <a:effectLst/>
                <a:latin typeface="+mn-lt"/>
                <a:ea typeface="+mn-ea"/>
                <a:cs typeface="+mn-cs"/>
              </a:rPr>
              <a:t> modèle de santé communautaire : qui repose sur l’implication de</a:t>
            </a:r>
            <a:r>
              <a:rPr lang="fr-FR" sz="1200" kern="1200" dirty="0" smtClean="0">
                <a:solidFill>
                  <a:schemeClr val="tx2"/>
                </a:solidFill>
                <a:effectLst/>
                <a:latin typeface="+mn-lt"/>
                <a:ea typeface="+mn-ea"/>
                <a:cs typeface="+mn-cs"/>
              </a:rPr>
              <a:t> Comités de gestion des centre de santé, dits</a:t>
            </a:r>
            <a:r>
              <a:rPr lang="fr-FR" sz="1200" kern="1200" baseline="0" dirty="0" smtClean="0">
                <a:solidFill>
                  <a:schemeClr val="tx2"/>
                </a:solidFill>
                <a:effectLst/>
                <a:latin typeface="+mn-lt"/>
                <a:ea typeface="+mn-ea"/>
                <a:cs typeface="+mn-cs"/>
              </a:rPr>
              <a:t> </a:t>
            </a:r>
            <a:r>
              <a:rPr lang="fr-FR" sz="1200" kern="1200" dirty="0" smtClean="0">
                <a:solidFill>
                  <a:schemeClr val="tx2"/>
                </a:solidFill>
                <a:effectLst/>
                <a:latin typeface="+mn-lt"/>
                <a:ea typeface="+mn-ea"/>
                <a:cs typeface="+mn-cs"/>
              </a:rPr>
              <a:t>« communautaires » qui se réunissent tous les six mois pour prendre des décisions, notamment budgétaires</a:t>
            </a:r>
            <a:r>
              <a:rPr lang="fr-FR" sz="1200" kern="1200" baseline="0" dirty="0" smtClean="0">
                <a:solidFill>
                  <a:schemeClr val="tx2"/>
                </a:solidFill>
                <a:effectLst/>
                <a:latin typeface="+mn-lt"/>
                <a:ea typeface="+mn-ea"/>
                <a:cs typeface="+mn-cs"/>
              </a:rPr>
              <a:t> ; et sur l’implication d’agents communautaires </a:t>
            </a:r>
            <a:r>
              <a:rPr lang="fr-FR" sz="1200" kern="1200" dirty="0" smtClean="0">
                <a:solidFill>
                  <a:schemeClr val="tx2"/>
                </a:solidFill>
                <a:effectLst/>
                <a:latin typeface="+mn-lt"/>
                <a:ea typeface="+mn-ea"/>
                <a:cs typeface="+mn-cs"/>
              </a:rPr>
              <a:t>qui mènent notamment des séances de sensibilisation afin d’encourager les populations à aller dans les structures sanitaires publiques.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2"/>
                </a:solidFill>
                <a:effectLst/>
                <a:latin typeface="+mn-lt"/>
                <a:ea typeface="+mn-ea"/>
                <a:cs typeface="+mn-cs"/>
              </a:rPr>
              <a:t>Cette politique vise en particulier l’amélioration</a:t>
            </a:r>
            <a:r>
              <a:rPr lang="fr-FR" sz="1200" kern="1200" baseline="0" dirty="0" smtClean="0">
                <a:solidFill>
                  <a:schemeClr val="tx2"/>
                </a:solidFill>
                <a:effectLst/>
                <a:latin typeface="+mn-lt"/>
                <a:ea typeface="+mn-ea"/>
                <a:cs typeface="+mn-cs"/>
              </a:rPr>
              <a:t> de la santé </a:t>
            </a:r>
            <a:r>
              <a:rPr lang="fr-FR" sz="1200" kern="1200" dirty="0" smtClean="0">
                <a:solidFill>
                  <a:schemeClr val="tx2"/>
                </a:solidFill>
                <a:effectLst/>
                <a:latin typeface="+mn-lt"/>
                <a:ea typeface="+mn-ea"/>
                <a:cs typeface="+mn-cs"/>
              </a:rPr>
              <a:t>maternelle et infantile, les femmes et les enfants étant considérés comme les populations les plus vulnérables. Il y a ainsi la mise en place des CPN, de la vaccination des enfants (ou encore de la planification familiale. les activités du PEV,</a:t>
            </a:r>
            <a:r>
              <a:rPr lang="fr-FR" sz="1200" kern="1200" baseline="0" dirty="0" smtClean="0">
                <a:solidFill>
                  <a:schemeClr val="tx2"/>
                </a:solidFill>
                <a:effectLst/>
                <a:latin typeface="+mn-lt"/>
                <a:ea typeface="+mn-ea"/>
                <a:cs typeface="+mn-cs"/>
              </a:rPr>
              <a:t> </a:t>
            </a:r>
            <a:r>
              <a:rPr lang="fr-FR" sz="1200" kern="1200" dirty="0" smtClean="0">
                <a:solidFill>
                  <a:schemeClr val="tx2"/>
                </a:solidFill>
                <a:effectLst/>
                <a:latin typeface="+mn-lt"/>
                <a:ea typeface="+mn-ea"/>
                <a:cs typeface="+mn-cs"/>
              </a:rPr>
              <a:t>introduites en 1986, sont intégrées dans les centres de santé. </a:t>
            </a:r>
          </a:p>
          <a:p>
            <a:r>
              <a:rPr lang="fr-FR" sz="1200" kern="1200" dirty="0" smtClean="0">
                <a:solidFill>
                  <a:schemeClr val="tx2"/>
                </a:solidFill>
                <a:effectLst/>
                <a:latin typeface="+mn-lt"/>
                <a:ea typeface="+mn-ea"/>
                <a:cs typeface="+mn-cs"/>
              </a:rPr>
              <a:t>Les SSP semblent bien fonctionner, et dès 1988 et 1989 on observe une augmentation de la fréquentation des structures sanitaires. En 1993, 51% des femmes enceintes suivraient les 4 CPN – alors qu’elles étaient moins de 3 % en 1987 (</a:t>
            </a:r>
            <a:r>
              <a:rPr lang="fr-FR" sz="1200" kern="1200" dirty="0" err="1" smtClean="0">
                <a:solidFill>
                  <a:schemeClr val="tx2"/>
                </a:solidFill>
                <a:effectLst/>
                <a:latin typeface="+mn-lt"/>
                <a:ea typeface="+mn-ea"/>
                <a:cs typeface="+mn-cs"/>
              </a:rPr>
              <a:t>Knippenberg</a:t>
            </a:r>
            <a:r>
              <a:rPr lang="fr-FR" sz="1200" kern="1200" dirty="0" smtClean="0">
                <a:solidFill>
                  <a:schemeClr val="tx2"/>
                </a:solidFill>
                <a:effectLst/>
                <a:latin typeface="+mn-lt"/>
                <a:ea typeface="+mn-ea"/>
                <a:cs typeface="+mn-cs"/>
              </a:rPr>
              <a:t> et al. 1997). En 1994, la Guinée a une couverture vaccinale globale de 75%, un des pourcentages les plus élevés de l’Afrique de l’Ouest (</a:t>
            </a:r>
            <a:r>
              <a:rPr lang="fr-FR" sz="1200" kern="1200" dirty="0" err="1" smtClean="0">
                <a:solidFill>
                  <a:schemeClr val="tx2"/>
                </a:solidFill>
                <a:effectLst/>
                <a:latin typeface="+mn-lt"/>
                <a:ea typeface="+mn-ea"/>
                <a:cs typeface="+mn-cs"/>
              </a:rPr>
              <a:t>Soucat</a:t>
            </a:r>
            <a:r>
              <a:rPr lang="fr-FR" sz="1200" kern="1200" dirty="0" smtClean="0">
                <a:solidFill>
                  <a:schemeClr val="tx2"/>
                </a:solidFill>
                <a:effectLst/>
                <a:latin typeface="+mn-lt"/>
                <a:ea typeface="+mn-ea"/>
                <a:cs typeface="+mn-cs"/>
              </a:rPr>
              <a:t>, </a:t>
            </a:r>
            <a:r>
              <a:rPr lang="fr-FR" sz="1200" kern="1200" dirty="0" err="1" smtClean="0">
                <a:solidFill>
                  <a:schemeClr val="tx2"/>
                </a:solidFill>
                <a:effectLst/>
                <a:latin typeface="+mn-lt"/>
                <a:ea typeface="+mn-ea"/>
                <a:cs typeface="+mn-cs"/>
              </a:rPr>
              <a:t>Levy‐Bruhl</a:t>
            </a:r>
            <a:r>
              <a:rPr lang="fr-FR" sz="1200" kern="1200" dirty="0" smtClean="0">
                <a:solidFill>
                  <a:schemeClr val="tx2"/>
                </a:solidFill>
                <a:effectLst/>
                <a:latin typeface="+mn-lt"/>
                <a:ea typeface="+mn-ea"/>
                <a:cs typeface="+mn-cs"/>
              </a:rPr>
              <a:t>, </a:t>
            </a:r>
            <a:r>
              <a:rPr lang="fr-FR" sz="1200" kern="1200" dirty="0" err="1" smtClean="0">
                <a:solidFill>
                  <a:schemeClr val="tx2"/>
                </a:solidFill>
                <a:effectLst/>
                <a:latin typeface="+mn-lt"/>
                <a:ea typeface="+mn-ea"/>
                <a:cs typeface="+mn-cs"/>
              </a:rPr>
              <a:t>Bethune</a:t>
            </a:r>
            <a:r>
              <a:rPr lang="fr-FR" sz="1200" kern="1200" dirty="0" smtClean="0">
                <a:solidFill>
                  <a:schemeClr val="tx2"/>
                </a:solidFill>
                <a:effectLst/>
                <a:latin typeface="+mn-lt"/>
                <a:ea typeface="+mn-ea"/>
                <a:cs typeface="+mn-cs"/>
              </a:rPr>
              <a:t>, et al. 1997). Avec les SSP la Guinée devient un pays modèle en terme de santé communautaire dans les années 1990, comme se le remémore cette Professeure de médecine interrogée en mars 2020 : </a:t>
            </a:r>
            <a:r>
              <a:rPr lang="fr-FR" sz="1200" i="1" kern="1200" dirty="0" smtClean="0">
                <a:solidFill>
                  <a:schemeClr val="tx2"/>
                </a:solidFill>
                <a:effectLst/>
                <a:latin typeface="+mn-lt"/>
                <a:ea typeface="+mn-ea"/>
                <a:cs typeface="+mn-cs"/>
              </a:rPr>
              <a:t>« Les premiers qui ont mis en place ces soins de santé primaires ils étaient excellents et le monde entier si je puis dire parlait des soins de santé primaires de Guinée. Le Programme des soins de santé primaires moi j'ai vu des gabonais, des rwandais, même des vietnamiens, qui venaient s'inspirer du Programme des soins de santé primaires de Guinée (Entretien avec une Professeure de médecine, 5 mars 2020, Conakry).</a:t>
            </a:r>
            <a:endParaRPr lang="fr-FR" sz="1200" kern="1200" dirty="0" smtClean="0">
              <a:solidFill>
                <a:schemeClr val="tx2"/>
              </a:solidFill>
              <a:effectLst/>
              <a:latin typeface="+mn-lt"/>
              <a:ea typeface="+mn-ea"/>
              <a:cs typeface="+mn-cs"/>
            </a:endParaRPr>
          </a:p>
          <a:p>
            <a:r>
              <a:rPr lang="fr-FR" sz="1200" kern="1200" dirty="0" smtClean="0">
                <a:solidFill>
                  <a:schemeClr val="tx2"/>
                </a:solidFill>
                <a:effectLst/>
                <a:latin typeface="+mn-lt"/>
                <a:ea typeface="+mn-ea"/>
                <a:cs typeface="+mn-cs"/>
              </a:rPr>
              <a:t>En apparence la couverture sanitaire nationale s’améliore,</a:t>
            </a:r>
            <a:r>
              <a:rPr lang="fr-FR" sz="1200" kern="1200" baseline="0" dirty="0" smtClean="0">
                <a:solidFill>
                  <a:schemeClr val="tx2"/>
                </a:solidFill>
                <a:effectLst/>
                <a:latin typeface="+mn-lt"/>
                <a:ea typeface="+mn-ea"/>
                <a:cs typeface="+mn-cs"/>
              </a:rPr>
              <a:t> m</a:t>
            </a:r>
            <a:r>
              <a:rPr lang="fr-FR" sz="1200" kern="1200" dirty="0" smtClean="0">
                <a:solidFill>
                  <a:schemeClr val="tx2"/>
                </a:solidFill>
                <a:effectLst/>
                <a:latin typeface="+mn-lt"/>
                <a:ea typeface="+mn-ea"/>
                <a:cs typeface="+mn-cs"/>
              </a:rPr>
              <a:t>ais les inégalités d’accès aux soins persistent, le personnel est concentré à Conakry et dans les hôpitaux ; les structures privées se multiplient. Ce sont surtout les populations les plus favorisées (aisées et urbaines) qui accèdent aux soins de qualité (</a:t>
            </a:r>
            <a:r>
              <a:rPr lang="fr-FR" sz="1200" kern="1200" dirty="0" err="1" smtClean="0">
                <a:solidFill>
                  <a:schemeClr val="tx2"/>
                </a:solidFill>
                <a:effectLst/>
                <a:latin typeface="+mn-lt"/>
                <a:ea typeface="+mn-ea"/>
                <a:cs typeface="+mn-cs"/>
              </a:rPr>
              <a:t>Doumbouya</a:t>
            </a:r>
            <a:r>
              <a:rPr lang="fr-FR" sz="1200" kern="1200" dirty="0" smtClean="0">
                <a:solidFill>
                  <a:schemeClr val="tx2"/>
                </a:solidFill>
                <a:effectLst/>
                <a:latin typeface="+mn-lt"/>
                <a:ea typeface="+mn-ea"/>
                <a:cs typeface="+mn-cs"/>
              </a:rPr>
              <a:t> 2008). Il y a parfois des fonds dédiés aux indigents qui sont créés, mais ce ne sont pas les concernés qui en profitent (comme aujourd’hui) (</a:t>
            </a:r>
            <a:r>
              <a:rPr lang="fr-FR" sz="1200" kern="1200" dirty="0" err="1" smtClean="0">
                <a:solidFill>
                  <a:schemeClr val="tx2"/>
                </a:solidFill>
                <a:effectLst/>
                <a:latin typeface="+mn-lt"/>
                <a:ea typeface="+mn-ea"/>
                <a:cs typeface="+mn-cs"/>
              </a:rPr>
              <a:t>Soucat</a:t>
            </a:r>
            <a:r>
              <a:rPr lang="fr-FR" sz="1200" kern="1200" dirty="0" smtClean="0">
                <a:solidFill>
                  <a:schemeClr val="tx2"/>
                </a:solidFill>
                <a:effectLst/>
                <a:latin typeface="+mn-lt"/>
                <a:ea typeface="+mn-ea"/>
                <a:cs typeface="+mn-cs"/>
              </a:rPr>
              <a:t>, </a:t>
            </a:r>
            <a:r>
              <a:rPr lang="fr-FR" sz="1200" kern="1200" dirty="0" err="1" smtClean="0">
                <a:solidFill>
                  <a:schemeClr val="tx2"/>
                </a:solidFill>
                <a:effectLst/>
                <a:latin typeface="+mn-lt"/>
                <a:ea typeface="+mn-ea"/>
                <a:cs typeface="+mn-cs"/>
              </a:rPr>
              <a:t>Gandaho</a:t>
            </a:r>
            <a:r>
              <a:rPr lang="fr-FR" sz="1200" kern="1200" dirty="0" smtClean="0">
                <a:solidFill>
                  <a:schemeClr val="tx2"/>
                </a:solidFill>
                <a:effectLst/>
                <a:latin typeface="+mn-lt"/>
                <a:ea typeface="+mn-ea"/>
                <a:cs typeface="+mn-cs"/>
              </a:rPr>
              <a:t>, et al. 1997).</a:t>
            </a:r>
          </a:p>
          <a:p>
            <a:r>
              <a:rPr lang="fr-FR" sz="1200" kern="1200" dirty="0" smtClean="0">
                <a:solidFill>
                  <a:schemeClr val="tx2"/>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6</a:t>
            </a:fld>
            <a:endParaRPr lang="fr-FR" noProof="0"/>
          </a:p>
        </p:txBody>
      </p:sp>
    </p:spTree>
    <p:extLst>
      <p:ext uri="{BB962C8B-B14F-4D97-AF65-F5344CB8AC3E}">
        <p14:creationId xmlns:p14="http://schemas.microsoft.com/office/powerpoint/2010/main" val="3914069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2"/>
                </a:solidFill>
                <a:effectLst/>
                <a:latin typeface="+mn-lt"/>
                <a:ea typeface="+mn-ea"/>
                <a:cs typeface="+mn-cs"/>
              </a:rPr>
              <a:t>Dès le milieu des années 1990 le système de santé communautaire guinéen commence à péricliter. En 1993 ¼ des centres de santé n’arrivent pas à recouvrir leurs coûts de fonctionnement (</a:t>
            </a:r>
            <a:r>
              <a:rPr lang="fr-FR" sz="1200" kern="1200" dirty="0" err="1" smtClean="0">
                <a:solidFill>
                  <a:schemeClr val="tx2"/>
                </a:solidFill>
                <a:effectLst/>
                <a:latin typeface="+mn-lt"/>
                <a:ea typeface="+mn-ea"/>
                <a:cs typeface="+mn-cs"/>
              </a:rPr>
              <a:t>Soucat</a:t>
            </a:r>
            <a:r>
              <a:rPr lang="fr-FR" sz="1200" kern="1200" dirty="0" smtClean="0">
                <a:solidFill>
                  <a:schemeClr val="tx2"/>
                </a:solidFill>
                <a:effectLst/>
                <a:latin typeface="+mn-lt"/>
                <a:ea typeface="+mn-ea"/>
                <a:cs typeface="+mn-cs"/>
              </a:rPr>
              <a:t>, </a:t>
            </a:r>
            <a:r>
              <a:rPr lang="fr-FR" sz="1200" kern="1200" dirty="0" err="1" smtClean="0">
                <a:solidFill>
                  <a:schemeClr val="tx2"/>
                </a:solidFill>
                <a:effectLst/>
                <a:latin typeface="+mn-lt"/>
                <a:ea typeface="+mn-ea"/>
                <a:cs typeface="+mn-cs"/>
              </a:rPr>
              <a:t>Levy‐Bruhl</a:t>
            </a:r>
            <a:r>
              <a:rPr lang="fr-FR" sz="1200" kern="1200" dirty="0" smtClean="0">
                <a:solidFill>
                  <a:schemeClr val="tx2"/>
                </a:solidFill>
                <a:effectLst/>
                <a:latin typeface="+mn-lt"/>
                <a:ea typeface="+mn-ea"/>
                <a:cs typeface="+mn-cs"/>
              </a:rPr>
              <a:t>, </a:t>
            </a:r>
            <a:r>
              <a:rPr lang="fr-FR" sz="1200" kern="1200" dirty="0" err="1" smtClean="0">
                <a:solidFill>
                  <a:schemeClr val="tx2"/>
                </a:solidFill>
                <a:effectLst/>
                <a:latin typeface="+mn-lt"/>
                <a:ea typeface="+mn-ea"/>
                <a:cs typeface="+mn-cs"/>
              </a:rPr>
              <a:t>Gbedonou</a:t>
            </a:r>
            <a:r>
              <a:rPr lang="fr-FR" sz="1200" kern="1200" dirty="0" smtClean="0">
                <a:solidFill>
                  <a:schemeClr val="tx2"/>
                </a:solidFill>
                <a:effectLst/>
                <a:latin typeface="+mn-lt"/>
                <a:ea typeface="+mn-ea"/>
                <a:cs typeface="+mn-cs"/>
              </a:rPr>
              <a:t>, et al. 1997). Il y a régulièrement des problèmes d’approvisionnement en intrants et équipements et des ruptures de stock, y compris en médicaments dits essentiels. Différentes raisons sont avancées dans la littérature. </a:t>
            </a:r>
          </a:p>
          <a:p>
            <a:r>
              <a:rPr lang="fr-FR" sz="1200" kern="1200" dirty="0" smtClean="0">
                <a:solidFill>
                  <a:schemeClr val="tx2"/>
                </a:solidFill>
                <a:effectLst/>
                <a:latin typeface="+mn-lt"/>
                <a:ea typeface="+mn-ea"/>
                <a:cs typeface="+mn-cs"/>
              </a:rPr>
              <a:t>Parmi elles on note des problèmes structurels :</a:t>
            </a:r>
          </a:p>
          <a:p>
            <a:pPr lvl="0"/>
            <a:r>
              <a:rPr lang="fr-FR" sz="1200" kern="1200" dirty="0" smtClean="0">
                <a:solidFill>
                  <a:schemeClr val="tx2"/>
                </a:solidFill>
                <a:effectLst/>
                <a:latin typeface="+mn-lt"/>
                <a:ea typeface="+mn-ea"/>
                <a:cs typeface="+mn-cs"/>
              </a:rPr>
              <a:t>La dévaluation du Franc guinéen en 1990 a entraîné une baisse des salaires et une augmentation du coût du pétrole, et donc une augmentation du coût d’acheminement des médicaments (dont les prix d’acquisition sont toutefois gelés pendant quelques années grâce à une initiative de l’OMS et des Nations Unies) (</a:t>
            </a:r>
            <a:r>
              <a:rPr lang="fr-FR" sz="1200" kern="1200" dirty="0" err="1" smtClean="0">
                <a:solidFill>
                  <a:schemeClr val="tx2"/>
                </a:solidFill>
                <a:effectLst/>
                <a:latin typeface="+mn-lt"/>
                <a:ea typeface="+mn-ea"/>
                <a:cs typeface="+mn-cs"/>
              </a:rPr>
              <a:t>Soucat</a:t>
            </a:r>
            <a:r>
              <a:rPr lang="fr-FR" sz="1200" kern="1200" dirty="0" smtClean="0">
                <a:solidFill>
                  <a:schemeClr val="tx2"/>
                </a:solidFill>
                <a:effectLst/>
                <a:latin typeface="+mn-lt"/>
                <a:ea typeface="+mn-ea"/>
                <a:cs typeface="+mn-cs"/>
              </a:rPr>
              <a:t>, </a:t>
            </a:r>
            <a:r>
              <a:rPr lang="fr-FR" sz="1200" kern="1200" dirty="0" err="1" smtClean="0">
                <a:solidFill>
                  <a:schemeClr val="tx2"/>
                </a:solidFill>
                <a:effectLst/>
                <a:latin typeface="+mn-lt"/>
                <a:ea typeface="+mn-ea"/>
                <a:cs typeface="+mn-cs"/>
              </a:rPr>
              <a:t>Levy‐Bruhl</a:t>
            </a:r>
            <a:r>
              <a:rPr lang="fr-FR" sz="1200" kern="1200" dirty="0" smtClean="0">
                <a:solidFill>
                  <a:schemeClr val="tx2"/>
                </a:solidFill>
                <a:effectLst/>
                <a:latin typeface="+mn-lt"/>
                <a:ea typeface="+mn-ea"/>
                <a:cs typeface="+mn-cs"/>
              </a:rPr>
              <a:t>, </a:t>
            </a:r>
            <a:r>
              <a:rPr lang="fr-FR" sz="1200" kern="1200" dirty="0" err="1" smtClean="0">
                <a:solidFill>
                  <a:schemeClr val="tx2"/>
                </a:solidFill>
                <a:effectLst/>
                <a:latin typeface="+mn-lt"/>
                <a:ea typeface="+mn-ea"/>
                <a:cs typeface="+mn-cs"/>
              </a:rPr>
              <a:t>Gbedonou</a:t>
            </a:r>
            <a:r>
              <a:rPr lang="fr-FR" sz="1200" kern="1200" dirty="0" smtClean="0">
                <a:solidFill>
                  <a:schemeClr val="tx2"/>
                </a:solidFill>
                <a:effectLst/>
                <a:latin typeface="+mn-lt"/>
                <a:ea typeface="+mn-ea"/>
                <a:cs typeface="+mn-cs"/>
              </a:rPr>
              <a:t>, et al. 1997)</a:t>
            </a:r>
          </a:p>
          <a:p>
            <a:pPr lvl="0"/>
            <a:r>
              <a:rPr lang="fr-FR" sz="1200" kern="1200" dirty="0" smtClean="0">
                <a:solidFill>
                  <a:schemeClr val="tx2"/>
                </a:solidFill>
                <a:effectLst/>
                <a:latin typeface="+mn-lt"/>
                <a:ea typeface="+mn-ea"/>
                <a:cs typeface="+mn-cs"/>
              </a:rPr>
              <a:t>Les agents de santé pratiquent la surtarification pour palier à leurs maigres revenus (</a:t>
            </a:r>
            <a:r>
              <a:rPr lang="fr-FR" sz="1200" kern="1200" dirty="0" err="1" smtClean="0">
                <a:solidFill>
                  <a:schemeClr val="tx2"/>
                </a:solidFill>
                <a:effectLst/>
                <a:latin typeface="+mn-lt"/>
                <a:ea typeface="+mn-ea"/>
                <a:cs typeface="+mn-cs"/>
              </a:rPr>
              <a:t>Comolet</a:t>
            </a:r>
            <a:r>
              <a:rPr lang="fr-FR" sz="1200" kern="1200" dirty="0" smtClean="0">
                <a:solidFill>
                  <a:schemeClr val="tx2"/>
                </a:solidFill>
                <a:effectLst/>
                <a:latin typeface="+mn-lt"/>
                <a:ea typeface="+mn-ea"/>
                <a:cs typeface="+mn-cs"/>
              </a:rPr>
              <a:t> 2000)</a:t>
            </a:r>
          </a:p>
          <a:p>
            <a:r>
              <a:rPr lang="fr-FR" sz="1200" kern="1200" dirty="0" smtClean="0">
                <a:solidFill>
                  <a:schemeClr val="tx2"/>
                </a:solidFill>
                <a:effectLst/>
                <a:latin typeface="+mn-lt"/>
                <a:ea typeface="+mn-ea"/>
                <a:cs typeface="+mn-cs"/>
              </a:rPr>
              <a:t>Et des problèmes de gouvernance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2"/>
                </a:solidFill>
                <a:effectLst/>
                <a:latin typeface="+mn-lt"/>
                <a:ea typeface="+mn-ea"/>
                <a:cs typeface="+mn-cs"/>
              </a:rPr>
              <a:t>Il n’y a pas vraiment de décentralisation dans la gestion et la prise de décision (les décideurs sont concentrés à Conakry ; les décisions chapeautées parfois par des experts étrangers) Les fonds des structures sanitaires sont en réalité gérés par le personnel et non les Comités de gestion (« communautés »)</a:t>
            </a:r>
            <a:r>
              <a:rPr lang="fr-FR" sz="1200" kern="1200" baseline="0" dirty="0" smtClean="0">
                <a:solidFill>
                  <a:schemeClr val="tx2"/>
                </a:solidFill>
                <a:effectLst/>
                <a:latin typeface="+mn-lt"/>
                <a:ea typeface="+mn-ea"/>
                <a:cs typeface="+mn-cs"/>
              </a:rPr>
              <a:t> </a:t>
            </a:r>
            <a:r>
              <a:rPr lang="fr-FR" sz="1200" kern="1200" dirty="0" smtClean="0">
                <a:solidFill>
                  <a:schemeClr val="tx2"/>
                </a:solidFill>
                <a:effectLst/>
                <a:latin typeface="+mn-lt"/>
                <a:ea typeface="+mn-ea"/>
                <a:cs typeface="+mn-cs"/>
              </a:rPr>
              <a:t>(</a:t>
            </a:r>
            <a:r>
              <a:rPr lang="fr-FR" sz="1200" kern="1200" dirty="0" err="1" smtClean="0">
                <a:solidFill>
                  <a:schemeClr val="tx2"/>
                </a:solidFill>
                <a:effectLst/>
                <a:latin typeface="+mn-lt"/>
                <a:ea typeface="+mn-ea"/>
                <a:cs typeface="+mn-cs"/>
              </a:rPr>
              <a:t>Comolet</a:t>
            </a:r>
            <a:r>
              <a:rPr lang="fr-FR" sz="1200" kern="1200" dirty="0" smtClean="0">
                <a:solidFill>
                  <a:schemeClr val="tx2"/>
                </a:solidFill>
                <a:effectLst/>
                <a:latin typeface="+mn-lt"/>
                <a:ea typeface="+mn-ea"/>
                <a:cs typeface="+mn-cs"/>
              </a:rPr>
              <a:t> 2000). </a:t>
            </a:r>
          </a:p>
          <a:p>
            <a:pPr lvl="0"/>
            <a:r>
              <a:rPr lang="fr-FR" sz="1200" kern="1200" dirty="0" smtClean="0">
                <a:solidFill>
                  <a:schemeClr val="tx2"/>
                </a:solidFill>
                <a:effectLst/>
                <a:latin typeface="+mn-lt"/>
                <a:ea typeface="+mn-ea"/>
                <a:cs typeface="+mn-cs"/>
              </a:rPr>
              <a:t>Il y a une dépendance à « l’aide extérieure ». Les centres de santé étaient notamment supposés prendre le relais après l’appui initial des partenaires concernant le paiement et l’acquisition des matériels et intrants, mais la plupart n’y arrivent pas (Lévy-Bruhl et al. 1994).</a:t>
            </a:r>
          </a:p>
          <a:p>
            <a:pPr lvl="0"/>
            <a:r>
              <a:rPr lang="fr-FR" sz="1200" kern="1200" dirty="0" smtClean="0">
                <a:solidFill>
                  <a:schemeClr val="tx2"/>
                </a:solidFill>
                <a:effectLst/>
                <a:latin typeface="+mn-lt"/>
                <a:ea typeface="+mn-ea"/>
                <a:cs typeface="+mn-cs"/>
              </a:rPr>
              <a:t>Certains accusent les Comités de gestion et les centres de santé d’avoir détourné de l’argent mais de pareils cas sont remontés dans moins de 5% des CS et une enquête globale de 1993 relève une bonne transparence dans les structures (</a:t>
            </a:r>
            <a:r>
              <a:rPr lang="fr-FR" sz="1200" kern="1200" dirty="0" err="1" smtClean="0">
                <a:solidFill>
                  <a:schemeClr val="tx2"/>
                </a:solidFill>
                <a:effectLst/>
                <a:latin typeface="+mn-lt"/>
                <a:ea typeface="+mn-ea"/>
                <a:cs typeface="+mn-cs"/>
              </a:rPr>
              <a:t>Soucat</a:t>
            </a:r>
            <a:r>
              <a:rPr lang="fr-FR" sz="1200" kern="1200" dirty="0" smtClean="0">
                <a:solidFill>
                  <a:schemeClr val="tx2"/>
                </a:solidFill>
                <a:effectLst/>
                <a:latin typeface="+mn-lt"/>
                <a:ea typeface="+mn-ea"/>
                <a:cs typeface="+mn-cs"/>
              </a:rPr>
              <a:t>, </a:t>
            </a:r>
            <a:r>
              <a:rPr lang="fr-FR" sz="1200" kern="1200" dirty="0" err="1" smtClean="0">
                <a:solidFill>
                  <a:schemeClr val="tx2"/>
                </a:solidFill>
                <a:effectLst/>
                <a:latin typeface="+mn-lt"/>
                <a:ea typeface="+mn-ea"/>
                <a:cs typeface="+mn-cs"/>
              </a:rPr>
              <a:t>Levy‐Bruhl</a:t>
            </a:r>
            <a:r>
              <a:rPr lang="fr-FR" sz="1200" kern="1200" dirty="0" smtClean="0">
                <a:solidFill>
                  <a:schemeClr val="tx2"/>
                </a:solidFill>
                <a:effectLst/>
                <a:latin typeface="+mn-lt"/>
                <a:ea typeface="+mn-ea"/>
                <a:cs typeface="+mn-cs"/>
              </a:rPr>
              <a:t>, </a:t>
            </a:r>
            <a:r>
              <a:rPr lang="fr-FR" sz="1200" kern="1200" dirty="0" err="1" smtClean="0">
                <a:solidFill>
                  <a:schemeClr val="tx2"/>
                </a:solidFill>
                <a:effectLst/>
                <a:latin typeface="+mn-lt"/>
                <a:ea typeface="+mn-ea"/>
                <a:cs typeface="+mn-cs"/>
              </a:rPr>
              <a:t>Gbedonou</a:t>
            </a:r>
            <a:r>
              <a:rPr lang="fr-FR" sz="1200" kern="1200" dirty="0" smtClean="0">
                <a:solidFill>
                  <a:schemeClr val="tx2"/>
                </a:solidFill>
                <a:effectLst/>
                <a:latin typeface="+mn-lt"/>
                <a:ea typeface="+mn-ea"/>
                <a:cs typeface="+mn-cs"/>
              </a:rPr>
              <a:t>, et al. 1997). Les ressources ont peut-être été « dilapidées » à un niveau plus élevé de la pyramide sanitaire. </a:t>
            </a:r>
          </a:p>
          <a:p>
            <a:pPr lvl="0"/>
            <a:r>
              <a:rPr lang="fr-FR" sz="1200" kern="1200" dirty="0" smtClean="0">
                <a:solidFill>
                  <a:schemeClr val="tx2"/>
                </a:solidFill>
                <a:effectLst/>
                <a:latin typeface="+mn-lt"/>
                <a:ea typeface="+mn-ea"/>
                <a:cs typeface="+mn-cs"/>
              </a:rPr>
              <a:t>L’une de mes interlocutrices note également l’impact du départ des cadres ayant mis en place les SPP (fuite des cerveaux) et le manque de continuité après leur départ : </a:t>
            </a:r>
            <a:r>
              <a:rPr lang="fr-FR" sz="1200" i="1" kern="1200" dirty="0" smtClean="0">
                <a:solidFill>
                  <a:schemeClr val="tx2"/>
                </a:solidFill>
                <a:effectLst/>
                <a:latin typeface="+mn-lt"/>
                <a:ea typeface="+mn-ea"/>
                <a:cs typeface="+mn-cs"/>
              </a:rPr>
              <a:t>« Bon pour moi ça s'est détérioré parce qu'il y a eu des périodes où, euh, d'abord ces bons cadres qui étaient là sont tous partis. Y en a qui sont allés à l'UNICEF, à ceci, à cela, et donc ils ont tous été, ils sont partis. Donc il y eu des nouveaux qui sont venus et je suppose que les formations n'ont pas été aussi bien faites qu'avant, la motivation a été moins peut-être qu'avant, et surtout il y a eu dilapidation des ressources et je pense que ça aussi ça a beaucoup joué » (Entretien avec une Professeure de médecine, 5 mars 2020, Conakry).</a:t>
            </a:r>
            <a:endParaRPr lang="fr-FR" sz="1200" kern="1200" dirty="0" smtClean="0">
              <a:solidFill>
                <a:schemeClr val="tx2"/>
              </a:solidFill>
              <a:effectLst/>
              <a:latin typeface="+mn-lt"/>
              <a:ea typeface="+mn-ea"/>
              <a:cs typeface="+mn-cs"/>
            </a:endParaRPr>
          </a:p>
          <a:p>
            <a:r>
              <a:rPr lang="fr-FR" sz="1200" kern="1200" dirty="0" smtClean="0">
                <a:solidFill>
                  <a:schemeClr val="tx2"/>
                </a:solidFill>
                <a:effectLst/>
                <a:latin typeface="+mn-lt"/>
                <a:ea typeface="+mn-ea"/>
                <a:cs typeface="+mn-cs"/>
              </a:rPr>
              <a:t> </a:t>
            </a:r>
          </a:p>
          <a:p>
            <a:r>
              <a:rPr lang="fr-FR" sz="1200" kern="1200" dirty="0" smtClean="0">
                <a:solidFill>
                  <a:schemeClr val="tx2"/>
                </a:solidFill>
                <a:effectLst/>
                <a:latin typeface="+mn-lt"/>
                <a:ea typeface="+mn-ea"/>
                <a:cs typeface="+mn-cs"/>
              </a:rPr>
              <a:t>Tous ces éléments ont contribué à diminuer la confiance et la fréquentation de la population, et donc de fait les revenus des structures.</a:t>
            </a:r>
          </a:p>
          <a:p>
            <a:r>
              <a:rPr lang="fr-FR" sz="1200" kern="1200" dirty="0" smtClean="0">
                <a:solidFill>
                  <a:schemeClr val="tx2"/>
                </a:solidFill>
                <a:effectLst/>
                <a:latin typeface="+mn-lt"/>
                <a:ea typeface="+mn-ea"/>
                <a:cs typeface="+mn-cs"/>
              </a:rPr>
              <a:t>Suite à ce déclin il n’y a plus vraiment de politique sanitaire nationale. Les programmes dits « verticaux », qui ciblent des pathologies spécifiques et dont certains existaient déjà (tels que le PNLT) deviennent la règle en Guinée.</a:t>
            </a:r>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7</a:t>
            </a:fld>
            <a:endParaRPr lang="fr-FR" noProof="0"/>
          </a:p>
        </p:txBody>
      </p:sp>
    </p:spTree>
    <p:extLst>
      <p:ext uri="{BB962C8B-B14F-4D97-AF65-F5344CB8AC3E}">
        <p14:creationId xmlns:p14="http://schemas.microsoft.com/office/powerpoint/2010/main" val="2937720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2"/>
                </a:solidFill>
                <a:effectLst/>
                <a:latin typeface="+mn-lt"/>
                <a:ea typeface="+mn-ea"/>
                <a:cs typeface="+mn-cs"/>
              </a:rPr>
              <a:t>Sur le plan mondial les constats concernant la santé communautaire sont tout aussi déplorables selon un numéro spécial du </a:t>
            </a:r>
            <a:r>
              <a:rPr lang="fr-FR" sz="1200" i="1" kern="1200" dirty="0" smtClean="0">
                <a:solidFill>
                  <a:schemeClr val="tx2"/>
                </a:solidFill>
                <a:effectLst/>
                <a:latin typeface="+mn-lt"/>
                <a:ea typeface="+mn-ea"/>
                <a:cs typeface="+mn-cs"/>
              </a:rPr>
              <a:t>Lancet</a:t>
            </a:r>
            <a:r>
              <a:rPr lang="fr-FR" sz="1200" kern="1200" dirty="0" smtClean="0">
                <a:solidFill>
                  <a:schemeClr val="tx2"/>
                </a:solidFill>
                <a:effectLst/>
                <a:latin typeface="+mn-lt"/>
                <a:ea typeface="+mn-ea"/>
                <a:cs typeface="+mn-cs"/>
              </a:rPr>
              <a:t> publié à l’occasion des 30 ans de la Conférence d’Alma-Ata en 2008 (The Lancet 2008). Avec les réformes du secteur sanitaire (</a:t>
            </a:r>
            <a:r>
              <a:rPr lang="fr-FR" sz="1200" i="1" kern="1200" dirty="0" smtClean="0">
                <a:solidFill>
                  <a:schemeClr val="tx2"/>
                </a:solidFill>
                <a:effectLst/>
                <a:latin typeface="+mn-lt"/>
                <a:ea typeface="+mn-ea"/>
                <a:cs typeface="+mn-cs"/>
              </a:rPr>
              <a:t>Health </a:t>
            </a:r>
            <a:r>
              <a:rPr lang="fr-FR" sz="1200" i="1" kern="1200" dirty="0" err="1" smtClean="0">
                <a:solidFill>
                  <a:schemeClr val="tx2"/>
                </a:solidFill>
                <a:effectLst/>
                <a:latin typeface="+mn-lt"/>
                <a:ea typeface="+mn-ea"/>
                <a:cs typeface="+mn-cs"/>
              </a:rPr>
              <a:t>Sector</a:t>
            </a:r>
            <a:r>
              <a:rPr lang="fr-FR" sz="1200" i="1" kern="1200" dirty="0" smtClean="0">
                <a:solidFill>
                  <a:schemeClr val="tx2"/>
                </a:solidFill>
                <a:effectLst/>
                <a:latin typeface="+mn-lt"/>
                <a:ea typeface="+mn-ea"/>
                <a:cs typeface="+mn-cs"/>
              </a:rPr>
              <a:t> </a:t>
            </a:r>
            <a:r>
              <a:rPr lang="fr-FR" sz="1200" i="1" kern="1200" dirty="0" err="1" smtClean="0">
                <a:solidFill>
                  <a:schemeClr val="tx2"/>
                </a:solidFill>
                <a:effectLst/>
                <a:latin typeface="+mn-lt"/>
                <a:ea typeface="+mn-ea"/>
                <a:cs typeface="+mn-cs"/>
              </a:rPr>
              <a:t>Reform</a:t>
            </a:r>
            <a:r>
              <a:rPr lang="fr-FR" sz="1200" kern="1200" dirty="0" smtClean="0">
                <a:solidFill>
                  <a:schemeClr val="tx2"/>
                </a:solidFill>
                <a:effectLst/>
                <a:latin typeface="+mn-lt"/>
                <a:ea typeface="+mn-ea"/>
                <a:cs typeface="+mn-cs"/>
              </a:rPr>
              <a:t>) des 1990’s-2000’s, la santé est davantage considérée comme un bien que comme un droit. Les inégalités de santé se creusent, et le secteur public est à l’abandon dans beaucoup de pays (Hall and Taylor 2003).</a:t>
            </a:r>
          </a:p>
          <a:p>
            <a:r>
              <a:rPr lang="fr-FR" sz="1200" kern="1200" dirty="0" smtClean="0">
                <a:solidFill>
                  <a:schemeClr val="tx2"/>
                </a:solidFill>
                <a:effectLst/>
                <a:latin typeface="+mn-lt"/>
                <a:ea typeface="+mn-ea"/>
                <a:cs typeface="+mn-cs"/>
              </a:rPr>
              <a:t>Les années 2000’s marque aussi la mise en avant progressive du concept de Santé globale (</a:t>
            </a:r>
            <a:r>
              <a:rPr lang="fr-FR" sz="1200" i="1" kern="1200" dirty="0" smtClean="0">
                <a:solidFill>
                  <a:schemeClr val="tx2"/>
                </a:solidFill>
                <a:effectLst/>
                <a:latin typeface="+mn-lt"/>
                <a:ea typeface="+mn-ea"/>
                <a:cs typeface="+mn-cs"/>
              </a:rPr>
              <a:t>Global Health – </a:t>
            </a:r>
            <a:r>
              <a:rPr lang="fr-FR" sz="1200" kern="1200" dirty="0" smtClean="0">
                <a:solidFill>
                  <a:schemeClr val="tx2"/>
                </a:solidFill>
                <a:effectLst/>
                <a:latin typeface="+mn-lt"/>
                <a:ea typeface="+mn-ea"/>
                <a:cs typeface="+mn-cs"/>
              </a:rPr>
              <a:t>un concept vaste, qui fait l’objet de beaucoup de commentaires mais que je ne vais pas détailler ici) selon lequel les problèmes sanitaires n’ont pas de frontières – tout comme les menaces terroristes ou économiques – et doivent donc faire l’objet d’actions collectives et concertées des pays afin de les contrer (</a:t>
            </a:r>
            <a:r>
              <a:rPr lang="fr-FR" sz="1200" kern="1200" dirty="0" err="1" smtClean="0">
                <a:solidFill>
                  <a:schemeClr val="tx2"/>
                </a:solidFill>
                <a:effectLst/>
                <a:latin typeface="+mn-lt"/>
                <a:ea typeface="+mn-ea"/>
                <a:cs typeface="+mn-cs"/>
              </a:rPr>
              <a:t>Nichter</a:t>
            </a:r>
            <a:r>
              <a:rPr lang="fr-FR" sz="1200" kern="1200" dirty="0" smtClean="0">
                <a:solidFill>
                  <a:schemeClr val="tx2"/>
                </a:solidFill>
                <a:effectLst/>
                <a:latin typeface="+mn-lt"/>
                <a:ea typeface="+mn-ea"/>
                <a:cs typeface="+mn-cs"/>
              </a:rPr>
              <a:t> 2018). Après l’épidémie de SRAS de 2003 et de grippe aviaire en 2004, la préparation aux épidémies (</a:t>
            </a:r>
            <a:r>
              <a:rPr lang="fr-FR" sz="1200" i="1" kern="1200" dirty="0" err="1" smtClean="0">
                <a:solidFill>
                  <a:schemeClr val="tx2"/>
                </a:solidFill>
                <a:effectLst/>
                <a:latin typeface="+mn-lt"/>
                <a:ea typeface="+mn-ea"/>
                <a:cs typeface="+mn-cs"/>
              </a:rPr>
              <a:t>preparedness</a:t>
            </a:r>
            <a:r>
              <a:rPr lang="fr-FR" sz="1200" kern="1200" dirty="0" smtClean="0">
                <a:solidFill>
                  <a:schemeClr val="tx2"/>
                </a:solidFill>
                <a:effectLst/>
                <a:latin typeface="+mn-lt"/>
                <a:ea typeface="+mn-ea"/>
                <a:cs typeface="+mn-cs"/>
              </a:rPr>
              <a:t>) devient un élément important des programmes de santé globale et concentre énormément de ressources. Comme l’étaient les cibles de la médecine coloniale, les principales cibles des programmes de santé globale sont les maladies infectieuses, et ce ne sont pas toujours les pathologies ayant une grande incidence au sein</a:t>
            </a:r>
            <a:r>
              <a:rPr lang="fr-FR" sz="1200" kern="1200" baseline="0" dirty="0" smtClean="0">
                <a:solidFill>
                  <a:schemeClr val="tx2"/>
                </a:solidFill>
                <a:effectLst/>
                <a:latin typeface="+mn-lt"/>
                <a:ea typeface="+mn-ea"/>
                <a:cs typeface="+mn-cs"/>
              </a:rPr>
              <a:t> des </a:t>
            </a:r>
            <a:r>
              <a:rPr lang="fr-FR" sz="1200" kern="1200" dirty="0" smtClean="0">
                <a:solidFill>
                  <a:schemeClr val="tx2"/>
                </a:solidFill>
                <a:effectLst/>
                <a:latin typeface="+mn-lt"/>
                <a:ea typeface="+mn-ea"/>
                <a:cs typeface="+mn-cs"/>
              </a:rPr>
              <a:t>populations</a:t>
            </a:r>
            <a:r>
              <a:rPr lang="fr-FR" sz="1200" kern="1200" baseline="0" dirty="0" smtClean="0">
                <a:solidFill>
                  <a:schemeClr val="tx2"/>
                </a:solidFill>
                <a:effectLst/>
                <a:latin typeface="+mn-lt"/>
                <a:ea typeface="+mn-ea"/>
                <a:cs typeface="+mn-cs"/>
              </a:rPr>
              <a:t> </a:t>
            </a:r>
            <a:r>
              <a:rPr lang="fr-FR" sz="1200" kern="1200" dirty="0" smtClean="0">
                <a:solidFill>
                  <a:schemeClr val="tx2"/>
                </a:solidFill>
                <a:effectLst/>
                <a:latin typeface="+mn-lt"/>
                <a:ea typeface="+mn-ea"/>
                <a:cs typeface="+mn-cs"/>
              </a:rPr>
              <a:t>(Gomez-</a:t>
            </a:r>
            <a:r>
              <a:rPr lang="fr-FR" sz="1200" kern="1200" dirty="0" err="1" smtClean="0">
                <a:solidFill>
                  <a:schemeClr val="tx2"/>
                </a:solidFill>
                <a:effectLst/>
                <a:latin typeface="+mn-lt"/>
                <a:ea typeface="+mn-ea"/>
                <a:cs typeface="+mn-cs"/>
              </a:rPr>
              <a:t>Temesio</a:t>
            </a:r>
            <a:r>
              <a:rPr lang="fr-FR" sz="1200" kern="1200" dirty="0" smtClean="0">
                <a:solidFill>
                  <a:schemeClr val="tx2"/>
                </a:solidFill>
                <a:effectLst/>
                <a:latin typeface="+mn-lt"/>
                <a:ea typeface="+mn-ea"/>
                <a:cs typeface="+mn-cs"/>
              </a:rPr>
              <a:t> et </a:t>
            </a:r>
            <a:r>
              <a:rPr lang="fr-FR" sz="1200" kern="1200" dirty="0" err="1" smtClean="0">
                <a:solidFill>
                  <a:schemeClr val="tx2"/>
                </a:solidFill>
                <a:effectLst/>
                <a:latin typeface="+mn-lt"/>
                <a:ea typeface="+mn-ea"/>
                <a:cs typeface="+mn-cs"/>
              </a:rPr>
              <a:t>Marcis</a:t>
            </a:r>
            <a:r>
              <a:rPr lang="fr-FR" sz="1200" kern="1200" dirty="0" smtClean="0">
                <a:solidFill>
                  <a:schemeClr val="tx2"/>
                </a:solidFill>
                <a:effectLst/>
                <a:latin typeface="+mn-lt"/>
                <a:ea typeface="+mn-ea"/>
                <a:cs typeface="+mn-cs"/>
              </a:rPr>
              <a:t>, 2021). Bien souvent les intérêts de ces programmes touchent davantage les pays occidentaux que les pays du Sud (David and </a:t>
            </a:r>
            <a:r>
              <a:rPr lang="fr-FR" sz="1200" kern="1200" dirty="0" err="1" smtClean="0">
                <a:solidFill>
                  <a:schemeClr val="tx2"/>
                </a:solidFill>
                <a:effectLst/>
                <a:latin typeface="+mn-lt"/>
                <a:ea typeface="+mn-ea"/>
                <a:cs typeface="+mn-cs"/>
              </a:rPr>
              <a:t>Dévédec</a:t>
            </a:r>
            <a:r>
              <a:rPr lang="fr-FR" sz="1200" kern="1200" dirty="0" smtClean="0">
                <a:solidFill>
                  <a:schemeClr val="tx2"/>
                </a:solidFill>
                <a:effectLst/>
                <a:latin typeface="+mn-lt"/>
                <a:ea typeface="+mn-ea"/>
                <a:cs typeface="+mn-cs"/>
              </a:rPr>
              <a:t> 2019), et les structures de santé publique dans ces derniers sont parfois laissées à l’abandon. </a:t>
            </a:r>
          </a:p>
          <a:p>
            <a:r>
              <a:rPr lang="fr-FR" sz="1200" kern="1200" dirty="0" smtClean="0">
                <a:solidFill>
                  <a:schemeClr val="tx2"/>
                </a:solidFill>
                <a:effectLst/>
                <a:latin typeface="+mn-lt"/>
                <a:ea typeface="+mn-ea"/>
                <a:cs typeface="+mn-cs"/>
              </a:rPr>
              <a:t>La Guinée n’échappe pas à ces logiques et après le déclin des SSP les programmes de santé s’éloignent peu à peu des communautés. A la</a:t>
            </a:r>
            <a:r>
              <a:rPr lang="fr-FR" sz="1200" kern="1200" baseline="0" dirty="0" smtClean="0">
                <a:solidFill>
                  <a:schemeClr val="tx2"/>
                </a:solidFill>
                <a:effectLst/>
                <a:latin typeface="+mn-lt"/>
                <a:ea typeface="+mn-ea"/>
                <a:cs typeface="+mn-cs"/>
              </a:rPr>
              <a:t> veille d’Ebola, b</a:t>
            </a:r>
            <a:r>
              <a:rPr lang="fr-FR" sz="1200" kern="1200" dirty="0" smtClean="0">
                <a:solidFill>
                  <a:schemeClr val="tx2"/>
                </a:solidFill>
                <a:effectLst/>
                <a:latin typeface="+mn-lt"/>
                <a:ea typeface="+mn-ea"/>
                <a:cs typeface="+mn-cs"/>
              </a:rPr>
              <a:t>eaucoup de structures sanitaires publiques sont en mauvais état, voire abandonnées. Comme nous</a:t>
            </a:r>
            <a:r>
              <a:rPr lang="fr-FR" sz="1200" kern="1200" baseline="0" dirty="0" smtClean="0">
                <a:solidFill>
                  <a:schemeClr val="tx2"/>
                </a:solidFill>
                <a:effectLst/>
                <a:latin typeface="+mn-lt"/>
                <a:ea typeface="+mn-ea"/>
                <a:cs typeface="+mn-cs"/>
              </a:rPr>
              <a:t> l’avons déjà dit, i</a:t>
            </a:r>
            <a:r>
              <a:rPr lang="fr-FR" sz="1200" kern="1200" dirty="0" smtClean="0">
                <a:solidFill>
                  <a:schemeClr val="tx2"/>
                </a:solidFill>
                <a:effectLst/>
                <a:latin typeface="+mn-lt"/>
                <a:ea typeface="+mn-ea"/>
                <a:cs typeface="+mn-cs"/>
              </a:rPr>
              <a:t>l y a une succession de partenaires, institutions et programmes verticaux qui luttent contre des maladies spécifiques, des épidémies occasionnelles, sans réelle politique sanitaire nationale, comme le souligne ce cadre du Ministère de la santé : </a:t>
            </a:r>
            <a:r>
              <a:rPr lang="fr-FR" sz="1200" i="1" kern="1200" dirty="0" smtClean="0">
                <a:solidFill>
                  <a:schemeClr val="tx2"/>
                </a:solidFill>
                <a:effectLst/>
                <a:latin typeface="+mn-lt"/>
                <a:ea typeface="+mn-ea"/>
                <a:cs typeface="+mn-cs"/>
              </a:rPr>
              <a:t>« En fait cette santé communautaire se mettait en œuvre mais c'était vraiment pas coordonné, c'était pas harmonisé. Les méthodes dépendaient du partenaire, même les mécanismes de motivation dépendaient des partenaires […] Et donc quand c'est comme ça dans une même communauté alors c'est juste les partenaires qui viennent chercher leurs indicateurs propres à leurs cahiers des charges. Et donc le pays n'en bénéficie pas parce qu'on ne tire pas les bénéfices de ce travail, parce que c'est une fragmentation qui était l »</a:t>
            </a:r>
            <a:r>
              <a:rPr lang="fr-FR" sz="1200" kern="1200" dirty="0" smtClean="0">
                <a:solidFill>
                  <a:schemeClr val="tx2"/>
                </a:solidFill>
                <a:effectLst/>
                <a:latin typeface="+mn-lt"/>
                <a:ea typeface="+mn-ea"/>
                <a:cs typeface="+mn-cs"/>
              </a:rPr>
              <a:t> </a:t>
            </a:r>
            <a:r>
              <a:rPr lang="fr-FR" sz="1200" i="1" kern="1200" dirty="0" smtClean="0">
                <a:solidFill>
                  <a:schemeClr val="tx2"/>
                </a:solidFill>
                <a:effectLst/>
                <a:latin typeface="+mn-lt"/>
                <a:ea typeface="+mn-ea"/>
                <a:cs typeface="+mn-cs"/>
              </a:rPr>
              <a:t>(Entretien avec un cadre du Ministère de la santé, 23 janvier 2020, Conakry).</a:t>
            </a:r>
            <a:r>
              <a:rPr lang="fr-FR" sz="1200" kern="1200" dirty="0" smtClean="0">
                <a:solidFill>
                  <a:schemeClr val="tx2"/>
                </a:solidFill>
                <a:effectLst/>
                <a:latin typeface="+mn-lt"/>
                <a:ea typeface="+mn-ea"/>
                <a:cs typeface="+mn-cs"/>
              </a:rPr>
              <a:t> Ces programmes impliquent parfois des AC, mais ceux-ci ne sont pas toujours fidélisés et rémunérés.</a:t>
            </a:r>
          </a:p>
          <a:p>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8</a:t>
            </a:fld>
            <a:endParaRPr lang="fr-FR" noProof="0"/>
          </a:p>
        </p:txBody>
      </p:sp>
    </p:spTree>
    <p:extLst>
      <p:ext uri="{BB962C8B-B14F-4D97-AF65-F5344CB8AC3E}">
        <p14:creationId xmlns:p14="http://schemas.microsoft.com/office/powerpoint/2010/main" val="3658054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L’épidémie d’Ebola de 2014-2016 a mis en lumière avec une certaine violence la faiblesse du système de santé en Guinée. Comme le montre Guillaume </a:t>
            </a:r>
            <a:r>
              <a:rPr lang="fr-FR" dirty="0" err="1" smtClean="0"/>
              <a:t>Lachenal</a:t>
            </a:r>
            <a:r>
              <a:rPr lang="fr-FR" dirty="0" smtClean="0"/>
              <a:t>, les programmes de santé globale et l’abandon du système public ont contribué à la propagation et la gravité de l’épidémie qu’il qualifie ainsi de « film catastrophe bien préparé » : « Oubliés les dispensaires décrépis, les coupures de courant et les ruptures de stock : le monde de la santé mondiale était beau comme une publicité pour les produits laitiers. La catastrophe, qui se déroule sous nos yeux, est le produit de cette orientation sécuritaire, spectaculaire et scénarisée des politiques de santé - qui s’est faite au détriment des systèmes et des professionnels de santé africains » (</a:t>
            </a:r>
            <a:r>
              <a:rPr lang="fr-FR" dirty="0" err="1" smtClean="0"/>
              <a:t>Lachenal</a:t>
            </a:r>
            <a:r>
              <a:rPr lang="fr-FR" dirty="0" smtClean="0"/>
              <a:t>, 2014).</a:t>
            </a:r>
          </a:p>
          <a:p>
            <a:r>
              <a:rPr lang="fr-FR" dirty="0" smtClean="0"/>
              <a:t>Il a donc fallu qu’Ebola frappe la Guinée pour que l’importance de la santé communautaire et du renforcement du système de santé revoit le jour en Guinée.</a:t>
            </a:r>
            <a:r>
              <a:rPr lang="fr-FR" baseline="0" dirty="0" smtClean="0"/>
              <a:t> L’épidémie a permis une sorte de prise de conscience de la part des autorités,</a:t>
            </a:r>
            <a:r>
              <a:rPr lang="fr-FR" dirty="0" smtClean="0"/>
              <a:t> comme le souligne ce cadre du Ministère de la santé : « Cette défaillance qui s'est introduite là-dedans, dans les Programmes verticaux s'est fait ressentir tu le sais quand nous avons été victime de la maladie, de l'épidémie de la maladie à virus Ebola qui a démontré que le système est complètement défaillant » (Entretien avec un cadre du Ministère de la santé, 23 janvier 2020, Conakry).</a:t>
            </a:r>
          </a:p>
          <a:p>
            <a:r>
              <a:rPr lang="fr-FR" dirty="0" smtClean="0"/>
              <a:t>Ebola est une menace pour les autres pays du monde, et la reconstruction du système de santé guinéen apparait ainsi importante au-delà des frontières pour prévenir de prochaines épidémies. Le renforcement du système de santé de Guinée colle ainsi à l’agenda des programmes de santé globale et plusieurs partenaires s’engagent à soutenir le pays.</a:t>
            </a:r>
            <a:endParaRPr lang="fr-FR" dirty="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10</a:t>
            </a:fld>
            <a:endParaRPr lang="fr-FR" noProof="0"/>
          </a:p>
        </p:txBody>
      </p:sp>
    </p:spTree>
    <p:extLst>
      <p:ext uri="{BB962C8B-B14F-4D97-AF65-F5344CB8AC3E}">
        <p14:creationId xmlns:p14="http://schemas.microsoft.com/office/powerpoint/2010/main" val="2596644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Une nouvelle Politique nationale de santé communautaire est ainsi élaborée par le Ministère de la santé (à travers la Direction nationale de la santé communautaire et de la médecine traditionnelle) en juin 2017. Elle est suivie deux ans plus tard, du Guide harmonisé de mise en œuvre de la SC.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Cette nouvelle Politiqu</a:t>
            </a:r>
            <a:r>
              <a:rPr lang="fr-FR" baseline="0" dirty="0" smtClean="0"/>
              <a:t>e affiche une volonté de favoriser l’engagement communautaire et la responsabilisation des populations (</a:t>
            </a:r>
            <a:r>
              <a:rPr lang="fr-FR" baseline="0" dirty="0" err="1" smtClean="0"/>
              <a:t>cf</a:t>
            </a:r>
            <a:r>
              <a:rPr lang="fr-FR" baseline="0" dirty="0" smtClean="0"/>
              <a:t> extrait entretien : </a:t>
            </a:r>
            <a:r>
              <a:rPr lang="fr-FR" i="1" dirty="0" smtClean="0"/>
              <a:t>On s'est dit qu’il faut responsabiliser les communautés, il faut aller avec les communautés, il faut inciter une approche qui va avoir d'abord l'engagement des communautés, le soutien des collectivités locales pour permettre vraiment une bonne gouvernance locale et utiliser les ressources humaines locales pour pouvoir vraiment booster les indicateurs de santé » (Entretien avec un cadre du Ministère de la santé, 23 janvier 2020, Conakry)</a:t>
            </a:r>
            <a:r>
              <a:rPr lang="fr-FR" baseline="0" dirty="0" smtClean="0"/>
              <a:t> : l</a:t>
            </a:r>
            <a:r>
              <a:rPr lang="fr-FR" dirty="0" smtClean="0"/>
              <a:t>es centres de santé sont les piliers de ce système, et chacun d’eux est géré par un COSAH (Comité de santé et d’hygiène – composé de membres issus de la « communauté » et d’agents de structure sanitaire). Elle repose sur l’implication</a:t>
            </a:r>
            <a:r>
              <a:rPr lang="fr-FR" baseline="0" dirty="0" smtClean="0"/>
              <a:t> de deux types d’agents communautaires : RECO </a:t>
            </a:r>
            <a:r>
              <a:rPr lang="fr-FR" dirty="0" smtClean="0"/>
              <a:t>(relais communautaires - qui n’ont pas de formation médicale et sont désignés par leurs communautés, et ASC (agents de santé communautaires - qui ont suivi une formation sanitaire, en général ATS - et sont les superviseurs des RECO). En principe il doit y avoir 1 RECO pour 650 habitants, et 1 ASC supervise 10 RECOS. Ils sont tous rattachés à un centre de santé, et normalement à la commune car il est prévu à terme que les RECOs soient contractuels de la fonction publique locale – et les ASC fonctionnaires de l’Etat. Les ASC sont rémunérés à hauteur de 1 500 000 GNF par mois, et les RECOs primés à 450 000 GNF mensuels. </a:t>
            </a:r>
          </a:p>
          <a:p>
            <a:r>
              <a:rPr lang="fr-FR" dirty="0" smtClean="0"/>
              <a:t>Cette Politique propose des « Activités promotionnelles, préventives et curatives » en faveur de « la lutte contre les maladies (transmissibles et non transmissibles), la surveillance épidémiologique, la prévention et contrôle de l’infection, la Santé Reproductive de la Mère, du Nouveau-né, de l’Enfant et de l’Adolescent, l’eau, l’hygiène et l’assainissement ». Comme les SSP, les cibles prioritaires de cette nouvelle politique sont ainsi les femmes et les enfants à qui on propose notamment CPN et vaccination. </a:t>
            </a:r>
          </a:p>
          <a:p>
            <a:r>
              <a:rPr lang="fr-FR" dirty="0" smtClean="0"/>
              <a:t>Concernant les financements</a:t>
            </a:r>
            <a:r>
              <a:rPr lang="fr-FR" baseline="0" dirty="0" smtClean="0"/>
              <a:t>, les revenus des centres de santé reposent sur le paiement des prestations par les patients. Ces structures sont aidées au départ par les dotations des partenaires extérieurs et de l’Etat (à travers le </a:t>
            </a:r>
            <a:r>
              <a:rPr lang="fr-FR" dirty="0" smtClean="0"/>
              <a:t>programme ANAFIC sur les ressources minières) pour les</a:t>
            </a:r>
            <a:r>
              <a:rPr lang="fr-FR" baseline="0" dirty="0" smtClean="0"/>
              <a:t> équipements et le paiement des primes des RECO et ASC (qui doivent donc à terme être payées par l’Etat pour assurer une certaine pérennité)</a:t>
            </a:r>
            <a:endParaRPr lang="fr-FR" dirty="0" smtClean="0"/>
          </a:p>
        </p:txBody>
      </p:sp>
      <p:sp>
        <p:nvSpPr>
          <p:cNvPr id="4" name="Espace réservé du numéro de diapositive 3"/>
          <p:cNvSpPr>
            <a:spLocks noGrp="1"/>
          </p:cNvSpPr>
          <p:nvPr>
            <p:ph type="sldNum" sz="quarter" idx="10"/>
          </p:nvPr>
        </p:nvSpPr>
        <p:spPr/>
        <p:txBody>
          <a:bodyPr/>
          <a:lstStyle/>
          <a:p>
            <a:pPr rtl="0"/>
            <a:fld id="{03266150-FA26-45B5-BF0B-186B42A09DC9}" type="slidenum">
              <a:rPr lang="fr-FR" noProof="0" smtClean="0"/>
              <a:t>11</a:t>
            </a:fld>
            <a:endParaRPr lang="fr-FR" noProof="0"/>
          </a:p>
        </p:txBody>
      </p:sp>
    </p:spTree>
    <p:extLst>
      <p:ext uri="{BB962C8B-B14F-4D97-AF65-F5344CB8AC3E}">
        <p14:creationId xmlns:p14="http://schemas.microsoft.com/office/powerpoint/2010/main" val="1467459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4960137"/>
            <a:ext cx="7770376" cy="1463040"/>
          </a:xfrm>
        </p:spPr>
        <p:txBody>
          <a:bodyPr anchor="ctr">
            <a:normAutofit/>
          </a:bodyPr>
          <a:lstStyle>
            <a:lvl1pPr algn="r">
              <a:defRPr sz="4999" spc="200" baseline="0"/>
            </a:lvl1pPr>
          </a:lstStyle>
          <a:p>
            <a:r>
              <a:rPr lang="fr-FR" smtClean="0"/>
              <a:t>Modifiez le style du titre</a:t>
            </a:r>
            <a:endParaRPr lang="en-US" dirty="0"/>
          </a:p>
        </p:txBody>
      </p:sp>
      <p:sp>
        <p:nvSpPr>
          <p:cNvPr id="3" name="Subtitle 2"/>
          <p:cNvSpPr>
            <a:spLocks noGrp="1"/>
          </p:cNvSpPr>
          <p:nvPr>
            <p:ph type="subTitle" idx="1"/>
          </p:nvPr>
        </p:nvSpPr>
        <p:spPr>
          <a:xfrm>
            <a:off x="8608357" y="4960137"/>
            <a:ext cx="3199567" cy="1463040"/>
          </a:xfrm>
        </p:spPr>
        <p:txBody>
          <a:bodyPr lIns="91440" rIns="91440" anchor="ctr">
            <a:normAutofit/>
          </a:bodyPr>
          <a:lstStyle>
            <a:lvl1pPr marL="0" indent="0" algn="l">
              <a:lnSpc>
                <a:spcPct val="100000"/>
              </a:lnSpc>
              <a:spcBef>
                <a:spcPts val="0"/>
              </a:spcBef>
              <a:buNone/>
              <a:defRPr sz="1799">
                <a:solidFill>
                  <a:schemeClr val="tx1">
                    <a:lumMod val="95000"/>
                    <a:lumOff val="5000"/>
                  </a:schemeClr>
                </a:solidFill>
              </a:defRPr>
            </a:lvl1pPr>
            <a:lvl2pPr marL="457063" indent="0" algn="ctr">
              <a:buNone/>
              <a:defRPr sz="1799"/>
            </a:lvl2pPr>
            <a:lvl3pPr marL="914126" indent="0" algn="ctr">
              <a:buNone/>
              <a:defRPr sz="1799"/>
            </a:lvl3pPr>
            <a:lvl4pPr marL="1371189" indent="0" algn="ctr">
              <a:buNone/>
              <a:defRPr sz="1799"/>
            </a:lvl4pPr>
            <a:lvl5pPr marL="1828251" indent="0" algn="ctr">
              <a:buNone/>
              <a:defRPr sz="1799"/>
            </a:lvl5pPr>
            <a:lvl6pPr marL="2285314" indent="0" algn="ctr">
              <a:buNone/>
              <a:defRPr sz="1799"/>
            </a:lvl6pPr>
            <a:lvl7pPr marL="2742377" indent="0" algn="ctr">
              <a:buNone/>
              <a:defRPr sz="1799"/>
            </a:lvl7pPr>
            <a:lvl8pPr marL="3199440" indent="0" algn="ctr">
              <a:buNone/>
              <a:defRPr sz="1799"/>
            </a:lvl8pPr>
            <a:lvl9pPr marL="3656503" indent="0" algn="ctr">
              <a:buNone/>
              <a:defRPr sz="1799"/>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pPr rtl="0"/>
            <a:fld id="{12F4F58A-EEE9-490A-A0D2-E6D20715821E}" type="datetime1">
              <a:rPr lang="fr-FR" noProof="0" smtClean="0"/>
              <a:t>08/06/2021</a:t>
            </a:fld>
            <a:endParaRPr lang="fr-FR" noProof="0"/>
          </a:p>
        </p:txBody>
      </p:sp>
      <p:sp>
        <p:nvSpPr>
          <p:cNvPr id="5" name="Footer Placeholder 4"/>
          <p:cNvSpPr>
            <a:spLocks noGrp="1"/>
          </p:cNvSpPr>
          <p:nvPr>
            <p:ph type="ftr" sz="quarter" idx="11"/>
          </p:nvPr>
        </p:nvSpPr>
        <p:spPr/>
        <p:txBody>
          <a:bodyPr/>
          <a:lstStyle/>
          <a:p>
            <a:pPr rtl="0"/>
            <a:r>
              <a:rPr lang="fr-FR" noProof="0" smtClean="0"/>
              <a:t>Ajouter un pied de page</a:t>
            </a:r>
            <a:endParaRPr lang="fr-FR" noProof="0"/>
          </a:p>
        </p:txBody>
      </p:sp>
      <p:sp>
        <p:nvSpPr>
          <p:cNvPr id="6" name="Slide Number Placeholder 5"/>
          <p:cNvSpPr>
            <a:spLocks noGrp="1"/>
          </p:cNvSpPr>
          <p:nvPr>
            <p:ph type="sldNum" sz="quarter" idx="12"/>
          </p:nvPr>
        </p:nvSpPr>
        <p:spPr/>
        <p:txBody>
          <a:bodyPr/>
          <a:lstStyle/>
          <a:p>
            <a:pPr rtl="0"/>
            <a:fld id="{693B167E-EA96-4147-81DE-549160052C22}" type="slidenum">
              <a:rPr lang="fr-FR" noProof="0" smtClean="0"/>
              <a:t>‹N°›</a:t>
            </a:fld>
            <a:endParaRPr lang="fr-FR" noProof="0"/>
          </a:p>
        </p:txBody>
      </p:sp>
      <p:sp>
        <p:nvSpPr>
          <p:cNvPr id="13" name="Rectangle 12"/>
          <p:cNvSpPr/>
          <p:nvPr/>
        </p:nvSpPr>
        <p:spPr>
          <a:xfrm>
            <a:off x="0" y="1"/>
            <a:ext cx="12188825"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4658"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27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rtl="0"/>
            <a:fld id="{8FED1BF7-2879-4D42-A9D7-AA7DD9EFFB4D}" type="datetime1">
              <a:rPr lang="fr-FR" noProof="0" smtClean="0"/>
              <a:t>08/06/2021</a:t>
            </a:fld>
            <a:endParaRPr lang="fr-FR" noProof="0"/>
          </a:p>
        </p:txBody>
      </p:sp>
      <p:sp>
        <p:nvSpPr>
          <p:cNvPr id="5" name="Footer Placeholder 4"/>
          <p:cNvSpPr>
            <a:spLocks noGrp="1"/>
          </p:cNvSpPr>
          <p:nvPr>
            <p:ph type="ftr" sz="quarter" idx="11"/>
          </p:nvPr>
        </p:nvSpPr>
        <p:spPr/>
        <p:txBody>
          <a:bodyPr/>
          <a:lstStyle/>
          <a:p>
            <a:pPr rtl="0"/>
            <a:r>
              <a:rPr lang="fr-FR" noProof="0" smtClean="0"/>
              <a:t>Ajouter un pied de page</a:t>
            </a:r>
            <a:endParaRPr lang="fr-FR" noProof="0"/>
          </a:p>
        </p:txBody>
      </p:sp>
      <p:sp>
        <p:nvSpPr>
          <p:cNvPr id="6" name="Slide Number Placeholder 5"/>
          <p:cNvSpPr>
            <a:spLocks noGrp="1"/>
          </p:cNvSpPr>
          <p:nvPr>
            <p:ph type="sldNum" sz="quarter" idx="12"/>
          </p:nvPr>
        </p:nvSpPr>
        <p:spPr/>
        <p:txBody>
          <a:bodyPr/>
          <a:lstStyle/>
          <a:p>
            <a:pPr rtl="0"/>
            <a:fld id="{693B167E-EA96-4147-81DE-549160052C22}" type="slidenum">
              <a:rPr lang="fr-FR" noProof="0" smtClean="0"/>
              <a:t>‹N°›</a:t>
            </a:fld>
            <a:endParaRPr lang="fr-FR" noProof="0"/>
          </a:p>
        </p:txBody>
      </p:sp>
    </p:spTree>
    <p:extLst>
      <p:ext uri="{BB962C8B-B14F-4D97-AF65-F5344CB8AC3E}">
        <p14:creationId xmlns:p14="http://schemas.microsoft.com/office/powerpoint/2010/main" val="124162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9" y="762000"/>
            <a:ext cx="2628215" cy="5410200"/>
          </a:xfrm>
        </p:spPr>
        <p:txBody>
          <a:bodyPr vert="eaVert" lIns="45720" tIns="91440" rIns="45720" bIns="91440"/>
          <a:lstStyle/>
          <a:p>
            <a:r>
              <a:rPr lang="fr-FR" smtClean="0"/>
              <a:t>Modifiez le style du titre</a:t>
            </a:r>
            <a:endParaRPr lang="en-US" dirty="0"/>
          </a:p>
        </p:txBody>
      </p:sp>
      <p:sp>
        <p:nvSpPr>
          <p:cNvPr id="3" name="Vertical Text Placeholder 2"/>
          <p:cNvSpPr>
            <a:spLocks noGrp="1"/>
          </p:cNvSpPr>
          <p:nvPr>
            <p:ph type="body" orient="vert" idx="1"/>
          </p:nvPr>
        </p:nvSpPr>
        <p:spPr>
          <a:xfrm>
            <a:off x="990343" y="762000"/>
            <a:ext cx="7579926" cy="5410200"/>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rtl="0"/>
            <a:fld id="{AC22674B-BE72-4FCB-BB26-86059B0ED55D}" type="datetime1">
              <a:rPr lang="fr-FR" noProof="0" smtClean="0"/>
              <a:t>08/06/2021</a:t>
            </a:fld>
            <a:endParaRPr lang="fr-FR" noProof="0"/>
          </a:p>
        </p:txBody>
      </p:sp>
      <p:sp>
        <p:nvSpPr>
          <p:cNvPr id="5" name="Footer Placeholder 4"/>
          <p:cNvSpPr>
            <a:spLocks noGrp="1"/>
          </p:cNvSpPr>
          <p:nvPr>
            <p:ph type="ftr" sz="quarter" idx="11"/>
          </p:nvPr>
        </p:nvSpPr>
        <p:spPr/>
        <p:txBody>
          <a:bodyPr/>
          <a:lstStyle/>
          <a:p>
            <a:pPr rtl="0"/>
            <a:r>
              <a:rPr lang="fr-FR" noProof="0" smtClean="0"/>
              <a:t>Ajouter un pied de page</a:t>
            </a:r>
            <a:endParaRPr lang="fr-FR" noProof="0"/>
          </a:p>
        </p:txBody>
      </p:sp>
      <p:sp>
        <p:nvSpPr>
          <p:cNvPr id="6" name="Slide Number Placeholder 5"/>
          <p:cNvSpPr>
            <a:spLocks noGrp="1"/>
          </p:cNvSpPr>
          <p:nvPr>
            <p:ph type="sldNum" sz="quarter" idx="12"/>
          </p:nvPr>
        </p:nvSpPr>
        <p:spPr/>
        <p:txBody>
          <a:bodyPr/>
          <a:lstStyle/>
          <a:p>
            <a:pPr rtl="0"/>
            <a:fld id="{693B167E-EA96-4147-81DE-549160052C22}" type="slidenum">
              <a:rPr lang="fr-FR" noProof="0" smtClean="0"/>
              <a:t>‹N°›</a:t>
            </a:fld>
            <a:endParaRPr lang="fr-FR" noProof="0"/>
          </a:p>
        </p:txBody>
      </p:sp>
      <p:cxnSp>
        <p:nvCxnSpPr>
          <p:cNvPr id="8" name="Straight Connector 7"/>
          <p:cNvCxnSpPr/>
          <p:nvPr/>
        </p:nvCxnSpPr>
        <p:spPr>
          <a:xfrm rot="5400000" flipV="1">
            <a:off x="10055781" y="59382"/>
            <a:ext cx="0" cy="91416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45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rtl="0"/>
            <a:fld id="{5F19CC9A-12B0-4652-A55A-01DC1615F66E}" type="datetime1">
              <a:rPr lang="fr-FR" noProof="0" smtClean="0"/>
              <a:t>08/06/2021</a:t>
            </a:fld>
            <a:endParaRPr lang="fr-FR" noProof="0"/>
          </a:p>
        </p:txBody>
      </p:sp>
      <p:sp>
        <p:nvSpPr>
          <p:cNvPr id="5" name="Footer Placeholder 4"/>
          <p:cNvSpPr>
            <a:spLocks noGrp="1"/>
          </p:cNvSpPr>
          <p:nvPr>
            <p:ph type="ftr" sz="quarter" idx="11"/>
          </p:nvPr>
        </p:nvSpPr>
        <p:spPr/>
        <p:txBody>
          <a:bodyPr/>
          <a:lstStyle/>
          <a:p>
            <a:pPr rtl="0"/>
            <a:r>
              <a:rPr lang="fr-FR" noProof="0" smtClean="0"/>
              <a:t>Ajouter un pied de page</a:t>
            </a:r>
            <a:endParaRPr lang="fr-FR" noProof="0"/>
          </a:p>
        </p:txBody>
      </p:sp>
      <p:sp>
        <p:nvSpPr>
          <p:cNvPr id="6" name="Slide Number Placeholder 5"/>
          <p:cNvSpPr>
            <a:spLocks noGrp="1"/>
          </p:cNvSpPr>
          <p:nvPr>
            <p:ph type="sldNum" sz="quarter" idx="12"/>
          </p:nvPr>
        </p:nvSpPr>
        <p:spPr/>
        <p:txBody>
          <a:bodyPr/>
          <a:lstStyle/>
          <a:p>
            <a:pPr rtl="0"/>
            <a:fld id="{693B167E-EA96-4147-81DE-549160052C22}" type="slidenum">
              <a:rPr lang="fr-FR" noProof="0" smtClean="0"/>
              <a:t>‹N°›</a:t>
            </a:fld>
            <a:endParaRPr lang="fr-FR" noProof="0"/>
          </a:p>
        </p:txBody>
      </p:sp>
    </p:spTree>
    <p:extLst>
      <p:ext uri="{BB962C8B-B14F-4D97-AF65-F5344CB8AC3E}">
        <p14:creationId xmlns:p14="http://schemas.microsoft.com/office/powerpoint/2010/main" val="342767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081" y="4960137"/>
            <a:ext cx="7770376" cy="1463040"/>
          </a:xfrm>
        </p:spPr>
        <p:txBody>
          <a:bodyPr anchor="ctr">
            <a:normAutofit/>
          </a:bodyPr>
          <a:lstStyle>
            <a:lvl1pPr algn="r">
              <a:defRPr sz="4999" b="0" spc="200" baseline="0"/>
            </a:lvl1pPr>
          </a:lstStyle>
          <a:p>
            <a:r>
              <a:rPr lang="fr-FR" smtClean="0"/>
              <a:t>Modifiez le style du titre</a:t>
            </a:r>
            <a:endParaRPr lang="en-US" dirty="0"/>
          </a:p>
        </p:txBody>
      </p:sp>
      <p:sp>
        <p:nvSpPr>
          <p:cNvPr id="3" name="Text Placeholder 2"/>
          <p:cNvSpPr>
            <a:spLocks noGrp="1"/>
          </p:cNvSpPr>
          <p:nvPr>
            <p:ph type="body" idx="1"/>
          </p:nvPr>
        </p:nvSpPr>
        <p:spPr>
          <a:xfrm>
            <a:off x="8608357" y="4960137"/>
            <a:ext cx="3199567" cy="1463040"/>
          </a:xfrm>
        </p:spPr>
        <p:txBody>
          <a:bodyPr lIns="91440" rIns="91440" anchor="ctr">
            <a:normAutofit/>
          </a:bodyPr>
          <a:lstStyle>
            <a:lvl1pPr marL="0" indent="0">
              <a:lnSpc>
                <a:spcPct val="100000"/>
              </a:lnSpc>
              <a:spcBef>
                <a:spcPts val="0"/>
              </a:spcBef>
              <a:buNone/>
              <a:defRPr sz="1799">
                <a:solidFill>
                  <a:schemeClr val="tx1">
                    <a:lumMod val="95000"/>
                    <a:lumOff val="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pPr rtl="0"/>
            <a:fld id="{6CB2F408-2159-467B-8D02-187BA7FD5CF2}" type="datetime1">
              <a:rPr lang="fr-FR" noProof="0" smtClean="0"/>
              <a:t>08/06/2021</a:t>
            </a:fld>
            <a:endParaRPr lang="fr-FR" noProof="0"/>
          </a:p>
        </p:txBody>
      </p:sp>
      <p:sp>
        <p:nvSpPr>
          <p:cNvPr id="5" name="Footer Placeholder 4"/>
          <p:cNvSpPr>
            <a:spLocks noGrp="1"/>
          </p:cNvSpPr>
          <p:nvPr>
            <p:ph type="ftr" sz="quarter" idx="11"/>
          </p:nvPr>
        </p:nvSpPr>
        <p:spPr/>
        <p:txBody>
          <a:bodyPr/>
          <a:lstStyle/>
          <a:p>
            <a:pPr rtl="0"/>
            <a:r>
              <a:rPr lang="fr-FR" noProof="0" smtClean="0"/>
              <a:t>Ajouter un pied de page</a:t>
            </a:r>
            <a:endParaRPr lang="fr-FR" noProof="0"/>
          </a:p>
        </p:txBody>
      </p:sp>
      <p:sp>
        <p:nvSpPr>
          <p:cNvPr id="6" name="Slide Number Placeholder 5"/>
          <p:cNvSpPr>
            <a:spLocks noGrp="1"/>
          </p:cNvSpPr>
          <p:nvPr>
            <p:ph type="sldNum" sz="quarter" idx="12"/>
          </p:nvPr>
        </p:nvSpPr>
        <p:spPr/>
        <p:txBody>
          <a:bodyPr/>
          <a:lstStyle/>
          <a:p>
            <a:pPr rtl="0"/>
            <a:fld id="{693B167E-EA96-4147-81DE-549160052C22}" type="slidenum">
              <a:rPr lang="fr-FR" noProof="0" smtClean="0"/>
              <a:pPr rtl="0"/>
              <a:t>‹N°›</a:t>
            </a:fld>
            <a:endParaRPr lang="fr-FR" noProof="0"/>
          </a:p>
        </p:txBody>
      </p:sp>
      <p:cxnSp>
        <p:nvCxnSpPr>
          <p:cNvPr id="8" name="Straight Connector 7"/>
          <p:cNvCxnSpPr/>
          <p:nvPr/>
        </p:nvCxnSpPr>
        <p:spPr>
          <a:xfrm flipV="1">
            <a:off x="8384659"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12188825"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59868593"/>
      </p:ext>
    </p:extLst>
  </p:cSld>
  <p:clrMapOvr>
    <a:masterClrMapping/>
  </p:clrMapOvr>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3861" y="585216"/>
            <a:ext cx="9717541" cy="1499616"/>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1023860" y="2286000"/>
            <a:ext cx="4753642" cy="402336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987760" y="2286000"/>
            <a:ext cx="4753642" cy="402336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pPr rtl="0"/>
            <a:fld id="{F7B31F24-6332-48C4-AF3D-057A655FB010}" type="datetime1">
              <a:rPr lang="fr-FR" noProof="0" smtClean="0"/>
              <a:t>08/06/2021</a:t>
            </a:fld>
            <a:endParaRPr lang="fr-FR" noProof="0"/>
          </a:p>
        </p:txBody>
      </p:sp>
      <p:sp>
        <p:nvSpPr>
          <p:cNvPr id="6" name="Footer Placeholder 5"/>
          <p:cNvSpPr>
            <a:spLocks noGrp="1"/>
          </p:cNvSpPr>
          <p:nvPr>
            <p:ph type="ftr" sz="quarter" idx="11"/>
          </p:nvPr>
        </p:nvSpPr>
        <p:spPr/>
        <p:txBody>
          <a:bodyPr/>
          <a:lstStyle/>
          <a:p>
            <a:pPr rtl="0"/>
            <a:r>
              <a:rPr lang="fr-FR" noProof="0" smtClean="0"/>
              <a:t>Ajouter un pied de page</a:t>
            </a:r>
            <a:endParaRPr lang="fr-FR" noProof="0"/>
          </a:p>
        </p:txBody>
      </p:sp>
      <p:sp>
        <p:nvSpPr>
          <p:cNvPr id="7" name="Slide Number Placeholder 6"/>
          <p:cNvSpPr>
            <a:spLocks noGrp="1"/>
          </p:cNvSpPr>
          <p:nvPr>
            <p:ph type="sldNum" sz="quarter" idx="12"/>
          </p:nvPr>
        </p:nvSpPr>
        <p:spPr/>
        <p:txBody>
          <a:bodyPr/>
          <a:lstStyle/>
          <a:p>
            <a:pPr rtl="0"/>
            <a:fld id="{693B167E-EA96-4147-81DE-549160052C22}" type="slidenum">
              <a:rPr lang="fr-FR" noProof="0" smtClean="0"/>
              <a:t>‹N°›</a:t>
            </a:fld>
            <a:endParaRPr lang="fr-FR" noProof="0"/>
          </a:p>
        </p:txBody>
      </p:sp>
    </p:spTree>
    <p:extLst>
      <p:ext uri="{BB962C8B-B14F-4D97-AF65-F5344CB8AC3E}">
        <p14:creationId xmlns:p14="http://schemas.microsoft.com/office/powerpoint/2010/main" val="343540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1023861" y="2179636"/>
            <a:ext cx="4753642" cy="822960"/>
          </a:xfrm>
        </p:spPr>
        <p:txBody>
          <a:bodyPr lIns="137160" rIns="137160" anchor="ctr">
            <a:normAutofit/>
          </a:bodyPr>
          <a:lstStyle>
            <a:lvl1pPr marL="0" indent="0">
              <a:spcBef>
                <a:spcPts val="0"/>
              </a:spcBef>
              <a:spcAft>
                <a:spcPts val="0"/>
              </a:spcAft>
              <a:buNone/>
              <a:defRPr sz="2299" b="0" cap="none" baseline="0">
                <a:solidFill>
                  <a:schemeClr val="accent2"/>
                </a:solidFill>
                <a:latin typeface="+mn-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023861" y="2967788"/>
            <a:ext cx="4753642" cy="3341572"/>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989328" y="2179636"/>
            <a:ext cx="4753642" cy="822960"/>
          </a:xfrm>
        </p:spPr>
        <p:txBody>
          <a:bodyPr lIns="137160" rIns="137160" anchor="ctr">
            <a:normAutofit/>
          </a:bodyPr>
          <a:lstStyle>
            <a:lvl1pPr marL="0" indent="0">
              <a:spcBef>
                <a:spcPts val="0"/>
              </a:spcBef>
              <a:spcAft>
                <a:spcPts val="0"/>
              </a:spcAft>
              <a:buNone/>
              <a:defRPr lang="en-US" sz="2299" b="0" kern="1200" cap="none" baseline="0" dirty="0">
                <a:solidFill>
                  <a:schemeClr val="accent2"/>
                </a:solidFill>
                <a:latin typeface="+mn-lt"/>
                <a:ea typeface="+mn-ea"/>
                <a:cs typeface="+mn-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marL="0" lvl="0" indent="0" algn="l" defTabSz="914126" rtl="0" eaLnBrk="1" latinLnBrk="0" hangingPunct="1">
              <a:lnSpc>
                <a:spcPct val="90000"/>
              </a:lnSpc>
              <a:spcBef>
                <a:spcPts val="1799"/>
              </a:spcBef>
              <a:buNone/>
            </a:pPr>
            <a:r>
              <a:rPr lang="fr-FR" smtClean="0"/>
              <a:t>Modifier les styles du texte du masque</a:t>
            </a:r>
          </a:p>
        </p:txBody>
      </p:sp>
      <p:sp>
        <p:nvSpPr>
          <p:cNvPr id="6" name="Content Placeholder 5"/>
          <p:cNvSpPr>
            <a:spLocks noGrp="1"/>
          </p:cNvSpPr>
          <p:nvPr>
            <p:ph sz="quarter" idx="4"/>
          </p:nvPr>
        </p:nvSpPr>
        <p:spPr>
          <a:xfrm>
            <a:off x="5989328" y="2967788"/>
            <a:ext cx="4753642" cy="3341572"/>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pPr rtl="0"/>
            <a:fld id="{A34D9DA5-8ED4-4B5C-9AA2-D42ADC686E92}" type="datetime1">
              <a:rPr lang="fr-FR" noProof="0" smtClean="0"/>
              <a:t>08/06/2021</a:t>
            </a:fld>
            <a:endParaRPr lang="fr-FR" noProof="0"/>
          </a:p>
        </p:txBody>
      </p:sp>
      <p:sp>
        <p:nvSpPr>
          <p:cNvPr id="8" name="Footer Placeholder 7"/>
          <p:cNvSpPr>
            <a:spLocks noGrp="1"/>
          </p:cNvSpPr>
          <p:nvPr>
            <p:ph type="ftr" sz="quarter" idx="11"/>
          </p:nvPr>
        </p:nvSpPr>
        <p:spPr/>
        <p:txBody>
          <a:bodyPr/>
          <a:lstStyle/>
          <a:p>
            <a:pPr rtl="0"/>
            <a:r>
              <a:rPr lang="fr-FR" noProof="0" smtClean="0"/>
              <a:t>Ajouter un pied de page</a:t>
            </a:r>
            <a:endParaRPr lang="fr-FR" noProof="0"/>
          </a:p>
        </p:txBody>
      </p:sp>
      <p:sp>
        <p:nvSpPr>
          <p:cNvPr id="9" name="Slide Number Placeholder 8"/>
          <p:cNvSpPr>
            <a:spLocks noGrp="1"/>
          </p:cNvSpPr>
          <p:nvPr>
            <p:ph type="sldNum" sz="quarter" idx="12"/>
          </p:nvPr>
        </p:nvSpPr>
        <p:spPr/>
        <p:txBody>
          <a:bodyPr/>
          <a:lstStyle/>
          <a:p>
            <a:pPr rtl="0"/>
            <a:fld id="{693B167E-EA96-4147-81DE-549160052C22}" type="slidenum">
              <a:rPr lang="fr-FR" noProof="0" smtClean="0"/>
              <a:t>‹N°›</a:t>
            </a:fld>
            <a:endParaRPr lang="fr-FR" noProof="0"/>
          </a:p>
        </p:txBody>
      </p:sp>
    </p:spTree>
    <p:extLst>
      <p:ext uri="{BB962C8B-B14F-4D97-AF65-F5344CB8AC3E}">
        <p14:creationId xmlns:p14="http://schemas.microsoft.com/office/powerpoint/2010/main" val="399922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pPr rtl="0"/>
            <a:fld id="{6CB2F408-2159-467B-8D02-187BA7FD5CF2}" type="datetime1">
              <a:rPr lang="fr-FR" noProof="0" smtClean="0"/>
              <a:t>08/06/2021</a:t>
            </a:fld>
            <a:endParaRPr lang="fr-FR" noProof="0"/>
          </a:p>
        </p:txBody>
      </p:sp>
      <p:sp>
        <p:nvSpPr>
          <p:cNvPr id="4" name="Footer Placeholder 3"/>
          <p:cNvSpPr>
            <a:spLocks noGrp="1"/>
          </p:cNvSpPr>
          <p:nvPr>
            <p:ph type="ftr" sz="quarter" idx="11"/>
          </p:nvPr>
        </p:nvSpPr>
        <p:spPr/>
        <p:txBody>
          <a:bodyPr/>
          <a:lstStyle/>
          <a:p>
            <a:pPr rtl="0"/>
            <a:r>
              <a:rPr lang="fr-FR" noProof="0" smtClean="0"/>
              <a:t>Ajouter un pied de page</a:t>
            </a:r>
            <a:endParaRPr lang="fr-FR" noProof="0"/>
          </a:p>
        </p:txBody>
      </p:sp>
      <p:sp>
        <p:nvSpPr>
          <p:cNvPr id="5" name="Slide Number Placeholder 4"/>
          <p:cNvSpPr>
            <a:spLocks noGrp="1"/>
          </p:cNvSpPr>
          <p:nvPr>
            <p:ph type="sldNum" sz="quarter" idx="12"/>
          </p:nvPr>
        </p:nvSpPr>
        <p:spPr/>
        <p:txBody>
          <a:bodyPr/>
          <a:lstStyle/>
          <a:p>
            <a:pPr rtl="0"/>
            <a:fld id="{693B167E-EA96-4147-81DE-549160052C22}" type="slidenum">
              <a:rPr lang="fr-FR" noProof="0" smtClean="0"/>
              <a:pPr rtl="0"/>
              <a:t>‹N°›</a:t>
            </a:fld>
            <a:endParaRPr lang="fr-FR" noProof="0"/>
          </a:p>
        </p:txBody>
      </p:sp>
    </p:spTree>
    <p:extLst>
      <p:ext uri="{BB962C8B-B14F-4D97-AF65-F5344CB8AC3E}">
        <p14:creationId xmlns:p14="http://schemas.microsoft.com/office/powerpoint/2010/main" val="3017816440"/>
      </p:ext>
    </p:extLst>
  </p:cSld>
  <p:clrMapOvr>
    <a:masterClrMapping/>
  </p:clrMapOvr>
  <p:timing>
    <p:tnLst>
      <p:par>
        <p:cTn id="1" dur="indefinite" restart="never" nodeType="tmRoot"/>
      </p:par>
    </p:tnLst>
  </p:timing>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46953EED-4C2C-415C-9626-9239AC934FE9}" type="datetime1">
              <a:rPr lang="fr-FR" noProof="0" smtClean="0"/>
              <a:t>08/06/2021</a:t>
            </a:fld>
            <a:endParaRPr lang="fr-FR" noProof="0"/>
          </a:p>
        </p:txBody>
      </p:sp>
      <p:sp>
        <p:nvSpPr>
          <p:cNvPr id="3" name="Footer Placeholder 2"/>
          <p:cNvSpPr>
            <a:spLocks noGrp="1"/>
          </p:cNvSpPr>
          <p:nvPr>
            <p:ph type="ftr" sz="quarter" idx="11"/>
          </p:nvPr>
        </p:nvSpPr>
        <p:spPr/>
        <p:txBody>
          <a:bodyPr/>
          <a:lstStyle/>
          <a:p>
            <a:pPr rtl="0"/>
            <a:r>
              <a:rPr lang="fr-FR" noProof="0" smtClean="0"/>
              <a:t>Ajouter un pied de page</a:t>
            </a:r>
            <a:endParaRPr lang="fr-FR" noProof="0"/>
          </a:p>
        </p:txBody>
      </p:sp>
      <p:sp>
        <p:nvSpPr>
          <p:cNvPr id="4" name="Slide Number Placeholder 3"/>
          <p:cNvSpPr>
            <a:spLocks noGrp="1"/>
          </p:cNvSpPr>
          <p:nvPr>
            <p:ph type="sldNum" sz="quarter" idx="12"/>
          </p:nvPr>
        </p:nvSpPr>
        <p:spPr/>
        <p:txBody>
          <a:bodyPr/>
          <a:lstStyle/>
          <a:p>
            <a:pPr rtl="0"/>
            <a:fld id="{693B167E-EA96-4147-81DE-549160052C22}" type="slidenum">
              <a:rPr lang="fr-FR" noProof="0" smtClean="0"/>
              <a:t>‹N°›</a:t>
            </a:fld>
            <a:endParaRPr lang="fr-FR" noProof="0"/>
          </a:p>
        </p:txBody>
      </p:sp>
    </p:spTree>
    <p:extLst>
      <p:ext uri="{BB962C8B-B14F-4D97-AF65-F5344CB8AC3E}">
        <p14:creationId xmlns:p14="http://schemas.microsoft.com/office/powerpoint/2010/main" val="418270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3861" y="471509"/>
            <a:ext cx="4387977" cy="1737360"/>
          </a:xfrm>
        </p:spPr>
        <p:txBody>
          <a:bodyPr>
            <a:noAutofit/>
          </a:bodyPr>
          <a:lstStyle>
            <a:lvl1pPr>
              <a:lnSpc>
                <a:spcPct val="80000"/>
              </a:lnSpc>
              <a:defRPr sz="3999"/>
            </a:lvl1pPr>
          </a:lstStyle>
          <a:p>
            <a:r>
              <a:rPr lang="fr-FR" smtClean="0"/>
              <a:t>Modifiez le style du titre</a:t>
            </a:r>
            <a:endParaRPr lang="en-US" dirty="0"/>
          </a:p>
        </p:txBody>
      </p:sp>
      <p:sp>
        <p:nvSpPr>
          <p:cNvPr id="3" name="Content Placeholder 2"/>
          <p:cNvSpPr>
            <a:spLocks noGrp="1"/>
          </p:cNvSpPr>
          <p:nvPr>
            <p:ph idx="1"/>
          </p:nvPr>
        </p:nvSpPr>
        <p:spPr>
          <a:xfrm>
            <a:off x="5713512" y="822960"/>
            <a:ext cx="5676945" cy="5184648"/>
          </a:xfrm>
        </p:spPr>
        <p:txBody>
          <a:bodyPr/>
          <a:lstStyle>
            <a:lvl1pPr>
              <a:defRPr sz="2399"/>
            </a:lvl1pPr>
            <a:lvl2pPr>
              <a:defRPr sz="1999"/>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23861" y="2257506"/>
            <a:ext cx="4387977" cy="3762294"/>
          </a:xfrm>
        </p:spPr>
        <p:txBody>
          <a:bodyPr lIns="91440" rIns="91440">
            <a:normAutofit/>
          </a:bodyPr>
          <a:lstStyle>
            <a:lvl1pPr marL="0" indent="0">
              <a:lnSpc>
                <a:spcPct val="108000"/>
              </a:lnSpc>
              <a:spcBef>
                <a:spcPts val="600"/>
              </a:spcBef>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pPr rtl="0"/>
            <a:fld id="{5A821360-DC68-4E86-AA90-3ADADC77DD1C}" type="datetime1">
              <a:rPr lang="fr-FR" noProof="0" smtClean="0"/>
              <a:t>08/06/2021</a:t>
            </a:fld>
            <a:endParaRPr lang="fr-FR" noProof="0"/>
          </a:p>
        </p:txBody>
      </p:sp>
      <p:sp>
        <p:nvSpPr>
          <p:cNvPr id="6" name="Footer Placeholder 5"/>
          <p:cNvSpPr>
            <a:spLocks noGrp="1"/>
          </p:cNvSpPr>
          <p:nvPr>
            <p:ph type="ftr" sz="quarter" idx="11"/>
          </p:nvPr>
        </p:nvSpPr>
        <p:spPr/>
        <p:txBody>
          <a:bodyPr/>
          <a:lstStyle/>
          <a:p>
            <a:pPr rtl="0"/>
            <a:r>
              <a:rPr lang="fr-FR" noProof="0" smtClean="0"/>
              <a:t>Ajouter un pied de page</a:t>
            </a:r>
            <a:endParaRPr lang="fr-FR" noProof="0"/>
          </a:p>
        </p:txBody>
      </p:sp>
      <p:sp>
        <p:nvSpPr>
          <p:cNvPr id="7" name="Slide Number Placeholder 6"/>
          <p:cNvSpPr>
            <a:spLocks noGrp="1"/>
          </p:cNvSpPr>
          <p:nvPr>
            <p:ph type="sldNum" sz="quarter" idx="12"/>
          </p:nvPr>
        </p:nvSpPr>
        <p:spPr/>
        <p:txBody>
          <a:bodyPr/>
          <a:lstStyle/>
          <a:p>
            <a:pPr rtl="0"/>
            <a:fld id="{693B167E-EA96-4147-81DE-549160052C22}" type="slidenum">
              <a:rPr lang="fr-FR" noProof="0" smtClean="0"/>
              <a:t>‹N°›</a:t>
            </a:fld>
            <a:endParaRPr lang="fr-FR" noProof="0"/>
          </a:p>
        </p:txBody>
      </p:sp>
    </p:spTree>
    <p:extLst>
      <p:ext uri="{BB962C8B-B14F-4D97-AF65-F5344CB8AC3E}">
        <p14:creationId xmlns:p14="http://schemas.microsoft.com/office/powerpoint/2010/main" val="253326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081" y="4960138"/>
            <a:ext cx="7770376" cy="1463040"/>
          </a:xfrm>
        </p:spPr>
        <p:txBody>
          <a:bodyPr anchor="ctr">
            <a:normAutofit/>
          </a:bodyPr>
          <a:lstStyle>
            <a:lvl1pPr algn="r">
              <a:defRPr sz="4999" spc="200" baseline="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1"/>
            <a:ext cx="12185778" cy="4572000"/>
          </a:xfrm>
          <a:solidFill>
            <a:schemeClr val="accent2">
              <a:lumMod val="60000"/>
              <a:lumOff val="40000"/>
            </a:schemeClr>
          </a:solidFill>
        </p:spPr>
        <p:txBody>
          <a:bodyPr lIns="457200" tIns="365760" rIns="45720" bIns="4572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608357" y="4960138"/>
            <a:ext cx="3199567" cy="1463040"/>
          </a:xfrm>
        </p:spPr>
        <p:txBody>
          <a:bodyPr lIns="91440" rIns="91440" anchor="ctr">
            <a:normAutofit/>
          </a:bodyPr>
          <a:lstStyle>
            <a:lvl1pPr marL="0" indent="0">
              <a:lnSpc>
                <a:spcPct val="100000"/>
              </a:lnSpc>
              <a:spcBef>
                <a:spcPts val="0"/>
              </a:spcBef>
              <a:buNone/>
              <a:defRPr sz="1799">
                <a:solidFill>
                  <a:schemeClr val="tx1">
                    <a:lumMod val="95000"/>
                    <a:lumOff val="5000"/>
                  </a:schemeClr>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pPr rtl="0"/>
            <a:fld id="{4FE47DA5-846A-415F-946E-CF4DCD5A02CB}" type="datetime1">
              <a:rPr lang="fr-FR" noProof="0" smtClean="0"/>
              <a:t>08/06/2021</a:t>
            </a:fld>
            <a:endParaRPr lang="fr-FR" noProof="0"/>
          </a:p>
        </p:txBody>
      </p:sp>
      <p:sp>
        <p:nvSpPr>
          <p:cNvPr id="6" name="Footer Placeholder 5"/>
          <p:cNvSpPr>
            <a:spLocks noGrp="1"/>
          </p:cNvSpPr>
          <p:nvPr>
            <p:ph type="ftr" sz="quarter" idx="11"/>
          </p:nvPr>
        </p:nvSpPr>
        <p:spPr/>
        <p:txBody>
          <a:bodyPr/>
          <a:lstStyle/>
          <a:p>
            <a:pPr rtl="0"/>
            <a:r>
              <a:rPr lang="fr-FR" noProof="0" smtClean="0"/>
              <a:t>Ajouter un pied de page</a:t>
            </a:r>
            <a:endParaRPr lang="fr-FR" noProof="0"/>
          </a:p>
        </p:txBody>
      </p:sp>
      <p:sp>
        <p:nvSpPr>
          <p:cNvPr id="7" name="Slide Number Placeholder 6"/>
          <p:cNvSpPr>
            <a:spLocks noGrp="1"/>
          </p:cNvSpPr>
          <p:nvPr>
            <p:ph type="sldNum" sz="quarter" idx="12"/>
          </p:nvPr>
        </p:nvSpPr>
        <p:spPr/>
        <p:txBody>
          <a:bodyPr/>
          <a:lstStyle/>
          <a:p>
            <a:pPr rtl="0"/>
            <a:fld id="{693B167E-EA96-4147-81DE-549160052C22}" type="slidenum">
              <a:rPr lang="fr-FR" noProof="0" smtClean="0"/>
              <a:t>‹N°›</a:t>
            </a:fld>
            <a:endParaRPr lang="fr-FR" noProof="0"/>
          </a:p>
        </p:txBody>
      </p:sp>
      <p:cxnSp>
        <p:nvCxnSpPr>
          <p:cNvPr id="8" name="Straight Connector 7"/>
          <p:cNvCxnSpPr/>
          <p:nvPr/>
        </p:nvCxnSpPr>
        <p:spPr>
          <a:xfrm flipV="1">
            <a:off x="8384659"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32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100000">
              <a:schemeClr val="accent4">
                <a:lumMod val="40000"/>
                <a:lumOff val="60000"/>
              </a:schemeClr>
            </a:gs>
            <a:gs pos="83000">
              <a:schemeClr val="accent4">
                <a:lumMod val="20000"/>
                <a:lumOff val="80000"/>
              </a:schemeClr>
            </a:gs>
            <a:gs pos="100000">
              <a:schemeClr val="accent2">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3861" y="585216"/>
            <a:ext cx="9717541" cy="1499616"/>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023862" y="2286000"/>
            <a:ext cx="9717542" cy="4023360"/>
          </a:xfrm>
          <a:prstGeom prst="rect">
            <a:avLst/>
          </a:prstGeom>
        </p:spPr>
        <p:txBody>
          <a:bodyPr vert="horz" lIns="45720" tIns="45720" rIns="4572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23863" y="6470704"/>
            <a:ext cx="215358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6CB2F408-2159-467B-8D02-187BA7FD5CF2}" type="datetime1">
              <a:rPr lang="fr-FR" noProof="0" smtClean="0"/>
              <a:t>08/06/2021</a:t>
            </a:fld>
            <a:endParaRPr lang="fr-FR" noProof="0"/>
          </a:p>
        </p:txBody>
      </p:sp>
      <p:sp>
        <p:nvSpPr>
          <p:cNvPr id="5" name="Footer Placeholder 4"/>
          <p:cNvSpPr>
            <a:spLocks noGrp="1"/>
          </p:cNvSpPr>
          <p:nvPr>
            <p:ph type="ftr" sz="quarter" idx="3"/>
          </p:nvPr>
        </p:nvSpPr>
        <p:spPr>
          <a:xfrm>
            <a:off x="4841671" y="6470704"/>
            <a:ext cx="5899922"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r>
              <a:rPr lang="fr-FR" noProof="0" smtClean="0"/>
              <a:t>Ajouter un pied de page</a:t>
            </a:r>
            <a:endParaRPr lang="fr-FR" noProof="0"/>
          </a:p>
        </p:txBody>
      </p:sp>
      <p:sp>
        <p:nvSpPr>
          <p:cNvPr id="6" name="Slide Number Placeholder 5"/>
          <p:cNvSpPr>
            <a:spLocks noGrp="1"/>
          </p:cNvSpPr>
          <p:nvPr>
            <p:ph type="sldNum" sz="quarter" idx="4"/>
          </p:nvPr>
        </p:nvSpPr>
        <p:spPr>
          <a:xfrm>
            <a:off x="10834511" y="6470704"/>
            <a:ext cx="97341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693B167E-EA96-4147-81DE-549160052C22}" type="slidenum">
              <a:rPr lang="fr-FR" noProof="0" smtClean="0"/>
              <a:pPr rtl="0"/>
              <a:t>‹N°›</a:t>
            </a:fld>
            <a:endParaRPr lang="fr-FR" noProof="0"/>
          </a:p>
        </p:txBody>
      </p:sp>
      <p:cxnSp>
        <p:nvCxnSpPr>
          <p:cNvPr id="8" name="Straight Connector 7"/>
          <p:cNvCxnSpPr/>
          <p:nvPr/>
        </p:nvCxnSpPr>
        <p:spPr>
          <a:xfrm flipV="1">
            <a:off x="761802"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05405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126" rtl="0" eaLnBrk="1" latinLnBrk="0" hangingPunct="1">
        <a:lnSpc>
          <a:spcPct val="80000"/>
        </a:lnSpc>
        <a:spcBef>
          <a:spcPct val="0"/>
        </a:spcBef>
        <a:buNone/>
        <a:defRPr sz="4999" kern="1200" cap="all" spc="100" baseline="0">
          <a:solidFill>
            <a:schemeClr val="tx1">
              <a:lumMod val="95000"/>
              <a:lumOff val="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199" kern="1200">
          <a:solidFill>
            <a:schemeClr val="tx1"/>
          </a:solidFill>
          <a:latin typeface="+mn-lt"/>
          <a:ea typeface="+mn-ea"/>
          <a:cs typeface="+mn-cs"/>
        </a:defRPr>
      </a:lvl1pPr>
      <a:lvl2pPr marL="265096" indent="-137119" algn="l" defTabSz="914126" rtl="0" eaLnBrk="1" latinLnBrk="0" hangingPunct="1">
        <a:lnSpc>
          <a:spcPct val="90000"/>
        </a:lnSpc>
        <a:spcBef>
          <a:spcPts val="200"/>
        </a:spcBef>
        <a:spcAft>
          <a:spcPts val="400"/>
        </a:spcAft>
        <a:buClr>
          <a:schemeClr val="accent2"/>
        </a:buClr>
        <a:buFont typeface="Wingdings 3" pitchFamily="18" charset="2"/>
        <a:buChar char=""/>
        <a:defRPr sz="1799" kern="1200">
          <a:solidFill>
            <a:schemeClr val="tx1"/>
          </a:solidFill>
          <a:latin typeface="+mn-lt"/>
          <a:ea typeface="+mn-ea"/>
          <a:cs typeface="+mn-cs"/>
        </a:defRPr>
      </a:lvl2pPr>
      <a:lvl3pPr marL="447922" indent="-137119" algn="l" defTabSz="914126"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182" indent="-137119" algn="l" defTabSz="914126"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007" indent="-137119" algn="l" defTabSz="914126"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126" indent="-137119" algn="l" defTabSz="914126"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386" indent="-137119" algn="l" defTabSz="914126"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5787" indent="-137119" algn="l" defTabSz="914126"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047" indent="-137119" algn="l" defTabSz="914126"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3.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oleObject" Target="../embeddings/oleObject1.bin"/><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1.png"/><Relationship Id="rId7"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8281711" y="5246830"/>
            <a:ext cx="165218" cy="1027765"/>
          </a:xfrm>
          <a:prstGeom prst="rect">
            <a:avLst/>
          </a:prstGeom>
          <a:blipFill>
            <a:blip r:embed="rId4">
              <a:extLst>
                <a:ext uri="{BEBA8EAE-BF5A-486C-A8C5-ECC9F3942E4B}">
                  <a14:imgProps xmlns:a14="http://schemas.microsoft.com/office/drawing/2010/main">
                    <a14:imgLayer r:embed="rId5">
                      <a14:imgEffect>
                        <a14:artisticPencilGrayscale/>
                      </a14:imgEffect>
                    </a14:imgLayer>
                  </a14:imgProps>
                </a:ext>
              </a:extLst>
            </a:blip>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ctrTitle"/>
          </p:nvPr>
        </p:nvSpPr>
        <p:spPr>
          <a:xfrm>
            <a:off x="1125860" y="1585010"/>
            <a:ext cx="7562418" cy="3130901"/>
          </a:xfrm>
          <a:solidFill>
            <a:schemeClr val="bg2">
              <a:lumMod val="25000"/>
            </a:schemeClr>
          </a:solidFill>
          <a:ln>
            <a:solidFill>
              <a:schemeClr val="bg1"/>
            </a:solidFill>
          </a:ln>
          <a:effectLst>
            <a:glow rad="228600">
              <a:schemeClr val="accent2">
                <a:satMod val="175000"/>
                <a:alpha val="40000"/>
              </a:schemeClr>
            </a:glow>
          </a:effectLst>
        </p:spPr>
        <p:txBody>
          <a:bodyPr rtlCol="0">
            <a:normAutofit/>
          </a:bodyPr>
          <a:lstStyle/>
          <a:p>
            <a:pPr algn="l" rtl="0"/>
            <a:r>
              <a:rPr lang="fr-FR" sz="3200" dirty="0" smtClean="0"/>
              <a:t/>
            </a:r>
            <a:br>
              <a:rPr lang="fr-FR" sz="3200" dirty="0" smtClean="0"/>
            </a:br>
            <a:r>
              <a:rPr lang="fr-FR" sz="3200" dirty="0" smtClean="0"/>
              <a:t/>
            </a:r>
            <a:br>
              <a:rPr lang="fr-FR" sz="3200" dirty="0" smtClean="0"/>
            </a:br>
            <a:r>
              <a:rPr lang="fr-FR" sz="3200" dirty="0"/>
              <a:t/>
            </a:r>
            <a:br>
              <a:rPr lang="fr-FR" sz="3200" dirty="0"/>
            </a:br>
            <a:r>
              <a:rPr lang="fr-FR" sz="3200" cap="none" dirty="0" smtClean="0">
                <a:latin typeface="Caladea" panose="02040503050406030204" pitchFamily="18" charset="0"/>
              </a:rPr>
              <a:t/>
            </a:r>
            <a:br>
              <a:rPr lang="fr-FR" sz="3200" cap="none" dirty="0" smtClean="0">
                <a:latin typeface="Caladea" panose="02040503050406030204" pitchFamily="18" charset="0"/>
              </a:rPr>
            </a:br>
            <a:endParaRPr lang="fr-FR" sz="3200" cap="none" dirty="0">
              <a:latin typeface="Caladea" panose="02040503050406030204" pitchFamily="18" charset="0"/>
            </a:endParaRPr>
          </a:p>
        </p:txBody>
      </p:sp>
      <p:sp>
        <p:nvSpPr>
          <p:cNvPr id="3" name="Sous-titre 2"/>
          <p:cNvSpPr>
            <a:spLocks noGrp="1"/>
          </p:cNvSpPr>
          <p:nvPr>
            <p:ph type="subTitle" idx="1"/>
          </p:nvPr>
        </p:nvSpPr>
        <p:spPr>
          <a:xfrm>
            <a:off x="7109600" y="5192004"/>
            <a:ext cx="4711735" cy="1463040"/>
          </a:xfrm>
          <a:solidFill>
            <a:schemeClr val="bg1"/>
          </a:solidFill>
        </p:spPr>
        <p:txBody>
          <a:bodyPr rtlCol="0">
            <a:normAutofit lnSpcReduction="10000"/>
          </a:bodyPr>
          <a:lstStyle/>
          <a:p>
            <a:pPr rtl="0"/>
            <a:r>
              <a:rPr lang="fr-FR" sz="2200" dirty="0" smtClean="0">
                <a:latin typeface="Caladea" panose="02040503050406030204" pitchFamily="18" charset="0"/>
              </a:rPr>
              <a:t>Séminaire 3SG – 2 juin 2021 – CIRD Conakry </a:t>
            </a:r>
            <a:endParaRPr lang="fr-FR" sz="2200" dirty="0" smtClean="0">
              <a:latin typeface="Caladea" panose="02040503050406030204" pitchFamily="18" charset="0"/>
            </a:endParaRPr>
          </a:p>
          <a:p>
            <a:pPr rtl="0"/>
            <a:endParaRPr lang="fr-FR" sz="2200" dirty="0">
              <a:latin typeface="Caladea" panose="02040503050406030204" pitchFamily="18" charset="0"/>
            </a:endParaRPr>
          </a:p>
          <a:p>
            <a:pPr rtl="0"/>
            <a:r>
              <a:rPr lang="fr-FR" sz="2200" dirty="0" smtClean="0">
                <a:latin typeface="Caladea" panose="02040503050406030204" pitchFamily="18" charset="0"/>
              </a:rPr>
              <a:t>Éva </a:t>
            </a:r>
            <a:r>
              <a:rPr lang="fr-FR" sz="2200" dirty="0" smtClean="0">
                <a:latin typeface="Caladea" panose="02040503050406030204" pitchFamily="18" charset="0"/>
              </a:rPr>
              <a:t>BARRANCA</a:t>
            </a:r>
            <a:endParaRPr lang="fr-FR" sz="2200" dirty="0">
              <a:latin typeface="Caladea" panose="02040503050406030204" pitchFamily="18" charset="0"/>
            </a:endParaRPr>
          </a:p>
          <a:p>
            <a:pPr algn="r" rtl="0"/>
            <a:endParaRPr lang="fr-FR" dirty="0"/>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4625" y="5804543"/>
            <a:ext cx="862365" cy="862365"/>
          </a:xfrm>
          <a:prstGeom prst="rect">
            <a:avLst/>
          </a:prstGeom>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6099" y="5806684"/>
            <a:ext cx="860224" cy="860224"/>
          </a:xfrm>
          <a:prstGeom prst="rect">
            <a:avLst/>
          </a:prstGeom>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389" y="5791064"/>
            <a:ext cx="2212630" cy="863980"/>
          </a:xfrm>
          <a:prstGeom prst="rect">
            <a:avLst/>
          </a:prstGeom>
        </p:spPr>
      </p:pic>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9391" y="5795889"/>
            <a:ext cx="941189" cy="879674"/>
          </a:xfrm>
          <a:prstGeom prst="rect">
            <a:avLst/>
          </a:prstGeom>
        </p:spPr>
      </p:pic>
      <p:pic>
        <p:nvPicPr>
          <p:cNvPr id="8" name="Imag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5755" y="5804077"/>
            <a:ext cx="979438" cy="837196"/>
          </a:xfrm>
          <a:prstGeom prst="rect">
            <a:avLst/>
          </a:prstGeom>
        </p:spPr>
      </p:pic>
      <p:sp>
        <p:nvSpPr>
          <p:cNvPr id="9" name="ZoneTexte 8"/>
          <p:cNvSpPr txBox="1"/>
          <p:nvPr/>
        </p:nvSpPr>
        <p:spPr>
          <a:xfrm>
            <a:off x="1736524" y="2297963"/>
            <a:ext cx="6341089" cy="1569660"/>
          </a:xfrm>
          <a:prstGeom prst="rect">
            <a:avLst/>
          </a:prstGeom>
          <a:noFill/>
        </p:spPr>
        <p:txBody>
          <a:bodyPr wrap="square" rtlCol="0">
            <a:spAutoFit/>
          </a:bodyPr>
          <a:lstStyle/>
          <a:p>
            <a:pPr algn="ctr"/>
            <a:r>
              <a:rPr lang="fr-FR" sz="3200" dirty="0" smtClean="0">
                <a:solidFill>
                  <a:schemeClr val="bg1"/>
                </a:solidFill>
                <a:latin typeface="Caladea" panose="02040503050406030204" pitchFamily="18" charset="0"/>
              </a:rPr>
              <a:t>Des </a:t>
            </a:r>
            <a:r>
              <a:rPr lang="fr-FR" sz="3200" dirty="0">
                <a:solidFill>
                  <a:schemeClr val="bg1"/>
                </a:solidFill>
                <a:latin typeface="Caladea" panose="02040503050406030204" pitchFamily="18" charset="0"/>
              </a:rPr>
              <a:t>soins de santé primaires à Ebola : historique et actualités de la santé communautaire en Guinée </a:t>
            </a:r>
          </a:p>
        </p:txBody>
      </p:sp>
      <p:graphicFrame>
        <p:nvGraphicFramePr>
          <p:cNvPr id="11" name="Objet 10"/>
          <p:cNvGraphicFramePr>
            <a:graphicFrameLocks noChangeAspect="1"/>
          </p:cNvGraphicFramePr>
          <p:nvPr>
            <p:extLst>
              <p:ext uri="{D42A27DB-BD31-4B8C-83A1-F6EECF244321}">
                <p14:modId xmlns:p14="http://schemas.microsoft.com/office/powerpoint/2010/main" val="1865685431"/>
              </p:ext>
            </p:extLst>
          </p:nvPr>
        </p:nvGraphicFramePr>
        <p:xfrm>
          <a:off x="92075" y="92075"/>
          <a:ext cx="5146675" cy="439738"/>
        </p:xfrm>
        <a:graphic>
          <a:graphicData uri="http://schemas.openxmlformats.org/presentationml/2006/ole">
            <mc:AlternateContent xmlns:mc="http://schemas.openxmlformats.org/markup-compatibility/2006">
              <mc:Choice xmlns:v="urn:schemas-microsoft-com:vml" Requires="v">
                <p:oleObj spid="_x0000_s1028" name="Objet d’environnement du Gestionnaire de liaisons" showAsIcon="1" r:id="rId11" imgW="5146560" imgH="440280" progId="Package">
                  <p:embed/>
                </p:oleObj>
              </mc:Choice>
              <mc:Fallback>
                <p:oleObj name="Objet d’environnement du Gestionnaire de liaisons" showAsIcon="1" r:id="rId11" imgW="5146560" imgH="440280" progId="Package">
                  <p:embed/>
                  <p:pic>
                    <p:nvPicPr>
                      <p:cNvPr id="0" name=""/>
                      <p:cNvPicPr/>
                      <p:nvPr/>
                    </p:nvPicPr>
                    <p:blipFill>
                      <a:blip r:embed="rId12"/>
                      <a:stretch>
                        <a:fillRect/>
                      </a:stretch>
                    </p:blipFill>
                    <p:spPr>
                      <a:xfrm>
                        <a:off x="92075" y="92075"/>
                        <a:ext cx="5146675" cy="439738"/>
                      </a:xfrm>
                      <a:prstGeom prst="rect">
                        <a:avLst/>
                      </a:prstGeom>
                    </p:spPr>
                  </p:pic>
                </p:oleObj>
              </mc:Fallback>
            </mc:AlternateContent>
          </a:graphicData>
        </a:graphic>
      </p:graphicFrame>
      <p:pic>
        <p:nvPicPr>
          <p:cNvPr id="12" name="Image 11"/>
          <p:cNvPicPr>
            <a:picLocks noChangeAspect="1"/>
          </p:cNvPicPr>
          <p:nvPr/>
        </p:nvPicPr>
        <p:blipFill>
          <a:blip r:embed="rId13"/>
          <a:stretch>
            <a:fillRect/>
          </a:stretch>
        </p:blipFill>
        <p:spPr>
          <a:xfrm>
            <a:off x="9982844" y="5897769"/>
            <a:ext cx="2065784" cy="743504"/>
          </a:xfrm>
          <a:prstGeom prst="rect">
            <a:avLst/>
          </a:prstGeom>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810" r="-810" b="52631"/>
          <a:stretch/>
        </p:blipFill>
        <p:spPr>
          <a:xfrm rot="5400000">
            <a:off x="7013799" y="3157685"/>
            <a:ext cx="8890418" cy="648072"/>
          </a:xfrm>
          <a:prstGeom prst="rect">
            <a:avLst/>
          </a:prstGeom>
          <a:effectLst>
            <a:outerShdw blurRad="50800" dist="38100" algn="l" rotWithShape="0">
              <a:prstClr val="black">
                <a:alpha val="40000"/>
              </a:prstClr>
            </a:outerShdw>
          </a:effectLst>
        </p:spPr>
      </p:pic>
      <p:sp>
        <p:nvSpPr>
          <p:cNvPr id="2" name="Titre 1"/>
          <p:cNvSpPr>
            <a:spLocks noGrp="1"/>
          </p:cNvSpPr>
          <p:nvPr>
            <p:ph type="title"/>
          </p:nvPr>
        </p:nvSpPr>
        <p:spPr>
          <a:xfrm>
            <a:off x="702468" y="564795"/>
            <a:ext cx="11486357" cy="1165307"/>
          </a:xfrm>
          <a:solidFill>
            <a:schemeClr val="tx2"/>
          </a:solidFill>
          <a:ln>
            <a:solidFill>
              <a:schemeClr val="bg1"/>
            </a:solidFill>
          </a:ln>
        </p:spPr>
        <p:txBody>
          <a:bodyPr anchor="ctr" anchorCtr="1">
            <a:noAutofit/>
          </a:bodyPr>
          <a:lstStyle/>
          <a:p>
            <a:r>
              <a:rPr lang="fr-FR" sz="2400" b="1" cap="none" dirty="0">
                <a:solidFill>
                  <a:schemeClr val="bg1"/>
                </a:solidFill>
                <a:latin typeface="Caladea" panose="02040503050406030204" pitchFamily="18" charset="0"/>
              </a:rPr>
              <a:t>La nécessité de renforcer le système de santé, et le renouveau de la santé </a:t>
            </a:r>
            <a:r>
              <a:rPr lang="fr-FR" sz="2400" b="1" cap="none" dirty="0" smtClean="0">
                <a:solidFill>
                  <a:schemeClr val="bg1"/>
                </a:solidFill>
                <a:latin typeface="Caladea" panose="02040503050406030204" pitchFamily="18" charset="0"/>
              </a:rPr>
              <a:t>communautaire</a:t>
            </a:r>
            <a:endParaRPr lang="fr-FR" sz="2400" b="1" cap="none" dirty="0">
              <a:solidFill>
                <a:schemeClr val="bg1"/>
              </a:solidFill>
              <a:latin typeface="Caladea" panose="02040503050406030204" pitchFamily="18" charset="0"/>
            </a:endParaRPr>
          </a:p>
        </p:txBody>
      </p:sp>
      <p:sp>
        <p:nvSpPr>
          <p:cNvPr id="3" name="Espace réservé du contenu 2"/>
          <p:cNvSpPr>
            <a:spLocks noGrp="1"/>
          </p:cNvSpPr>
          <p:nvPr>
            <p:ph idx="1"/>
          </p:nvPr>
        </p:nvSpPr>
        <p:spPr>
          <a:xfrm>
            <a:off x="837828" y="2204864"/>
            <a:ext cx="9638257" cy="4392488"/>
          </a:xfrm>
          <a:noFill/>
        </p:spPr>
        <p:txBody>
          <a:bodyPr>
            <a:normAutofit/>
          </a:bodyPr>
          <a:lstStyle/>
          <a:p>
            <a:pPr>
              <a:buFont typeface="Wingdings" panose="05000000000000000000" pitchFamily="2" charset="2"/>
              <a:buChar char="§"/>
            </a:pPr>
            <a:r>
              <a:rPr lang="fr-FR" sz="1800" dirty="0" smtClean="0"/>
              <a:t> </a:t>
            </a:r>
            <a:r>
              <a:rPr lang="fr-FR" sz="1800" dirty="0" smtClean="0">
                <a:solidFill>
                  <a:schemeClr val="tx2"/>
                </a:solidFill>
                <a:latin typeface="Caladea" panose="02040503050406030204" pitchFamily="18" charset="0"/>
              </a:rPr>
              <a:t>Ebola met en lumière avec violence la faiblesse du système sanitaire guinéen : c’est un « </a:t>
            </a:r>
            <a:r>
              <a:rPr lang="fr-FR" sz="1800" i="1" dirty="0" smtClean="0">
                <a:solidFill>
                  <a:schemeClr val="tx2"/>
                </a:solidFill>
                <a:latin typeface="Caladea" panose="02040503050406030204" pitchFamily="18" charset="0"/>
              </a:rPr>
              <a:t>film catastrophe bien préparé</a:t>
            </a:r>
            <a:r>
              <a:rPr lang="fr-FR" sz="1800" dirty="0" smtClean="0">
                <a:solidFill>
                  <a:schemeClr val="tx2"/>
                </a:solidFill>
                <a:latin typeface="Caladea" panose="02040503050406030204" pitchFamily="18" charset="0"/>
              </a:rPr>
              <a:t> » </a:t>
            </a:r>
            <a:r>
              <a:rPr lang="fr-FR" sz="1800" dirty="0" smtClean="0">
                <a:solidFill>
                  <a:schemeClr val="bg1">
                    <a:lumMod val="50000"/>
                  </a:schemeClr>
                </a:solidFill>
                <a:latin typeface="Caladea" panose="02040503050406030204" pitchFamily="18" charset="0"/>
              </a:rPr>
              <a:t>(</a:t>
            </a:r>
            <a:r>
              <a:rPr lang="fr-FR" sz="1800" dirty="0" err="1" smtClean="0">
                <a:solidFill>
                  <a:schemeClr val="bg1">
                    <a:lumMod val="50000"/>
                  </a:schemeClr>
                </a:solidFill>
                <a:latin typeface="Caladea" panose="02040503050406030204" pitchFamily="18" charset="0"/>
              </a:rPr>
              <a:t>Lachenal</a:t>
            </a:r>
            <a:r>
              <a:rPr lang="fr-FR" sz="1800" dirty="0" smtClean="0">
                <a:solidFill>
                  <a:schemeClr val="bg1">
                    <a:lumMod val="50000"/>
                  </a:schemeClr>
                </a:solidFill>
                <a:latin typeface="Caladea" panose="02040503050406030204" pitchFamily="18" charset="0"/>
              </a:rPr>
              <a:t>, 2014) </a:t>
            </a:r>
            <a:r>
              <a:rPr lang="fr-FR" sz="1800" dirty="0" smtClean="0">
                <a:solidFill>
                  <a:schemeClr val="tx2"/>
                </a:solidFill>
                <a:latin typeface="Caladea" panose="02040503050406030204" pitchFamily="18" charset="0"/>
              </a:rPr>
              <a:t>du fait de l’abandon du service public</a:t>
            </a:r>
            <a:endParaRPr lang="fr-FR" sz="1600" dirty="0" smtClean="0">
              <a:solidFill>
                <a:schemeClr val="tx2"/>
              </a:solidFill>
              <a:latin typeface="Caladea" panose="02040503050406030204" pitchFamily="18" charset="0"/>
            </a:endParaRPr>
          </a:p>
          <a:p>
            <a:pPr>
              <a:buFont typeface="Wingdings" panose="05000000000000000000" pitchFamily="2" charset="2"/>
              <a:buChar char="§"/>
            </a:pPr>
            <a:r>
              <a:rPr lang="fr-FR" sz="1800" dirty="0" smtClean="0">
                <a:solidFill>
                  <a:schemeClr val="tx2"/>
                </a:solidFill>
                <a:latin typeface="Caladea" panose="02040503050406030204" pitchFamily="18" charset="0"/>
              </a:rPr>
              <a:t> Prise de conscience des autorités  </a:t>
            </a:r>
            <a:endParaRPr lang="fr-FR" sz="1800" dirty="0">
              <a:solidFill>
                <a:schemeClr val="tx2"/>
              </a:solidFill>
              <a:latin typeface="Caladea" panose="02040503050406030204" pitchFamily="18" charset="0"/>
            </a:endParaRPr>
          </a:p>
          <a:p>
            <a:pPr marL="0" indent="0" algn="just">
              <a:buNone/>
            </a:pPr>
            <a:endParaRPr lang="fr-FR" sz="2000" dirty="0" smtClean="0">
              <a:solidFill>
                <a:schemeClr val="tx2"/>
              </a:solidFill>
              <a:latin typeface="Caladea" panose="02040503050406030204" pitchFamily="18" charset="0"/>
            </a:endParaRPr>
          </a:p>
          <a:p>
            <a:pPr marL="0" indent="0" algn="just">
              <a:buNone/>
            </a:pPr>
            <a:endParaRPr lang="fr-FR" sz="2000" dirty="0" smtClean="0">
              <a:solidFill>
                <a:schemeClr val="tx2"/>
              </a:solidFill>
              <a:latin typeface="Caladea" panose="02040503050406030204" pitchFamily="18" charset="0"/>
            </a:endParaRPr>
          </a:p>
          <a:p>
            <a:pPr marL="0" indent="0" algn="just">
              <a:buNone/>
            </a:pPr>
            <a:endParaRPr lang="fr-FR" sz="600" dirty="0" smtClean="0">
              <a:solidFill>
                <a:schemeClr val="tx2"/>
              </a:solidFill>
              <a:latin typeface="Caladea" panose="02040503050406030204" pitchFamily="18" charset="0"/>
            </a:endParaRPr>
          </a:p>
          <a:p>
            <a:pPr marL="0" indent="0" algn="just">
              <a:buNone/>
            </a:pPr>
            <a:endParaRPr lang="fr-FR" sz="600" dirty="0">
              <a:solidFill>
                <a:schemeClr val="tx2"/>
              </a:solidFill>
              <a:latin typeface="Caladea" panose="02040503050406030204" pitchFamily="18" charset="0"/>
            </a:endParaRPr>
          </a:p>
          <a:p>
            <a:pPr algn="just">
              <a:buFont typeface="Wingdings" panose="05000000000000000000" pitchFamily="2" charset="2"/>
              <a:buChar char="§"/>
            </a:pPr>
            <a:r>
              <a:rPr lang="fr-FR" sz="1800" dirty="0" smtClean="0">
                <a:solidFill>
                  <a:schemeClr val="tx2"/>
                </a:solidFill>
                <a:latin typeface="Caladea" panose="02040503050406030204" pitchFamily="18" charset="0"/>
              </a:rPr>
              <a:t> Le renforcement du système de santé guinéen apparaît important au-delà des frontières pour prévenir de nouvelles épidémies : il colle ainsi à l’agenda des programmes de santé globale et plusieurs institutions et organisations s’engagent au côté des autorités</a:t>
            </a:r>
            <a:endParaRPr lang="fr-FR" sz="1800" dirty="0">
              <a:solidFill>
                <a:schemeClr val="tx2"/>
              </a:solidFill>
              <a:latin typeface="Caladea" panose="02040503050406030204" pitchFamily="18" charset="0"/>
            </a:endParaRPr>
          </a:p>
        </p:txBody>
      </p:sp>
      <p:sp>
        <p:nvSpPr>
          <p:cNvPr id="8" name="ZoneTexte 7"/>
          <p:cNvSpPr txBox="1"/>
          <p:nvPr/>
        </p:nvSpPr>
        <p:spPr>
          <a:xfrm>
            <a:off x="2566020" y="3385445"/>
            <a:ext cx="6995591" cy="1015663"/>
          </a:xfrm>
          <a:prstGeom prst="rect">
            <a:avLst/>
          </a:prstGeom>
          <a:solidFill>
            <a:schemeClr val="tx2">
              <a:lumMod val="20000"/>
              <a:lumOff val="80000"/>
            </a:schemeClr>
          </a:solidFill>
          <a:ln/>
          <a:effectLst>
            <a:outerShdw blurRad="50800" dist="12700" dir="5400000" algn="ctr" rotWithShape="0">
              <a:srgbClr val="000000">
                <a:alpha val="50000"/>
              </a:srgbClr>
            </a:outerShdw>
            <a:softEdge rad="12700"/>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fr-FR" sz="1500" i="1" dirty="0">
                <a:solidFill>
                  <a:schemeClr val="accent5">
                    <a:lumMod val="50000"/>
                  </a:schemeClr>
                </a:solidFill>
                <a:latin typeface="Caladea" panose="02040503050406030204" pitchFamily="18" charset="0"/>
              </a:rPr>
              <a:t>« Cette défaillance qui s'est introduite là-dedans, dans les Programmes verticaux s'est fait ressentir tu le sais quand nous avons été victimes de l'épidémie de la maladie à virus Ebola qui a démontré que le système est complètement défaillant » (Entretien avec un cadre du Ministère de la santé, 23 janvier 2020, Conakry).</a:t>
            </a:r>
          </a:p>
        </p:txBody>
      </p:sp>
    </p:spTree>
    <p:extLst>
      <p:ext uri="{BB962C8B-B14F-4D97-AF65-F5344CB8AC3E}">
        <p14:creationId xmlns:p14="http://schemas.microsoft.com/office/powerpoint/2010/main" val="82170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3" name="Espace réservé du contenu 2"/>
          <p:cNvSpPr>
            <a:spLocks noGrp="1"/>
          </p:cNvSpPr>
          <p:nvPr>
            <p:ph idx="1"/>
          </p:nvPr>
        </p:nvSpPr>
        <p:spPr>
          <a:xfrm>
            <a:off x="941022" y="2027760"/>
            <a:ext cx="6665558" cy="4548673"/>
          </a:xfrm>
          <a:noFill/>
        </p:spPr>
        <p:txBody>
          <a:bodyPr>
            <a:normAutofit/>
          </a:bodyPr>
          <a:lstStyle/>
          <a:p>
            <a:pPr algn="just">
              <a:buFont typeface="Wingdings" panose="05000000000000000000" pitchFamily="2" charset="2"/>
              <a:buChar char="§"/>
            </a:pPr>
            <a:r>
              <a:rPr lang="fr-FR" sz="1800" dirty="0" smtClean="0">
                <a:solidFill>
                  <a:schemeClr val="tx2"/>
                </a:solidFill>
                <a:latin typeface="Caladea" panose="02040503050406030204" pitchFamily="18" charset="0"/>
              </a:rPr>
              <a:t> Elaboration d’une nouvelle Politique nationale de santé communautaire par le Ministère de la santé en 2017 :</a:t>
            </a:r>
          </a:p>
          <a:p>
            <a:pPr marL="0" indent="0" algn="just">
              <a:buNone/>
            </a:pPr>
            <a:endParaRPr lang="fr-FR" sz="300" dirty="0" smtClean="0">
              <a:solidFill>
                <a:schemeClr val="tx2"/>
              </a:solidFill>
              <a:latin typeface="Caladea" panose="02040503050406030204" pitchFamily="18" charset="0"/>
            </a:endParaRPr>
          </a:p>
          <a:p>
            <a:pPr lvl="1" algn="just">
              <a:buFont typeface="Wingdings" panose="05000000000000000000" pitchFamily="2" charset="2"/>
              <a:buChar char="Ø"/>
            </a:pPr>
            <a:r>
              <a:rPr lang="fr-FR" sz="1600" dirty="0" smtClean="0">
                <a:solidFill>
                  <a:schemeClr val="tx2"/>
                </a:solidFill>
                <a:latin typeface="Caladea" panose="02040503050406030204" pitchFamily="18" charset="0"/>
              </a:rPr>
              <a:t> Volonté de favoriser l’engagement communautaire : Centres de santé sont les piliers du système, ils sont gérés par des Comités de santé et d’hygiène (</a:t>
            </a:r>
            <a:r>
              <a:rPr lang="fr-FR" sz="1600" dirty="0">
                <a:solidFill>
                  <a:schemeClr val="tx2"/>
                </a:solidFill>
                <a:latin typeface="Caladea" panose="02040503050406030204" pitchFamily="18" charset="0"/>
              </a:rPr>
              <a:t>COSAH) </a:t>
            </a:r>
            <a:r>
              <a:rPr lang="fr-FR" sz="1600" dirty="0" smtClean="0">
                <a:solidFill>
                  <a:schemeClr val="tx2"/>
                </a:solidFill>
                <a:latin typeface="Caladea" panose="02040503050406030204" pitchFamily="18" charset="0"/>
              </a:rPr>
              <a:t>- Implication </a:t>
            </a:r>
            <a:r>
              <a:rPr lang="fr-FR" sz="1600" dirty="0">
                <a:solidFill>
                  <a:schemeClr val="tx2"/>
                </a:solidFill>
                <a:latin typeface="Caladea" panose="02040503050406030204" pitchFamily="18" charset="0"/>
              </a:rPr>
              <a:t>de deux types d’agents communautaires : </a:t>
            </a:r>
            <a:r>
              <a:rPr lang="fr-FR" sz="1600" dirty="0" smtClean="0">
                <a:solidFill>
                  <a:schemeClr val="tx2"/>
                </a:solidFill>
                <a:latin typeface="Caladea" panose="02040503050406030204" pitchFamily="18" charset="0"/>
              </a:rPr>
              <a:t>Relais communautaires (RECO) et Agents de santé communautaires </a:t>
            </a:r>
            <a:r>
              <a:rPr lang="fr-FR" sz="1600" dirty="0">
                <a:solidFill>
                  <a:schemeClr val="tx2"/>
                </a:solidFill>
                <a:latin typeface="Caladea" panose="02040503050406030204" pitchFamily="18" charset="0"/>
              </a:rPr>
              <a:t>(</a:t>
            </a:r>
            <a:r>
              <a:rPr lang="fr-FR" sz="1600" dirty="0" smtClean="0">
                <a:solidFill>
                  <a:schemeClr val="tx2"/>
                </a:solidFill>
                <a:latin typeface="Caladea" panose="02040503050406030204" pitchFamily="18" charset="0"/>
              </a:rPr>
              <a:t>ASC) supposés devenir agents contractuels de la fonction publique locale et fonctionnaires</a:t>
            </a:r>
          </a:p>
          <a:p>
            <a:pPr lvl="1" algn="just">
              <a:buFont typeface="Wingdings" panose="05000000000000000000" pitchFamily="2" charset="2"/>
              <a:buChar char="Ø"/>
            </a:pPr>
            <a:r>
              <a:rPr lang="fr-FR" sz="1600" dirty="0">
                <a:solidFill>
                  <a:schemeClr val="tx2"/>
                </a:solidFill>
                <a:latin typeface="Caladea" panose="02040503050406030204" pitchFamily="18" charset="0"/>
              </a:rPr>
              <a:t> « </a:t>
            </a:r>
            <a:r>
              <a:rPr lang="fr-FR" sz="1600" i="1" dirty="0">
                <a:solidFill>
                  <a:schemeClr val="tx2"/>
                </a:solidFill>
                <a:latin typeface="Caladea" panose="02040503050406030204" pitchFamily="18" charset="0"/>
              </a:rPr>
              <a:t>Activités promotionnelles, préventives et curatives </a:t>
            </a:r>
            <a:r>
              <a:rPr lang="fr-FR" sz="1600" dirty="0">
                <a:solidFill>
                  <a:schemeClr val="tx2"/>
                </a:solidFill>
                <a:latin typeface="Caladea" panose="02040503050406030204" pitchFamily="18" charset="0"/>
              </a:rPr>
              <a:t>» en faveur de « </a:t>
            </a:r>
            <a:r>
              <a:rPr lang="fr-FR" sz="1600" i="1" dirty="0">
                <a:solidFill>
                  <a:schemeClr val="tx2"/>
                </a:solidFill>
                <a:latin typeface="Caladea" panose="02040503050406030204" pitchFamily="18" charset="0"/>
              </a:rPr>
              <a:t>la lutte contre les maladies (transmissibles et non transmissibles), la surveillance épidémiologique, la prévention et contrôle de l’infection, la Santé Reproductive de la Mère, du Nouveau-né, de l’Enfant et de l’Adolescent, l’eau, l’hygiène et l’assainissement </a:t>
            </a:r>
            <a:r>
              <a:rPr lang="fr-FR" sz="1600" dirty="0" smtClean="0">
                <a:solidFill>
                  <a:schemeClr val="tx2"/>
                </a:solidFill>
                <a:latin typeface="Caladea" panose="02040503050406030204" pitchFamily="18" charset="0"/>
              </a:rPr>
              <a:t>» : CPN, vaccination, sensibilisation par les RECO… Cibles prioritaires : femmes et enfants</a:t>
            </a:r>
          </a:p>
          <a:p>
            <a:pPr lvl="1" algn="just">
              <a:buFont typeface="Wingdings" panose="05000000000000000000" pitchFamily="2" charset="2"/>
              <a:buChar char="Ø"/>
            </a:pPr>
            <a:r>
              <a:rPr lang="fr-FR" sz="1600" dirty="0">
                <a:solidFill>
                  <a:schemeClr val="tx2"/>
                </a:solidFill>
                <a:latin typeface="Caladea" panose="02040503050406030204" pitchFamily="18" charset="0"/>
              </a:rPr>
              <a:t> </a:t>
            </a:r>
            <a:r>
              <a:rPr lang="fr-FR" sz="1600" dirty="0" smtClean="0">
                <a:solidFill>
                  <a:schemeClr val="tx2"/>
                </a:solidFill>
                <a:latin typeface="Caladea" panose="02040503050406030204" pitchFamily="18" charset="0"/>
              </a:rPr>
              <a:t>Financements : revenus des centres de santé reposent sur paiement des prestations par les patients ; dotations des partenaires et de l’Etat au départ (primes et salaires des AC, équipements)</a:t>
            </a:r>
            <a:endParaRPr lang="fr-FR" sz="1600" dirty="0">
              <a:solidFill>
                <a:schemeClr val="tx2"/>
              </a:solidFill>
              <a:latin typeface="Caladea" panose="02040503050406030204" pitchFamily="18" charset="0"/>
            </a:endParaRPr>
          </a:p>
        </p:txBody>
      </p:sp>
      <p:sp>
        <p:nvSpPr>
          <p:cNvPr id="9" name="ZoneTexte 8"/>
          <p:cNvSpPr txBox="1"/>
          <p:nvPr/>
        </p:nvSpPr>
        <p:spPr>
          <a:xfrm>
            <a:off x="8270528" y="2423335"/>
            <a:ext cx="3080468" cy="2893100"/>
          </a:xfrm>
          <a:prstGeom prst="rect">
            <a:avLst/>
          </a:prstGeom>
          <a:solidFill>
            <a:schemeClr val="tx2">
              <a:lumMod val="20000"/>
              <a:lumOff val="80000"/>
            </a:schemeClr>
          </a:solidFill>
          <a:ln/>
          <a:effectLst>
            <a:outerShdw blurRad="50800" dist="12700" dir="5400000" algn="ctr" rotWithShape="0">
              <a:srgbClr val="000000">
                <a:alpha val="50000"/>
              </a:srgbClr>
            </a:outerShdw>
            <a:softEdge rad="12700"/>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fr-FR" sz="1400" i="1" dirty="0" smtClean="0">
                <a:solidFill>
                  <a:schemeClr val="accent5">
                    <a:lumMod val="50000"/>
                  </a:schemeClr>
                </a:solidFill>
                <a:latin typeface="Caladea" panose="02040503050406030204" pitchFamily="18" charset="0"/>
              </a:rPr>
              <a:t>« On </a:t>
            </a:r>
            <a:r>
              <a:rPr lang="fr-FR" sz="1400" i="1" dirty="0">
                <a:solidFill>
                  <a:schemeClr val="accent5">
                    <a:lumMod val="50000"/>
                  </a:schemeClr>
                </a:solidFill>
                <a:latin typeface="Caladea" panose="02040503050406030204" pitchFamily="18" charset="0"/>
              </a:rPr>
              <a:t>s'est dit qu’il faut responsabiliser les communautés, il faut aller avec les communautés, il faut inciter une approche qui va avoir d'abord l'engagement des communautés, le soutien des collectivités locales pour permettre vraiment une bonne gouvernance locale et utiliser les ressources humaines locales pour pouvoir vraiment booster les indicateurs de santé » (Entretien avec un cadre du Ministère de la santé, 23 janvier 2020, Conakry). </a:t>
            </a:r>
          </a:p>
        </p:txBody>
      </p:sp>
      <p:sp>
        <p:nvSpPr>
          <p:cNvPr id="7" name="Titre 1"/>
          <p:cNvSpPr>
            <a:spLocks noGrp="1"/>
          </p:cNvSpPr>
          <p:nvPr>
            <p:ph type="title"/>
          </p:nvPr>
        </p:nvSpPr>
        <p:spPr>
          <a:xfrm>
            <a:off x="702468" y="553503"/>
            <a:ext cx="11486357" cy="1165307"/>
          </a:xfrm>
          <a:solidFill>
            <a:schemeClr val="tx2"/>
          </a:solidFill>
          <a:ln>
            <a:solidFill>
              <a:schemeClr val="bg1"/>
            </a:solidFill>
          </a:ln>
        </p:spPr>
        <p:txBody>
          <a:bodyPr anchor="ctr" anchorCtr="1">
            <a:noAutofit/>
          </a:bodyPr>
          <a:lstStyle/>
          <a:p>
            <a:r>
              <a:rPr lang="fr-FR" sz="2400" b="1" cap="none" dirty="0">
                <a:solidFill>
                  <a:schemeClr val="bg1"/>
                </a:solidFill>
                <a:latin typeface="Caladea" panose="02040503050406030204" pitchFamily="18" charset="0"/>
              </a:rPr>
              <a:t>La nécessité de renforcer le système de santé, et le renouveau de la santé </a:t>
            </a:r>
            <a:r>
              <a:rPr lang="fr-FR" sz="2400" b="1" cap="none" dirty="0" smtClean="0">
                <a:solidFill>
                  <a:schemeClr val="bg1"/>
                </a:solidFill>
                <a:latin typeface="Caladea" panose="02040503050406030204" pitchFamily="18" charset="0"/>
              </a:rPr>
              <a:t>communautaire</a:t>
            </a:r>
            <a:endParaRPr lang="fr-FR" sz="2400" b="1" cap="none" dirty="0">
              <a:solidFill>
                <a:schemeClr val="bg1"/>
              </a:solidFill>
              <a:latin typeface="Caladea" panose="02040503050406030204" pitchFamily="18" charset="0"/>
            </a:endParaRPr>
          </a:p>
        </p:txBody>
      </p:sp>
    </p:spTree>
    <p:extLst>
      <p:ext uri="{BB962C8B-B14F-4D97-AF65-F5344CB8AC3E}">
        <p14:creationId xmlns:p14="http://schemas.microsoft.com/office/powerpoint/2010/main" val="143540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3" name="Espace réservé du contenu 2"/>
          <p:cNvSpPr>
            <a:spLocks noGrp="1"/>
          </p:cNvSpPr>
          <p:nvPr>
            <p:ph idx="1"/>
          </p:nvPr>
        </p:nvSpPr>
        <p:spPr>
          <a:xfrm>
            <a:off x="703854" y="2091926"/>
            <a:ext cx="10035379" cy="4392488"/>
          </a:xfrm>
          <a:noFill/>
        </p:spPr>
        <p:txBody>
          <a:bodyPr>
            <a:normAutofit/>
          </a:bodyPr>
          <a:lstStyle/>
          <a:p>
            <a:pPr lvl="1">
              <a:buFont typeface="Wingdings" panose="05000000000000000000" pitchFamily="2" charset="2"/>
              <a:buChar char="§"/>
            </a:pPr>
            <a:r>
              <a:rPr lang="fr-FR" sz="1800" dirty="0">
                <a:solidFill>
                  <a:schemeClr val="tx2"/>
                </a:solidFill>
                <a:latin typeface="Caladea" panose="02040503050406030204" pitchFamily="18" charset="0"/>
              </a:rPr>
              <a:t> « Nouvelle » Politique qui reprend en réalité à peu de choses près le modèle des Soins de santé primaires </a:t>
            </a:r>
            <a:r>
              <a:rPr lang="fr-FR" sz="1800" dirty="0" smtClean="0">
                <a:solidFill>
                  <a:schemeClr val="tx2"/>
                </a:solidFill>
                <a:latin typeface="Caladea" panose="02040503050406030204" pitchFamily="18" charset="0"/>
              </a:rPr>
              <a:t>: la nouveauté est l’ajout de la surveillance des maladies à potentiel épidémique (MPE) &amp; l’implication des collectivités locales dans le paiement à terme des RECOs (pérennité)</a:t>
            </a:r>
            <a:endParaRPr lang="fr-FR" sz="1800" dirty="0">
              <a:solidFill>
                <a:schemeClr val="tx2"/>
              </a:solidFill>
              <a:latin typeface="Caladea" panose="02040503050406030204" pitchFamily="18" charset="0"/>
            </a:endParaRPr>
          </a:p>
          <a:p>
            <a:pPr lvl="1">
              <a:buFont typeface="Wingdings" panose="05000000000000000000" pitchFamily="2" charset="2"/>
              <a:buChar char="§"/>
            </a:pPr>
            <a:r>
              <a:rPr lang="fr-FR" sz="1800" dirty="0" smtClean="0">
                <a:solidFill>
                  <a:schemeClr val="tx2"/>
                </a:solidFill>
                <a:latin typeface="Caladea" panose="02040503050406030204" pitchFamily="18" charset="0"/>
              </a:rPr>
              <a:t> Elle ambitionne de couvrir 70% des communes de Guinée d’ici 2022</a:t>
            </a:r>
          </a:p>
          <a:p>
            <a:pPr lvl="1">
              <a:buFont typeface="Wingdings" panose="05000000000000000000" pitchFamily="2" charset="2"/>
              <a:buChar char="§"/>
            </a:pPr>
            <a:r>
              <a:rPr lang="fr-FR" sz="1800" dirty="0">
                <a:solidFill>
                  <a:schemeClr val="tx2"/>
                </a:solidFill>
                <a:latin typeface="Caladea" panose="02040503050406030204" pitchFamily="18" charset="0"/>
              </a:rPr>
              <a:t> </a:t>
            </a:r>
            <a:r>
              <a:rPr lang="fr-FR" sz="1800" dirty="0" smtClean="0">
                <a:solidFill>
                  <a:schemeClr val="tx2"/>
                </a:solidFill>
                <a:latin typeface="Caladea" panose="02040503050406030204" pitchFamily="18" charset="0"/>
              </a:rPr>
              <a:t>Aujourd’hui : 20% des communes sont couvertes (69/342 – dont 40 Communes de convergence)</a:t>
            </a:r>
          </a:p>
          <a:p>
            <a:pPr marL="127977" lvl="1" indent="0">
              <a:buNone/>
            </a:pPr>
            <a:r>
              <a:rPr lang="fr-FR" sz="1800" dirty="0" smtClean="0">
                <a:solidFill>
                  <a:schemeClr val="tx2"/>
                </a:solidFill>
                <a:latin typeface="Caladea" panose="02040503050406030204" pitchFamily="18" charset="0"/>
              </a:rPr>
              <a:t> </a:t>
            </a:r>
            <a:endParaRPr lang="fr-FR" sz="1800" dirty="0">
              <a:solidFill>
                <a:schemeClr val="tx2"/>
              </a:solidFill>
              <a:latin typeface="Caladea" panose="02040503050406030204" pitchFamily="18" charset="0"/>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4091" y="3789601"/>
            <a:ext cx="3304813" cy="2478611"/>
          </a:xfrm>
          <a:prstGeom prst="rect">
            <a:avLst/>
          </a:prstGeom>
          <a:effectLst>
            <a:glow rad="101600">
              <a:schemeClr val="accent4">
                <a:satMod val="175000"/>
                <a:alpha val="40000"/>
              </a:schemeClr>
            </a:glow>
            <a:outerShdw blurRad="63500" sx="102000" sy="102000" algn="ctr" rotWithShape="0">
              <a:prstClr val="black">
                <a:alpha val="40000"/>
              </a:prstClr>
            </a:outerShdw>
          </a:effectLst>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3614" y="5518534"/>
            <a:ext cx="1249476" cy="859081"/>
          </a:xfrm>
          <a:prstGeom prst="rect">
            <a:avLst/>
          </a:prstGeom>
          <a:effectLst>
            <a:glow rad="101600">
              <a:schemeClr val="accent5">
                <a:satMod val="175000"/>
                <a:alpha val="40000"/>
              </a:schemeClr>
            </a:glow>
            <a:outerShdw blurRad="63500" sx="102000" sy="102000" algn="ctr" rotWithShape="0">
              <a:prstClr val="black">
                <a:alpha val="40000"/>
              </a:prstClr>
            </a:outerShdw>
          </a:effectLst>
        </p:spPr>
      </p:pic>
      <p:sp>
        <p:nvSpPr>
          <p:cNvPr id="11" name="ZoneTexte 10"/>
          <p:cNvSpPr txBox="1"/>
          <p:nvPr/>
        </p:nvSpPr>
        <p:spPr>
          <a:xfrm>
            <a:off x="6734929" y="3789601"/>
            <a:ext cx="4004304" cy="2554545"/>
          </a:xfrm>
          <a:prstGeom prst="rect">
            <a:avLst/>
          </a:prstGeom>
          <a:noFill/>
        </p:spPr>
        <p:txBody>
          <a:bodyPr wrap="square" rtlCol="0">
            <a:spAutoFit/>
          </a:bodyPr>
          <a:lstStyle/>
          <a:p>
            <a:pPr marL="285750" indent="-285750">
              <a:buClr>
                <a:schemeClr val="accent2"/>
              </a:buClr>
              <a:buFont typeface="Wingdings" panose="05000000000000000000" pitchFamily="2" charset="2"/>
              <a:buChar char="§"/>
            </a:pPr>
            <a:r>
              <a:rPr lang="fr-FR" dirty="0" smtClean="0">
                <a:solidFill>
                  <a:schemeClr val="tx2"/>
                </a:solidFill>
                <a:latin typeface="Caladea" panose="02040503050406030204" pitchFamily="18" charset="0"/>
              </a:rPr>
              <a:t>Dans les zones non couvertes par la Politique : projets de santé communautaire disparates menés par ONG/institutions</a:t>
            </a:r>
          </a:p>
          <a:p>
            <a:pPr>
              <a:buClr>
                <a:schemeClr val="accent2"/>
              </a:buClr>
            </a:pPr>
            <a:endParaRPr lang="fr-FR" sz="500" dirty="0" smtClean="0">
              <a:solidFill>
                <a:schemeClr val="tx2"/>
              </a:solidFill>
              <a:latin typeface="Caladea" panose="02040503050406030204" pitchFamily="18" charset="0"/>
            </a:endParaRPr>
          </a:p>
          <a:p>
            <a:pPr marL="285750" indent="-285750" algn="just">
              <a:buClr>
                <a:schemeClr val="accent2"/>
              </a:buClr>
              <a:buFont typeface="Wingdings" panose="05000000000000000000" pitchFamily="2" charset="2"/>
              <a:buChar char="§"/>
            </a:pPr>
            <a:r>
              <a:rPr lang="fr-FR" dirty="0" smtClean="0">
                <a:solidFill>
                  <a:schemeClr val="tx2"/>
                </a:solidFill>
                <a:latin typeface="Caladea" panose="02040503050406030204" pitchFamily="18" charset="0"/>
              </a:rPr>
              <a:t>Ils impliquent parfois des agents communautaires</a:t>
            </a:r>
          </a:p>
          <a:p>
            <a:pPr algn="just">
              <a:buClr>
                <a:schemeClr val="accent2"/>
              </a:buClr>
            </a:pPr>
            <a:endParaRPr lang="fr-FR" sz="500" dirty="0" smtClean="0">
              <a:solidFill>
                <a:schemeClr val="tx2"/>
              </a:solidFill>
              <a:latin typeface="Caladea" panose="02040503050406030204" pitchFamily="18" charset="0"/>
            </a:endParaRPr>
          </a:p>
          <a:p>
            <a:pPr marL="285750" indent="-285750">
              <a:buClr>
                <a:schemeClr val="accent2"/>
              </a:buClr>
              <a:buFont typeface="Wingdings" panose="05000000000000000000" pitchFamily="2" charset="2"/>
              <a:buChar char="§"/>
            </a:pPr>
            <a:r>
              <a:rPr lang="fr-FR" dirty="0" smtClean="0">
                <a:solidFill>
                  <a:schemeClr val="tx2"/>
                </a:solidFill>
                <a:latin typeface="Caladea" panose="02040503050406030204" pitchFamily="18" charset="0"/>
              </a:rPr>
              <a:t>Ils ciblent souvent une pathologie ou épidémie spécifique</a:t>
            </a:r>
            <a:endParaRPr lang="fr-FR" dirty="0">
              <a:solidFill>
                <a:schemeClr val="tx2"/>
              </a:solidFill>
              <a:latin typeface="Caladea" panose="02040503050406030204" pitchFamily="18" charset="0"/>
            </a:endParaRPr>
          </a:p>
        </p:txBody>
      </p:sp>
      <p:sp>
        <p:nvSpPr>
          <p:cNvPr id="12" name="Titre 1"/>
          <p:cNvSpPr>
            <a:spLocks noGrp="1"/>
          </p:cNvSpPr>
          <p:nvPr>
            <p:ph type="title"/>
          </p:nvPr>
        </p:nvSpPr>
        <p:spPr>
          <a:xfrm>
            <a:off x="702468" y="553503"/>
            <a:ext cx="11486357" cy="1165307"/>
          </a:xfrm>
          <a:solidFill>
            <a:schemeClr val="tx2"/>
          </a:solidFill>
          <a:ln>
            <a:solidFill>
              <a:schemeClr val="bg1"/>
            </a:solidFill>
          </a:ln>
        </p:spPr>
        <p:txBody>
          <a:bodyPr anchor="ctr" anchorCtr="1">
            <a:noAutofit/>
          </a:bodyPr>
          <a:lstStyle/>
          <a:p>
            <a:r>
              <a:rPr lang="fr-FR" sz="2400" b="1" cap="none" dirty="0">
                <a:solidFill>
                  <a:schemeClr val="bg1"/>
                </a:solidFill>
                <a:latin typeface="Caladea" panose="02040503050406030204" pitchFamily="18" charset="0"/>
              </a:rPr>
              <a:t>La nécessité de renforcer le système de santé, et le renouveau de la santé </a:t>
            </a:r>
            <a:r>
              <a:rPr lang="fr-FR" sz="2400" b="1" cap="none" dirty="0" smtClean="0">
                <a:solidFill>
                  <a:schemeClr val="bg1"/>
                </a:solidFill>
                <a:latin typeface="Caladea" panose="02040503050406030204" pitchFamily="18" charset="0"/>
              </a:rPr>
              <a:t>communautaire</a:t>
            </a:r>
            <a:endParaRPr lang="fr-FR" sz="2400" b="1" cap="none" dirty="0">
              <a:solidFill>
                <a:schemeClr val="bg1"/>
              </a:solidFill>
              <a:latin typeface="Caladea" panose="02040503050406030204" pitchFamily="18" charset="0"/>
            </a:endParaRPr>
          </a:p>
        </p:txBody>
      </p:sp>
    </p:spTree>
    <p:extLst>
      <p:ext uri="{BB962C8B-B14F-4D97-AF65-F5344CB8AC3E}">
        <p14:creationId xmlns:p14="http://schemas.microsoft.com/office/powerpoint/2010/main" val="117578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2" name="Titre 1"/>
          <p:cNvSpPr>
            <a:spLocks noGrp="1"/>
          </p:cNvSpPr>
          <p:nvPr>
            <p:ph type="title"/>
          </p:nvPr>
        </p:nvSpPr>
        <p:spPr>
          <a:xfrm>
            <a:off x="765820" y="659422"/>
            <a:ext cx="11423005" cy="1165306"/>
          </a:xfrm>
          <a:solidFill>
            <a:schemeClr val="tx2"/>
          </a:solidFill>
          <a:ln>
            <a:solidFill>
              <a:schemeClr val="bg1"/>
            </a:solidFill>
          </a:ln>
        </p:spPr>
        <p:txBody>
          <a:bodyPr anchor="ctr" anchorCtr="1">
            <a:noAutofit/>
          </a:bodyPr>
          <a:lstStyle/>
          <a:p>
            <a:r>
              <a:rPr lang="fr-FR" sz="2400" b="1" cap="none" dirty="0">
                <a:solidFill>
                  <a:schemeClr val="bg1"/>
                </a:solidFill>
                <a:latin typeface="Caladea" panose="02040503050406030204" pitchFamily="18" charset="0"/>
              </a:rPr>
              <a:t>L’importance de la surveillance des maladies, et la mise en place de la surveillance à base communautaire</a:t>
            </a:r>
            <a:endParaRPr lang="fr-FR" sz="2400" cap="none" dirty="0">
              <a:latin typeface="Caladea" panose="02040503050406030204" pitchFamily="18" charset="0"/>
            </a:endParaRPr>
          </a:p>
        </p:txBody>
      </p:sp>
      <p:sp>
        <p:nvSpPr>
          <p:cNvPr id="3" name="Espace réservé du contenu 2"/>
          <p:cNvSpPr>
            <a:spLocks noGrp="1"/>
          </p:cNvSpPr>
          <p:nvPr>
            <p:ph idx="1"/>
          </p:nvPr>
        </p:nvSpPr>
        <p:spPr>
          <a:xfrm>
            <a:off x="891307" y="2348880"/>
            <a:ext cx="10376221" cy="4023360"/>
          </a:xfrm>
        </p:spPr>
        <p:txBody>
          <a:bodyPr>
            <a:normAutofit/>
          </a:bodyPr>
          <a:lstStyle/>
          <a:p>
            <a:pPr>
              <a:buFont typeface="Wingdings" panose="05000000000000000000" pitchFamily="2" charset="2"/>
              <a:buChar char="§"/>
            </a:pPr>
            <a:r>
              <a:rPr lang="fr-FR" sz="1800" dirty="0" smtClean="0">
                <a:solidFill>
                  <a:schemeClr val="tx2"/>
                </a:solidFill>
                <a:latin typeface="Caladea" panose="02040503050406030204" pitchFamily="18" charset="0"/>
              </a:rPr>
              <a:t> Avant Ebola : pas de système formalisé de surveillance des maladies. Mise en place de stratégies de surveillance, notamment de « surveillance à base communautaire » (SBC) pendant l’épidémie</a:t>
            </a:r>
          </a:p>
          <a:p>
            <a:pPr>
              <a:buFont typeface="Wingdings" panose="05000000000000000000" pitchFamily="2" charset="2"/>
              <a:buChar char="§"/>
            </a:pPr>
            <a:r>
              <a:rPr lang="fr-FR" sz="1800" dirty="0">
                <a:solidFill>
                  <a:schemeClr val="tx2"/>
                </a:solidFill>
                <a:latin typeface="Caladea" panose="02040503050406030204" pitchFamily="18" charset="0"/>
              </a:rPr>
              <a:t> </a:t>
            </a:r>
            <a:r>
              <a:rPr lang="fr-FR" sz="1800" dirty="0" smtClean="0">
                <a:solidFill>
                  <a:schemeClr val="tx2"/>
                </a:solidFill>
                <a:latin typeface="Caladea" panose="02040503050406030204" pitchFamily="18" charset="0"/>
              </a:rPr>
              <a:t>La SBC est supposée régler les problèmes rencontrés en impliquant des acteurs communautaires qui deviennent les yeux de la riposte</a:t>
            </a:r>
          </a:p>
          <a:p>
            <a:pPr>
              <a:buFont typeface="Wingdings" panose="05000000000000000000" pitchFamily="2" charset="2"/>
              <a:buChar char="§"/>
            </a:pPr>
            <a:endParaRPr lang="fr-FR" sz="1800" dirty="0">
              <a:solidFill>
                <a:schemeClr val="tx2"/>
              </a:solidFill>
              <a:latin typeface="Caladea" panose="02040503050406030204" pitchFamily="18" charset="0"/>
            </a:endParaRPr>
          </a:p>
          <a:p>
            <a:pPr>
              <a:buFont typeface="Wingdings" panose="05000000000000000000" pitchFamily="2" charset="2"/>
              <a:buChar char="§"/>
            </a:pPr>
            <a:endParaRPr lang="fr-FR" sz="1800" dirty="0" smtClean="0">
              <a:solidFill>
                <a:schemeClr val="tx2"/>
              </a:solidFill>
              <a:latin typeface="Caladea" panose="02040503050406030204" pitchFamily="18" charset="0"/>
            </a:endParaRPr>
          </a:p>
          <a:p>
            <a:pPr>
              <a:buFont typeface="Wingdings" panose="05000000000000000000" pitchFamily="2" charset="2"/>
              <a:buChar char="§"/>
            </a:pPr>
            <a:endParaRPr lang="fr-FR" sz="1800" dirty="0">
              <a:solidFill>
                <a:schemeClr val="tx2"/>
              </a:solidFill>
              <a:latin typeface="Caladea" panose="02040503050406030204" pitchFamily="18" charset="0"/>
            </a:endParaRPr>
          </a:p>
          <a:p>
            <a:pPr marL="127977" lvl="1" indent="0">
              <a:buNone/>
            </a:pPr>
            <a:endParaRPr lang="fr-FR" sz="1800" dirty="0">
              <a:solidFill>
                <a:schemeClr val="tx2"/>
              </a:solidFill>
              <a:latin typeface="Caladea" panose="02040503050406030204" pitchFamily="18" charset="0"/>
            </a:endParaRPr>
          </a:p>
          <a:p>
            <a:pPr lvl="1">
              <a:buFont typeface="Wingdings" panose="05000000000000000000" pitchFamily="2" charset="2"/>
              <a:buChar char="Ø"/>
            </a:pPr>
            <a:r>
              <a:rPr lang="fr-FR" sz="1800" dirty="0" smtClean="0">
                <a:solidFill>
                  <a:schemeClr val="tx2"/>
                </a:solidFill>
                <a:latin typeface="Caladea" panose="02040503050406030204" pitchFamily="18" charset="0"/>
              </a:rPr>
              <a:t>  Mise en place des Comités de veille villageois : pas toujours effet escompté </a:t>
            </a:r>
            <a:r>
              <a:rPr lang="fr-FR" sz="1800" dirty="0" smtClean="0">
                <a:solidFill>
                  <a:schemeClr val="bg1">
                    <a:lumMod val="50000"/>
                  </a:schemeClr>
                </a:solidFill>
                <a:latin typeface="Caladea" panose="02040503050406030204" pitchFamily="18" charset="0"/>
              </a:rPr>
              <a:t>(Le </a:t>
            </a:r>
            <a:r>
              <a:rPr lang="fr-FR" sz="1800" dirty="0" err="1" smtClean="0">
                <a:solidFill>
                  <a:schemeClr val="bg1">
                    <a:lumMod val="50000"/>
                  </a:schemeClr>
                </a:solidFill>
                <a:latin typeface="Caladea" panose="02040503050406030204" pitchFamily="18" charset="0"/>
              </a:rPr>
              <a:t>Marcis</a:t>
            </a:r>
            <a:r>
              <a:rPr lang="fr-FR" sz="1800" dirty="0" smtClean="0">
                <a:solidFill>
                  <a:schemeClr val="bg1">
                    <a:lumMod val="50000"/>
                  </a:schemeClr>
                </a:solidFill>
                <a:latin typeface="Caladea" panose="02040503050406030204" pitchFamily="18" charset="0"/>
              </a:rPr>
              <a:t> et al., 2019)</a:t>
            </a:r>
          </a:p>
          <a:p>
            <a:pPr lvl="1">
              <a:buFont typeface="Wingdings" panose="05000000000000000000" pitchFamily="2" charset="2"/>
              <a:buChar char="Ø"/>
            </a:pPr>
            <a:r>
              <a:rPr lang="fr-FR" sz="1800" dirty="0">
                <a:solidFill>
                  <a:schemeClr val="tx2"/>
                </a:solidFill>
                <a:latin typeface="Caladea" panose="02040503050406030204" pitchFamily="18" charset="0"/>
              </a:rPr>
              <a:t> </a:t>
            </a:r>
            <a:r>
              <a:rPr lang="fr-FR" sz="1800" dirty="0" smtClean="0">
                <a:solidFill>
                  <a:schemeClr val="tx2"/>
                </a:solidFill>
                <a:latin typeface="Caladea" panose="02040503050406030204" pitchFamily="18" charset="0"/>
              </a:rPr>
              <a:t>Plusieurs programmes de SBC qui impliquent des agents communautaires (AC) A Macenta : 634 AC   dans toute </a:t>
            </a:r>
            <a:r>
              <a:rPr lang="fr-FR" sz="1800" smtClean="0">
                <a:solidFill>
                  <a:schemeClr val="tx2"/>
                </a:solidFill>
                <a:latin typeface="Caladea" panose="02040503050406030204" pitchFamily="18" charset="0"/>
              </a:rPr>
              <a:t>la préfecture (</a:t>
            </a:r>
            <a:r>
              <a:rPr lang="fr-FR" sz="1800" dirty="0" smtClean="0">
                <a:solidFill>
                  <a:schemeClr val="tx2"/>
                </a:solidFill>
                <a:latin typeface="Caladea" panose="02040503050406030204" pitchFamily="18" charset="0"/>
              </a:rPr>
              <a:t>UNFPA, Plan International, OMS)</a:t>
            </a:r>
            <a:endParaRPr lang="fr-FR" sz="1800" dirty="0">
              <a:solidFill>
                <a:schemeClr val="tx2"/>
              </a:solidFill>
              <a:latin typeface="Caladea" panose="02040503050406030204" pitchFamily="18" charset="0"/>
            </a:endParaRPr>
          </a:p>
        </p:txBody>
      </p:sp>
      <p:sp>
        <p:nvSpPr>
          <p:cNvPr id="8" name="ZoneTexte 7"/>
          <p:cNvSpPr txBox="1"/>
          <p:nvPr/>
        </p:nvSpPr>
        <p:spPr>
          <a:xfrm>
            <a:off x="1794104" y="3866350"/>
            <a:ext cx="9752744" cy="954107"/>
          </a:xfrm>
          <a:prstGeom prst="rect">
            <a:avLst/>
          </a:prstGeom>
          <a:solidFill>
            <a:schemeClr val="tx2">
              <a:lumMod val="20000"/>
              <a:lumOff val="80000"/>
            </a:schemeClr>
          </a:solidFill>
          <a:ln/>
          <a:effectLst>
            <a:outerShdw blurRad="50800" dist="12700" dir="5400000" algn="ctr" rotWithShape="0">
              <a:srgbClr val="000000">
                <a:alpha val="50000"/>
              </a:srgbClr>
            </a:outerShdw>
            <a:softEdge rad="12700"/>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fr-FR" sz="1400" i="1" dirty="0">
                <a:solidFill>
                  <a:schemeClr val="accent5">
                    <a:lumMod val="50000"/>
                  </a:schemeClr>
                </a:solidFill>
                <a:latin typeface="Caladea" panose="02040503050406030204" pitchFamily="18" charset="0"/>
              </a:rPr>
              <a:t>« Tu sais que la Guinée a connu Ebola de 2014 jusqu'à 2016. Pendant la gestion de cette maladie on a constaté que y avait une défaillance dans le système sanitaire. Dans le système de santé de la Guinée. Et cette défaillance, pourquoi la maladie a commencé depuis décembre [2013] jusqu'en mars [2014] cette maladie persistait dans la communauté on n'a pas su. Parce que la surveillance à base communautaire n'était pas là » (Entretien avec le chargé SBC à l’ANSS, 14 février 2021).</a:t>
            </a:r>
          </a:p>
        </p:txBody>
      </p:sp>
    </p:spTree>
    <p:extLst>
      <p:ext uri="{BB962C8B-B14F-4D97-AF65-F5344CB8AC3E}">
        <p14:creationId xmlns:p14="http://schemas.microsoft.com/office/powerpoint/2010/main" val="245808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3" name="Espace réservé du contenu 2"/>
          <p:cNvSpPr>
            <a:spLocks noGrp="1"/>
          </p:cNvSpPr>
          <p:nvPr>
            <p:ph idx="1"/>
          </p:nvPr>
        </p:nvSpPr>
        <p:spPr>
          <a:xfrm>
            <a:off x="698545" y="1997728"/>
            <a:ext cx="9860363" cy="2924824"/>
          </a:xfrm>
        </p:spPr>
        <p:txBody>
          <a:bodyPr>
            <a:normAutofit fontScale="92500" lnSpcReduction="10000"/>
          </a:bodyPr>
          <a:lstStyle/>
          <a:p>
            <a:pPr>
              <a:buFont typeface="Wingdings" panose="05000000000000000000" pitchFamily="2" charset="2"/>
              <a:buChar char="§"/>
            </a:pPr>
            <a:r>
              <a:rPr lang="fr-FR" sz="1800" dirty="0">
                <a:solidFill>
                  <a:schemeClr val="tx2"/>
                </a:solidFill>
                <a:latin typeface="Caladea" panose="02040503050406030204" pitchFamily="18" charset="0"/>
              </a:rPr>
              <a:t> </a:t>
            </a:r>
            <a:r>
              <a:rPr lang="fr-FR" sz="1800" dirty="0" smtClean="0">
                <a:solidFill>
                  <a:schemeClr val="tx2"/>
                </a:solidFill>
                <a:latin typeface="Caladea" panose="02040503050406030204" pitchFamily="18" charset="0"/>
              </a:rPr>
              <a:t>Mais pendant l’épidémie la SBC est limitée par la fréquence du népotisme dans le choix des AC (car primes importantes) : les personnes désignées n’étaient pas toujours investies</a:t>
            </a:r>
          </a:p>
          <a:p>
            <a:pPr>
              <a:buFont typeface="Wingdings" panose="05000000000000000000" pitchFamily="2" charset="2"/>
              <a:buChar char="Ø"/>
            </a:pPr>
            <a:endParaRPr lang="fr-FR" sz="1800" dirty="0">
              <a:solidFill>
                <a:schemeClr val="tx2"/>
              </a:solidFill>
              <a:latin typeface="Caladea" panose="02040503050406030204" pitchFamily="18" charset="0"/>
            </a:endParaRPr>
          </a:p>
          <a:p>
            <a:pPr marL="0" indent="0">
              <a:buNone/>
            </a:pPr>
            <a:endParaRPr lang="fr-FR" sz="1800" dirty="0" smtClean="0">
              <a:solidFill>
                <a:schemeClr val="tx2"/>
              </a:solidFill>
              <a:latin typeface="Caladea" panose="02040503050406030204" pitchFamily="18" charset="0"/>
            </a:endParaRPr>
          </a:p>
          <a:p>
            <a:pPr marL="0" indent="0">
              <a:buNone/>
            </a:pPr>
            <a:endParaRPr lang="fr-FR" sz="1800" dirty="0" smtClean="0">
              <a:solidFill>
                <a:schemeClr val="tx2"/>
              </a:solidFill>
              <a:latin typeface="Caladea" panose="02040503050406030204" pitchFamily="18" charset="0"/>
            </a:endParaRPr>
          </a:p>
          <a:p>
            <a:pPr marL="0" indent="0">
              <a:buNone/>
            </a:pPr>
            <a:endParaRPr lang="fr-FR" sz="1700" dirty="0">
              <a:solidFill>
                <a:schemeClr val="tx2"/>
              </a:solidFill>
              <a:latin typeface="Caladea" panose="02040503050406030204" pitchFamily="18" charset="0"/>
            </a:endParaRPr>
          </a:p>
          <a:p>
            <a:pPr>
              <a:buFont typeface="Wingdings" panose="05000000000000000000" pitchFamily="2" charset="2"/>
              <a:buChar char="§"/>
            </a:pPr>
            <a:r>
              <a:rPr lang="fr-FR" sz="1800" dirty="0" smtClean="0">
                <a:solidFill>
                  <a:schemeClr val="tx2"/>
                </a:solidFill>
                <a:latin typeface="Caladea" panose="02040503050406030204" pitchFamily="18" charset="0"/>
              </a:rPr>
              <a:t> Un AC reconnu et influent de la commune urbaine de Macenta n’a pas été impliqué dans la SBC : </a:t>
            </a:r>
            <a:r>
              <a:rPr lang="fr-FR" sz="1800" i="1" dirty="0" smtClean="0">
                <a:solidFill>
                  <a:schemeClr val="accent5">
                    <a:lumMod val="50000"/>
                  </a:schemeClr>
                </a:solidFill>
                <a:latin typeface="Caladea" panose="02040503050406030204" pitchFamily="18" charset="0"/>
              </a:rPr>
              <a:t>«</a:t>
            </a:r>
            <a:r>
              <a:rPr lang="fr-FR" sz="1800" dirty="0" smtClean="0">
                <a:solidFill>
                  <a:schemeClr val="accent5">
                    <a:lumMod val="50000"/>
                  </a:schemeClr>
                </a:solidFill>
                <a:latin typeface="Caladea" panose="02040503050406030204" pitchFamily="18" charset="0"/>
              </a:rPr>
              <a:t> </a:t>
            </a:r>
            <a:r>
              <a:rPr lang="fr-FR" sz="1800" i="1" dirty="0" smtClean="0">
                <a:solidFill>
                  <a:schemeClr val="accent4"/>
                </a:solidFill>
                <a:latin typeface="Caladea" panose="02040503050406030204" pitchFamily="18" charset="0"/>
              </a:rPr>
              <a:t>Y </a:t>
            </a:r>
            <a:r>
              <a:rPr lang="fr-FR" sz="1800" i="1" dirty="0">
                <a:solidFill>
                  <a:schemeClr val="accent4"/>
                </a:solidFill>
                <a:latin typeface="Caladea" panose="02040503050406030204" pitchFamily="18" charset="0"/>
              </a:rPr>
              <a:t>avait l’argent donc tout le monde était devenu AC en ce </a:t>
            </a:r>
            <a:r>
              <a:rPr lang="fr-FR" sz="1800" i="1" dirty="0" smtClean="0">
                <a:solidFill>
                  <a:schemeClr val="accent4"/>
                </a:solidFill>
                <a:latin typeface="Caladea" panose="02040503050406030204" pitchFamily="18" charset="0"/>
              </a:rPr>
              <a:t>moment » (Entretien </a:t>
            </a:r>
            <a:r>
              <a:rPr lang="fr-FR" sz="1800" i="1" dirty="0">
                <a:solidFill>
                  <a:schemeClr val="accent4"/>
                </a:solidFill>
                <a:latin typeface="Caladea" panose="02040503050406030204" pitchFamily="18" charset="0"/>
              </a:rPr>
              <a:t>avec </a:t>
            </a:r>
            <a:r>
              <a:rPr lang="fr-FR" sz="1800" i="1" dirty="0" err="1">
                <a:solidFill>
                  <a:schemeClr val="accent4"/>
                </a:solidFill>
                <a:latin typeface="Caladea" panose="02040503050406030204" pitchFamily="18" charset="0"/>
              </a:rPr>
              <a:t>Tamba</a:t>
            </a:r>
            <a:r>
              <a:rPr lang="fr-FR" sz="1800" i="1" dirty="0">
                <a:solidFill>
                  <a:schemeClr val="accent4"/>
                </a:solidFill>
                <a:latin typeface="Caladea" panose="02040503050406030204" pitchFamily="18" charset="0"/>
              </a:rPr>
              <a:t>, AC de la commune urbaine de Macenta, 1er mai 2021</a:t>
            </a:r>
            <a:r>
              <a:rPr lang="fr-FR" sz="1800" i="1" dirty="0" smtClean="0">
                <a:solidFill>
                  <a:schemeClr val="accent4"/>
                </a:solidFill>
                <a:latin typeface="Caladea" panose="02040503050406030204" pitchFamily="18" charset="0"/>
              </a:rPr>
              <a:t>)</a:t>
            </a:r>
            <a:endParaRPr lang="fr-FR" sz="1800" dirty="0">
              <a:solidFill>
                <a:schemeClr val="tx2"/>
              </a:solidFill>
              <a:latin typeface="Caladea" panose="02040503050406030204" pitchFamily="18" charset="0"/>
            </a:endParaRPr>
          </a:p>
        </p:txBody>
      </p:sp>
      <p:sp>
        <p:nvSpPr>
          <p:cNvPr id="9" name="ZoneTexte 8"/>
          <p:cNvSpPr txBox="1"/>
          <p:nvPr/>
        </p:nvSpPr>
        <p:spPr>
          <a:xfrm>
            <a:off x="1629916" y="2708920"/>
            <a:ext cx="9311902" cy="1092607"/>
          </a:xfrm>
          <a:prstGeom prst="rect">
            <a:avLst/>
          </a:prstGeom>
          <a:solidFill>
            <a:schemeClr val="tx2">
              <a:lumMod val="20000"/>
              <a:lumOff val="80000"/>
            </a:schemeClr>
          </a:solidFill>
          <a:ln/>
          <a:effectLst>
            <a:outerShdw blurRad="50800" dist="12700" dir="5400000" algn="ctr" rotWithShape="0">
              <a:srgbClr val="000000">
                <a:alpha val="50000"/>
              </a:srgbClr>
            </a:outerShdw>
            <a:softEdge rad="12700"/>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fr-FR" sz="1300" i="1" dirty="0">
                <a:solidFill>
                  <a:schemeClr val="accent5">
                    <a:lumMod val="50000"/>
                  </a:schemeClr>
                </a:solidFill>
                <a:latin typeface="Caladea" panose="02040503050406030204" pitchFamily="18" charset="0"/>
              </a:rPr>
              <a:t>« Et puis au départ le choix n'a pas été très bien fait. On a dit d’identifier dans les villages des personnes qui sont capables et volontaires. Mais comme y avait un peu d'argent de motivation au moment de l'épidémie donc ils n'ont pas respecté les critères. Si moi je suis chef de village, j'ai mon jeune frère qui ne travaille pas, je l'envoie parce que y a l'argent. Donc c'est comme ça ils ont identifié les gens, les gens ont été identifiés. Et finalement quand y a plus eu l'argent les gens ont lâché. Donc c'est ce qui a un peu foiré les activités » (Entretien avec le chargé SBC à la DPS de Macenta, 25 mars 2020, Macenta). </a:t>
            </a:r>
          </a:p>
        </p:txBody>
      </p:sp>
      <p:sp>
        <p:nvSpPr>
          <p:cNvPr id="11" name="ZoneTexte 10"/>
          <p:cNvSpPr txBox="1"/>
          <p:nvPr/>
        </p:nvSpPr>
        <p:spPr>
          <a:xfrm>
            <a:off x="6808028" y="4911154"/>
            <a:ext cx="3655528" cy="1292662"/>
          </a:xfrm>
          <a:prstGeom prst="rect">
            <a:avLst/>
          </a:prstGeom>
          <a:solidFill>
            <a:schemeClr val="tx2">
              <a:lumMod val="20000"/>
              <a:lumOff val="80000"/>
            </a:schemeClr>
          </a:solidFill>
          <a:ln/>
          <a:effectLst>
            <a:outerShdw blurRad="50800" dist="12700" dir="5400000" algn="ctr" rotWithShape="0">
              <a:srgbClr val="000000">
                <a:alpha val="50000"/>
              </a:srgbClr>
            </a:outerShdw>
            <a:softEdge rad="12700"/>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fr-FR" sz="1300" i="1" dirty="0">
                <a:solidFill>
                  <a:schemeClr val="accent5">
                    <a:lumMod val="50000"/>
                  </a:schemeClr>
                </a:solidFill>
                <a:latin typeface="Caladea" panose="02040503050406030204" pitchFamily="18" charset="0"/>
              </a:rPr>
              <a:t>« Donc au fur et à mesure, comme les gens au départ étaient habitués à l'argent depuis l'épidémie et voici que les choses ne font que baisser donc les gens lâchent » (Entretien avec le chargé SBC à la DPS de Macenta, 25 mars 2020, Macenta</a:t>
            </a:r>
            <a:r>
              <a:rPr lang="fr-FR" sz="1300" i="1" dirty="0" smtClean="0">
                <a:solidFill>
                  <a:schemeClr val="accent5">
                    <a:lumMod val="50000"/>
                  </a:schemeClr>
                </a:solidFill>
                <a:latin typeface="Caladea" panose="02040503050406030204" pitchFamily="18" charset="0"/>
              </a:rPr>
              <a:t>)</a:t>
            </a:r>
            <a:endParaRPr lang="fr-FR" sz="1300" i="1" dirty="0">
              <a:solidFill>
                <a:schemeClr val="accent5">
                  <a:lumMod val="50000"/>
                </a:schemeClr>
              </a:solidFill>
              <a:latin typeface="Caladea" panose="02040503050406030204" pitchFamily="18" charset="0"/>
            </a:endParaRPr>
          </a:p>
        </p:txBody>
      </p:sp>
      <p:sp>
        <p:nvSpPr>
          <p:cNvPr id="13" name="Titre 1"/>
          <p:cNvSpPr>
            <a:spLocks noGrp="1"/>
          </p:cNvSpPr>
          <p:nvPr>
            <p:ph type="title"/>
          </p:nvPr>
        </p:nvSpPr>
        <p:spPr>
          <a:xfrm>
            <a:off x="765820" y="659422"/>
            <a:ext cx="11423005" cy="1165306"/>
          </a:xfrm>
          <a:solidFill>
            <a:schemeClr val="tx2"/>
          </a:solidFill>
          <a:ln>
            <a:solidFill>
              <a:schemeClr val="bg1"/>
            </a:solidFill>
          </a:ln>
        </p:spPr>
        <p:txBody>
          <a:bodyPr anchor="ctr" anchorCtr="1">
            <a:noAutofit/>
          </a:bodyPr>
          <a:lstStyle/>
          <a:p>
            <a:r>
              <a:rPr lang="fr-FR" sz="2400" b="1" cap="none" dirty="0">
                <a:solidFill>
                  <a:schemeClr val="bg1"/>
                </a:solidFill>
                <a:latin typeface="Caladea" panose="02040503050406030204" pitchFamily="18" charset="0"/>
              </a:rPr>
              <a:t>L’importance de la surveillance des maladies, et la mise en place de la surveillance à base communautaire</a:t>
            </a:r>
            <a:endParaRPr lang="fr-FR" sz="2400" cap="none" dirty="0">
              <a:latin typeface="Caladea" panose="02040503050406030204" pitchFamily="18" charset="0"/>
            </a:endParaRPr>
          </a:p>
        </p:txBody>
      </p:sp>
      <p:sp>
        <p:nvSpPr>
          <p:cNvPr id="4" name="ZoneTexte 3"/>
          <p:cNvSpPr txBox="1"/>
          <p:nvPr/>
        </p:nvSpPr>
        <p:spPr>
          <a:xfrm>
            <a:off x="734211" y="4911154"/>
            <a:ext cx="5866390" cy="1415772"/>
          </a:xfrm>
          <a:prstGeom prst="rect">
            <a:avLst/>
          </a:prstGeom>
          <a:noFill/>
        </p:spPr>
        <p:txBody>
          <a:bodyPr wrap="square" rtlCol="0">
            <a:spAutoFit/>
          </a:bodyPr>
          <a:lstStyle/>
          <a:p>
            <a:pPr>
              <a:buClr>
                <a:schemeClr val="accent2"/>
              </a:buClr>
            </a:pPr>
            <a:r>
              <a:rPr lang="fr-FR" sz="1700" dirty="0" smtClean="0">
                <a:solidFill>
                  <a:schemeClr val="tx2"/>
                </a:solidFill>
                <a:latin typeface="Caladea" panose="02040503050406030204" pitchFamily="18" charset="0"/>
              </a:rPr>
              <a:t>Dès </a:t>
            </a:r>
            <a:r>
              <a:rPr lang="fr-FR" sz="1700" dirty="0">
                <a:solidFill>
                  <a:schemeClr val="tx2"/>
                </a:solidFill>
                <a:latin typeface="Caladea" panose="02040503050406030204" pitchFamily="18" charset="0"/>
              </a:rPr>
              <a:t>2016 : succession de partenaires qui soutiennent un temps la SBC (OIM, RTI, IMC), mais celle-ci s’estompe </a:t>
            </a:r>
            <a:r>
              <a:rPr lang="fr-FR" sz="1700" dirty="0" smtClean="0">
                <a:solidFill>
                  <a:schemeClr val="tx2"/>
                </a:solidFill>
                <a:latin typeface="Caladea" panose="02040503050406030204" pitchFamily="18" charset="0"/>
              </a:rPr>
              <a:t>car </a:t>
            </a:r>
            <a:r>
              <a:rPr lang="fr-FR" sz="1700" dirty="0">
                <a:solidFill>
                  <a:schemeClr val="tx2"/>
                </a:solidFill>
                <a:latin typeface="Caladea" panose="02040503050406030204" pitchFamily="18" charset="0"/>
              </a:rPr>
              <a:t>elle n’est plus autant </a:t>
            </a:r>
            <a:r>
              <a:rPr lang="fr-FR" sz="1700" dirty="0" smtClean="0">
                <a:solidFill>
                  <a:schemeClr val="tx2"/>
                </a:solidFill>
                <a:latin typeface="Caladea" panose="02040503050406030204" pitchFamily="18" charset="0"/>
              </a:rPr>
              <a:t>soutenue et les primes diminuent progressivement </a:t>
            </a:r>
            <a:endParaRPr lang="fr-FR" sz="1700" dirty="0">
              <a:solidFill>
                <a:schemeClr val="tx2"/>
              </a:solidFill>
              <a:latin typeface="Caladea" panose="02040503050406030204" pitchFamily="18" charset="0"/>
            </a:endParaRPr>
          </a:p>
          <a:p>
            <a:endParaRPr lang="fr-FR" dirty="0"/>
          </a:p>
        </p:txBody>
      </p:sp>
    </p:spTree>
    <p:extLst>
      <p:ext uri="{BB962C8B-B14F-4D97-AF65-F5344CB8AC3E}">
        <p14:creationId xmlns:p14="http://schemas.microsoft.com/office/powerpoint/2010/main" val="364055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7966620" y="5229200"/>
            <a:ext cx="1080120"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557908" y="1783268"/>
            <a:ext cx="8928992" cy="3600400"/>
          </a:xfrm>
          <a:prstGeom prst="rect">
            <a:avLst/>
          </a:prstGeom>
          <a:solidFill>
            <a:schemeClr val="bg2">
              <a:lumMod val="25000"/>
            </a:schemeClr>
          </a:solidFill>
          <a:ln>
            <a:solidFill>
              <a:schemeClr val="bg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2926060" y="2790947"/>
            <a:ext cx="6408712" cy="1661993"/>
          </a:xfrm>
          <a:prstGeom prst="rect">
            <a:avLst/>
          </a:prstGeom>
          <a:solidFill>
            <a:schemeClr val="bg2">
              <a:lumMod val="25000"/>
            </a:schemeClr>
          </a:solidFill>
          <a:effectLst/>
        </p:spPr>
        <p:txBody>
          <a:bodyPr wrap="square" rtlCol="0">
            <a:spAutoFit/>
          </a:bodyPr>
          <a:lstStyle/>
          <a:p>
            <a:pPr algn="ctr"/>
            <a:r>
              <a:rPr lang="fr-FR" sz="3400" b="1" dirty="0" smtClean="0">
                <a:solidFill>
                  <a:schemeClr val="bg1"/>
                </a:solidFill>
                <a:latin typeface="Caladea" panose="02040503050406030204" pitchFamily="18" charset="0"/>
              </a:rPr>
              <a:t>La santé et la surveillance communautaires vues du terrain </a:t>
            </a:r>
            <a:r>
              <a:rPr lang="fr-FR" sz="3400" b="1" dirty="0">
                <a:solidFill>
                  <a:schemeClr val="bg1"/>
                </a:solidFill>
                <a:latin typeface="Caladea" panose="02040503050406030204" pitchFamily="18" charset="0"/>
              </a:rPr>
              <a:t>aujourd’hui</a:t>
            </a:r>
          </a:p>
        </p:txBody>
      </p:sp>
    </p:spTree>
    <p:extLst>
      <p:ext uri="{BB962C8B-B14F-4D97-AF65-F5344CB8AC3E}">
        <p14:creationId xmlns:p14="http://schemas.microsoft.com/office/powerpoint/2010/main" val="1277555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2" name="Titre 1"/>
          <p:cNvSpPr>
            <a:spLocks noGrp="1"/>
          </p:cNvSpPr>
          <p:nvPr>
            <p:ph type="title"/>
          </p:nvPr>
        </p:nvSpPr>
        <p:spPr>
          <a:xfrm>
            <a:off x="693812" y="387152"/>
            <a:ext cx="11495013" cy="980640"/>
          </a:xfrm>
          <a:solidFill>
            <a:schemeClr val="tx2"/>
          </a:solidFill>
          <a:ln>
            <a:noFill/>
          </a:ln>
        </p:spPr>
        <p:txBody>
          <a:bodyPr anchor="ctr" anchorCtr="0">
            <a:noAutofit/>
          </a:bodyPr>
          <a:lstStyle/>
          <a:p>
            <a:r>
              <a:rPr lang="fr-FR" sz="2400" b="1" cap="none" dirty="0" smtClean="0">
                <a:solidFill>
                  <a:schemeClr val="bg1"/>
                </a:solidFill>
                <a:latin typeface="Caladea" panose="02040503050406030204" pitchFamily="18" charset="0"/>
              </a:rPr>
              <a:t>    Les difficultés de </a:t>
            </a:r>
            <a:r>
              <a:rPr lang="fr-FR" sz="2400" b="1" cap="none" dirty="0">
                <a:solidFill>
                  <a:schemeClr val="bg1"/>
                </a:solidFill>
                <a:latin typeface="Caladea" panose="02040503050406030204" pitchFamily="18" charset="0"/>
              </a:rPr>
              <a:t>la surveillance à base communautaire </a:t>
            </a:r>
            <a:endParaRPr lang="fr-FR" sz="2400" cap="none" dirty="0">
              <a:solidFill>
                <a:schemeClr val="bg1"/>
              </a:solidFill>
              <a:latin typeface="Caladea" panose="02040503050406030204" pitchFamily="18" charset="0"/>
            </a:endParaRPr>
          </a:p>
        </p:txBody>
      </p:sp>
      <p:sp>
        <p:nvSpPr>
          <p:cNvPr id="3" name="Espace réservé du contenu 2"/>
          <p:cNvSpPr>
            <a:spLocks noGrp="1"/>
          </p:cNvSpPr>
          <p:nvPr>
            <p:ph idx="1"/>
          </p:nvPr>
        </p:nvSpPr>
        <p:spPr>
          <a:xfrm>
            <a:off x="3443484" y="1782328"/>
            <a:ext cx="7359947" cy="4023360"/>
          </a:xfrm>
        </p:spPr>
        <p:txBody>
          <a:bodyPr/>
          <a:lstStyle/>
          <a:p>
            <a:pPr algn="just">
              <a:buFont typeface="Wingdings" panose="05000000000000000000" pitchFamily="2" charset="2"/>
              <a:buChar char="§"/>
            </a:pPr>
            <a:r>
              <a:rPr lang="fr-FR" sz="2000" dirty="0" smtClean="0">
                <a:solidFill>
                  <a:schemeClr val="tx2"/>
                </a:solidFill>
                <a:latin typeface="Caladea" panose="02040503050406030204" pitchFamily="18" charset="0"/>
              </a:rPr>
              <a:t> Depuis Ebola : intérêt accru pour la SBC. Mais en Guinée, elle est davantage valorisée comme outil de riposte que de préparation aux épidémies : dans les communes couvertes par la Politique de santé communautaire les RECO sont supposés la réaliser, en dehors pas de stratégie nationale unifiée</a:t>
            </a:r>
          </a:p>
          <a:p>
            <a:pPr algn="just">
              <a:buFont typeface="Wingdings" panose="05000000000000000000" pitchFamily="2" charset="2"/>
              <a:buChar char="§"/>
            </a:pPr>
            <a:r>
              <a:rPr lang="fr-FR" sz="2000" dirty="0">
                <a:solidFill>
                  <a:schemeClr val="tx2"/>
                </a:solidFill>
                <a:latin typeface="Caladea" panose="02040503050406030204" pitchFamily="18" charset="0"/>
              </a:rPr>
              <a:t> </a:t>
            </a:r>
            <a:r>
              <a:rPr lang="fr-FR" sz="2000" dirty="0" smtClean="0">
                <a:solidFill>
                  <a:schemeClr val="tx2"/>
                </a:solidFill>
                <a:latin typeface="Caladea" panose="02040503050406030204" pitchFamily="18" charset="0"/>
              </a:rPr>
              <a:t>Exemple d’un village dans la sous-préfecture de Sengbédou à Macenta (Commune de convergence) où exerce un RECO</a:t>
            </a:r>
            <a:endParaRPr lang="fr-FR" sz="2000" dirty="0">
              <a:solidFill>
                <a:schemeClr val="tx2"/>
              </a:solidFill>
              <a:latin typeface="Caladea" panose="02040503050406030204" pitchFamily="18" charset="0"/>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3522" y="4297904"/>
            <a:ext cx="4881530" cy="22067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00" y="1472310"/>
            <a:ext cx="2093794" cy="26542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516" y="4312359"/>
            <a:ext cx="2942354" cy="22067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1138" y="4297903"/>
            <a:ext cx="2942355" cy="22067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32443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3" name="Espace réservé du contenu 2"/>
          <p:cNvSpPr>
            <a:spLocks noGrp="1"/>
          </p:cNvSpPr>
          <p:nvPr>
            <p:ph idx="1"/>
          </p:nvPr>
        </p:nvSpPr>
        <p:spPr>
          <a:xfrm>
            <a:off x="693812" y="2132908"/>
            <a:ext cx="10107387" cy="4392436"/>
          </a:xfrm>
        </p:spPr>
        <p:txBody>
          <a:bodyPr>
            <a:normAutofit/>
          </a:bodyPr>
          <a:lstStyle/>
          <a:p>
            <a:pPr algn="just">
              <a:buFont typeface="Wingdings" panose="05000000000000000000" pitchFamily="2" charset="2"/>
              <a:buChar char="§"/>
            </a:pPr>
            <a:r>
              <a:rPr lang="fr-FR" sz="2000" dirty="0" smtClean="0">
                <a:solidFill>
                  <a:schemeClr val="tx2"/>
                </a:solidFill>
                <a:latin typeface="Caladea" panose="02040503050406030204" pitchFamily="18" charset="0"/>
              </a:rPr>
              <a:t> Fonctions principales de </a:t>
            </a:r>
            <a:r>
              <a:rPr lang="fr-FR" sz="2000" dirty="0" err="1" smtClean="0">
                <a:solidFill>
                  <a:schemeClr val="tx2"/>
                </a:solidFill>
                <a:latin typeface="Caladea" panose="02040503050406030204" pitchFamily="18" charset="0"/>
              </a:rPr>
              <a:t>Zaou</a:t>
            </a:r>
            <a:r>
              <a:rPr lang="fr-FR" sz="2000" dirty="0" smtClean="0">
                <a:solidFill>
                  <a:schemeClr val="tx2"/>
                </a:solidFill>
                <a:latin typeface="Caladea" panose="02040503050406030204" pitchFamily="18" charset="0"/>
              </a:rPr>
              <a:t> : promotion de la santé maternelle et infantile &amp; surveillance des évènements inhabituels et Maladies à potentiel épidémique (MPE)</a:t>
            </a:r>
          </a:p>
          <a:p>
            <a:pPr algn="just">
              <a:buFont typeface="Wingdings" panose="05000000000000000000" pitchFamily="2" charset="2"/>
              <a:buChar char="§"/>
            </a:pPr>
            <a:r>
              <a:rPr lang="fr-FR" sz="2000" dirty="0" smtClean="0">
                <a:solidFill>
                  <a:schemeClr val="tx2"/>
                </a:solidFill>
                <a:latin typeface="Caladea" panose="02040503050406030204" pitchFamily="18" charset="0"/>
              </a:rPr>
              <a:t> Il n’a jamais suspecté de cas de MPE, mais se remémore une expérience d’alerte autour de décès suspects d’animaux qui n’a pas aboutie</a:t>
            </a:r>
          </a:p>
          <a:p>
            <a:pPr algn="just">
              <a:buFont typeface="Wingdings" panose="05000000000000000000" pitchFamily="2" charset="2"/>
              <a:buChar char="§"/>
            </a:pPr>
            <a:endParaRPr lang="fr-FR" sz="2000" dirty="0">
              <a:solidFill>
                <a:schemeClr val="tx2"/>
              </a:solidFill>
              <a:latin typeface="Caladea" panose="02040503050406030204" pitchFamily="18" charset="0"/>
            </a:endParaRPr>
          </a:p>
          <a:p>
            <a:pPr algn="just">
              <a:buFont typeface="Wingdings" panose="05000000000000000000" pitchFamily="2" charset="2"/>
              <a:buChar char="§"/>
            </a:pPr>
            <a:endParaRPr lang="fr-FR" sz="2000" dirty="0" smtClean="0">
              <a:solidFill>
                <a:schemeClr val="tx2"/>
              </a:solidFill>
              <a:latin typeface="Caladea" panose="02040503050406030204" pitchFamily="18" charset="0"/>
            </a:endParaRPr>
          </a:p>
          <a:p>
            <a:pPr marL="0" indent="0" algn="just">
              <a:buNone/>
            </a:pPr>
            <a:endParaRPr lang="fr-FR" sz="2000" dirty="0" smtClean="0">
              <a:solidFill>
                <a:schemeClr val="tx2"/>
              </a:solidFill>
              <a:latin typeface="Caladea" panose="02040503050406030204" pitchFamily="18" charset="0"/>
            </a:endParaRPr>
          </a:p>
          <a:p>
            <a:pPr marL="0" indent="0" algn="just">
              <a:buNone/>
            </a:pPr>
            <a:endParaRPr lang="fr-FR" sz="2000" dirty="0">
              <a:solidFill>
                <a:schemeClr val="tx2"/>
              </a:solidFill>
              <a:latin typeface="Caladea" panose="02040503050406030204" pitchFamily="18" charset="0"/>
            </a:endParaRPr>
          </a:p>
          <a:p>
            <a:pPr algn="just">
              <a:buFont typeface="Wingdings" panose="05000000000000000000" pitchFamily="2" charset="2"/>
              <a:buChar char="§"/>
            </a:pPr>
            <a:r>
              <a:rPr lang="fr-FR" sz="2000" dirty="0" smtClean="0">
                <a:solidFill>
                  <a:schemeClr val="tx2"/>
                </a:solidFill>
                <a:latin typeface="Caladea" panose="02040503050406030204" pitchFamily="18" charset="0"/>
              </a:rPr>
              <a:t> Autres illustrations des limites de la SBC : mise en place tardive pour l’épidémie actuelle d’Ebola (à Macenta : aucune stratégie de SBC</a:t>
            </a:r>
            <a:r>
              <a:rPr lang="fr-FR" sz="2000" dirty="0">
                <a:solidFill>
                  <a:schemeClr val="tx2"/>
                </a:solidFill>
                <a:latin typeface="Caladea" panose="02040503050406030204" pitchFamily="18" charset="0"/>
              </a:rPr>
              <a:t>)</a:t>
            </a:r>
            <a:endParaRPr lang="fr-FR" sz="2000" dirty="0" smtClean="0">
              <a:solidFill>
                <a:schemeClr val="tx2"/>
              </a:solidFill>
              <a:latin typeface="Caladea" panose="02040503050406030204" pitchFamily="18" charset="0"/>
            </a:endParaRPr>
          </a:p>
        </p:txBody>
      </p:sp>
      <p:sp>
        <p:nvSpPr>
          <p:cNvPr id="12" name="ZoneTexte 11"/>
          <p:cNvSpPr txBox="1"/>
          <p:nvPr/>
        </p:nvSpPr>
        <p:spPr>
          <a:xfrm>
            <a:off x="2552887" y="3636628"/>
            <a:ext cx="6723011" cy="1384995"/>
          </a:xfrm>
          <a:prstGeom prst="rect">
            <a:avLst/>
          </a:prstGeom>
          <a:solidFill>
            <a:schemeClr val="tx2">
              <a:lumMod val="20000"/>
              <a:lumOff val="80000"/>
            </a:schemeClr>
          </a:solidFill>
          <a:ln/>
          <a:effectLst>
            <a:outerShdw blurRad="50800" dist="12700" dir="5400000" algn="ctr" rotWithShape="0">
              <a:srgbClr val="000000">
                <a:alpha val="50000"/>
              </a:srgbClr>
            </a:outerShdw>
            <a:softEdge rad="12700"/>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sz="1400" i="1" dirty="0">
                <a:solidFill>
                  <a:schemeClr val="accent5">
                    <a:lumMod val="50000"/>
                  </a:schemeClr>
                </a:solidFill>
                <a:latin typeface="Caladea" panose="02040503050406030204" pitchFamily="18" charset="0"/>
              </a:rPr>
              <a:t>« J'ai vu deux chiens morts dans deux jours. Donc c'est pourquoi la deuxième journée j'ai voulu que le chien, le cas, soit investigué. Mais l'investigation il faudrait qu’on fasse venir un agent, comment dirais-je, qu’un vétérinaire vienne pour investiguer. J'ai passé toute la journée arrêté à côté de ce chien mort […] J'ai appelé le chef de centre, il me dit "si tu as les moyens on carbure la moto pour l'éleveur, il va venir investiguer" » (Entretien avec </a:t>
            </a:r>
            <a:r>
              <a:rPr lang="fr-FR" sz="1400" i="1" dirty="0" err="1" smtClean="0">
                <a:solidFill>
                  <a:schemeClr val="accent5">
                    <a:lumMod val="50000"/>
                  </a:schemeClr>
                </a:solidFill>
                <a:latin typeface="Caladea" panose="02040503050406030204" pitchFamily="18" charset="0"/>
              </a:rPr>
              <a:t>Zaou</a:t>
            </a:r>
            <a:r>
              <a:rPr lang="fr-FR" sz="1400" i="1" dirty="0" smtClean="0">
                <a:solidFill>
                  <a:schemeClr val="accent5">
                    <a:lumMod val="50000"/>
                  </a:schemeClr>
                </a:solidFill>
                <a:latin typeface="Caladea" panose="02040503050406030204" pitchFamily="18" charset="0"/>
              </a:rPr>
              <a:t>, </a:t>
            </a:r>
            <a:r>
              <a:rPr lang="fr-FR" sz="1400" i="1" dirty="0">
                <a:solidFill>
                  <a:schemeClr val="accent5">
                    <a:lumMod val="50000"/>
                  </a:schemeClr>
                </a:solidFill>
                <a:latin typeface="Caladea" panose="02040503050406030204" pitchFamily="18" charset="0"/>
              </a:rPr>
              <a:t>20 mars 2020</a:t>
            </a:r>
            <a:r>
              <a:rPr lang="fr-FR" sz="1400" i="1" dirty="0" smtClean="0">
                <a:solidFill>
                  <a:schemeClr val="accent5">
                    <a:lumMod val="50000"/>
                  </a:schemeClr>
                </a:solidFill>
                <a:latin typeface="Caladea" panose="02040503050406030204" pitchFamily="18" charset="0"/>
              </a:rPr>
              <a:t>)</a:t>
            </a:r>
            <a:endParaRPr lang="fr-FR" sz="1400" i="1" dirty="0">
              <a:solidFill>
                <a:schemeClr val="accent5">
                  <a:lumMod val="50000"/>
                </a:schemeClr>
              </a:solidFill>
              <a:latin typeface="Caladea" panose="02040503050406030204" pitchFamily="18" charset="0"/>
            </a:endParaRPr>
          </a:p>
        </p:txBody>
      </p:sp>
      <p:sp>
        <p:nvSpPr>
          <p:cNvPr id="7" name="Titre 1"/>
          <p:cNvSpPr>
            <a:spLocks noGrp="1"/>
          </p:cNvSpPr>
          <p:nvPr>
            <p:ph type="title"/>
          </p:nvPr>
        </p:nvSpPr>
        <p:spPr>
          <a:xfrm>
            <a:off x="693812" y="692696"/>
            <a:ext cx="11495013" cy="1080120"/>
          </a:xfrm>
          <a:solidFill>
            <a:schemeClr val="tx2"/>
          </a:solidFill>
          <a:ln>
            <a:noFill/>
          </a:ln>
        </p:spPr>
        <p:txBody>
          <a:bodyPr anchor="ctr" anchorCtr="0">
            <a:noAutofit/>
          </a:bodyPr>
          <a:lstStyle/>
          <a:p>
            <a:r>
              <a:rPr lang="fr-FR" sz="2400" b="1" cap="none" dirty="0" smtClean="0">
                <a:solidFill>
                  <a:schemeClr val="bg1"/>
                </a:solidFill>
                <a:latin typeface="Caladea" panose="02040503050406030204" pitchFamily="18" charset="0"/>
              </a:rPr>
              <a:t> </a:t>
            </a:r>
            <a:r>
              <a:rPr lang="fr-FR" sz="2400" b="1" cap="none" dirty="0">
                <a:solidFill>
                  <a:schemeClr val="bg1"/>
                </a:solidFill>
                <a:latin typeface="Caladea" panose="02040503050406030204" pitchFamily="18" charset="0"/>
              </a:rPr>
              <a:t>Les difficultés de la surveillance à base communautaire </a:t>
            </a:r>
            <a:endParaRPr lang="fr-FR" sz="2400" cap="none" dirty="0">
              <a:solidFill>
                <a:schemeClr val="bg1"/>
              </a:solidFill>
              <a:latin typeface="Caladea" panose="02040503050406030204" pitchFamily="18" charset="0"/>
            </a:endParaRPr>
          </a:p>
        </p:txBody>
      </p:sp>
    </p:spTree>
    <p:extLst>
      <p:ext uri="{BB962C8B-B14F-4D97-AF65-F5344CB8AC3E}">
        <p14:creationId xmlns:p14="http://schemas.microsoft.com/office/powerpoint/2010/main" val="350823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3" name="Espace réservé du contenu 2"/>
          <p:cNvSpPr>
            <a:spLocks noGrp="1"/>
          </p:cNvSpPr>
          <p:nvPr>
            <p:ph idx="1"/>
          </p:nvPr>
        </p:nvSpPr>
        <p:spPr>
          <a:xfrm>
            <a:off x="874241" y="2004186"/>
            <a:ext cx="8728439" cy="2187429"/>
          </a:xfrm>
        </p:spPr>
        <p:txBody>
          <a:bodyPr>
            <a:normAutofit fontScale="85000" lnSpcReduction="20000"/>
          </a:bodyPr>
          <a:lstStyle/>
          <a:p>
            <a:pPr algn="just">
              <a:buFont typeface="Wingdings" panose="05000000000000000000" pitchFamily="2" charset="2"/>
              <a:buChar char="§"/>
            </a:pPr>
            <a:r>
              <a:rPr lang="fr-FR" sz="2000" dirty="0">
                <a:solidFill>
                  <a:schemeClr val="tx2"/>
                </a:solidFill>
                <a:latin typeface="Caladea" panose="02040503050406030204" pitchFamily="18" charset="0"/>
              </a:rPr>
              <a:t> </a:t>
            </a:r>
            <a:r>
              <a:rPr lang="fr-FR" sz="2000" dirty="0" smtClean="0">
                <a:solidFill>
                  <a:schemeClr val="tx2"/>
                </a:solidFill>
                <a:latin typeface="Caladea" panose="02040503050406030204" pitchFamily="18" charset="0"/>
              </a:rPr>
              <a:t>Aujourd’hui la santé de la population guinéenne laisse toujours à désirer (exemples des indicateurs EDS ; inégalités d’accès aux soins)</a:t>
            </a:r>
          </a:p>
          <a:p>
            <a:pPr algn="just">
              <a:buFont typeface="Wingdings" panose="05000000000000000000" pitchFamily="2" charset="2"/>
              <a:buChar char="§"/>
            </a:pPr>
            <a:r>
              <a:rPr lang="fr-FR" sz="2000" dirty="0">
                <a:solidFill>
                  <a:schemeClr val="tx2"/>
                </a:solidFill>
                <a:latin typeface="Caladea" panose="02040503050406030204" pitchFamily="18" charset="0"/>
              </a:rPr>
              <a:t> </a:t>
            </a:r>
            <a:r>
              <a:rPr lang="fr-FR" sz="2000" dirty="0" smtClean="0">
                <a:solidFill>
                  <a:schemeClr val="tx2"/>
                </a:solidFill>
                <a:latin typeface="Caladea" panose="02040503050406030204" pitchFamily="18" charset="0"/>
              </a:rPr>
              <a:t>Exemple du village de </a:t>
            </a:r>
            <a:r>
              <a:rPr lang="fr-FR" sz="2000" dirty="0" err="1" smtClean="0">
                <a:solidFill>
                  <a:schemeClr val="tx2"/>
                </a:solidFill>
                <a:latin typeface="Caladea" panose="02040503050406030204" pitchFamily="18" charset="0"/>
              </a:rPr>
              <a:t>Zaou</a:t>
            </a:r>
            <a:r>
              <a:rPr lang="fr-FR" sz="2000" dirty="0">
                <a:solidFill>
                  <a:schemeClr val="tx2"/>
                </a:solidFill>
                <a:latin typeface="Caladea" panose="02040503050406030204" pitchFamily="18" charset="0"/>
              </a:rPr>
              <a:t> couvert par la Politique nationale de santé </a:t>
            </a:r>
            <a:r>
              <a:rPr lang="fr-FR" sz="2000" dirty="0" smtClean="0">
                <a:solidFill>
                  <a:schemeClr val="tx2"/>
                </a:solidFill>
                <a:latin typeface="Caladea" panose="02040503050406030204" pitchFamily="18" charset="0"/>
              </a:rPr>
              <a:t>communautaire : hormis les stratégies avancées (CPN &amp; vaccination) il </a:t>
            </a:r>
            <a:r>
              <a:rPr lang="fr-FR" sz="2000" dirty="0">
                <a:solidFill>
                  <a:schemeClr val="tx2"/>
                </a:solidFill>
                <a:latin typeface="Caladea" panose="02040503050406030204" pitchFamily="18" charset="0"/>
              </a:rPr>
              <a:t>y a peu de changements pour la </a:t>
            </a:r>
            <a:r>
              <a:rPr lang="fr-FR" sz="2000" dirty="0" smtClean="0">
                <a:solidFill>
                  <a:schemeClr val="tx2"/>
                </a:solidFill>
                <a:latin typeface="Caladea" panose="02040503050406030204" pitchFamily="18" charset="0"/>
              </a:rPr>
              <a:t>population…</a:t>
            </a:r>
          </a:p>
          <a:p>
            <a:pPr marL="0" indent="0" algn="just">
              <a:buNone/>
            </a:pPr>
            <a:endParaRPr lang="fr-FR" sz="200" dirty="0" smtClean="0">
              <a:solidFill>
                <a:schemeClr val="tx2"/>
              </a:solidFill>
              <a:latin typeface="Caladea" panose="02040503050406030204" pitchFamily="18" charset="0"/>
            </a:endParaRPr>
          </a:p>
          <a:p>
            <a:pPr lvl="1" algn="just">
              <a:buFont typeface="Wingdings" panose="05000000000000000000" pitchFamily="2" charset="2"/>
              <a:buChar char="Ø"/>
            </a:pPr>
            <a:r>
              <a:rPr lang="fr-FR" sz="1600" dirty="0" smtClean="0">
                <a:solidFill>
                  <a:schemeClr val="tx2"/>
                </a:solidFill>
                <a:latin typeface="Caladea" panose="02040503050406030204" pitchFamily="18" charset="0"/>
              </a:rPr>
              <a:t> Le rôle de </a:t>
            </a:r>
            <a:r>
              <a:rPr lang="fr-FR" sz="1600" dirty="0" err="1" smtClean="0">
                <a:solidFill>
                  <a:schemeClr val="tx2"/>
                </a:solidFill>
                <a:latin typeface="Caladea" panose="02040503050406030204" pitchFamily="18" charset="0"/>
              </a:rPr>
              <a:t>Zaou</a:t>
            </a:r>
            <a:r>
              <a:rPr lang="fr-FR" sz="1600" dirty="0" smtClean="0">
                <a:solidFill>
                  <a:schemeClr val="tx2"/>
                </a:solidFill>
                <a:latin typeface="Caladea" panose="02040503050406030204" pitchFamily="18" charset="0"/>
              </a:rPr>
              <a:t> dépasse ses fonctions (soins d’urgence ; achat et revente de médicaments)</a:t>
            </a:r>
          </a:p>
          <a:p>
            <a:pPr lvl="1" algn="just">
              <a:buFont typeface="Wingdings" panose="05000000000000000000" pitchFamily="2" charset="2"/>
              <a:buChar char="Ø"/>
            </a:pPr>
            <a:r>
              <a:rPr lang="fr-FR" sz="1600" dirty="0" smtClean="0">
                <a:solidFill>
                  <a:schemeClr val="tx2"/>
                </a:solidFill>
                <a:latin typeface="Caladea" panose="02040503050406030204" pitchFamily="18" charset="0"/>
              </a:rPr>
              <a:t> Il n’a reçu aucun matériel (excepté les registres) et il est très rare qu’il reçoive des intrants</a:t>
            </a:r>
          </a:p>
          <a:p>
            <a:pPr lvl="1" algn="just">
              <a:buFont typeface="Wingdings" panose="05000000000000000000" pitchFamily="2" charset="2"/>
              <a:buChar char="Ø"/>
            </a:pPr>
            <a:r>
              <a:rPr lang="fr-FR" sz="1600" dirty="0" smtClean="0">
                <a:solidFill>
                  <a:schemeClr val="tx2"/>
                </a:solidFill>
                <a:latin typeface="Caladea" panose="02040503050406030204" pitchFamily="18" charset="0"/>
              </a:rPr>
              <a:t> Le paquet de soins n’est pas complet et il y a des ruptures ou des intrants qui ne sont pas disponibles dans la sous-préfecture</a:t>
            </a:r>
          </a:p>
        </p:txBody>
      </p:sp>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t="16987" b="4361"/>
          <a:stretch/>
        </p:blipFill>
        <p:spPr>
          <a:xfrm>
            <a:off x="874241" y="4338364"/>
            <a:ext cx="2846185" cy="2238587"/>
          </a:xfrm>
          <a:prstGeom prst="rect">
            <a:avLst/>
          </a:prstGeom>
          <a:ln>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295" y="4191614"/>
            <a:ext cx="2532089" cy="2532089"/>
          </a:xfrm>
          <a:prstGeom prst="rect">
            <a:avLst/>
          </a:prstGeom>
          <a:ln>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7536" y="4191614"/>
            <a:ext cx="3399438" cy="2549578"/>
          </a:xfrm>
          <a:prstGeom prst="rect">
            <a:avLst/>
          </a:prstGeom>
          <a:ln>
            <a:solidFill>
              <a:schemeClr val="bg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 name="ZoneTexte 13"/>
          <p:cNvSpPr txBox="1"/>
          <p:nvPr/>
        </p:nvSpPr>
        <p:spPr>
          <a:xfrm>
            <a:off x="3863758" y="4205121"/>
            <a:ext cx="2026557" cy="1400383"/>
          </a:xfrm>
          <a:prstGeom prst="rect">
            <a:avLst/>
          </a:prstGeom>
          <a:noFill/>
        </p:spPr>
        <p:txBody>
          <a:bodyPr wrap="square" rtlCol="0">
            <a:spAutoFit/>
          </a:bodyPr>
          <a:lstStyle/>
          <a:p>
            <a:pPr>
              <a:buClr>
                <a:schemeClr val="accent2"/>
              </a:buClr>
            </a:pPr>
            <a:r>
              <a:rPr lang="fr-FR" sz="1700" dirty="0" smtClean="0">
                <a:solidFill>
                  <a:schemeClr val="tx2"/>
                </a:solidFill>
                <a:latin typeface="Caladea" panose="02040503050406030204" pitchFamily="18" charset="0"/>
              </a:rPr>
              <a:t>… Et  peu d’effets positifs pour </a:t>
            </a:r>
            <a:r>
              <a:rPr lang="fr-FR" sz="1700" dirty="0" err="1" smtClean="0">
                <a:solidFill>
                  <a:schemeClr val="tx2"/>
                </a:solidFill>
                <a:latin typeface="Caladea" panose="02040503050406030204" pitchFamily="18" charset="0"/>
              </a:rPr>
              <a:t>Zaou</a:t>
            </a:r>
            <a:r>
              <a:rPr lang="fr-FR" sz="1700" dirty="0" smtClean="0">
                <a:solidFill>
                  <a:schemeClr val="tx2"/>
                </a:solidFill>
                <a:latin typeface="Caladea" panose="02040503050406030204" pitchFamily="18" charset="0"/>
              </a:rPr>
              <a:t> : Précarité ; tensions avec la commune &amp; le centre de santé</a:t>
            </a:r>
            <a:endParaRPr lang="fr-FR" sz="1700" dirty="0">
              <a:solidFill>
                <a:schemeClr val="tx2"/>
              </a:solidFill>
              <a:latin typeface="Caladea" panose="02040503050406030204" pitchFamily="18" charset="0"/>
            </a:endParaRPr>
          </a:p>
        </p:txBody>
      </p:sp>
      <p:sp>
        <p:nvSpPr>
          <p:cNvPr id="12" name="Titre 1"/>
          <p:cNvSpPr>
            <a:spLocks noGrp="1"/>
          </p:cNvSpPr>
          <p:nvPr>
            <p:ph type="title"/>
          </p:nvPr>
        </p:nvSpPr>
        <p:spPr>
          <a:xfrm>
            <a:off x="747713" y="592138"/>
            <a:ext cx="11366500" cy="1181100"/>
          </a:xfrm>
          <a:solidFill>
            <a:schemeClr val="tx2"/>
          </a:solidFill>
          <a:ln>
            <a:noFill/>
          </a:ln>
        </p:spPr>
        <p:txBody>
          <a:bodyPr anchor="ctr" anchorCtr="0">
            <a:noAutofit/>
          </a:bodyPr>
          <a:lstStyle/>
          <a:p>
            <a:r>
              <a:rPr lang="fr-FR" sz="2400" b="1" cap="none" dirty="0" smtClean="0">
                <a:solidFill>
                  <a:schemeClr val="bg1"/>
                </a:solidFill>
                <a:latin typeface="Caladea" panose="02040503050406030204" pitchFamily="18" charset="0"/>
              </a:rPr>
              <a:t>   Un </a:t>
            </a:r>
            <a:r>
              <a:rPr lang="fr-FR" sz="2400" b="1" cap="none" dirty="0">
                <a:solidFill>
                  <a:schemeClr val="bg1"/>
                </a:solidFill>
                <a:latin typeface="Caladea" panose="02040503050406030204" pitchFamily="18" charset="0"/>
              </a:rPr>
              <a:t>système de santé communautaire toujours </a:t>
            </a:r>
            <a:r>
              <a:rPr lang="fr-FR" sz="2400" b="1" cap="none" dirty="0" smtClean="0">
                <a:solidFill>
                  <a:schemeClr val="bg1"/>
                </a:solidFill>
                <a:latin typeface="Caladea" panose="02040503050406030204" pitchFamily="18" charset="0"/>
              </a:rPr>
              <a:t>fragile</a:t>
            </a:r>
            <a:endParaRPr lang="fr-FR" sz="2400" b="1" cap="none" dirty="0">
              <a:solidFill>
                <a:schemeClr val="bg1"/>
              </a:solidFill>
              <a:latin typeface="Caladea" panose="02040503050406030204" pitchFamily="18" charset="0"/>
            </a:endParaRPr>
          </a:p>
        </p:txBody>
      </p:sp>
      <p:sp>
        <p:nvSpPr>
          <p:cNvPr id="4" name="ZoneTexte 3"/>
          <p:cNvSpPr txBox="1"/>
          <p:nvPr/>
        </p:nvSpPr>
        <p:spPr>
          <a:xfrm>
            <a:off x="9861842" y="1994365"/>
            <a:ext cx="2347393" cy="1938992"/>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fr-FR" sz="1200" dirty="0" smtClean="0">
                <a:solidFill>
                  <a:schemeClr val="accent4">
                    <a:lumMod val="50000"/>
                  </a:schemeClr>
                </a:solidFill>
                <a:latin typeface="Caladea" panose="02040503050406030204" pitchFamily="18" charset="0"/>
              </a:rPr>
              <a:t>EDS 2018 : </a:t>
            </a:r>
          </a:p>
          <a:p>
            <a:pPr marL="285750" indent="-285750">
              <a:buFont typeface="Wingdings" panose="05000000000000000000" pitchFamily="2" charset="2"/>
              <a:buChar char="v"/>
            </a:pPr>
            <a:r>
              <a:rPr lang="fr-FR" sz="1200" dirty="0" smtClean="0">
                <a:solidFill>
                  <a:schemeClr val="accent4">
                    <a:lumMod val="50000"/>
                  </a:schemeClr>
                </a:solidFill>
                <a:latin typeface="Caladea" panose="02040503050406030204" pitchFamily="18" charset="0"/>
              </a:rPr>
              <a:t>19</a:t>
            </a:r>
            <a:r>
              <a:rPr lang="fr-FR" sz="1200" dirty="0">
                <a:solidFill>
                  <a:schemeClr val="accent4">
                    <a:lumMod val="50000"/>
                  </a:schemeClr>
                </a:solidFill>
                <a:latin typeface="Caladea" panose="02040503050406030204" pitchFamily="18" charset="0"/>
              </a:rPr>
              <a:t>% des enfants sont totalement vaccinés, 22% n’ont aucun vaccin </a:t>
            </a:r>
          </a:p>
          <a:p>
            <a:pPr marL="285750" indent="-285750">
              <a:buFont typeface="Wingdings" panose="05000000000000000000" pitchFamily="2" charset="2"/>
              <a:buChar char="v"/>
            </a:pPr>
            <a:r>
              <a:rPr lang="fr-FR" sz="1200" dirty="0" smtClean="0">
                <a:solidFill>
                  <a:schemeClr val="accent4">
                    <a:lumMod val="50000"/>
                  </a:schemeClr>
                </a:solidFill>
                <a:latin typeface="Caladea" panose="02040503050406030204" pitchFamily="18" charset="0"/>
              </a:rPr>
              <a:t>30</a:t>
            </a:r>
            <a:r>
              <a:rPr lang="fr-FR" sz="1200" dirty="0">
                <a:solidFill>
                  <a:schemeClr val="accent4">
                    <a:lumMod val="50000"/>
                  </a:schemeClr>
                </a:solidFill>
                <a:latin typeface="Caladea" panose="02040503050406030204" pitchFamily="18" charset="0"/>
              </a:rPr>
              <a:t>% des enfants souffrent de </a:t>
            </a:r>
            <a:r>
              <a:rPr lang="fr-FR" sz="1200" dirty="0" smtClean="0">
                <a:solidFill>
                  <a:schemeClr val="accent4">
                    <a:lumMod val="50000"/>
                  </a:schemeClr>
                </a:solidFill>
                <a:latin typeface="Caladea" panose="02040503050406030204" pitchFamily="18" charset="0"/>
              </a:rPr>
              <a:t>malnutrition </a:t>
            </a:r>
            <a:r>
              <a:rPr lang="fr-FR" sz="1200" dirty="0">
                <a:solidFill>
                  <a:schemeClr val="accent4">
                    <a:lumMod val="50000"/>
                  </a:schemeClr>
                </a:solidFill>
                <a:latin typeface="Caladea" panose="02040503050406030204" pitchFamily="18" charset="0"/>
              </a:rPr>
              <a:t>chronique, 13% de </a:t>
            </a:r>
            <a:r>
              <a:rPr lang="fr-FR" sz="1200" dirty="0" smtClean="0">
                <a:solidFill>
                  <a:schemeClr val="accent4">
                    <a:lumMod val="50000"/>
                  </a:schemeClr>
                </a:solidFill>
                <a:latin typeface="Caladea" panose="02040503050406030204" pitchFamily="18" charset="0"/>
              </a:rPr>
              <a:t>malnutrition </a:t>
            </a:r>
            <a:r>
              <a:rPr lang="fr-FR" sz="1200" dirty="0">
                <a:solidFill>
                  <a:schemeClr val="accent4">
                    <a:lumMod val="50000"/>
                  </a:schemeClr>
                </a:solidFill>
                <a:latin typeface="Caladea" panose="02040503050406030204" pitchFamily="18" charset="0"/>
              </a:rPr>
              <a:t>sévère </a:t>
            </a:r>
          </a:p>
          <a:p>
            <a:pPr marL="285750" indent="-285750">
              <a:buFont typeface="Wingdings" panose="05000000000000000000" pitchFamily="2" charset="2"/>
              <a:buChar char="v"/>
            </a:pPr>
            <a:r>
              <a:rPr lang="fr-FR" sz="1200" dirty="0" smtClean="0">
                <a:solidFill>
                  <a:schemeClr val="accent4">
                    <a:lumMod val="50000"/>
                  </a:schemeClr>
                </a:solidFill>
                <a:latin typeface="Caladea" panose="02040503050406030204" pitchFamily="18" charset="0"/>
              </a:rPr>
              <a:t>Couverture vaccinale de 81% en zone urbaine, 21% en zone rurale </a:t>
            </a:r>
            <a:endParaRPr lang="fr-FR" sz="1200" dirty="0">
              <a:solidFill>
                <a:schemeClr val="accent4">
                  <a:lumMod val="50000"/>
                </a:schemeClr>
              </a:solidFill>
              <a:latin typeface="Caladea" panose="02040503050406030204" pitchFamily="18" charset="0"/>
            </a:endParaRPr>
          </a:p>
        </p:txBody>
      </p:sp>
    </p:spTree>
    <p:extLst>
      <p:ext uri="{BB962C8B-B14F-4D97-AF65-F5344CB8AC3E}">
        <p14:creationId xmlns:p14="http://schemas.microsoft.com/office/powerpoint/2010/main" val="419802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3" name="Espace réservé du contenu 2"/>
          <p:cNvSpPr>
            <a:spLocks noGrp="1"/>
          </p:cNvSpPr>
          <p:nvPr>
            <p:ph idx="1"/>
          </p:nvPr>
        </p:nvSpPr>
        <p:spPr>
          <a:xfrm>
            <a:off x="775651" y="2058726"/>
            <a:ext cx="9808268" cy="4799274"/>
          </a:xfrm>
        </p:spPr>
        <p:txBody>
          <a:bodyPr>
            <a:normAutofit/>
          </a:bodyPr>
          <a:lstStyle/>
          <a:p>
            <a:pPr algn="just">
              <a:buFont typeface="Wingdings" panose="05000000000000000000" pitchFamily="2" charset="2"/>
              <a:buChar char="§"/>
            </a:pPr>
            <a:r>
              <a:rPr lang="fr-FR" sz="2000" dirty="0">
                <a:solidFill>
                  <a:schemeClr val="tx2"/>
                </a:solidFill>
                <a:latin typeface="Caladea" panose="02040503050406030204" pitchFamily="18" charset="0"/>
              </a:rPr>
              <a:t> </a:t>
            </a:r>
            <a:r>
              <a:rPr lang="fr-FR" sz="2000" dirty="0" smtClean="0">
                <a:solidFill>
                  <a:schemeClr val="tx2"/>
                </a:solidFill>
                <a:latin typeface="Caladea" panose="02040503050406030204" pitchFamily="18" charset="0"/>
              </a:rPr>
              <a:t>Le poste de santé le plus proche du village rencontre aussi des difficultés : les effets de la Politique de santé communautaire ne sont pas vraiment palpables</a:t>
            </a:r>
          </a:p>
          <a:p>
            <a:pPr algn="just">
              <a:buFont typeface="Wingdings" panose="05000000000000000000" pitchFamily="2" charset="2"/>
              <a:buChar char="§"/>
            </a:pPr>
            <a:endParaRPr lang="fr-FR" sz="2000" dirty="0">
              <a:solidFill>
                <a:schemeClr val="tx2"/>
              </a:solidFill>
              <a:latin typeface="Caladea" panose="02040503050406030204" pitchFamily="18" charset="0"/>
            </a:endParaRPr>
          </a:p>
          <a:p>
            <a:pPr algn="just">
              <a:buFont typeface="Wingdings" panose="05000000000000000000" pitchFamily="2" charset="2"/>
              <a:buChar char="§"/>
            </a:pPr>
            <a:endParaRPr lang="fr-FR" sz="2000" dirty="0" smtClean="0">
              <a:solidFill>
                <a:schemeClr val="tx2"/>
              </a:solidFill>
              <a:latin typeface="Caladea" panose="02040503050406030204" pitchFamily="18" charset="0"/>
            </a:endParaRPr>
          </a:p>
          <a:p>
            <a:pPr algn="just">
              <a:buFont typeface="Wingdings" panose="05000000000000000000" pitchFamily="2" charset="2"/>
              <a:buChar char="§"/>
            </a:pPr>
            <a:endParaRPr lang="fr-FR" sz="2000" dirty="0">
              <a:solidFill>
                <a:schemeClr val="tx2"/>
              </a:solidFill>
              <a:latin typeface="Caladea" panose="02040503050406030204" pitchFamily="18" charset="0"/>
            </a:endParaRPr>
          </a:p>
          <a:p>
            <a:pPr algn="just">
              <a:buFont typeface="Wingdings" panose="05000000000000000000" pitchFamily="2" charset="2"/>
              <a:buChar char="§"/>
            </a:pPr>
            <a:endParaRPr lang="fr-FR" sz="2000" dirty="0" smtClean="0">
              <a:solidFill>
                <a:schemeClr val="tx2"/>
              </a:solidFill>
              <a:latin typeface="Caladea" panose="02040503050406030204" pitchFamily="18" charset="0"/>
            </a:endParaRPr>
          </a:p>
          <a:p>
            <a:pPr algn="just">
              <a:buFont typeface="Wingdings" panose="05000000000000000000" pitchFamily="2" charset="2"/>
              <a:buChar char="§"/>
            </a:pPr>
            <a:endParaRPr lang="fr-FR" sz="2000" dirty="0">
              <a:solidFill>
                <a:schemeClr val="tx2"/>
              </a:solidFill>
              <a:latin typeface="Caladea" panose="02040503050406030204" pitchFamily="18" charset="0"/>
            </a:endParaRPr>
          </a:p>
          <a:p>
            <a:pPr algn="just">
              <a:buFont typeface="Wingdings" panose="05000000000000000000" pitchFamily="2" charset="2"/>
              <a:buChar char="§"/>
            </a:pPr>
            <a:endParaRPr lang="fr-FR" sz="2000" dirty="0" smtClean="0">
              <a:solidFill>
                <a:schemeClr val="tx2"/>
              </a:solidFill>
              <a:latin typeface="Caladea" panose="02040503050406030204" pitchFamily="18" charset="0"/>
            </a:endParaRPr>
          </a:p>
          <a:p>
            <a:pPr marL="0" indent="0" algn="just">
              <a:buNone/>
            </a:pPr>
            <a:endParaRPr lang="fr-FR" sz="2000" dirty="0">
              <a:solidFill>
                <a:schemeClr val="tx2"/>
              </a:solidFill>
              <a:latin typeface="Caladea" panose="02040503050406030204" pitchFamily="18" charset="0"/>
            </a:endParaRPr>
          </a:p>
          <a:p>
            <a:pPr algn="just">
              <a:buFont typeface="Wingdings" panose="05000000000000000000" pitchFamily="2" charset="2"/>
              <a:buChar char="§"/>
            </a:pPr>
            <a:r>
              <a:rPr lang="fr-FR" sz="2000" dirty="0">
                <a:solidFill>
                  <a:schemeClr val="tx2"/>
                </a:solidFill>
                <a:latin typeface="Caladea" panose="02040503050406030204" pitchFamily="18" charset="0"/>
              </a:rPr>
              <a:t> </a:t>
            </a:r>
            <a:r>
              <a:rPr lang="fr-FR" sz="2000" dirty="0" err="1" smtClean="0">
                <a:solidFill>
                  <a:schemeClr val="tx2"/>
                </a:solidFill>
                <a:latin typeface="Caladea" panose="02040503050406030204" pitchFamily="18" charset="0"/>
              </a:rPr>
              <a:t>Zaou</a:t>
            </a:r>
            <a:r>
              <a:rPr lang="fr-FR" sz="2000" dirty="0" smtClean="0">
                <a:solidFill>
                  <a:schemeClr val="tx2"/>
                </a:solidFill>
                <a:latin typeface="Caladea" panose="02040503050406030204" pitchFamily="18" charset="0"/>
              </a:rPr>
              <a:t> démissionne en août 2020 (comme d’autres RECOs)</a:t>
            </a:r>
          </a:p>
          <a:p>
            <a:pPr algn="just">
              <a:buFont typeface="Wingdings" panose="05000000000000000000" pitchFamily="2" charset="2"/>
              <a:buChar char="§"/>
            </a:pPr>
            <a:endParaRPr lang="fr-FR" sz="2000" dirty="0">
              <a:solidFill>
                <a:schemeClr val="tx2"/>
              </a:solidFill>
              <a:latin typeface="Caladea" panose="02040503050406030204" pitchFamily="18" charset="0"/>
            </a:endParaRPr>
          </a:p>
          <a:p>
            <a:pPr algn="just">
              <a:buFont typeface="Wingdings" panose="05000000000000000000" pitchFamily="2" charset="2"/>
              <a:buChar char="§"/>
            </a:pPr>
            <a:endParaRPr lang="fr-FR" sz="2000" dirty="0" smtClean="0">
              <a:solidFill>
                <a:schemeClr val="tx2"/>
              </a:solidFill>
              <a:latin typeface="Caladea" panose="02040503050406030204" pitchFamily="18" charset="0"/>
            </a:endParaRPr>
          </a:p>
          <a:p>
            <a:pPr algn="just">
              <a:buFont typeface="Wingdings" panose="05000000000000000000" pitchFamily="2" charset="2"/>
              <a:buChar char="§"/>
            </a:pPr>
            <a:endParaRPr lang="fr-FR" sz="2000" dirty="0">
              <a:solidFill>
                <a:schemeClr val="tx2"/>
              </a:solidFill>
              <a:latin typeface="Caladea" panose="02040503050406030204" pitchFamily="18" charset="0"/>
            </a:endParaRPr>
          </a:p>
          <a:p>
            <a:pPr algn="just">
              <a:buFont typeface="Wingdings" panose="05000000000000000000" pitchFamily="2" charset="2"/>
              <a:buChar char="§"/>
            </a:pPr>
            <a:endParaRPr lang="fr-FR" sz="2000" dirty="0" smtClean="0">
              <a:solidFill>
                <a:schemeClr val="tx2"/>
              </a:solidFill>
              <a:latin typeface="Caladea" panose="02040503050406030204" pitchFamily="18" charset="0"/>
            </a:endParaRPr>
          </a:p>
          <a:p>
            <a:pPr marL="0" indent="0" algn="just">
              <a:buNone/>
            </a:pPr>
            <a:endParaRPr lang="fr-FR" sz="2000" dirty="0">
              <a:solidFill>
                <a:schemeClr val="tx2"/>
              </a:solidFill>
              <a:latin typeface="Caladea" panose="02040503050406030204" pitchFamily="18"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911" y="2851831"/>
            <a:ext cx="2833704" cy="283370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6753" y="2851831"/>
            <a:ext cx="2792152" cy="279215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8636" y="2824381"/>
            <a:ext cx="2765551" cy="27655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 name="Titre 1"/>
          <p:cNvSpPr>
            <a:spLocks noGrp="1"/>
          </p:cNvSpPr>
          <p:nvPr>
            <p:ph type="title"/>
          </p:nvPr>
        </p:nvSpPr>
        <p:spPr>
          <a:xfrm>
            <a:off x="747713" y="592138"/>
            <a:ext cx="11366500" cy="1181100"/>
          </a:xfrm>
          <a:solidFill>
            <a:schemeClr val="tx2"/>
          </a:solidFill>
          <a:ln>
            <a:noFill/>
          </a:ln>
        </p:spPr>
        <p:txBody>
          <a:bodyPr anchor="ctr" anchorCtr="0">
            <a:noAutofit/>
          </a:bodyPr>
          <a:lstStyle/>
          <a:p>
            <a:r>
              <a:rPr lang="fr-FR" sz="2400" b="1" cap="none" dirty="0" smtClean="0">
                <a:solidFill>
                  <a:schemeClr val="bg1"/>
                </a:solidFill>
                <a:latin typeface="Caladea" panose="02040503050406030204" pitchFamily="18" charset="0"/>
              </a:rPr>
              <a:t>   Un </a:t>
            </a:r>
            <a:r>
              <a:rPr lang="fr-FR" sz="2400" b="1" cap="none" dirty="0">
                <a:solidFill>
                  <a:schemeClr val="bg1"/>
                </a:solidFill>
                <a:latin typeface="Caladea" panose="02040503050406030204" pitchFamily="18" charset="0"/>
              </a:rPr>
              <a:t>système de santé communautaire toujours </a:t>
            </a:r>
            <a:r>
              <a:rPr lang="fr-FR" sz="2400" b="1" cap="none" dirty="0" smtClean="0">
                <a:solidFill>
                  <a:schemeClr val="bg1"/>
                </a:solidFill>
                <a:latin typeface="Caladea" panose="02040503050406030204" pitchFamily="18" charset="0"/>
              </a:rPr>
              <a:t>fragile </a:t>
            </a:r>
            <a:endParaRPr lang="fr-FR" sz="2400" b="1" cap="none" dirty="0">
              <a:solidFill>
                <a:schemeClr val="bg1"/>
              </a:solidFill>
              <a:latin typeface="Caladea" panose="02040503050406030204" pitchFamily="18" charset="0"/>
            </a:endParaRPr>
          </a:p>
        </p:txBody>
      </p:sp>
    </p:spTree>
    <p:extLst>
      <p:ext uri="{BB962C8B-B14F-4D97-AF65-F5344CB8AC3E}">
        <p14:creationId xmlns:p14="http://schemas.microsoft.com/office/powerpoint/2010/main" val="171598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53852" y="1988840"/>
            <a:ext cx="9214129" cy="4167336"/>
          </a:xfrm>
        </p:spPr>
        <p:txBody>
          <a:bodyPr>
            <a:normAutofit/>
          </a:bodyPr>
          <a:lstStyle/>
          <a:p>
            <a:pPr algn="just"/>
            <a:endParaRPr lang="fr-FR" sz="2200" dirty="0">
              <a:solidFill>
                <a:schemeClr val="tx2"/>
              </a:solidFill>
              <a:latin typeface="Caladea" panose="02040503050406030204" pitchFamily="18" charset="0"/>
            </a:endParaRPr>
          </a:p>
          <a:p>
            <a:pPr algn="just">
              <a:buFont typeface="Wingdings" panose="05000000000000000000" pitchFamily="2" charset="2"/>
              <a:buChar char="§"/>
            </a:pPr>
            <a:r>
              <a:rPr lang="fr-FR" sz="2200" dirty="0" smtClean="0">
                <a:solidFill>
                  <a:schemeClr val="tx2"/>
                </a:solidFill>
                <a:latin typeface="Caladea" panose="02040503050406030204" pitchFamily="18" charset="0"/>
              </a:rPr>
              <a:t> Thèse : « </a:t>
            </a:r>
            <a:r>
              <a:rPr lang="fr-FR" sz="2200" dirty="0">
                <a:solidFill>
                  <a:schemeClr val="tx2"/>
                </a:solidFill>
                <a:latin typeface="Caladea" panose="02040503050406030204" pitchFamily="18" charset="0"/>
              </a:rPr>
              <a:t>Enjeux éthiques et sociaux de la préparation aux </a:t>
            </a:r>
            <a:r>
              <a:rPr lang="fr-FR" sz="2200" dirty="0" smtClean="0">
                <a:solidFill>
                  <a:schemeClr val="tx2"/>
                </a:solidFill>
                <a:latin typeface="Caladea" panose="02040503050406030204" pitchFamily="18" charset="0"/>
              </a:rPr>
              <a:t>épidémies : </a:t>
            </a:r>
            <a:r>
              <a:rPr lang="fr-FR" sz="2200" dirty="0">
                <a:solidFill>
                  <a:schemeClr val="tx2"/>
                </a:solidFill>
                <a:latin typeface="Caladea" panose="02040503050406030204" pitchFamily="18" charset="0"/>
              </a:rPr>
              <a:t>La surveillance </a:t>
            </a:r>
            <a:r>
              <a:rPr lang="fr-FR" sz="2200" dirty="0" smtClean="0">
                <a:solidFill>
                  <a:schemeClr val="tx2"/>
                </a:solidFill>
                <a:latin typeface="Caladea" panose="02040503050406030204" pitchFamily="18" charset="0"/>
              </a:rPr>
              <a:t>communautaire des maladies après </a:t>
            </a:r>
            <a:r>
              <a:rPr lang="fr-FR" sz="2200" dirty="0">
                <a:solidFill>
                  <a:schemeClr val="tx2"/>
                </a:solidFill>
                <a:latin typeface="Caladea" panose="02040503050406030204" pitchFamily="18" charset="0"/>
              </a:rPr>
              <a:t>Ebola en Guinée » </a:t>
            </a:r>
            <a:r>
              <a:rPr lang="fr-FR" sz="2200" dirty="0" smtClean="0">
                <a:solidFill>
                  <a:schemeClr val="tx2"/>
                </a:solidFill>
                <a:latin typeface="Caladea" panose="02040503050406030204" pitchFamily="18" charset="0"/>
              </a:rPr>
              <a:t>(</a:t>
            </a:r>
            <a:r>
              <a:rPr lang="fr-FR" sz="2200" dirty="0" err="1" smtClean="0">
                <a:solidFill>
                  <a:schemeClr val="tx2"/>
                </a:solidFill>
                <a:latin typeface="Caladea" panose="02040503050406030204" pitchFamily="18" charset="0"/>
              </a:rPr>
              <a:t>dir</a:t>
            </a:r>
            <a:r>
              <a:rPr lang="fr-FR" sz="2200" dirty="0" smtClean="0">
                <a:solidFill>
                  <a:schemeClr val="tx2"/>
                </a:solidFill>
                <a:latin typeface="Caladea" panose="02040503050406030204" pitchFamily="18" charset="0"/>
              </a:rPr>
              <a:t>. Alice </a:t>
            </a:r>
            <a:r>
              <a:rPr lang="fr-FR" sz="2200" dirty="0" err="1" smtClean="0">
                <a:solidFill>
                  <a:schemeClr val="tx2"/>
                </a:solidFill>
                <a:latin typeface="Caladea" panose="02040503050406030204" pitchFamily="18" charset="0"/>
              </a:rPr>
              <a:t>Desclaux</a:t>
            </a:r>
            <a:r>
              <a:rPr lang="fr-FR" sz="2200" dirty="0" smtClean="0">
                <a:solidFill>
                  <a:schemeClr val="tx2"/>
                </a:solidFill>
                <a:latin typeface="Caladea" panose="02040503050406030204" pitchFamily="18" charset="0"/>
              </a:rPr>
              <a:t> et Abdoulaye Touré) </a:t>
            </a:r>
          </a:p>
          <a:p>
            <a:pPr algn="just">
              <a:buFont typeface="Wingdings" panose="05000000000000000000" pitchFamily="2" charset="2"/>
              <a:buChar char="§"/>
            </a:pPr>
            <a:r>
              <a:rPr lang="fr-FR" sz="2200" dirty="0" smtClean="0">
                <a:solidFill>
                  <a:schemeClr val="tx2"/>
                </a:solidFill>
                <a:latin typeface="Caladea" panose="02040503050406030204" pitchFamily="18" charset="0"/>
              </a:rPr>
              <a:t> Différents thèmes dont surveillance à base communautaire (SBC) et santé communautaire en Guinée </a:t>
            </a:r>
          </a:p>
          <a:p>
            <a:pPr algn="just">
              <a:buFont typeface="Wingdings" panose="05000000000000000000" pitchFamily="2" charset="2"/>
              <a:buChar char="§"/>
            </a:pPr>
            <a:r>
              <a:rPr lang="fr-FR" sz="2200" dirty="0" smtClean="0">
                <a:solidFill>
                  <a:schemeClr val="tx2"/>
                </a:solidFill>
                <a:latin typeface="Caladea" panose="02040503050406030204" pitchFamily="18" charset="0"/>
              </a:rPr>
              <a:t> Présentation mêle éléments </a:t>
            </a:r>
            <a:r>
              <a:rPr lang="fr-FR" sz="2200" dirty="0">
                <a:solidFill>
                  <a:schemeClr val="tx2"/>
                </a:solidFill>
                <a:latin typeface="Caladea" panose="02040503050406030204" pitchFamily="18" charset="0"/>
              </a:rPr>
              <a:t>bibliographiques </a:t>
            </a:r>
            <a:r>
              <a:rPr lang="fr-FR" sz="2200" dirty="0" smtClean="0">
                <a:solidFill>
                  <a:schemeClr val="tx2"/>
                </a:solidFill>
                <a:latin typeface="Caladea" panose="02040503050406030204" pitchFamily="18" charset="0"/>
              </a:rPr>
              <a:t>et données de terrain </a:t>
            </a:r>
            <a:r>
              <a:rPr lang="fr-FR" sz="2200" dirty="0">
                <a:solidFill>
                  <a:schemeClr val="tx2"/>
                </a:solidFill>
                <a:latin typeface="Caladea" panose="02040503050406030204" pitchFamily="18" charset="0"/>
              </a:rPr>
              <a:t>: </a:t>
            </a:r>
            <a:r>
              <a:rPr lang="fr-FR" sz="2200" dirty="0" smtClean="0">
                <a:solidFill>
                  <a:schemeClr val="tx2"/>
                </a:solidFill>
                <a:latin typeface="Caladea" panose="02040503050406030204" pitchFamily="18" charset="0"/>
              </a:rPr>
              <a:t>entretiens </a:t>
            </a:r>
            <a:r>
              <a:rPr lang="fr-FR" sz="2200" dirty="0">
                <a:solidFill>
                  <a:schemeClr val="tx2"/>
                </a:solidFill>
                <a:latin typeface="Caladea" panose="02040503050406030204" pitchFamily="18" charset="0"/>
              </a:rPr>
              <a:t>auprès d’acteurs du système de santé sur l’histoire de la santé communautaire </a:t>
            </a:r>
            <a:r>
              <a:rPr lang="fr-FR" sz="2200" dirty="0" smtClean="0">
                <a:solidFill>
                  <a:schemeClr val="tx2"/>
                </a:solidFill>
                <a:latin typeface="Caladea" panose="02040503050406030204" pitchFamily="18" charset="0"/>
              </a:rPr>
              <a:t>et de la SBC en </a:t>
            </a:r>
            <a:r>
              <a:rPr lang="fr-FR" sz="2200" dirty="0">
                <a:solidFill>
                  <a:schemeClr val="tx2"/>
                </a:solidFill>
                <a:latin typeface="Caladea" panose="02040503050406030204" pitchFamily="18" charset="0"/>
              </a:rPr>
              <a:t>Guinée &amp; observations et entretiens auprès d’agents communautaires à </a:t>
            </a:r>
            <a:r>
              <a:rPr lang="fr-FR" sz="2200" dirty="0" smtClean="0">
                <a:solidFill>
                  <a:schemeClr val="tx2"/>
                </a:solidFill>
                <a:latin typeface="Caladea" panose="02040503050406030204" pitchFamily="18" charset="0"/>
              </a:rPr>
              <a:t>Macenta</a:t>
            </a:r>
            <a:endParaRPr lang="fr-FR" sz="2200" dirty="0">
              <a:solidFill>
                <a:schemeClr val="tx2"/>
              </a:solidFill>
              <a:latin typeface="Caladea" panose="02040503050406030204" pitchFamily="18" charset="0"/>
            </a:endParaRPr>
          </a:p>
        </p:txBody>
      </p:sp>
      <p:pic>
        <p:nvPicPr>
          <p:cNvPr id="4"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2" name="Titre 1"/>
          <p:cNvSpPr>
            <a:spLocks noGrp="1"/>
          </p:cNvSpPr>
          <p:nvPr>
            <p:ph type="title"/>
          </p:nvPr>
        </p:nvSpPr>
        <p:spPr>
          <a:xfrm>
            <a:off x="621804" y="764704"/>
            <a:ext cx="11546254" cy="1008112"/>
          </a:xfrm>
          <a:solidFill>
            <a:schemeClr val="tx2"/>
          </a:solidFill>
          <a:ln>
            <a:solidFill>
              <a:schemeClr val="bg1"/>
            </a:solidFill>
          </a:ln>
        </p:spPr>
        <p:txBody>
          <a:bodyPr/>
          <a:lstStyle/>
          <a:p>
            <a:r>
              <a:rPr lang="fr-FR" dirty="0" smtClean="0">
                <a:solidFill>
                  <a:schemeClr val="bg1"/>
                </a:solidFill>
              </a:rPr>
              <a:t> </a:t>
            </a:r>
            <a:r>
              <a:rPr lang="fr-FR" sz="3600" dirty="0">
                <a:solidFill>
                  <a:schemeClr val="bg1"/>
                </a:solidFill>
              </a:rPr>
              <a:t> </a:t>
            </a:r>
            <a:r>
              <a:rPr lang="fr-FR" sz="3600" dirty="0" smtClean="0">
                <a:solidFill>
                  <a:schemeClr val="bg1"/>
                </a:solidFill>
                <a:latin typeface="Caladea" panose="02040503050406030204" pitchFamily="18" charset="0"/>
              </a:rPr>
              <a:t>Introduction et Méthodologie</a:t>
            </a:r>
            <a:endParaRPr lang="fr-FR" sz="3600" dirty="0">
              <a:solidFill>
                <a:schemeClr val="bg1"/>
              </a:solidFill>
              <a:latin typeface="Caladea" panose="02040503050406030204" pitchFamily="18" charset="0"/>
            </a:endParaRPr>
          </a:p>
        </p:txBody>
      </p:sp>
    </p:spTree>
    <p:extLst>
      <p:ext uri="{BB962C8B-B14F-4D97-AF65-F5344CB8AC3E}">
        <p14:creationId xmlns:p14="http://schemas.microsoft.com/office/powerpoint/2010/main" val="19390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3" name="Espace réservé du contenu 2"/>
          <p:cNvSpPr>
            <a:spLocks noGrp="1"/>
          </p:cNvSpPr>
          <p:nvPr>
            <p:ph idx="1"/>
          </p:nvPr>
        </p:nvSpPr>
        <p:spPr>
          <a:xfrm>
            <a:off x="747586" y="2068162"/>
            <a:ext cx="7174580" cy="4377867"/>
          </a:xfrm>
        </p:spPr>
        <p:txBody>
          <a:bodyPr>
            <a:normAutofit/>
          </a:bodyPr>
          <a:lstStyle/>
          <a:p>
            <a:pPr algn="just">
              <a:buFont typeface="Wingdings" panose="05000000000000000000" pitchFamily="2" charset="2"/>
              <a:buChar char="§"/>
            </a:pPr>
            <a:r>
              <a:rPr lang="fr-FR" sz="1800" dirty="0" smtClean="0">
                <a:solidFill>
                  <a:schemeClr val="tx2"/>
                </a:solidFill>
                <a:latin typeface="Caladea" panose="02040503050406030204" pitchFamily="18" charset="0"/>
              </a:rPr>
              <a:t> La Politique de Santé communautaire reprend celle des SSP. Et les problèmes rencontrés aujourd’hui sont donc semblables à ceux d’hier</a:t>
            </a:r>
          </a:p>
          <a:p>
            <a:pPr marL="0" indent="0" algn="just">
              <a:buNone/>
            </a:pPr>
            <a:endParaRPr lang="fr-FR" sz="100" dirty="0">
              <a:solidFill>
                <a:schemeClr val="tx2"/>
              </a:solidFill>
              <a:latin typeface="Caladea" panose="02040503050406030204" pitchFamily="18" charset="0"/>
            </a:endParaRPr>
          </a:p>
          <a:p>
            <a:pPr lvl="1" algn="just">
              <a:buFont typeface="Wingdings" panose="05000000000000000000" pitchFamily="2" charset="2"/>
              <a:buChar char="Ø"/>
            </a:pPr>
            <a:r>
              <a:rPr lang="fr-FR" sz="1500" dirty="0" smtClean="0">
                <a:solidFill>
                  <a:schemeClr val="tx2"/>
                </a:solidFill>
                <a:latin typeface="Caladea" panose="02040503050406030204" pitchFamily="18" charset="0"/>
              </a:rPr>
              <a:t> Problèmes de gouvernance et de coordination (fragmentation ; conflits de leadership notamment autour de la SBC ; l’Etat ne tient pas encore ses engagements concernant le paiement des RECOs et il y a une dépendance aux financements extérieurs)</a:t>
            </a:r>
          </a:p>
          <a:p>
            <a:pPr lvl="1" algn="just">
              <a:buFont typeface="Wingdings" panose="05000000000000000000" pitchFamily="2" charset="2"/>
              <a:buChar char="Ø"/>
            </a:pPr>
            <a:r>
              <a:rPr lang="fr-FR" sz="1500" dirty="0">
                <a:solidFill>
                  <a:schemeClr val="tx2"/>
                </a:solidFill>
                <a:latin typeface="Caladea" panose="02040503050406030204" pitchFamily="18" charset="0"/>
              </a:rPr>
              <a:t> </a:t>
            </a:r>
            <a:r>
              <a:rPr lang="fr-FR" sz="1500" dirty="0" smtClean="0">
                <a:solidFill>
                  <a:schemeClr val="tx2"/>
                </a:solidFill>
                <a:latin typeface="Caladea" panose="02040503050406030204" pitchFamily="18" charset="0"/>
              </a:rPr>
              <a:t>Difficultés dans la gestion interne des structures et institutions sanitaires (les centres de santé ne parviennent pas tous à recouvrir leurs coûts ; ruptures de stock et difficultés d’approvisionnement ; absentéisme du personnel)</a:t>
            </a:r>
          </a:p>
          <a:p>
            <a:pPr lvl="1" algn="just">
              <a:buFont typeface="Wingdings" panose="05000000000000000000" pitchFamily="2" charset="2"/>
              <a:buChar char="Ø"/>
            </a:pPr>
            <a:r>
              <a:rPr lang="fr-FR" sz="1500" dirty="0" smtClean="0">
                <a:solidFill>
                  <a:schemeClr val="tx2"/>
                </a:solidFill>
                <a:latin typeface="Caladea" panose="02040503050406030204" pitchFamily="18" charset="0"/>
              </a:rPr>
              <a:t> Problèmes structurels handicapants (faible couverture en eau et électricité ; routes dégradées ; faible budget sanitaire national ; faiblesse du salaire des agents publics et acteurs communautaires qui ne les fidélise pas)</a:t>
            </a:r>
            <a:endParaRPr lang="fr-FR" sz="1500" dirty="0">
              <a:solidFill>
                <a:schemeClr val="tx2"/>
              </a:solidFill>
              <a:latin typeface="Caladea" panose="02040503050406030204" pitchFamily="18" charset="0"/>
            </a:endParaRPr>
          </a:p>
          <a:p>
            <a:pPr marL="0" indent="0" algn="just">
              <a:buNone/>
            </a:pPr>
            <a:endParaRPr lang="fr-FR" sz="2000" dirty="0" smtClean="0">
              <a:solidFill>
                <a:schemeClr val="tx2"/>
              </a:solidFill>
              <a:latin typeface="Caladea" panose="02040503050406030204" pitchFamily="18" charset="0"/>
            </a:endParaRPr>
          </a:p>
          <a:p>
            <a:pPr marL="0" indent="0" algn="just">
              <a:buNone/>
            </a:pPr>
            <a:endParaRPr lang="fr-FR" sz="2000" dirty="0">
              <a:solidFill>
                <a:schemeClr val="tx2"/>
              </a:solidFill>
              <a:latin typeface="Caladea" panose="02040503050406030204" pitchFamily="18" charset="0"/>
            </a:endParaRPr>
          </a:p>
          <a:p>
            <a:pPr algn="just">
              <a:buFont typeface="Wingdings" panose="05000000000000000000" pitchFamily="2" charset="2"/>
              <a:buChar char="§"/>
            </a:pPr>
            <a:endParaRPr lang="fr-FR" sz="2000" dirty="0" smtClean="0">
              <a:solidFill>
                <a:schemeClr val="tx2"/>
              </a:solidFill>
              <a:latin typeface="Caladea" panose="02040503050406030204" pitchFamily="18" charset="0"/>
            </a:endParaRPr>
          </a:p>
          <a:p>
            <a:pPr algn="just">
              <a:buFont typeface="Wingdings" panose="05000000000000000000" pitchFamily="2" charset="2"/>
              <a:buChar char="§"/>
            </a:pPr>
            <a:endParaRPr lang="fr-FR" sz="2000" dirty="0">
              <a:solidFill>
                <a:schemeClr val="tx2"/>
              </a:solidFill>
              <a:latin typeface="Caladea" panose="02040503050406030204" pitchFamily="18" charset="0"/>
            </a:endParaRPr>
          </a:p>
          <a:p>
            <a:pPr algn="just">
              <a:buFont typeface="Wingdings" panose="05000000000000000000" pitchFamily="2" charset="2"/>
              <a:buChar char="§"/>
            </a:pPr>
            <a:endParaRPr lang="fr-FR" sz="2000" dirty="0" smtClean="0">
              <a:solidFill>
                <a:schemeClr val="tx2"/>
              </a:solidFill>
              <a:latin typeface="Caladea" panose="02040503050406030204" pitchFamily="18" charset="0"/>
            </a:endParaRPr>
          </a:p>
          <a:p>
            <a:pPr algn="just">
              <a:buFont typeface="Wingdings" panose="05000000000000000000" pitchFamily="2" charset="2"/>
              <a:buChar char="§"/>
            </a:pPr>
            <a:endParaRPr lang="fr-FR" sz="2000" dirty="0">
              <a:solidFill>
                <a:schemeClr val="tx2"/>
              </a:solidFill>
              <a:latin typeface="Caladea" panose="02040503050406030204" pitchFamily="18" charset="0"/>
            </a:endParaRPr>
          </a:p>
          <a:p>
            <a:pPr algn="just">
              <a:buFont typeface="Wingdings" panose="05000000000000000000" pitchFamily="2" charset="2"/>
              <a:buChar char="§"/>
            </a:pPr>
            <a:endParaRPr lang="fr-FR" sz="2000" dirty="0" smtClean="0">
              <a:solidFill>
                <a:schemeClr val="tx2"/>
              </a:solidFill>
              <a:latin typeface="Caladea" panose="02040503050406030204" pitchFamily="18" charset="0"/>
            </a:endParaRPr>
          </a:p>
          <a:p>
            <a:pPr marL="0" indent="0" algn="just">
              <a:buNone/>
            </a:pPr>
            <a:endParaRPr lang="fr-FR" sz="2000" dirty="0">
              <a:solidFill>
                <a:schemeClr val="tx2"/>
              </a:solidFill>
              <a:latin typeface="Caladea" panose="02040503050406030204" pitchFamily="18" charset="0"/>
            </a:endParaRPr>
          </a:p>
        </p:txBody>
      </p:sp>
      <p:sp>
        <p:nvSpPr>
          <p:cNvPr id="10" name="ZoneTexte 9"/>
          <p:cNvSpPr txBox="1"/>
          <p:nvPr/>
        </p:nvSpPr>
        <p:spPr>
          <a:xfrm>
            <a:off x="8354215" y="2106006"/>
            <a:ext cx="2420718" cy="2520280"/>
          </a:xfrm>
          <a:prstGeom prst="rect">
            <a:avLst/>
          </a:prstGeom>
          <a:solidFill>
            <a:schemeClr val="tx2">
              <a:lumMod val="20000"/>
              <a:lumOff val="80000"/>
            </a:schemeClr>
          </a:solidFill>
          <a:ln/>
          <a:effectLst>
            <a:outerShdw blurRad="50800" dist="12700" dir="5400000" algn="ctr" rotWithShape="0">
              <a:srgbClr val="000000">
                <a:alpha val="50000"/>
              </a:srgbClr>
            </a:outerShdw>
            <a:softEdge rad="12700"/>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fr-FR" sz="1400" i="1" dirty="0">
                <a:solidFill>
                  <a:schemeClr val="accent5">
                    <a:lumMod val="50000"/>
                  </a:schemeClr>
                </a:solidFill>
                <a:latin typeface="Caladea" panose="02040503050406030204" pitchFamily="18" charset="0"/>
              </a:rPr>
              <a:t>« Malheureusement ils n'ont pas écrit, ils n'ont pas publié, et donc ça s'est estompé dans la mémoire et maintenant les gens ils prennent les soins de santé primaire et comme y a pas d'écrit ils considèrent que ce sont eux qui ont inventé » (Entretien avec une Professeure de médecine, 5 mars 2020, Conakry)</a:t>
            </a:r>
          </a:p>
        </p:txBody>
      </p:sp>
      <p:sp>
        <p:nvSpPr>
          <p:cNvPr id="11" name="Titre 1"/>
          <p:cNvSpPr>
            <a:spLocks noGrp="1"/>
          </p:cNvSpPr>
          <p:nvPr>
            <p:ph type="title"/>
          </p:nvPr>
        </p:nvSpPr>
        <p:spPr>
          <a:xfrm>
            <a:off x="747713" y="592138"/>
            <a:ext cx="11366500" cy="1181100"/>
          </a:xfrm>
          <a:solidFill>
            <a:schemeClr val="tx2"/>
          </a:solidFill>
          <a:ln>
            <a:noFill/>
          </a:ln>
        </p:spPr>
        <p:txBody>
          <a:bodyPr anchor="ctr" anchorCtr="0">
            <a:noAutofit/>
          </a:bodyPr>
          <a:lstStyle/>
          <a:p>
            <a:r>
              <a:rPr lang="fr-FR" sz="2400" b="1" cap="none" dirty="0" smtClean="0">
                <a:solidFill>
                  <a:schemeClr val="bg1"/>
                </a:solidFill>
                <a:latin typeface="Caladea" panose="02040503050406030204" pitchFamily="18" charset="0"/>
              </a:rPr>
              <a:t>   Un </a:t>
            </a:r>
            <a:r>
              <a:rPr lang="fr-FR" sz="2400" b="1" cap="none" dirty="0">
                <a:solidFill>
                  <a:schemeClr val="bg1"/>
                </a:solidFill>
                <a:latin typeface="Caladea" panose="02040503050406030204" pitchFamily="18" charset="0"/>
              </a:rPr>
              <a:t>système de santé communautaire toujours </a:t>
            </a:r>
            <a:r>
              <a:rPr lang="fr-FR" sz="2400" b="1" cap="none" dirty="0" smtClean="0">
                <a:solidFill>
                  <a:schemeClr val="bg1"/>
                </a:solidFill>
                <a:latin typeface="Caladea" panose="02040503050406030204" pitchFamily="18" charset="0"/>
              </a:rPr>
              <a:t>fragile </a:t>
            </a:r>
            <a:endParaRPr lang="fr-FR" sz="2400" b="1" cap="none" dirty="0">
              <a:solidFill>
                <a:schemeClr val="bg1"/>
              </a:solidFill>
              <a:latin typeface="Caladea" panose="02040503050406030204" pitchFamily="18" charset="0"/>
            </a:endParaRPr>
          </a:p>
        </p:txBody>
      </p:sp>
      <p:sp>
        <p:nvSpPr>
          <p:cNvPr id="2" name="ZoneTexte 1"/>
          <p:cNvSpPr txBox="1"/>
          <p:nvPr/>
        </p:nvSpPr>
        <p:spPr>
          <a:xfrm>
            <a:off x="747586" y="5235665"/>
            <a:ext cx="10182046" cy="1477328"/>
          </a:xfrm>
          <a:prstGeom prst="rect">
            <a:avLst/>
          </a:prstGeom>
          <a:noFill/>
        </p:spPr>
        <p:txBody>
          <a:bodyPr wrap="square" rtlCol="0">
            <a:spAutoFit/>
          </a:bodyPr>
          <a:lstStyle/>
          <a:p>
            <a:pPr algn="just">
              <a:buClr>
                <a:schemeClr val="accent2"/>
              </a:buClr>
              <a:buFont typeface="Wingdings" panose="05000000000000000000" pitchFamily="2" charset="2"/>
              <a:buChar char="§"/>
            </a:pPr>
            <a:r>
              <a:rPr lang="fr-FR" dirty="0">
                <a:solidFill>
                  <a:schemeClr val="tx2"/>
                </a:solidFill>
                <a:latin typeface="Caladea" panose="02040503050406030204" pitchFamily="18" charset="0"/>
              </a:rPr>
              <a:t> Dans les zones non couvertes par la Politique de Santé communautaire les constats ne sont pas plus encourageants : Agents communautaires du quartier </a:t>
            </a:r>
            <a:r>
              <a:rPr lang="fr-FR" dirty="0" err="1">
                <a:solidFill>
                  <a:schemeClr val="tx2"/>
                </a:solidFill>
                <a:latin typeface="Caladea" panose="02040503050406030204" pitchFamily="18" charset="0"/>
              </a:rPr>
              <a:t>Bowa</a:t>
            </a:r>
            <a:r>
              <a:rPr lang="fr-FR" dirty="0">
                <a:solidFill>
                  <a:schemeClr val="tx2"/>
                </a:solidFill>
                <a:latin typeface="Caladea" panose="02040503050406030204" pitchFamily="18" charset="0"/>
              </a:rPr>
              <a:t> à Macenta </a:t>
            </a:r>
          </a:p>
          <a:p>
            <a:pPr algn="just">
              <a:buClr>
                <a:schemeClr val="accent2"/>
              </a:buClr>
              <a:buFont typeface="Wingdings" panose="05000000000000000000" pitchFamily="2" charset="2"/>
              <a:buChar char="§"/>
            </a:pPr>
            <a:r>
              <a:rPr lang="fr-FR" dirty="0">
                <a:solidFill>
                  <a:schemeClr val="tx2"/>
                </a:solidFill>
                <a:latin typeface="Caladea" panose="02040503050406030204" pitchFamily="18" charset="0"/>
              </a:rPr>
              <a:t> La précarité des acteurs communautaire est toujours </a:t>
            </a:r>
            <a:r>
              <a:rPr lang="fr-FR" dirty="0" smtClean="0">
                <a:solidFill>
                  <a:schemeClr val="tx2"/>
                </a:solidFill>
                <a:latin typeface="Caladea" panose="02040503050406030204" pitchFamily="18" charset="0"/>
              </a:rPr>
              <a:t>importante, </a:t>
            </a:r>
            <a:r>
              <a:rPr lang="fr-FR" dirty="0">
                <a:solidFill>
                  <a:schemeClr val="tx2"/>
                </a:solidFill>
                <a:latin typeface="Caladea" panose="02040503050406030204" pitchFamily="18" charset="0"/>
              </a:rPr>
              <a:t>que ce soit dans les zones couvertes ou </a:t>
            </a:r>
            <a:r>
              <a:rPr lang="fr-FR" dirty="0" smtClean="0">
                <a:solidFill>
                  <a:schemeClr val="tx2"/>
                </a:solidFill>
                <a:latin typeface="Caladea" panose="02040503050406030204" pitchFamily="18" charset="0"/>
              </a:rPr>
              <a:t>non</a:t>
            </a:r>
            <a:endParaRPr lang="fr-FR" dirty="0">
              <a:solidFill>
                <a:schemeClr val="tx2"/>
              </a:solidFill>
              <a:latin typeface="Caladea" panose="02040503050406030204" pitchFamily="18" charset="0"/>
            </a:endParaRPr>
          </a:p>
          <a:p>
            <a:pPr marL="285750" indent="-285750">
              <a:buClr>
                <a:schemeClr val="accent2"/>
              </a:buClr>
              <a:buFont typeface="Arial" panose="020B0604020202020204" pitchFamily="34" charset="0"/>
              <a:buChar char="•"/>
            </a:pPr>
            <a:endParaRPr lang="fr-FR" dirty="0"/>
          </a:p>
        </p:txBody>
      </p:sp>
    </p:spTree>
    <p:extLst>
      <p:ext uri="{BB962C8B-B14F-4D97-AF65-F5344CB8AC3E}">
        <p14:creationId xmlns:p14="http://schemas.microsoft.com/office/powerpoint/2010/main" val="418746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p:cNvSpPr>
            <a:spLocks noGrp="1"/>
          </p:cNvSpPr>
          <p:nvPr>
            <p:ph type="title"/>
          </p:nvPr>
        </p:nvSpPr>
        <p:spPr>
          <a:xfrm>
            <a:off x="693812" y="702406"/>
            <a:ext cx="11605430" cy="1135776"/>
          </a:xfrm>
          <a:solidFill>
            <a:schemeClr val="tx2"/>
          </a:solidFill>
          <a:ln>
            <a:noFill/>
          </a:ln>
        </p:spPr>
        <p:txBody>
          <a:bodyPr>
            <a:noAutofit/>
          </a:bodyPr>
          <a:lstStyle/>
          <a:p>
            <a:r>
              <a:rPr lang="fr-FR" sz="3200" dirty="0" smtClean="0">
                <a:solidFill>
                  <a:schemeClr val="bg1"/>
                </a:solidFill>
                <a:latin typeface="Caladea" panose="02040503050406030204" pitchFamily="18" charset="0"/>
              </a:rPr>
              <a:t> Conclusion</a:t>
            </a:r>
            <a:endParaRPr lang="fr-FR" sz="3200" dirty="0">
              <a:solidFill>
                <a:schemeClr val="bg1"/>
              </a:solidFill>
              <a:latin typeface="Caladea" panose="02040503050406030204" pitchFamily="18" charset="0"/>
            </a:endParaRPr>
          </a:p>
        </p:txBody>
      </p:sp>
      <p:sp>
        <p:nvSpPr>
          <p:cNvPr id="3" name="Espace réservé du contenu 2"/>
          <p:cNvSpPr>
            <a:spLocks noGrp="1"/>
          </p:cNvSpPr>
          <p:nvPr>
            <p:ph idx="1"/>
          </p:nvPr>
        </p:nvSpPr>
        <p:spPr>
          <a:xfrm>
            <a:off x="940647" y="2282334"/>
            <a:ext cx="7183416" cy="4154159"/>
          </a:xfrm>
        </p:spPr>
        <p:txBody>
          <a:bodyPr>
            <a:normAutofit/>
          </a:bodyPr>
          <a:lstStyle/>
          <a:p>
            <a:pPr algn="just">
              <a:buFont typeface="Wingdings" panose="05000000000000000000" pitchFamily="2" charset="2"/>
              <a:buChar char="§"/>
            </a:pPr>
            <a:r>
              <a:rPr lang="fr-FR" sz="2000" dirty="0" smtClean="0">
                <a:solidFill>
                  <a:schemeClr val="tx2"/>
                </a:solidFill>
                <a:latin typeface="Caladea" panose="02040503050406030204" pitchFamily="18" charset="0"/>
              </a:rPr>
              <a:t> L’histoire se répète sans qu’on n’en tire nécessairement des conclusions </a:t>
            </a:r>
          </a:p>
          <a:p>
            <a:pPr algn="just">
              <a:buFont typeface="Wingdings" panose="05000000000000000000" pitchFamily="2" charset="2"/>
              <a:buChar char="§"/>
            </a:pPr>
            <a:r>
              <a:rPr lang="fr-FR" sz="2000" dirty="0">
                <a:solidFill>
                  <a:schemeClr val="tx2"/>
                </a:solidFill>
                <a:latin typeface="Caladea" panose="02040503050406030204" pitchFamily="18" charset="0"/>
              </a:rPr>
              <a:t> </a:t>
            </a:r>
            <a:r>
              <a:rPr lang="fr-FR" sz="2000" dirty="0" smtClean="0">
                <a:solidFill>
                  <a:schemeClr val="tx2"/>
                </a:solidFill>
                <a:latin typeface="Caladea" panose="02040503050406030204" pitchFamily="18" charset="0"/>
              </a:rPr>
              <a:t>L’actuelle politique nationale de santé communautaire repose sur un système et un fonctionnement bancal, qui </a:t>
            </a:r>
            <a:r>
              <a:rPr lang="fr-FR" sz="2000" dirty="0">
                <a:solidFill>
                  <a:schemeClr val="tx2"/>
                </a:solidFill>
                <a:latin typeface="Caladea" panose="02040503050406030204" pitchFamily="18" charset="0"/>
              </a:rPr>
              <a:t>reproduit les problèmes attribués aux soins de santé primaires et aux programmes </a:t>
            </a:r>
            <a:r>
              <a:rPr lang="fr-FR" sz="2000" dirty="0" smtClean="0">
                <a:solidFill>
                  <a:schemeClr val="tx2"/>
                </a:solidFill>
                <a:latin typeface="Caladea" panose="02040503050406030204" pitchFamily="18" charset="0"/>
              </a:rPr>
              <a:t>verticaux</a:t>
            </a:r>
          </a:p>
          <a:p>
            <a:pPr algn="just">
              <a:buFont typeface="Wingdings" panose="05000000000000000000" pitchFamily="2" charset="2"/>
              <a:buChar char="§"/>
            </a:pPr>
            <a:r>
              <a:rPr lang="fr-FR" sz="2000" dirty="0">
                <a:solidFill>
                  <a:schemeClr val="tx2"/>
                </a:solidFill>
                <a:latin typeface="Caladea" panose="02040503050406030204" pitchFamily="18" charset="0"/>
              </a:rPr>
              <a:t> </a:t>
            </a:r>
            <a:r>
              <a:rPr lang="fr-FR" sz="2000" dirty="0" smtClean="0">
                <a:solidFill>
                  <a:schemeClr val="tx2"/>
                </a:solidFill>
                <a:latin typeface="Caladea" panose="02040503050406030204" pitchFamily="18" charset="0"/>
              </a:rPr>
              <a:t>Elle est également confrontée à des problèmes structurels </a:t>
            </a:r>
            <a:r>
              <a:rPr lang="fr-FR" sz="2000" dirty="0">
                <a:solidFill>
                  <a:schemeClr val="tx2"/>
                </a:solidFill>
                <a:latin typeface="Caladea" panose="02040503050406030204" pitchFamily="18" charset="0"/>
              </a:rPr>
              <a:t>qui entravent encore </a:t>
            </a:r>
            <a:r>
              <a:rPr lang="fr-FR" sz="2000" dirty="0" smtClean="0">
                <a:solidFill>
                  <a:schemeClr val="tx2"/>
                </a:solidFill>
                <a:latin typeface="Caladea" panose="02040503050406030204" pitchFamily="18" charset="0"/>
              </a:rPr>
              <a:t>aujourd’hui </a:t>
            </a:r>
            <a:r>
              <a:rPr lang="fr-FR" sz="2000" dirty="0">
                <a:solidFill>
                  <a:schemeClr val="tx2"/>
                </a:solidFill>
                <a:latin typeface="Caladea" panose="02040503050406030204" pitchFamily="18" charset="0"/>
              </a:rPr>
              <a:t>la plupart des activités en </a:t>
            </a:r>
            <a:r>
              <a:rPr lang="fr-FR" sz="2000" dirty="0" smtClean="0">
                <a:solidFill>
                  <a:schemeClr val="tx2"/>
                </a:solidFill>
                <a:latin typeface="Caladea" panose="02040503050406030204" pitchFamily="18" charset="0"/>
              </a:rPr>
              <a:t>Guinée</a:t>
            </a:r>
          </a:p>
          <a:p>
            <a:pPr algn="just">
              <a:buFont typeface="Wingdings" panose="05000000000000000000" pitchFamily="2" charset="2"/>
              <a:buChar char="§"/>
            </a:pPr>
            <a:r>
              <a:rPr lang="fr-FR" sz="2000" dirty="0">
                <a:solidFill>
                  <a:schemeClr val="tx2"/>
                </a:solidFill>
                <a:latin typeface="Caladea" panose="02040503050406030204" pitchFamily="18" charset="0"/>
              </a:rPr>
              <a:t> </a:t>
            </a:r>
            <a:r>
              <a:rPr lang="fr-FR" sz="2000" dirty="0" smtClean="0">
                <a:solidFill>
                  <a:schemeClr val="tx2"/>
                </a:solidFill>
                <a:latin typeface="Caladea" panose="02040503050406030204" pitchFamily="18" charset="0"/>
              </a:rPr>
              <a:t>La pérennité annoncée est bancale car dans sa forme actuelle elle ne valorise et ne motive pas les acteurs communautaires </a:t>
            </a:r>
            <a:endParaRPr lang="fr-FR" sz="2000" dirty="0">
              <a:solidFill>
                <a:schemeClr val="tx2"/>
              </a:solidFill>
              <a:latin typeface="Caladea" panose="02040503050406030204" pitchFamily="18" charset="0"/>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7345" r="15428"/>
          <a:stretch/>
        </p:blipFill>
        <p:spPr>
          <a:xfrm>
            <a:off x="9645599" y="3949020"/>
            <a:ext cx="2945562" cy="287356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7383" r="10927" b="8112"/>
          <a:stretch/>
        </p:blipFill>
        <p:spPr>
          <a:xfrm>
            <a:off x="9645599" y="-33648"/>
            <a:ext cx="2676438" cy="401415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Espace réservé du contenu 5"/>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811" t="11751" r="225" b="61336"/>
          <a:stretch/>
        </p:blipFill>
        <p:spPr>
          <a:xfrm rot="5400000">
            <a:off x="6018802" y="3206286"/>
            <a:ext cx="6885384" cy="368209"/>
          </a:xfrm>
          <a:prstGeom prst="rect">
            <a:avLst/>
          </a:prstGeom>
          <a:solidFill>
            <a:schemeClr val="tx2"/>
          </a:solidFill>
          <a:ln>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52608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100000">
              <a:schemeClr val="accent4">
                <a:lumMod val="40000"/>
                <a:lumOff val="60000"/>
              </a:schemeClr>
            </a:gs>
            <a:gs pos="83000">
              <a:schemeClr val="accent4">
                <a:lumMod val="20000"/>
                <a:lumOff val="80000"/>
              </a:schemeClr>
            </a:gs>
            <a:gs pos="100000">
              <a:schemeClr val="accent2">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12" name="Rectangle 11"/>
          <p:cNvSpPr/>
          <p:nvPr/>
        </p:nvSpPr>
        <p:spPr>
          <a:xfrm>
            <a:off x="-3465" y="5805264"/>
            <a:ext cx="12215093" cy="106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290852" y="1340768"/>
            <a:ext cx="3744417" cy="3990168"/>
          </a:xfrm>
        </p:spPr>
        <p:txBody>
          <a:bodyPr>
            <a:noAutofit/>
          </a:bodyPr>
          <a:lstStyle/>
          <a:p>
            <a:r>
              <a:rPr lang="fr-FR" sz="8000" dirty="0" smtClean="0">
                <a:solidFill>
                  <a:schemeClr val="tx2"/>
                </a:solidFill>
                <a:latin typeface="Caladea" panose="02040503050406030204" pitchFamily="18" charset="0"/>
              </a:rPr>
              <a:t>Merci !</a:t>
            </a:r>
            <a:endParaRPr lang="fr-FR" sz="8000" dirty="0">
              <a:solidFill>
                <a:schemeClr val="tx2"/>
              </a:solidFill>
              <a:latin typeface="Caladea" panose="02040503050406030204" pitchFamily="18"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270" y="5933761"/>
            <a:ext cx="862365" cy="86236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980" y="5982509"/>
            <a:ext cx="851381" cy="85138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952" y="5951395"/>
            <a:ext cx="2178339" cy="85059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2885" y="5951395"/>
            <a:ext cx="923841" cy="86346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2365" y="5931136"/>
            <a:ext cx="979438" cy="837196"/>
          </a:xfrm>
          <a:prstGeom prst="rect">
            <a:avLst/>
          </a:prstGeom>
        </p:spPr>
      </p:pic>
      <p:pic>
        <p:nvPicPr>
          <p:cNvPr id="11" name="Espace réservé du contenu 10"/>
          <p:cNvPicPr>
            <a:picLocks noGrp="1" noChangeAspect="1"/>
          </p:cNvPicPr>
          <p:nvPr>
            <p:ph idx="1"/>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3240" t="35018" b="32131"/>
          <a:stretch/>
        </p:blipFill>
        <p:spPr>
          <a:xfrm>
            <a:off x="-3465" y="980728"/>
            <a:ext cx="12215093" cy="720080"/>
          </a:xfrm>
        </p:spPr>
      </p:pic>
      <p:pic>
        <p:nvPicPr>
          <p:cNvPr id="10" name="Image 9"/>
          <p:cNvPicPr>
            <a:picLocks noChangeAspect="1"/>
          </p:cNvPicPr>
          <p:nvPr/>
        </p:nvPicPr>
        <p:blipFill>
          <a:blip r:embed="rId9"/>
          <a:stretch>
            <a:fillRect/>
          </a:stretch>
        </p:blipFill>
        <p:spPr>
          <a:xfrm>
            <a:off x="9797906" y="5971657"/>
            <a:ext cx="2250722" cy="810066"/>
          </a:xfrm>
          <a:prstGeom prst="rect">
            <a:avLst/>
          </a:prstGeom>
        </p:spPr>
      </p:pic>
    </p:spTree>
    <p:extLst>
      <p:ext uri="{BB962C8B-B14F-4D97-AF65-F5344CB8AC3E}">
        <p14:creationId xmlns:p14="http://schemas.microsoft.com/office/powerpoint/2010/main" val="99476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5696" y="332656"/>
            <a:ext cx="9717541" cy="539528"/>
          </a:xfrm>
        </p:spPr>
        <p:txBody>
          <a:bodyPr>
            <a:normAutofit/>
          </a:bodyPr>
          <a:lstStyle/>
          <a:p>
            <a:r>
              <a:rPr lang="fr-FR" sz="2400" cap="none" dirty="0" smtClean="0">
                <a:latin typeface="Caladea" panose="02040503050406030204" pitchFamily="18" charset="0"/>
              </a:rPr>
              <a:t>Références bibliographiques</a:t>
            </a:r>
            <a:endParaRPr lang="fr-FR" sz="2400" cap="none" dirty="0">
              <a:latin typeface="Caladea" panose="02040503050406030204" pitchFamily="18" charset="0"/>
            </a:endParaRPr>
          </a:p>
        </p:txBody>
      </p:sp>
      <p:sp>
        <p:nvSpPr>
          <p:cNvPr id="3" name="Espace réservé du contenu 2"/>
          <p:cNvSpPr>
            <a:spLocks noGrp="1"/>
          </p:cNvSpPr>
          <p:nvPr>
            <p:ph idx="1"/>
          </p:nvPr>
        </p:nvSpPr>
        <p:spPr>
          <a:xfrm>
            <a:off x="785696" y="872184"/>
            <a:ext cx="9717541" cy="5797176"/>
          </a:xfrm>
        </p:spPr>
        <p:txBody>
          <a:bodyPr>
            <a:normAutofit fontScale="40000" lnSpcReduction="20000"/>
          </a:bodyPr>
          <a:lstStyle/>
          <a:p>
            <a:pPr>
              <a:buFont typeface="Wingdings" panose="05000000000000000000" pitchFamily="2" charset="2"/>
              <a:buChar char="§"/>
            </a:pPr>
            <a:r>
              <a:rPr lang="fr-FR" dirty="0"/>
              <a:t>CAMARA M., CAMARA A., CAMARA N., 2015, « The </a:t>
            </a:r>
            <a:r>
              <a:rPr lang="fr-FR" dirty="0" err="1"/>
              <a:t>healthcare</a:t>
            </a:r>
            <a:r>
              <a:rPr lang="fr-FR" dirty="0"/>
              <a:t> system in </a:t>
            </a:r>
            <a:r>
              <a:rPr lang="fr-FR" dirty="0" err="1"/>
              <a:t>Africa</a:t>
            </a:r>
            <a:r>
              <a:rPr lang="fr-FR" dirty="0"/>
              <a:t>: the case of </a:t>
            </a:r>
            <a:r>
              <a:rPr lang="fr-FR" dirty="0" err="1"/>
              <a:t>guinea</a:t>
            </a:r>
            <a:r>
              <a:rPr lang="fr-FR" dirty="0"/>
              <a:t> », International Journal of </a:t>
            </a:r>
            <a:r>
              <a:rPr lang="fr-FR" dirty="0" err="1"/>
              <a:t>Community</a:t>
            </a:r>
            <a:r>
              <a:rPr lang="fr-FR" dirty="0"/>
              <a:t> </a:t>
            </a:r>
            <a:r>
              <a:rPr lang="fr-FR" dirty="0" err="1"/>
              <a:t>Medicine</a:t>
            </a:r>
            <a:r>
              <a:rPr lang="fr-FR" dirty="0"/>
              <a:t> and Public Health, p. 685‑689.</a:t>
            </a:r>
          </a:p>
          <a:p>
            <a:pPr>
              <a:buFont typeface="Wingdings" panose="05000000000000000000" pitchFamily="2" charset="2"/>
              <a:buChar char="§"/>
            </a:pPr>
            <a:r>
              <a:rPr lang="fr-FR" dirty="0"/>
              <a:t>COMOLET T., 2000, « La santé en Guinée : un modèle de système de soins de santé primaires à revisiter », Médecine tropicale, 60, p. 25‑28.</a:t>
            </a:r>
          </a:p>
          <a:p>
            <a:pPr>
              <a:buFont typeface="Wingdings" panose="05000000000000000000" pitchFamily="2" charset="2"/>
              <a:buChar char="§"/>
            </a:pPr>
            <a:r>
              <a:rPr lang="fr-FR" dirty="0"/>
              <a:t>DAVID P.-M., DEVEDEC N.L., 2019, « </a:t>
            </a:r>
            <a:r>
              <a:rPr lang="fr-FR" dirty="0" err="1"/>
              <a:t>Preparedness</a:t>
            </a:r>
            <a:r>
              <a:rPr lang="fr-FR" dirty="0"/>
              <a:t> for the </a:t>
            </a:r>
            <a:r>
              <a:rPr lang="fr-FR" dirty="0" err="1"/>
              <a:t>next</a:t>
            </a:r>
            <a:r>
              <a:rPr lang="fr-FR" dirty="0"/>
              <a:t> </a:t>
            </a:r>
            <a:r>
              <a:rPr lang="fr-FR" dirty="0" err="1"/>
              <a:t>epidemic</a:t>
            </a:r>
            <a:r>
              <a:rPr lang="fr-FR" dirty="0"/>
              <a:t>: </a:t>
            </a:r>
            <a:r>
              <a:rPr lang="fr-FR" dirty="0" err="1"/>
              <a:t>health</a:t>
            </a:r>
            <a:r>
              <a:rPr lang="fr-FR" dirty="0"/>
              <a:t> and </a:t>
            </a:r>
            <a:r>
              <a:rPr lang="fr-FR" dirty="0" err="1"/>
              <a:t>political</a:t>
            </a:r>
            <a:r>
              <a:rPr lang="fr-FR" dirty="0"/>
              <a:t> issues of an </a:t>
            </a:r>
            <a:r>
              <a:rPr lang="fr-FR" dirty="0" err="1"/>
              <a:t>emerging</a:t>
            </a:r>
            <a:r>
              <a:rPr lang="fr-FR" dirty="0"/>
              <a:t> </a:t>
            </a:r>
            <a:r>
              <a:rPr lang="fr-FR" dirty="0" err="1"/>
              <a:t>paradigm</a:t>
            </a:r>
            <a:r>
              <a:rPr lang="fr-FR" dirty="0"/>
              <a:t> », Critical Public Health, 29, 3, p. 363‑369.</a:t>
            </a:r>
          </a:p>
          <a:p>
            <a:pPr>
              <a:buFont typeface="Wingdings" panose="05000000000000000000" pitchFamily="2" charset="2"/>
              <a:buChar char="§"/>
            </a:pPr>
            <a:r>
              <a:rPr lang="fr-FR" dirty="0"/>
              <a:t>DOUMBOUYA M.L., 2008, « Accessibilité des services de santé en Afrique de l’Ouest: le cas de la Guinée [</a:t>
            </a:r>
            <a:r>
              <a:rPr lang="fr-FR" dirty="0" err="1"/>
              <a:t>Working</a:t>
            </a:r>
            <a:r>
              <a:rPr lang="fr-FR" dirty="0"/>
              <a:t> </a:t>
            </a:r>
            <a:r>
              <a:rPr lang="fr-FR" dirty="0" err="1"/>
              <a:t>paper</a:t>
            </a:r>
            <a:r>
              <a:rPr lang="fr-FR" dirty="0"/>
              <a:t>] », p. 20</a:t>
            </a:r>
            <a:r>
              <a:rPr lang="fr-FR" dirty="0" smtClean="0"/>
              <a:t>.</a:t>
            </a:r>
          </a:p>
          <a:p>
            <a:pPr>
              <a:buFont typeface="Wingdings" panose="05000000000000000000" pitchFamily="2" charset="2"/>
              <a:buChar char="§"/>
            </a:pPr>
            <a:r>
              <a:rPr lang="en-US" dirty="0"/>
              <a:t>GOMEZ-TEMESIO V., MARCIS F.L., 2021, « Governing Lives in the Times of Global Health », </a:t>
            </a:r>
            <a:r>
              <a:rPr lang="en-US" dirty="0" err="1"/>
              <a:t>dans</a:t>
            </a:r>
            <a:r>
              <a:rPr lang="en-US" dirty="0"/>
              <a:t> The SAGE Handbook of Cultural Anthropology, 1 Oliver’s Yard, 55 City Road London EC1Y 1SP, SAGE Publications Ltd, p. 554‑578.</a:t>
            </a:r>
            <a:endParaRPr lang="fr-FR" dirty="0"/>
          </a:p>
          <a:p>
            <a:pPr>
              <a:buFont typeface="Wingdings" panose="05000000000000000000" pitchFamily="2" charset="2"/>
              <a:buChar char="§"/>
            </a:pPr>
            <a:r>
              <a:rPr lang="fr-FR" dirty="0"/>
              <a:t>HALL J.J., TAYLOR R., 2003, « Health for all </a:t>
            </a:r>
            <a:r>
              <a:rPr lang="fr-FR" dirty="0" err="1"/>
              <a:t>beyond</a:t>
            </a:r>
            <a:r>
              <a:rPr lang="fr-FR" dirty="0"/>
              <a:t> 2000: the </a:t>
            </a:r>
            <a:r>
              <a:rPr lang="fr-FR" dirty="0" err="1"/>
              <a:t>demise</a:t>
            </a:r>
            <a:r>
              <a:rPr lang="fr-FR" dirty="0"/>
              <a:t> of the Alma‐Ata </a:t>
            </a:r>
            <a:r>
              <a:rPr lang="fr-FR" dirty="0" err="1"/>
              <a:t>Declaration</a:t>
            </a:r>
            <a:r>
              <a:rPr lang="fr-FR" dirty="0"/>
              <a:t> and </a:t>
            </a:r>
            <a:r>
              <a:rPr lang="fr-FR" dirty="0" err="1"/>
              <a:t>primary</a:t>
            </a:r>
            <a:r>
              <a:rPr lang="fr-FR" dirty="0"/>
              <a:t> </a:t>
            </a:r>
            <a:r>
              <a:rPr lang="fr-FR" dirty="0" err="1"/>
              <a:t>health</a:t>
            </a:r>
            <a:r>
              <a:rPr lang="fr-FR" dirty="0"/>
              <a:t> care in </a:t>
            </a:r>
            <a:r>
              <a:rPr lang="fr-FR" dirty="0" err="1"/>
              <a:t>developing</a:t>
            </a:r>
            <a:r>
              <a:rPr lang="fr-FR" dirty="0"/>
              <a:t> countries », </a:t>
            </a:r>
            <a:r>
              <a:rPr lang="fr-FR" dirty="0" err="1"/>
              <a:t>Medical</a:t>
            </a:r>
            <a:r>
              <a:rPr lang="fr-FR" dirty="0"/>
              <a:t> Journal of </a:t>
            </a:r>
            <a:r>
              <a:rPr lang="fr-FR" dirty="0" err="1"/>
              <a:t>Australia</a:t>
            </a:r>
            <a:r>
              <a:rPr lang="fr-FR" dirty="0"/>
              <a:t>, 178, 1, p. 17‑20.</a:t>
            </a:r>
          </a:p>
          <a:p>
            <a:pPr>
              <a:buFont typeface="Wingdings" panose="05000000000000000000" pitchFamily="2" charset="2"/>
              <a:buChar char="§"/>
            </a:pPr>
            <a:r>
              <a:rPr lang="fr-FR" dirty="0"/>
              <a:t>INSTITUT NATIONAL DE LA </a:t>
            </a:r>
            <a:r>
              <a:rPr lang="fr-FR" dirty="0" smtClean="0"/>
              <a:t>STATISTIQUE, </a:t>
            </a:r>
            <a:r>
              <a:rPr lang="fr-FR" dirty="0"/>
              <a:t>MINISTERE DU PLAN ET DU DEVELOPPEMENT ECONOMIQUE, 2019, « Enquête démographique et de santé 2018 ».</a:t>
            </a:r>
          </a:p>
          <a:p>
            <a:pPr>
              <a:buFont typeface="Wingdings" panose="05000000000000000000" pitchFamily="2" charset="2"/>
              <a:buChar char="§"/>
            </a:pPr>
            <a:r>
              <a:rPr lang="fr-FR" dirty="0"/>
              <a:t>KNIPPENBERG R., ALIHONOU E., SOUCAT A., OYEGBITE K., CALIVIS M., HOPWOOD I., NIIMI R., DIALLO M.P., CONDE M., OFOSU‐AMAAH S., 1997, « </a:t>
            </a:r>
            <a:r>
              <a:rPr lang="fr-FR" dirty="0" err="1"/>
              <a:t>Implementation</a:t>
            </a:r>
            <a:r>
              <a:rPr lang="fr-FR" dirty="0"/>
              <a:t> of the Bamako Initiative: </a:t>
            </a:r>
            <a:r>
              <a:rPr lang="fr-FR" dirty="0" err="1"/>
              <a:t>strategies</a:t>
            </a:r>
            <a:r>
              <a:rPr lang="fr-FR" dirty="0"/>
              <a:t> in Benin and </a:t>
            </a:r>
            <a:r>
              <a:rPr lang="fr-FR" dirty="0" err="1"/>
              <a:t>Guinea</a:t>
            </a:r>
            <a:r>
              <a:rPr lang="fr-FR" dirty="0"/>
              <a:t> », The International Journal of Health Planning and Management, 12, S1, p. S29‑S47.</a:t>
            </a:r>
          </a:p>
          <a:p>
            <a:pPr>
              <a:buFont typeface="Wingdings" panose="05000000000000000000" pitchFamily="2" charset="2"/>
              <a:buChar char="§"/>
            </a:pPr>
            <a:r>
              <a:rPr lang="fr-FR" dirty="0"/>
              <a:t>LACHENAL G., 2014, « Chronique d’un film catastrophe bien préparé », Libération.fr, 18 septembre 2014.</a:t>
            </a:r>
          </a:p>
          <a:p>
            <a:pPr>
              <a:buFont typeface="Wingdings" panose="05000000000000000000" pitchFamily="2" charset="2"/>
              <a:buChar char="§"/>
            </a:pPr>
            <a:r>
              <a:rPr lang="fr-FR" dirty="0"/>
              <a:t>LE MARCIS F., ENRIA L., ABRAMOWITZ S., SAEZ A.-M., FAYE S.L.B., 2019, « </a:t>
            </a:r>
            <a:r>
              <a:rPr lang="fr-FR" dirty="0" err="1"/>
              <a:t>Three</a:t>
            </a:r>
            <a:r>
              <a:rPr lang="fr-FR" dirty="0"/>
              <a:t> </a:t>
            </a:r>
            <a:r>
              <a:rPr lang="fr-FR" dirty="0" err="1"/>
              <a:t>Acts</a:t>
            </a:r>
            <a:r>
              <a:rPr lang="fr-FR" dirty="0"/>
              <a:t> of </a:t>
            </a:r>
            <a:r>
              <a:rPr lang="fr-FR" dirty="0" err="1"/>
              <a:t>Resistance</a:t>
            </a:r>
            <a:r>
              <a:rPr lang="fr-FR" dirty="0"/>
              <a:t> </a:t>
            </a:r>
            <a:r>
              <a:rPr lang="fr-FR" dirty="0" err="1"/>
              <a:t>during</a:t>
            </a:r>
            <a:r>
              <a:rPr lang="fr-FR" dirty="0"/>
              <a:t> the 2014–16 West </a:t>
            </a:r>
            <a:r>
              <a:rPr lang="fr-FR" dirty="0" err="1"/>
              <a:t>Africa</a:t>
            </a:r>
            <a:r>
              <a:rPr lang="fr-FR" dirty="0"/>
              <a:t> Ebola </a:t>
            </a:r>
            <a:r>
              <a:rPr lang="fr-FR" dirty="0" err="1"/>
              <a:t>Epidemic</a:t>
            </a:r>
            <a:r>
              <a:rPr lang="fr-FR" dirty="0"/>
              <a:t>: A Focus on </a:t>
            </a:r>
            <a:r>
              <a:rPr lang="fr-FR" dirty="0" err="1"/>
              <a:t>Community</a:t>
            </a:r>
            <a:r>
              <a:rPr lang="fr-FR" dirty="0"/>
              <a:t> Engagement », Journal of </a:t>
            </a:r>
            <a:r>
              <a:rPr lang="fr-FR" dirty="0" err="1"/>
              <a:t>Humanitarian</a:t>
            </a:r>
            <a:r>
              <a:rPr lang="fr-FR" dirty="0"/>
              <a:t> </a:t>
            </a:r>
            <a:r>
              <a:rPr lang="fr-FR" dirty="0" err="1"/>
              <a:t>Affairs</a:t>
            </a:r>
            <a:r>
              <a:rPr lang="fr-FR" dirty="0"/>
              <a:t>, 1, 2, p. 23‑31.</a:t>
            </a:r>
          </a:p>
          <a:p>
            <a:pPr>
              <a:buFont typeface="Wingdings" panose="05000000000000000000" pitchFamily="2" charset="2"/>
              <a:buChar char="§"/>
            </a:pPr>
            <a:r>
              <a:rPr lang="fr-FR" dirty="0" smtClean="0"/>
              <a:t>LEVY-BRUHL </a:t>
            </a:r>
            <a:r>
              <a:rPr lang="fr-FR" dirty="0"/>
              <a:t>D., SOUCAT A., DIALLO S., LAMARQUE J.-P., NDIAYE J.-M., DRAME K., OSSENI R., DIENG B., GBEDONOU P., CISSE M., YAROU M., KNIPPENBERG R., 1994, « Intégration du PEV aux soins de santé primaires : l’exemple du Bénin et de la Guinée », Cahiers d’études et de recherches francophones / Santé, 4, 3, p. 205‑212.</a:t>
            </a:r>
          </a:p>
          <a:p>
            <a:pPr>
              <a:buFont typeface="Wingdings" panose="05000000000000000000" pitchFamily="2" charset="2"/>
              <a:buChar char="§"/>
            </a:pPr>
            <a:r>
              <a:rPr lang="fr-FR" dirty="0"/>
              <a:t>LEVY‐BRUHL D., SOUCAT A., OSSENI R., NDIAYE J.-M., DIENG B., BETHUNE X. DE, DIALLO A.T., CONDE M., CISSE M., MOUSSA Y., DRAME K., KNIPPENBERY R., 1997, « The Bamako Initiative in Benin and </a:t>
            </a:r>
            <a:r>
              <a:rPr lang="fr-FR" dirty="0" err="1"/>
              <a:t>Guinea</a:t>
            </a:r>
            <a:r>
              <a:rPr lang="fr-FR" dirty="0"/>
              <a:t>: </a:t>
            </a:r>
            <a:r>
              <a:rPr lang="fr-FR" dirty="0" err="1"/>
              <a:t>improving</a:t>
            </a:r>
            <a:r>
              <a:rPr lang="fr-FR" dirty="0"/>
              <a:t> the </a:t>
            </a:r>
            <a:r>
              <a:rPr lang="fr-FR" dirty="0" err="1"/>
              <a:t>effectiveness</a:t>
            </a:r>
            <a:r>
              <a:rPr lang="fr-FR" dirty="0"/>
              <a:t> of </a:t>
            </a:r>
            <a:r>
              <a:rPr lang="fr-FR" dirty="0" err="1"/>
              <a:t>primary</a:t>
            </a:r>
            <a:r>
              <a:rPr lang="fr-FR" dirty="0"/>
              <a:t> </a:t>
            </a:r>
            <a:r>
              <a:rPr lang="fr-FR" dirty="0" err="1"/>
              <a:t>health</a:t>
            </a:r>
            <a:r>
              <a:rPr lang="fr-FR" dirty="0"/>
              <a:t> care », The International Journal of Health Planning and Management, 12, S1, p. S49‑S79.</a:t>
            </a:r>
          </a:p>
          <a:p>
            <a:pPr>
              <a:buFont typeface="Wingdings" panose="05000000000000000000" pitchFamily="2" charset="2"/>
              <a:buChar char="§"/>
            </a:pPr>
            <a:r>
              <a:rPr lang="fr-FR" dirty="0"/>
              <a:t>NICHTER M., 2018, « Global Health », The International </a:t>
            </a:r>
            <a:r>
              <a:rPr lang="fr-FR" dirty="0" err="1"/>
              <a:t>Encyclopedia</a:t>
            </a:r>
            <a:r>
              <a:rPr lang="fr-FR" dirty="0"/>
              <a:t> of </a:t>
            </a:r>
            <a:r>
              <a:rPr lang="fr-FR" dirty="0" err="1"/>
              <a:t>Anthropology</a:t>
            </a:r>
            <a:r>
              <a:rPr lang="fr-FR" dirty="0"/>
              <a:t>.</a:t>
            </a:r>
          </a:p>
          <a:p>
            <a:pPr>
              <a:buFont typeface="Wingdings" panose="05000000000000000000" pitchFamily="2" charset="2"/>
              <a:buChar char="§"/>
            </a:pPr>
            <a:r>
              <a:rPr lang="fr-FR" dirty="0"/>
              <a:t>SOUCAT A., GANDAHO T., LEVY‐BRUHL D., BETHUNE X. DE, ALIHONOU E., ORTIZ C., GBEDONOU P., ADOVOHEKPE P., CAMARA O., NDIAYE J.-M., DIENG B., KNIPPENBERG R., 1997, « Health </a:t>
            </a:r>
            <a:r>
              <a:rPr lang="fr-FR" dirty="0" err="1"/>
              <a:t>seeking</a:t>
            </a:r>
            <a:r>
              <a:rPr lang="fr-FR" dirty="0"/>
              <a:t> </a:t>
            </a:r>
            <a:r>
              <a:rPr lang="fr-FR" dirty="0" err="1"/>
              <a:t>behaviour</a:t>
            </a:r>
            <a:r>
              <a:rPr lang="fr-FR" dirty="0"/>
              <a:t> and </a:t>
            </a:r>
            <a:r>
              <a:rPr lang="fr-FR" dirty="0" err="1"/>
              <a:t>household</a:t>
            </a:r>
            <a:r>
              <a:rPr lang="fr-FR" dirty="0"/>
              <a:t> </a:t>
            </a:r>
            <a:r>
              <a:rPr lang="fr-FR" dirty="0" err="1"/>
              <a:t>health</a:t>
            </a:r>
            <a:r>
              <a:rPr lang="fr-FR" dirty="0"/>
              <a:t> </a:t>
            </a:r>
            <a:r>
              <a:rPr lang="fr-FR" dirty="0" err="1"/>
              <a:t>expenditures</a:t>
            </a:r>
            <a:r>
              <a:rPr lang="fr-FR" dirty="0"/>
              <a:t> in Benin and </a:t>
            </a:r>
            <a:r>
              <a:rPr lang="fr-FR" dirty="0" err="1"/>
              <a:t>Guinea</a:t>
            </a:r>
            <a:r>
              <a:rPr lang="fr-FR" dirty="0"/>
              <a:t>: the </a:t>
            </a:r>
            <a:r>
              <a:rPr lang="fr-FR" dirty="0" err="1"/>
              <a:t>equity</a:t>
            </a:r>
            <a:r>
              <a:rPr lang="fr-FR" dirty="0"/>
              <a:t> implications of the Bamako Initiative », The International Journal of Health Planning and Management, 12, S1, p. S137‑S163.</a:t>
            </a:r>
          </a:p>
          <a:p>
            <a:pPr>
              <a:buFont typeface="Wingdings" panose="05000000000000000000" pitchFamily="2" charset="2"/>
              <a:buChar char="§"/>
            </a:pPr>
            <a:r>
              <a:rPr lang="fr-FR" dirty="0"/>
              <a:t>SOUCAT A., LEVY‐BRUHL D., BETHUNE X. DE, GBEDONOU P., LAMARQUE J.-P., BANGOURA O., CAMARA O., GANDAHO T., ORTIZ C., KADDAR M., KNIPPENBERG R., 1997, « </a:t>
            </a:r>
            <a:r>
              <a:rPr lang="fr-FR" dirty="0" err="1"/>
              <a:t>Affordability</a:t>
            </a:r>
            <a:r>
              <a:rPr lang="fr-FR" dirty="0"/>
              <a:t>, </a:t>
            </a:r>
            <a:r>
              <a:rPr lang="fr-FR" dirty="0" err="1"/>
              <a:t>cost-effectiveness</a:t>
            </a:r>
            <a:r>
              <a:rPr lang="fr-FR" dirty="0"/>
              <a:t> and </a:t>
            </a:r>
            <a:r>
              <a:rPr lang="fr-FR" dirty="0" err="1"/>
              <a:t>efficiency</a:t>
            </a:r>
            <a:r>
              <a:rPr lang="fr-FR" dirty="0"/>
              <a:t> of </a:t>
            </a:r>
            <a:r>
              <a:rPr lang="fr-FR" dirty="0" err="1"/>
              <a:t>primary</a:t>
            </a:r>
            <a:r>
              <a:rPr lang="fr-FR" dirty="0"/>
              <a:t> </a:t>
            </a:r>
            <a:r>
              <a:rPr lang="fr-FR" dirty="0" err="1"/>
              <a:t>health</a:t>
            </a:r>
            <a:r>
              <a:rPr lang="fr-FR" dirty="0"/>
              <a:t> care: the Bamako Initiative </a:t>
            </a:r>
            <a:r>
              <a:rPr lang="fr-FR" dirty="0" err="1"/>
              <a:t>experience</a:t>
            </a:r>
            <a:r>
              <a:rPr lang="fr-FR" dirty="0"/>
              <a:t> in Benin and </a:t>
            </a:r>
            <a:r>
              <a:rPr lang="fr-FR" dirty="0" err="1"/>
              <a:t>Guinea</a:t>
            </a:r>
            <a:r>
              <a:rPr lang="fr-FR" dirty="0"/>
              <a:t> », The International Journal of Health Planning and Management, 12, S1, p. S81‑S108.</a:t>
            </a:r>
          </a:p>
          <a:p>
            <a:pPr>
              <a:buFont typeface="Wingdings" panose="05000000000000000000" pitchFamily="2" charset="2"/>
              <a:buChar char="§"/>
            </a:pPr>
            <a:r>
              <a:rPr lang="fr-FR" dirty="0"/>
              <a:t>SOUCAT A., LEVY‐BRUHL D., GBEDONOU P., DRAME K., LAMARQUE J.-P., DIALLO S., OSSENI R., ADOVOHEKPE P., ORTIZ C., DEBEUNGY C., KNIPPENBERG R., 1997, « Local </a:t>
            </a:r>
            <a:r>
              <a:rPr lang="fr-FR" dirty="0" err="1"/>
              <a:t>cost</a:t>
            </a:r>
            <a:r>
              <a:rPr lang="fr-FR" dirty="0"/>
              <a:t> sharing in Bamako Initiative </a:t>
            </a:r>
            <a:r>
              <a:rPr lang="fr-FR" dirty="0" err="1"/>
              <a:t>systems</a:t>
            </a:r>
            <a:r>
              <a:rPr lang="fr-FR" dirty="0"/>
              <a:t> in Benin and </a:t>
            </a:r>
            <a:r>
              <a:rPr lang="fr-FR" dirty="0" err="1"/>
              <a:t>Guinea</a:t>
            </a:r>
            <a:r>
              <a:rPr lang="fr-FR" dirty="0"/>
              <a:t>: </a:t>
            </a:r>
            <a:r>
              <a:rPr lang="fr-FR" dirty="0" err="1"/>
              <a:t>assuring</a:t>
            </a:r>
            <a:r>
              <a:rPr lang="fr-FR" dirty="0"/>
              <a:t> the </a:t>
            </a:r>
            <a:r>
              <a:rPr lang="fr-FR" dirty="0" err="1"/>
              <a:t>financial</a:t>
            </a:r>
            <a:r>
              <a:rPr lang="fr-FR" dirty="0"/>
              <a:t> </a:t>
            </a:r>
            <a:r>
              <a:rPr lang="fr-FR" dirty="0" err="1"/>
              <a:t>viability</a:t>
            </a:r>
            <a:r>
              <a:rPr lang="fr-FR" dirty="0"/>
              <a:t> of </a:t>
            </a:r>
            <a:r>
              <a:rPr lang="fr-FR" dirty="0" err="1"/>
              <a:t>primary</a:t>
            </a:r>
            <a:r>
              <a:rPr lang="fr-FR" dirty="0"/>
              <a:t> </a:t>
            </a:r>
            <a:r>
              <a:rPr lang="fr-FR" dirty="0" err="1"/>
              <a:t>health</a:t>
            </a:r>
            <a:r>
              <a:rPr lang="fr-FR" dirty="0"/>
              <a:t> care », The International Journal of Health Planning and Management, 12, S1, p. S109‑S135.</a:t>
            </a:r>
          </a:p>
          <a:p>
            <a:pPr>
              <a:buFont typeface="Wingdings" panose="05000000000000000000" pitchFamily="2" charset="2"/>
              <a:buChar char="§"/>
            </a:pPr>
            <a:r>
              <a:rPr lang="fr-FR" dirty="0"/>
              <a:t>THE LANCET, 2008, « A renaissance in </a:t>
            </a:r>
            <a:r>
              <a:rPr lang="fr-FR" dirty="0" err="1"/>
              <a:t>primary</a:t>
            </a:r>
            <a:r>
              <a:rPr lang="fr-FR" dirty="0"/>
              <a:t> </a:t>
            </a:r>
            <a:r>
              <a:rPr lang="fr-FR" dirty="0" err="1"/>
              <a:t>health</a:t>
            </a:r>
            <a:r>
              <a:rPr lang="fr-FR" dirty="0"/>
              <a:t> care », The Lancet, 372, 9642, p. 863</a:t>
            </a:r>
            <a:r>
              <a:rPr lang="fr-FR" dirty="0" smtClean="0"/>
              <a:t>.</a:t>
            </a:r>
            <a:endParaRPr lang="fr-FR" dirty="0"/>
          </a:p>
          <a:p>
            <a:endParaRPr lang="fr-FR" dirty="0"/>
          </a:p>
        </p:txBody>
      </p:sp>
      <p:pic>
        <p:nvPicPr>
          <p:cNvPr id="6"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811" t="11751" r="225" b="61336"/>
          <a:stretch/>
        </p:blipFill>
        <p:spPr>
          <a:xfrm rot="5400000">
            <a:off x="7588353" y="3258587"/>
            <a:ext cx="6885384" cy="368209"/>
          </a:xfrm>
          <a:prstGeom prst="rect">
            <a:avLst/>
          </a:prstGeom>
          <a:solidFill>
            <a:schemeClr val="tx2"/>
          </a:solidFill>
          <a:effectLst>
            <a:outerShdw blurRad="50800" dist="38100" algn="l" rotWithShape="0">
              <a:prstClr val="black">
                <a:alpha val="40000"/>
              </a:prstClr>
            </a:outerShdw>
          </a:effectLst>
        </p:spPr>
      </p:pic>
      <p:pic>
        <p:nvPicPr>
          <p:cNvPr id="7"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811" t="11751" r="225" b="61336"/>
          <a:stretch/>
        </p:blipFill>
        <p:spPr>
          <a:xfrm rot="5400000">
            <a:off x="8152048" y="3282945"/>
            <a:ext cx="6885384" cy="368209"/>
          </a:xfrm>
          <a:prstGeom prst="rect">
            <a:avLst/>
          </a:prstGeom>
          <a:solidFill>
            <a:schemeClr val="tx2"/>
          </a:solidFill>
          <a:effectLst>
            <a:outerShdw blurRad="50800" dist="38100" algn="l" rotWithShape="0">
              <a:prstClr val="black">
                <a:alpha val="40000"/>
              </a:prstClr>
            </a:outerShdw>
          </a:effectLst>
        </p:spPr>
      </p:pic>
    </p:spTree>
    <p:extLst>
      <p:ext uri="{BB962C8B-B14F-4D97-AF65-F5344CB8AC3E}">
        <p14:creationId xmlns:p14="http://schemas.microsoft.com/office/powerpoint/2010/main" val="8185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7" name="Espace réservé du contenu 6"/>
          <p:cNvSpPr>
            <a:spLocks noGrp="1"/>
          </p:cNvSpPr>
          <p:nvPr>
            <p:ph idx="1"/>
          </p:nvPr>
        </p:nvSpPr>
        <p:spPr>
          <a:xfrm>
            <a:off x="972526" y="2204864"/>
            <a:ext cx="9717542" cy="3888472"/>
          </a:xfrm>
        </p:spPr>
        <p:txBody>
          <a:bodyPr>
            <a:normAutofit/>
          </a:bodyPr>
          <a:lstStyle/>
          <a:p>
            <a:pPr>
              <a:buFont typeface="Wingdings" panose="05000000000000000000" pitchFamily="2" charset="2"/>
              <a:buChar char="§"/>
            </a:pPr>
            <a:r>
              <a:rPr lang="fr-FR" sz="2000" b="1" dirty="0" smtClean="0">
                <a:solidFill>
                  <a:schemeClr val="tx2"/>
                </a:solidFill>
                <a:latin typeface="Caladea" panose="02040503050406030204" pitchFamily="18" charset="0"/>
              </a:rPr>
              <a:t> Retour </a:t>
            </a:r>
            <a:r>
              <a:rPr lang="fr-FR" sz="2000" b="1" dirty="0">
                <a:solidFill>
                  <a:schemeClr val="tx2"/>
                </a:solidFill>
                <a:latin typeface="Caladea" panose="02040503050406030204" pitchFamily="18" charset="0"/>
              </a:rPr>
              <a:t>historique sur </a:t>
            </a:r>
            <a:r>
              <a:rPr lang="fr-FR" sz="2000" b="1" dirty="0" smtClean="0">
                <a:solidFill>
                  <a:schemeClr val="tx2"/>
                </a:solidFill>
                <a:latin typeface="Caladea" panose="02040503050406030204" pitchFamily="18" charset="0"/>
              </a:rPr>
              <a:t>les politiques </a:t>
            </a:r>
            <a:r>
              <a:rPr lang="fr-FR" sz="2000" b="1" dirty="0">
                <a:solidFill>
                  <a:schemeClr val="tx2"/>
                </a:solidFill>
                <a:latin typeface="Caladea" panose="02040503050406030204" pitchFamily="18" charset="0"/>
              </a:rPr>
              <a:t>de santé communautaire en Guinée</a:t>
            </a:r>
          </a:p>
          <a:p>
            <a:pPr lvl="2">
              <a:buFont typeface="Wingdings" panose="05000000000000000000" pitchFamily="2" charset="2"/>
              <a:buChar char="Ø"/>
            </a:pPr>
            <a:r>
              <a:rPr lang="fr-FR" sz="1800" dirty="0" smtClean="0">
                <a:solidFill>
                  <a:schemeClr val="tx2"/>
                </a:solidFill>
                <a:latin typeface="Caladea" panose="02040503050406030204" pitchFamily="18" charset="0"/>
              </a:rPr>
              <a:t> La </a:t>
            </a:r>
            <a:r>
              <a:rPr lang="fr-FR" sz="1800" dirty="0">
                <a:solidFill>
                  <a:schemeClr val="tx2"/>
                </a:solidFill>
                <a:latin typeface="Caladea" panose="02040503050406030204" pitchFamily="18" charset="0"/>
              </a:rPr>
              <a:t>promotion de la santé communautaire après la Déclaration d’Alma-Ata (Fin </a:t>
            </a:r>
            <a:r>
              <a:rPr lang="fr-FR" sz="1800" dirty="0" smtClean="0">
                <a:solidFill>
                  <a:schemeClr val="tx2"/>
                </a:solidFill>
                <a:latin typeface="Caladea" panose="02040503050406030204" pitchFamily="18" charset="0"/>
              </a:rPr>
              <a:t>70’s </a:t>
            </a:r>
            <a:r>
              <a:rPr lang="fr-FR" sz="1800" dirty="0">
                <a:solidFill>
                  <a:schemeClr val="tx2"/>
                </a:solidFill>
                <a:latin typeface="Caladea" panose="02040503050406030204" pitchFamily="18" charset="0"/>
              </a:rPr>
              <a:t>– Mi 80’s)</a:t>
            </a:r>
            <a:endParaRPr lang="fr-FR" sz="1800" dirty="0">
              <a:solidFill>
                <a:schemeClr val="tx2"/>
              </a:solidFill>
            </a:endParaRPr>
          </a:p>
          <a:p>
            <a:pPr lvl="2">
              <a:buFont typeface="Wingdings" panose="05000000000000000000" pitchFamily="2" charset="2"/>
              <a:buChar char="Ø"/>
            </a:pPr>
            <a:r>
              <a:rPr lang="fr-FR" sz="1800" dirty="0" smtClean="0">
                <a:solidFill>
                  <a:schemeClr val="tx2"/>
                </a:solidFill>
                <a:latin typeface="Caladea" panose="02040503050406030204" pitchFamily="18" charset="0"/>
              </a:rPr>
              <a:t> Le </a:t>
            </a:r>
            <a:r>
              <a:rPr lang="fr-FR" sz="1800" dirty="0">
                <a:solidFill>
                  <a:schemeClr val="tx2"/>
                </a:solidFill>
                <a:latin typeface="Caladea" panose="02040503050406030204" pitchFamily="18" charset="0"/>
              </a:rPr>
              <a:t>renouveau des Soins de santé primaires et l’Initiative de Bamako (Fin 80’s – Mi 90’s)</a:t>
            </a:r>
          </a:p>
          <a:p>
            <a:pPr lvl="2">
              <a:buFont typeface="Wingdings" panose="05000000000000000000" pitchFamily="2" charset="2"/>
              <a:buChar char="Ø"/>
            </a:pPr>
            <a:r>
              <a:rPr lang="fr-FR" sz="1800" dirty="0" smtClean="0">
                <a:solidFill>
                  <a:schemeClr val="tx2"/>
                </a:solidFill>
                <a:latin typeface="Caladea" panose="02040503050406030204" pitchFamily="18" charset="0"/>
              </a:rPr>
              <a:t> Le </a:t>
            </a:r>
            <a:r>
              <a:rPr lang="fr-FR" sz="1800" dirty="0">
                <a:solidFill>
                  <a:schemeClr val="tx2"/>
                </a:solidFill>
                <a:latin typeface="Caladea" panose="02040503050406030204" pitchFamily="18" charset="0"/>
              </a:rPr>
              <a:t>déclin des soins de santé primaires et les programmes verticaux (Mi 90’s -2010’s)</a:t>
            </a:r>
            <a:endParaRPr lang="fr-FR" sz="2000" dirty="0">
              <a:solidFill>
                <a:schemeClr val="tx2"/>
              </a:solidFill>
              <a:latin typeface="Caladea" panose="02040503050406030204" pitchFamily="18" charset="0"/>
            </a:endParaRPr>
          </a:p>
          <a:p>
            <a:pPr>
              <a:buFont typeface="Wingdings" panose="05000000000000000000" pitchFamily="2" charset="2"/>
              <a:buChar char="§"/>
            </a:pPr>
            <a:r>
              <a:rPr lang="fr-FR" dirty="0" smtClean="0"/>
              <a:t> </a:t>
            </a:r>
            <a:r>
              <a:rPr lang="fr-FR" sz="2000" b="1" dirty="0" smtClean="0">
                <a:solidFill>
                  <a:schemeClr val="tx2"/>
                </a:solidFill>
                <a:latin typeface="Caladea" panose="02040503050406030204" pitchFamily="18" charset="0"/>
              </a:rPr>
              <a:t>Les leçons d’Ebola</a:t>
            </a:r>
          </a:p>
          <a:p>
            <a:pPr lvl="2">
              <a:buFont typeface="Wingdings" panose="05000000000000000000" pitchFamily="2" charset="2"/>
              <a:buChar char="Ø"/>
            </a:pPr>
            <a:r>
              <a:rPr lang="fr-FR" sz="1800" dirty="0" smtClean="0">
                <a:solidFill>
                  <a:schemeClr val="tx2"/>
                </a:solidFill>
                <a:latin typeface="Caladea" panose="02040503050406030204" pitchFamily="18" charset="0"/>
              </a:rPr>
              <a:t> La </a:t>
            </a:r>
            <a:r>
              <a:rPr lang="fr-FR" sz="1800" dirty="0">
                <a:solidFill>
                  <a:schemeClr val="tx2"/>
                </a:solidFill>
                <a:latin typeface="Caladea" panose="02040503050406030204" pitchFamily="18" charset="0"/>
              </a:rPr>
              <a:t>nécessité de renforcer le système de santé, et le renouveau de la santé communautaire</a:t>
            </a:r>
          </a:p>
          <a:p>
            <a:pPr lvl="2">
              <a:buFont typeface="Wingdings" panose="05000000000000000000" pitchFamily="2" charset="2"/>
              <a:buChar char="Ø"/>
            </a:pPr>
            <a:r>
              <a:rPr lang="fr-FR" sz="1800" dirty="0" smtClean="0">
                <a:solidFill>
                  <a:schemeClr val="tx2"/>
                </a:solidFill>
                <a:latin typeface="Caladea" panose="02040503050406030204" pitchFamily="18" charset="0"/>
              </a:rPr>
              <a:t> L’importance </a:t>
            </a:r>
            <a:r>
              <a:rPr lang="fr-FR" sz="1800" dirty="0">
                <a:solidFill>
                  <a:schemeClr val="tx2"/>
                </a:solidFill>
                <a:latin typeface="Caladea" panose="02040503050406030204" pitchFamily="18" charset="0"/>
              </a:rPr>
              <a:t>de la surveillance des maladies, et la mise en place de la surveillance à base communautaire</a:t>
            </a:r>
          </a:p>
          <a:p>
            <a:pPr>
              <a:buFont typeface="Wingdings" panose="05000000000000000000" pitchFamily="2" charset="2"/>
              <a:buChar char="§"/>
            </a:pPr>
            <a:r>
              <a:rPr lang="fr-FR" sz="2000" b="1" dirty="0">
                <a:solidFill>
                  <a:schemeClr val="tx2"/>
                </a:solidFill>
                <a:latin typeface="Caladea" panose="02040503050406030204" pitchFamily="18" charset="0"/>
              </a:rPr>
              <a:t>La santé et la surveillance communautaires vues du terrain aujourd’hui</a:t>
            </a:r>
          </a:p>
          <a:p>
            <a:pPr lvl="2">
              <a:buFont typeface="Wingdings" panose="05000000000000000000" pitchFamily="2" charset="2"/>
              <a:buChar char="Ø"/>
            </a:pPr>
            <a:r>
              <a:rPr lang="fr-FR" sz="1800" dirty="0" smtClean="0">
                <a:solidFill>
                  <a:schemeClr val="tx2"/>
                </a:solidFill>
                <a:latin typeface="Caladea" panose="02040503050406030204" pitchFamily="18" charset="0"/>
              </a:rPr>
              <a:t> Les difficultés </a:t>
            </a:r>
            <a:r>
              <a:rPr lang="fr-FR" sz="1800" dirty="0">
                <a:solidFill>
                  <a:schemeClr val="tx2"/>
                </a:solidFill>
                <a:latin typeface="Caladea" panose="02040503050406030204" pitchFamily="18" charset="0"/>
              </a:rPr>
              <a:t>de la surveillance à base communautaire </a:t>
            </a:r>
          </a:p>
          <a:p>
            <a:pPr lvl="2">
              <a:buFont typeface="Wingdings" panose="05000000000000000000" pitchFamily="2" charset="2"/>
              <a:buChar char="Ø"/>
            </a:pPr>
            <a:r>
              <a:rPr lang="fr-FR" sz="1800" dirty="0" smtClean="0">
                <a:solidFill>
                  <a:schemeClr val="tx2"/>
                </a:solidFill>
                <a:latin typeface="Caladea" panose="02040503050406030204" pitchFamily="18" charset="0"/>
              </a:rPr>
              <a:t> Un </a:t>
            </a:r>
            <a:r>
              <a:rPr lang="fr-FR" sz="1800" dirty="0">
                <a:solidFill>
                  <a:schemeClr val="tx2"/>
                </a:solidFill>
                <a:latin typeface="Caladea" panose="02040503050406030204" pitchFamily="18" charset="0"/>
              </a:rPr>
              <a:t>système de santé communautaire toujours </a:t>
            </a:r>
            <a:r>
              <a:rPr lang="fr-FR" sz="1800" dirty="0" smtClean="0">
                <a:solidFill>
                  <a:schemeClr val="tx2"/>
                </a:solidFill>
                <a:latin typeface="Caladea" panose="02040503050406030204" pitchFamily="18" charset="0"/>
              </a:rPr>
              <a:t>fragile</a:t>
            </a:r>
            <a:endParaRPr lang="fr-FR" sz="1800" dirty="0">
              <a:solidFill>
                <a:schemeClr val="tx2"/>
              </a:solidFill>
              <a:latin typeface="Caladea" panose="02040503050406030204" pitchFamily="18" charset="0"/>
            </a:endParaRPr>
          </a:p>
          <a:p>
            <a:pPr marL="0" indent="0">
              <a:buNone/>
            </a:pPr>
            <a:endParaRPr lang="fr-FR" sz="2000" b="1" dirty="0" smtClean="0">
              <a:solidFill>
                <a:schemeClr val="tx2"/>
              </a:solidFill>
              <a:latin typeface="Caladea" panose="02040503050406030204" pitchFamily="18" charset="0"/>
            </a:endParaRPr>
          </a:p>
          <a:p>
            <a:pPr>
              <a:buFont typeface="Wingdings" panose="05000000000000000000" pitchFamily="2" charset="2"/>
              <a:buChar char="§"/>
            </a:pPr>
            <a:endParaRPr lang="fr-FR" sz="2000" b="1" dirty="0">
              <a:solidFill>
                <a:schemeClr val="tx2"/>
              </a:solidFill>
              <a:latin typeface="Caladea" panose="02040503050406030204" pitchFamily="18" charset="0"/>
            </a:endParaRPr>
          </a:p>
          <a:p>
            <a:pPr>
              <a:buFont typeface="Wingdings" panose="05000000000000000000" pitchFamily="2" charset="2"/>
              <a:buChar char="§"/>
            </a:pPr>
            <a:endParaRPr lang="fr-FR" sz="2000" b="1" dirty="0" smtClean="0">
              <a:solidFill>
                <a:schemeClr val="tx2"/>
              </a:solidFill>
              <a:latin typeface="Caladea" panose="02040503050406030204" pitchFamily="18" charset="0"/>
            </a:endParaRPr>
          </a:p>
          <a:p>
            <a:pPr>
              <a:buFont typeface="Wingdings" panose="05000000000000000000" pitchFamily="2" charset="2"/>
              <a:buChar char="§"/>
            </a:pPr>
            <a:endParaRPr lang="fr-FR" sz="2000" b="1" dirty="0" smtClean="0">
              <a:solidFill>
                <a:schemeClr val="tx2"/>
              </a:solidFill>
              <a:latin typeface="Caladea" panose="02040503050406030204" pitchFamily="18" charset="0"/>
            </a:endParaRPr>
          </a:p>
          <a:p>
            <a:pPr>
              <a:buFont typeface="Wingdings" panose="05000000000000000000" pitchFamily="2" charset="2"/>
              <a:buChar char="Ø"/>
            </a:pPr>
            <a:endParaRPr lang="fr-FR" dirty="0"/>
          </a:p>
        </p:txBody>
      </p:sp>
      <p:sp>
        <p:nvSpPr>
          <p:cNvPr id="2" name="Titre 1"/>
          <p:cNvSpPr>
            <a:spLocks noGrp="1"/>
          </p:cNvSpPr>
          <p:nvPr>
            <p:ph type="title"/>
          </p:nvPr>
        </p:nvSpPr>
        <p:spPr>
          <a:xfrm>
            <a:off x="765820" y="836712"/>
            <a:ext cx="11462128" cy="936104"/>
          </a:xfrm>
          <a:solidFill>
            <a:schemeClr val="tx2"/>
          </a:solidFill>
          <a:ln>
            <a:solidFill>
              <a:schemeClr val="bg1"/>
            </a:solidFill>
          </a:ln>
        </p:spPr>
        <p:txBody>
          <a:bodyPr/>
          <a:lstStyle/>
          <a:p>
            <a:r>
              <a:rPr lang="fr-FR" dirty="0" smtClean="0">
                <a:solidFill>
                  <a:schemeClr val="bg1"/>
                </a:solidFill>
              </a:rPr>
              <a:t>   </a:t>
            </a:r>
            <a:r>
              <a:rPr lang="fr-FR" sz="3600" dirty="0" smtClean="0">
                <a:solidFill>
                  <a:schemeClr val="bg1"/>
                </a:solidFill>
                <a:latin typeface="Caladea" panose="02040503050406030204" pitchFamily="18" charset="0"/>
              </a:rPr>
              <a:t>PLAN</a:t>
            </a:r>
            <a:endParaRPr lang="fr-FR" dirty="0">
              <a:solidFill>
                <a:schemeClr val="bg1"/>
              </a:solidFill>
              <a:latin typeface="Caladea" panose="02040503050406030204" pitchFamily="18" charset="0"/>
            </a:endParaRPr>
          </a:p>
        </p:txBody>
      </p:sp>
    </p:spTree>
    <p:extLst>
      <p:ext uri="{BB962C8B-B14F-4D97-AF65-F5344CB8AC3E}">
        <p14:creationId xmlns:p14="http://schemas.microsoft.com/office/powerpoint/2010/main" val="284331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7966620" y="5229200"/>
            <a:ext cx="1080120"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629916" y="1783268"/>
            <a:ext cx="8856984" cy="3445932"/>
          </a:xfrm>
          <a:prstGeom prst="rect">
            <a:avLst/>
          </a:prstGeom>
          <a:solidFill>
            <a:schemeClr val="bg2">
              <a:lumMod val="25000"/>
            </a:schemeClr>
          </a:solidFill>
          <a:ln>
            <a:solidFill>
              <a:schemeClr val="bg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1989956" y="2906070"/>
            <a:ext cx="8280920" cy="1138773"/>
          </a:xfrm>
          <a:prstGeom prst="rect">
            <a:avLst/>
          </a:prstGeom>
          <a:solidFill>
            <a:schemeClr val="bg2">
              <a:lumMod val="25000"/>
            </a:schemeClr>
          </a:solidFill>
          <a:effectLst/>
        </p:spPr>
        <p:txBody>
          <a:bodyPr wrap="square" rtlCol="0">
            <a:spAutoFit/>
          </a:bodyPr>
          <a:lstStyle/>
          <a:p>
            <a:pPr algn="ctr"/>
            <a:r>
              <a:rPr lang="fr-FR" sz="3400" b="1" dirty="0" smtClean="0">
                <a:solidFill>
                  <a:schemeClr val="bg1"/>
                </a:solidFill>
                <a:latin typeface="Caladea" panose="02040503050406030204" pitchFamily="18" charset="0"/>
              </a:rPr>
              <a:t>Retour historique sur les politiques de </a:t>
            </a:r>
            <a:r>
              <a:rPr lang="fr-FR" sz="3400" b="1" dirty="0">
                <a:solidFill>
                  <a:schemeClr val="bg1"/>
                </a:solidFill>
                <a:latin typeface="Caladea" panose="02040503050406030204" pitchFamily="18" charset="0"/>
              </a:rPr>
              <a:t>santé communautaire en Guinée</a:t>
            </a:r>
          </a:p>
        </p:txBody>
      </p:sp>
    </p:spTree>
    <p:extLst>
      <p:ext uri="{BB962C8B-B14F-4D97-AF65-F5344CB8AC3E}">
        <p14:creationId xmlns:p14="http://schemas.microsoft.com/office/powerpoint/2010/main" val="1341549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2" name="Titre 1"/>
          <p:cNvSpPr>
            <a:spLocks noGrp="1"/>
          </p:cNvSpPr>
          <p:nvPr>
            <p:ph type="title"/>
          </p:nvPr>
        </p:nvSpPr>
        <p:spPr>
          <a:xfrm>
            <a:off x="621803" y="629573"/>
            <a:ext cx="11567022" cy="1200265"/>
          </a:xfrm>
          <a:solidFill>
            <a:schemeClr val="tx2"/>
          </a:solidFill>
          <a:ln>
            <a:solidFill>
              <a:schemeClr val="bg1"/>
            </a:solidFill>
          </a:ln>
        </p:spPr>
        <p:txBody>
          <a:bodyPr anchor="ctr" anchorCtr="1">
            <a:noAutofit/>
          </a:bodyPr>
          <a:lstStyle/>
          <a:p>
            <a:r>
              <a:rPr lang="fr-FR" sz="2400" b="1" cap="none" dirty="0">
                <a:solidFill>
                  <a:schemeClr val="bg1"/>
                </a:solidFill>
                <a:latin typeface="Caladea" panose="02040503050406030204" pitchFamily="18" charset="0"/>
              </a:rPr>
              <a:t>La promotion de la santé communautaire après la Déclaration d’Alma-Ata (Fin 70’s – Mi 80’s</a:t>
            </a:r>
            <a:r>
              <a:rPr lang="fr-FR" sz="2400" b="1" cap="none" dirty="0" smtClean="0">
                <a:solidFill>
                  <a:schemeClr val="bg1"/>
                </a:solidFill>
                <a:latin typeface="Caladea" panose="02040503050406030204" pitchFamily="18" charset="0"/>
              </a:rPr>
              <a:t>)</a:t>
            </a:r>
            <a:endParaRPr lang="fr-FR" sz="3600" cap="none" dirty="0">
              <a:solidFill>
                <a:schemeClr val="bg1"/>
              </a:solidFill>
              <a:latin typeface="Caladea" panose="02040503050406030204" pitchFamily="18" charset="0"/>
            </a:endParaRPr>
          </a:p>
        </p:txBody>
      </p:sp>
      <p:sp>
        <p:nvSpPr>
          <p:cNvPr id="3" name="Espace réservé du contenu 2"/>
          <p:cNvSpPr>
            <a:spLocks noGrp="1"/>
          </p:cNvSpPr>
          <p:nvPr>
            <p:ph idx="1"/>
          </p:nvPr>
        </p:nvSpPr>
        <p:spPr>
          <a:xfrm>
            <a:off x="3782859" y="2246462"/>
            <a:ext cx="7010148" cy="2838722"/>
          </a:xfrm>
        </p:spPr>
        <p:txBody>
          <a:bodyPr>
            <a:normAutofit/>
          </a:bodyPr>
          <a:lstStyle/>
          <a:p>
            <a:pPr>
              <a:spcAft>
                <a:spcPts val="600"/>
              </a:spcAft>
              <a:buFont typeface="Wingdings" panose="05000000000000000000" pitchFamily="2" charset="2"/>
              <a:buChar char="§"/>
            </a:pPr>
            <a:r>
              <a:rPr lang="fr-FR" sz="2000" dirty="0" smtClean="0">
                <a:solidFill>
                  <a:schemeClr val="tx2"/>
                </a:solidFill>
                <a:latin typeface="Caladea" panose="02040503050406030204" pitchFamily="18" charset="0"/>
              </a:rPr>
              <a:t> </a:t>
            </a:r>
            <a:r>
              <a:rPr lang="fr-FR" sz="1800" b="1" dirty="0" smtClean="0">
                <a:solidFill>
                  <a:schemeClr val="tx2"/>
                </a:solidFill>
                <a:latin typeface="Caladea" panose="02040503050406030204" pitchFamily="18" charset="0"/>
              </a:rPr>
              <a:t>Contexte mondial </a:t>
            </a:r>
            <a:r>
              <a:rPr lang="fr-FR" sz="1800" dirty="0" smtClean="0">
                <a:solidFill>
                  <a:schemeClr val="tx2"/>
                </a:solidFill>
                <a:latin typeface="Caladea" panose="02040503050406030204" pitchFamily="18" charset="0"/>
              </a:rPr>
              <a:t>: inquiétudes vis-à-vis de la santé rurale et tenue de la Conférence d’Alma-Ata en 1978 : naissance du modèle des Soins de santé primaires (</a:t>
            </a:r>
            <a:r>
              <a:rPr lang="fr-FR" sz="1800" i="1" dirty="0" err="1">
                <a:solidFill>
                  <a:schemeClr val="tx2"/>
                </a:solidFill>
                <a:latin typeface="Caladea" panose="02040503050406030204" pitchFamily="18" charset="0"/>
              </a:rPr>
              <a:t>P</a:t>
            </a:r>
            <a:r>
              <a:rPr lang="fr-FR" sz="1800" i="1" dirty="0" err="1" smtClean="0">
                <a:solidFill>
                  <a:schemeClr val="tx2"/>
                </a:solidFill>
                <a:latin typeface="Caladea" panose="02040503050406030204" pitchFamily="18" charset="0"/>
              </a:rPr>
              <a:t>rimary</a:t>
            </a:r>
            <a:r>
              <a:rPr lang="fr-FR" sz="1800" i="1" dirty="0" smtClean="0">
                <a:solidFill>
                  <a:schemeClr val="tx2"/>
                </a:solidFill>
                <a:latin typeface="Caladea" panose="02040503050406030204" pitchFamily="18" charset="0"/>
              </a:rPr>
              <a:t> Health Care</a:t>
            </a:r>
            <a:r>
              <a:rPr lang="fr-FR" sz="1800" dirty="0" smtClean="0">
                <a:solidFill>
                  <a:schemeClr val="tx2"/>
                </a:solidFill>
                <a:latin typeface="Caladea" panose="02040503050406030204" pitchFamily="18" charset="0"/>
              </a:rPr>
              <a:t>)</a:t>
            </a:r>
          </a:p>
          <a:p>
            <a:pPr marL="173683" lvl="1" indent="0" algn="just">
              <a:buNone/>
            </a:pPr>
            <a:r>
              <a:rPr lang="fr-FR" sz="1400" dirty="0" smtClean="0">
                <a:solidFill>
                  <a:schemeClr val="tx2"/>
                </a:solidFill>
                <a:latin typeface="Caladea" panose="02040503050406030204" pitchFamily="18" charset="0"/>
              </a:rPr>
              <a:t>Déclaration </a:t>
            </a:r>
            <a:r>
              <a:rPr lang="fr-FR" sz="1400" dirty="0">
                <a:solidFill>
                  <a:schemeClr val="tx2"/>
                </a:solidFill>
                <a:latin typeface="Caladea" panose="02040503050406030204" pitchFamily="18" charset="0"/>
              </a:rPr>
              <a:t>d’Alma-Ata : la santé est un </a:t>
            </a:r>
            <a:r>
              <a:rPr lang="fr-FR" sz="1400" b="1" dirty="0">
                <a:solidFill>
                  <a:schemeClr val="tx2"/>
                </a:solidFill>
                <a:latin typeface="Caladea" panose="02040503050406030204" pitchFamily="18" charset="0"/>
              </a:rPr>
              <a:t>droit</a:t>
            </a:r>
            <a:r>
              <a:rPr lang="fr-FR" sz="1400" dirty="0">
                <a:solidFill>
                  <a:schemeClr val="tx2"/>
                </a:solidFill>
                <a:latin typeface="Caladea" panose="02040503050406030204" pitchFamily="18" charset="0"/>
              </a:rPr>
              <a:t> des êtres humains à bénéficier d’un « </a:t>
            </a:r>
            <a:r>
              <a:rPr lang="fr-FR" sz="1400" i="1" dirty="0">
                <a:solidFill>
                  <a:schemeClr val="tx2"/>
                </a:solidFill>
                <a:latin typeface="Caladea" panose="02040503050406030204" pitchFamily="18" charset="0"/>
              </a:rPr>
              <a:t>bien-être physique, mental et social</a:t>
            </a:r>
            <a:r>
              <a:rPr lang="fr-FR" sz="1400" dirty="0">
                <a:solidFill>
                  <a:schemeClr val="tx2"/>
                </a:solidFill>
                <a:latin typeface="Caladea" panose="02040503050406030204" pitchFamily="18" charset="0"/>
              </a:rPr>
              <a:t> » ; nécessité de « </a:t>
            </a:r>
            <a:r>
              <a:rPr lang="fr-FR" sz="1400" i="1" dirty="0">
                <a:solidFill>
                  <a:schemeClr val="tx2"/>
                </a:solidFill>
                <a:latin typeface="Caladea" panose="02040503050406030204" pitchFamily="18" charset="0"/>
              </a:rPr>
              <a:t>donner à tous les peuples du monde, d'ici l'an 2000, un niveau de santé qui leur permette de mener une vie socialement et économiquement productive</a:t>
            </a:r>
            <a:r>
              <a:rPr lang="fr-FR" sz="1400" dirty="0">
                <a:solidFill>
                  <a:schemeClr val="tx2"/>
                </a:solidFill>
                <a:latin typeface="Caladea" panose="02040503050406030204" pitchFamily="18" charset="0"/>
              </a:rPr>
              <a:t> </a:t>
            </a:r>
            <a:r>
              <a:rPr lang="fr-FR" sz="1400" dirty="0" smtClean="0">
                <a:solidFill>
                  <a:schemeClr val="tx2"/>
                </a:solidFill>
                <a:latin typeface="Caladea" panose="02040503050406030204" pitchFamily="18" charset="0"/>
              </a:rPr>
              <a:t>» ; volonté d’</a:t>
            </a:r>
            <a:r>
              <a:rPr lang="fr-FR" sz="1400" b="1" dirty="0" smtClean="0">
                <a:solidFill>
                  <a:schemeClr val="tx2"/>
                </a:solidFill>
                <a:latin typeface="Caladea" panose="02040503050406030204" pitchFamily="18" charset="0"/>
              </a:rPr>
              <a:t>appropriation</a:t>
            </a:r>
            <a:r>
              <a:rPr lang="fr-FR" sz="1400" dirty="0">
                <a:solidFill>
                  <a:schemeClr val="tx2"/>
                </a:solidFill>
                <a:latin typeface="Caladea" panose="02040503050406030204" pitchFamily="18" charset="0"/>
              </a:rPr>
              <a:t> </a:t>
            </a:r>
            <a:r>
              <a:rPr lang="fr-FR" sz="1400" dirty="0" smtClean="0">
                <a:solidFill>
                  <a:schemeClr val="tx2"/>
                </a:solidFill>
                <a:latin typeface="Caladea" panose="02040503050406030204" pitchFamily="18" charset="0"/>
              </a:rPr>
              <a:t>du système de santé par les populations (santé communautaire)</a:t>
            </a:r>
          </a:p>
          <a:p>
            <a:pPr marL="0" indent="0">
              <a:buNone/>
            </a:pPr>
            <a:r>
              <a:rPr lang="fr-FR" sz="1800" dirty="0" smtClean="0">
                <a:solidFill>
                  <a:schemeClr val="tx2"/>
                </a:solidFill>
                <a:latin typeface="Caladea" panose="02040503050406030204" pitchFamily="18" charset="0"/>
              </a:rPr>
              <a:t>   Les SSP sont très vite critiqués, en particulier dans les pays du </a:t>
            </a:r>
            <a:r>
              <a:rPr lang="fr-FR" sz="1800" dirty="0">
                <a:solidFill>
                  <a:schemeClr val="tx2"/>
                </a:solidFill>
                <a:latin typeface="Caladea" panose="02040503050406030204" pitchFamily="18" charset="0"/>
              </a:rPr>
              <a:t>Nord </a:t>
            </a:r>
            <a:r>
              <a:rPr lang="fr-FR" sz="1800" dirty="0" smtClean="0">
                <a:solidFill>
                  <a:schemeClr val="tx2"/>
                </a:solidFill>
                <a:latin typeface="Caladea" panose="02040503050406030204" pitchFamily="18" charset="0"/>
              </a:rPr>
              <a:t>   </a:t>
            </a:r>
            <a:r>
              <a:rPr lang="fr-FR" sz="1800" dirty="0" smtClean="0">
                <a:solidFill>
                  <a:schemeClr val="bg1">
                    <a:lumMod val="50000"/>
                  </a:schemeClr>
                </a:solidFill>
                <a:latin typeface="Caladea" panose="02040503050406030204" pitchFamily="18" charset="0"/>
              </a:rPr>
              <a:t>(</a:t>
            </a:r>
            <a:r>
              <a:rPr lang="fr-FR" sz="1800" dirty="0">
                <a:solidFill>
                  <a:schemeClr val="bg1">
                    <a:lumMod val="50000"/>
                  </a:schemeClr>
                </a:solidFill>
                <a:latin typeface="Caladea" panose="02040503050406030204" pitchFamily="18" charset="0"/>
              </a:rPr>
              <a:t>Hall et Taylor, 2003) </a:t>
            </a:r>
            <a:endParaRPr lang="fr-FR" sz="1800" dirty="0" smtClean="0">
              <a:solidFill>
                <a:schemeClr val="bg1">
                  <a:lumMod val="50000"/>
                </a:schemeClr>
              </a:solidFill>
              <a:latin typeface="Caladea" panose="02040503050406030204" pitchFamily="18" charset="0"/>
            </a:endParaRPr>
          </a:p>
          <a:p>
            <a:pPr marL="0" indent="0">
              <a:buNone/>
            </a:pPr>
            <a:endParaRPr lang="fr-FR" sz="1800" dirty="0">
              <a:solidFill>
                <a:schemeClr val="tx2"/>
              </a:solidFill>
              <a:latin typeface="Caladea" panose="02040503050406030204" pitchFamily="18" charset="0"/>
            </a:endParaRPr>
          </a:p>
        </p:txBody>
      </p:sp>
      <p:pic>
        <p:nvPicPr>
          <p:cNvPr id="6" name="Image 5"/>
          <p:cNvPicPr>
            <a:picLocks noChangeAspect="1"/>
          </p:cNvPicPr>
          <p:nvPr/>
        </p:nvPicPr>
        <p:blipFill>
          <a:blip r:embed="rId5"/>
          <a:stretch>
            <a:fillRect/>
          </a:stretch>
        </p:blipFill>
        <p:spPr>
          <a:xfrm>
            <a:off x="621803" y="2362807"/>
            <a:ext cx="2950347" cy="21544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ZoneTexte 7"/>
          <p:cNvSpPr txBox="1"/>
          <p:nvPr/>
        </p:nvSpPr>
        <p:spPr>
          <a:xfrm>
            <a:off x="462697" y="5050226"/>
            <a:ext cx="10672275" cy="1754326"/>
          </a:xfrm>
          <a:prstGeom prst="rect">
            <a:avLst/>
          </a:prstGeom>
          <a:noFill/>
        </p:spPr>
        <p:txBody>
          <a:bodyPr wrap="square" rtlCol="0">
            <a:spAutoFit/>
          </a:bodyPr>
          <a:lstStyle/>
          <a:p>
            <a:pPr marL="285750" indent="-285750">
              <a:buClr>
                <a:schemeClr val="accent2"/>
              </a:buClr>
              <a:buFont typeface="Wingdings" panose="05000000000000000000" pitchFamily="2" charset="2"/>
              <a:buChar char="Ø"/>
            </a:pPr>
            <a:r>
              <a:rPr lang="fr-FR" b="1" dirty="0">
                <a:solidFill>
                  <a:schemeClr val="tx2"/>
                </a:solidFill>
                <a:latin typeface="Caladea" panose="02040503050406030204" pitchFamily="18" charset="0"/>
              </a:rPr>
              <a:t>En Guinée </a:t>
            </a:r>
            <a:r>
              <a:rPr lang="fr-FR" dirty="0">
                <a:solidFill>
                  <a:schemeClr val="tx2"/>
                </a:solidFill>
                <a:latin typeface="Caladea" panose="02040503050406030204" pitchFamily="18" charset="0"/>
              </a:rPr>
              <a:t>: Fin 70’s – Mi 80’s : politique « socialiste » : </a:t>
            </a:r>
            <a:r>
              <a:rPr lang="fr-FR" dirty="0" smtClean="0">
                <a:solidFill>
                  <a:schemeClr val="tx2"/>
                </a:solidFill>
                <a:latin typeface="Caladea" panose="02040503050406030204" pitchFamily="18" charset="0"/>
              </a:rPr>
              <a:t>peu </a:t>
            </a:r>
            <a:r>
              <a:rPr lang="fr-FR" dirty="0">
                <a:solidFill>
                  <a:schemeClr val="tx2"/>
                </a:solidFill>
                <a:latin typeface="Caladea" panose="02040503050406030204" pitchFamily="18" charset="0"/>
              </a:rPr>
              <a:t>de structures </a:t>
            </a:r>
            <a:r>
              <a:rPr lang="fr-FR" dirty="0" smtClean="0">
                <a:solidFill>
                  <a:schemeClr val="tx2"/>
                </a:solidFill>
                <a:latin typeface="Caladea" panose="02040503050406030204" pitchFamily="18" charset="0"/>
              </a:rPr>
              <a:t>sanitaires, surtout </a:t>
            </a:r>
            <a:r>
              <a:rPr lang="fr-FR" dirty="0">
                <a:solidFill>
                  <a:schemeClr val="tx2"/>
                </a:solidFill>
                <a:latin typeface="Caladea" panose="02040503050406030204" pitchFamily="18" charset="0"/>
              </a:rPr>
              <a:t>en </a:t>
            </a:r>
            <a:r>
              <a:rPr lang="fr-FR" dirty="0" smtClean="0">
                <a:solidFill>
                  <a:schemeClr val="tx2"/>
                </a:solidFill>
                <a:latin typeface="Caladea" panose="02040503050406030204" pitchFamily="18" charset="0"/>
              </a:rPr>
              <a:t>zone rurale </a:t>
            </a:r>
            <a:r>
              <a:rPr lang="fr-FR" dirty="0">
                <a:solidFill>
                  <a:schemeClr val="tx2"/>
                </a:solidFill>
                <a:latin typeface="Caladea" panose="02040503050406030204" pitchFamily="18" charset="0"/>
              </a:rPr>
              <a:t>: dispensaires, centres </a:t>
            </a:r>
            <a:r>
              <a:rPr lang="fr-FR" dirty="0" smtClean="0">
                <a:solidFill>
                  <a:schemeClr val="tx2"/>
                </a:solidFill>
                <a:latin typeface="Caladea" panose="02040503050406030204" pitchFamily="18" charset="0"/>
              </a:rPr>
              <a:t>LTO, intérêt pour les maladies infectieuses </a:t>
            </a:r>
            <a:r>
              <a:rPr lang="pt-BR" dirty="0">
                <a:solidFill>
                  <a:schemeClr val="bg1">
                    <a:lumMod val="50000"/>
                  </a:schemeClr>
                </a:solidFill>
                <a:latin typeface="Caladea" panose="02040503050406030204" pitchFamily="18" charset="0"/>
              </a:rPr>
              <a:t>(Camara, Camara et Camara, 2015 ; Gomez-Temesio et Marcis, 2021)</a:t>
            </a:r>
            <a:r>
              <a:rPr lang="pt-BR" dirty="0">
                <a:solidFill>
                  <a:schemeClr val="tx2"/>
                </a:solidFill>
                <a:latin typeface="Caladea" panose="02040503050406030204" pitchFamily="18" charset="0"/>
              </a:rPr>
              <a:t> </a:t>
            </a:r>
            <a:r>
              <a:rPr lang="fr-FR" dirty="0">
                <a:solidFill>
                  <a:schemeClr val="tx2"/>
                </a:solidFill>
                <a:latin typeface="Caladea" panose="02040503050406030204" pitchFamily="18" charset="0"/>
              </a:rPr>
              <a:t>Soins supposés gratuits, peu </a:t>
            </a:r>
            <a:r>
              <a:rPr lang="fr-FR" dirty="0" smtClean="0">
                <a:solidFill>
                  <a:schemeClr val="tx2"/>
                </a:solidFill>
                <a:latin typeface="Caladea" panose="02040503050406030204" pitchFamily="18" charset="0"/>
              </a:rPr>
              <a:t>disponibles et coûteux = </a:t>
            </a:r>
            <a:r>
              <a:rPr lang="fr-FR" dirty="0">
                <a:solidFill>
                  <a:schemeClr val="tx2"/>
                </a:solidFill>
                <a:latin typeface="Caladea" panose="02040503050406030204" pitchFamily="18" charset="0"/>
              </a:rPr>
              <a:t>faible recours aux structures publiques </a:t>
            </a:r>
            <a:r>
              <a:rPr lang="fr-FR" dirty="0">
                <a:solidFill>
                  <a:schemeClr val="bg1">
                    <a:lumMod val="50000"/>
                  </a:schemeClr>
                </a:solidFill>
                <a:latin typeface="Caladea" panose="02040503050406030204" pitchFamily="18" charset="0"/>
              </a:rPr>
              <a:t>(</a:t>
            </a:r>
            <a:r>
              <a:rPr lang="fr-FR" dirty="0" err="1">
                <a:solidFill>
                  <a:schemeClr val="bg1">
                    <a:lumMod val="50000"/>
                  </a:schemeClr>
                </a:solidFill>
                <a:latin typeface="Caladea" panose="02040503050406030204" pitchFamily="18" charset="0"/>
              </a:rPr>
              <a:t>Knippenberg</a:t>
            </a:r>
            <a:r>
              <a:rPr lang="fr-FR" dirty="0">
                <a:solidFill>
                  <a:schemeClr val="bg1">
                    <a:lumMod val="50000"/>
                  </a:schemeClr>
                </a:solidFill>
                <a:latin typeface="Caladea" panose="02040503050406030204" pitchFamily="18" charset="0"/>
              </a:rPr>
              <a:t> et al., </a:t>
            </a:r>
            <a:r>
              <a:rPr lang="fr-FR" dirty="0" smtClean="0">
                <a:solidFill>
                  <a:schemeClr val="bg1">
                    <a:lumMod val="50000"/>
                  </a:schemeClr>
                </a:solidFill>
                <a:latin typeface="Caladea" panose="02040503050406030204" pitchFamily="18" charset="0"/>
              </a:rPr>
              <a:t>1997)</a:t>
            </a:r>
            <a:endParaRPr lang="fr-FR" dirty="0">
              <a:latin typeface="Caladea" panose="02040503050406030204" pitchFamily="18" charset="0"/>
            </a:endParaRPr>
          </a:p>
          <a:p>
            <a:pPr>
              <a:buClr>
                <a:schemeClr val="accent2"/>
              </a:buClr>
            </a:pPr>
            <a:r>
              <a:rPr lang="fr-FR" dirty="0" smtClean="0">
                <a:solidFill>
                  <a:schemeClr val="tx2"/>
                </a:solidFill>
                <a:latin typeface="Caladea" panose="02040503050406030204" pitchFamily="18" charset="0"/>
              </a:rPr>
              <a:t>      Après </a:t>
            </a:r>
            <a:r>
              <a:rPr lang="fr-FR" dirty="0">
                <a:solidFill>
                  <a:schemeClr val="tx2"/>
                </a:solidFill>
                <a:latin typeface="Caladea" panose="02040503050406030204" pitchFamily="18" charset="0"/>
              </a:rPr>
              <a:t>1984 : l’abandon du service public </a:t>
            </a:r>
            <a:r>
              <a:rPr lang="fr-FR" dirty="0" smtClean="0">
                <a:solidFill>
                  <a:schemeClr val="tx2"/>
                </a:solidFill>
                <a:latin typeface="Caladea" panose="02040503050406030204" pitchFamily="18" charset="0"/>
              </a:rPr>
              <a:t>s’accentue = naissance </a:t>
            </a:r>
            <a:r>
              <a:rPr lang="fr-FR" dirty="0">
                <a:solidFill>
                  <a:schemeClr val="tx2"/>
                </a:solidFill>
                <a:latin typeface="Caladea" panose="02040503050406030204" pitchFamily="18" charset="0"/>
              </a:rPr>
              <a:t>d’un système plus libéral</a:t>
            </a:r>
          </a:p>
          <a:p>
            <a:endParaRPr lang="fr-FR" dirty="0"/>
          </a:p>
        </p:txBody>
      </p:sp>
    </p:spTree>
    <p:extLst>
      <p:ext uri="{BB962C8B-B14F-4D97-AF65-F5344CB8AC3E}">
        <p14:creationId xmlns:p14="http://schemas.microsoft.com/office/powerpoint/2010/main" val="230020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2" name="Titre 1"/>
          <p:cNvSpPr>
            <a:spLocks noGrp="1"/>
          </p:cNvSpPr>
          <p:nvPr>
            <p:ph type="title"/>
          </p:nvPr>
        </p:nvSpPr>
        <p:spPr>
          <a:xfrm>
            <a:off x="690090" y="620688"/>
            <a:ext cx="11384709" cy="1133433"/>
          </a:xfrm>
          <a:solidFill>
            <a:schemeClr val="tx2"/>
          </a:solidFill>
          <a:ln>
            <a:solidFill>
              <a:schemeClr val="bg1"/>
            </a:solidFill>
          </a:ln>
        </p:spPr>
        <p:txBody>
          <a:bodyPr anchor="ctr" anchorCtr="1">
            <a:noAutofit/>
          </a:bodyPr>
          <a:lstStyle/>
          <a:p>
            <a:r>
              <a:rPr lang="fr-FR" sz="2400" b="1" cap="none" dirty="0">
                <a:solidFill>
                  <a:schemeClr val="bg1"/>
                </a:solidFill>
                <a:latin typeface="Caladea" panose="02040503050406030204" pitchFamily="18" charset="0"/>
              </a:rPr>
              <a:t>Le renouveau des Soins de santé primaires et l’Initiative de Bamako </a:t>
            </a:r>
            <a:r>
              <a:rPr lang="fr-FR" sz="2400" b="1" cap="none" dirty="0" smtClean="0">
                <a:solidFill>
                  <a:schemeClr val="bg1"/>
                </a:solidFill>
                <a:latin typeface="Caladea" panose="02040503050406030204" pitchFamily="18" charset="0"/>
              </a:rPr>
              <a:t/>
            </a:r>
            <a:br>
              <a:rPr lang="fr-FR" sz="2400" b="1" cap="none" dirty="0" smtClean="0">
                <a:solidFill>
                  <a:schemeClr val="bg1"/>
                </a:solidFill>
                <a:latin typeface="Caladea" panose="02040503050406030204" pitchFamily="18" charset="0"/>
              </a:rPr>
            </a:br>
            <a:r>
              <a:rPr lang="fr-FR" sz="2400" b="1" cap="none" dirty="0" smtClean="0">
                <a:solidFill>
                  <a:schemeClr val="bg1"/>
                </a:solidFill>
                <a:latin typeface="Caladea" panose="02040503050406030204" pitchFamily="18" charset="0"/>
              </a:rPr>
              <a:t>(</a:t>
            </a:r>
            <a:r>
              <a:rPr lang="fr-FR" sz="2400" b="1" cap="none" dirty="0">
                <a:solidFill>
                  <a:schemeClr val="bg1"/>
                </a:solidFill>
                <a:latin typeface="Caladea" panose="02040503050406030204" pitchFamily="18" charset="0"/>
              </a:rPr>
              <a:t>Fin 80’s – Mi 90’s</a:t>
            </a:r>
            <a:r>
              <a:rPr lang="fr-FR" sz="2400" b="1" cap="none" dirty="0" smtClean="0">
                <a:solidFill>
                  <a:schemeClr val="bg1"/>
                </a:solidFill>
                <a:latin typeface="Caladea" panose="02040503050406030204" pitchFamily="18" charset="0"/>
              </a:rPr>
              <a:t>)</a:t>
            </a:r>
            <a:endParaRPr lang="fr-FR" sz="2400" cap="none" dirty="0">
              <a:solidFill>
                <a:schemeClr val="bg1"/>
              </a:solidFill>
              <a:latin typeface="Caladea" panose="02040503050406030204" pitchFamily="18" charset="0"/>
            </a:endParaRPr>
          </a:p>
        </p:txBody>
      </p:sp>
      <p:sp>
        <p:nvSpPr>
          <p:cNvPr id="3" name="Espace réservé du contenu 2"/>
          <p:cNvSpPr>
            <a:spLocks noGrp="1"/>
          </p:cNvSpPr>
          <p:nvPr>
            <p:ph idx="1"/>
          </p:nvPr>
        </p:nvSpPr>
        <p:spPr>
          <a:xfrm>
            <a:off x="690090" y="1987540"/>
            <a:ext cx="10444882" cy="2305556"/>
          </a:xfrm>
        </p:spPr>
        <p:txBody>
          <a:bodyPr>
            <a:normAutofit/>
          </a:bodyPr>
          <a:lstStyle/>
          <a:p>
            <a:pPr>
              <a:buFont typeface="Wingdings" panose="05000000000000000000" pitchFamily="2" charset="2"/>
              <a:buChar char="§"/>
            </a:pPr>
            <a:r>
              <a:rPr lang="fr-FR" sz="1600" dirty="0" smtClean="0">
                <a:solidFill>
                  <a:schemeClr val="tx2"/>
                </a:solidFill>
                <a:latin typeface="Caladea" panose="02040503050406030204" pitchFamily="18" charset="0"/>
              </a:rPr>
              <a:t> 1987, </a:t>
            </a:r>
            <a:r>
              <a:rPr lang="fr-FR" sz="1600" b="1" dirty="0" smtClean="0">
                <a:solidFill>
                  <a:schemeClr val="tx2"/>
                </a:solidFill>
                <a:latin typeface="Caladea" panose="02040503050406030204" pitchFamily="18" charset="0"/>
              </a:rPr>
              <a:t>Initiative de Bamako </a:t>
            </a:r>
            <a:r>
              <a:rPr lang="fr-FR" sz="1600" dirty="0" smtClean="0">
                <a:solidFill>
                  <a:schemeClr val="tx2"/>
                </a:solidFill>
                <a:latin typeface="Caladea" panose="02040503050406030204" pitchFamily="18" charset="0"/>
              </a:rPr>
              <a:t>(OMS, UNICEF) : réelle naissance des SSP en Guinée (6,5 M hab.)</a:t>
            </a:r>
          </a:p>
          <a:p>
            <a:pPr>
              <a:buFont typeface="Wingdings" panose="05000000000000000000" pitchFamily="2" charset="2"/>
              <a:buChar char="§"/>
            </a:pPr>
            <a:r>
              <a:rPr lang="fr-FR" sz="1600" dirty="0" smtClean="0">
                <a:solidFill>
                  <a:schemeClr val="tx2"/>
                </a:solidFill>
                <a:latin typeface="Caladea" panose="02040503050406030204" pitchFamily="18" charset="0"/>
              </a:rPr>
              <a:t> Remaniement du système de santé : Politique </a:t>
            </a:r>
            <a:r>
              <a:rPr lang="fr-FR" sz="1600" b="1" dirty="0" smtClean="0">
                <a:solidFill>
                  <a:schemeClr val="tx2"/>
                </a:solidFill>
                <a:latin typeface="Caladea" panose="02040503050406030204" pitchFamily="18" charset="0"/>
              </a:rPr>
              <a:t>PEV/SSP/ME</a:t>
            </a:r>
            <a:r>
              <a:rPr lang="fr-FR" sz="1600" dirty="0" smtClean="0">
                <a:solidFill>
                  <a:schemeClr val="tx2"/>
                </a:solidFill>
                <a:latin typeface="Caladea" panose="02040503050406030204" pitchFamily="18" charset="0"/>
              </a:rPr>
              <a:t> </a:t>
            </a:r>
            <a:r>
              <a:rPr lang="fr-FR" sz="1600" dirty="0">
                <a:solidFill>
                  <a:schemeClr val="tx2"/>
                </a:solidFill>
                <a:latin typeface="Caladea" panose="02040503050406030204" pitchFamily="18" charset="0"/>
              </a:rPr>
              <a:t>=</a:t>
            </a:r>
            <a:r>
              <a:rPr lang="fr-FR" sz="1600" dirty="0" smtClean="0">
                <a:solidFill>
                  <a:schemeClr val="tx2"/>
                </a:solidFill>
                <a:latin typeface="Caladea" panose="02040503050406030204" pitchFamily="18" charset="0"/>
              </a:rPr>
              <a:t> garantir un paquet minimum de soins (en particulier aux femmes et enfants) et restaurer confiance des populations en les impliquant </a:t>
            </a:r>
            <a:r>
              <a:rPr lang="fr-FR" sz="1500" dirty="0" smtClean="0">
                <a:solidFill>
                  <a:schemeClr val="tx2"/>
                </a:solidFill>
                <a:latin typeface="Caladea" panose="02040503050406030204" pitchFamily="18" charset="0"/>
              </a:rPr>
              <a:t>(</a:t>
            </a:r>
            <a:r>
              <a:rPr lang="fr-FR" sz="1500" dirty="0" err="1" smtClean="0">
                <a:solidFill>
                  <a:schemeClr val="bg1">
                    <a:lumMod val="50000"/>
                  </a:schemeClr>
                </a:solidFill>
                <a:latin typeface="Caladea" panose="02040503050406030204" pitchFamily="18" charset="0"/>
              </a:rPr>
              <a:t>Knippenberg</a:t>
            </a:r>
            <a:r>
              <a:rPr lang="fr-FR" sz="1500" dirty="0" smtClean="0">
                <a:solidFill>
                  <a:schemeClr val="bg1">
                    <a:lumMod val="50000"/>
                  </a:schemeClr>
                </a:solidFill>
                <a:latin typeface="Caladea" panose="02040503050406030204" pitchFamily="18" charset="0"/>
              </a:rPr>
              <a:t> </a:t>
            </a:r>
            <a:r>
              <a:rPr lang="fr-FR" sz="1500" dirty="0">
                <a:solidFill>
                  <a:schemeClr val="bg1">
                    <a:lumMod val="50000"/>
                  </a:schemeClr>
                </a:solidFill>
                <a:latin typeface="Caladea" panose="02040503050406030204" pitchFamily="18" charset="0"/>
              </a:rPr>
              <a:t>et al., 1997</a:t>
            </a:r>
            <a:r>
              <a:rPr lang="fr-FR" sz="1500" dirty="0" smtClean="0">
                <a:solidFill>
                  <a:schemeClr val="bg1">
                    <a:lumMod val="50000"/>
                  </a:schemeClr>
                </a:solidFill>
                <a:latin typeface="Caladea" panose="02040503050406030204" pitchFamily="18" charset="0"/>
              </a:rPr>
              <a:t>)</a:t>
            </a:r>
          </a:p>
          <a:p>
            <a:pPr marL="222881" lvl="2" indent="0">
              <a:spcBef>
                <a:spcPts val="0"/>
              </a:spcBef>
              <a:buNone/>
            </a:pPr>
            <a:endParaRPr lang="fr-FR" sz="1000" dirty="0" smtClean="0">
              <a:solidFill>
                <a:schemeClr val="tx2"/>
              </a:solidFill>
              <a:latin typeface="Caladea" panose="02040503050406030204" pitchFamily="18" charset="0"/>
            </a:endParaRPr>
          </a:p>
          <a:p>
            <a:pPr marL="360000" lvl="2">
              <a:spcBef>
                <a:spcPts val="0"/>
              </a:spcBef>
              <a:buFont typeface="Wingdings" panose="05000000000000000000" pitchFamily="2" charset="2"/>
              <a:buChar char="Ø"/>
            </a:pPr>
            <a:r>
              <a:rPr lang="fr-FR" dirty="0" smtClean="0">
                <a:solidFill>
                  <a:schemeClr val="tx2"/>
                </a:solidFill>
                <a:latin typeface="Caladea" panose="02040503050406030204" pitchFamily="18" charset="0"/>
              </a:rPr>
              <a:t> Renforcement des structures publiques : Centres de santé (CS) comme piliers = 349 CS et 298 Postes de </a:t>
            </a:r>
            <a:r>
              <a:rPr lang="fr-FR" dirty="0">
                <a:solidFill>
                  <a:schemeClr val="tx2"/>
                </a:solidFill>
                <a:latin typeface="Caladea" panose="02040503050406030204" pitchFamily="18" charset="0"/>
              </a:rPr>
              <a:t>santé </a:t>
            </a:r>
            <a:r>
              <a:rPr lang="fr-FR" dirty="0">
                <a:solidFill>
                  <a:schemeClr val="bg1">
                    <a:lumMod val="50000"/>
                  </a:schemeClr>
                </a:solidFill>
                <a:latin typeface="Caladea" panose="02040503050406030204" pitchFamily="18" charset="0"/>
              </a:rPr>
              <a:t>(</a:t>
            </a:r>
            <a:r>
              <a:rPr lang="fr-FR" dirty="0" err="1">
                <a:solidFill>
                  <a:schemeClr val="bg1">
                    <a:lumMod val="50000"/>
                  </a:schemeClr>
                </a:solidFill>
                <a:latin typeface="Caladea" panose="02040503050406030204" pitchFamily="18" charset="0"/>
              </a:rPr>
              <a:t>Comolet</a:t>
            </a:r>
            <a:r>
              <a:rPr lang="fr-FR" dirty="0">
                <a:solidFill>
                  <a:schemeClr val="bg1">
                    <a:lumMod val="50000"/>
                  </a:schemeClr>
                </a:solidFill>
                <a:latin typeface="Caladea" panose="02040503050406030204" pitchFamily="18" charset="0"/>
              </a:rPr>
              <a:t>, 2000)</a:t>
            </a:r>
            <a:endParaRPr lang="fr-FR" dirty="0" smtClean="0">
              <a:solidFill>
                <a:schemeClr val="bg1">
                  <a:lumMod val="50000"/>
                </a:schemeClr>
              </a:solidFill>
              <a:latin typeface="Caladea" panose="02040503050406030204" pitchFamily="18" charset="0"/>
            </a:endParaRPr>
          </a:p>
          <a:p>
            <a:pPr marL="360000" lvl="2">
              <a:spcBef>
                <a:spcPts val="0"/>
              </a:spcBef>
              <a:buFont typeface="Wingdings" panose="05000000000000000000" pitchFamily="2" charset="2"/>
              <a:buChar char="Ø"/>
            </a:pPr>
            <a:r>
              <a:rPr lang="fr-FR" dirty="0" smtClean="0">
                <a:solidFill>
                  <a:schemeClr val="tx2"/>
                </a:solidFill>
                <a:latin typeface="Caladea" panose="02040503050406030204" pitchFamily="18" charset="0"/>
              </a:rPr>
              <a:t> Politique plus libérale : partage des coûts entre Etat, bailleurs et populations</a:t>
            </a:r>
          </a:p>
          <a:p>
            <a:pPr marL="360000" lvl="2">
              <a:spcBef>
                <a:spcPts val="0"/>
              </a:spcBef>
              <a:buFont typeface="Wingdings" panose="05000000000000000000" pitchFamily="2" charset="2"/>
              <a:buChar char="Ø"/>
            </a:pPr>
            <a:r>
              <a:rPr lang="fr-FR" dirty="0" smtClean="0">
                <a:solidFill>
                  <a:schemeClr val="tx2"/>
                </a:solidFill>
                <a:latin typeface="Caladea" panose="02040503050406030204" pitchFamily="18" charset="0"/>
              </a:rPr>
              <a:t> Modèle de santé communautaire : Comités de gestion ; implication d’agents communautaires</a:t>
            </a:r>
          </a:p>
          <a:p>
            <a:pPr marL="360000" lvl="2">
              <a:spcBef>
                <a:spcPts val="0"/>
              </a:spcBef>
              <a:buFont typeface="Wingdings" panose="05000000000000000000" pitchFamily="2" charset="2"/>
              <a:buChar char="Ø"/>
            </a:pPr>
            <a:r>
              <a:rPr lang="fr-FR" dirty="0" smtClean="0">
                <a:solidFill>
                  <a:schemeClr val="tx2"/>
                </a:solidFill>
                <a:latin typeface="Caladea" panose="02040503050406030204" pitchFamily="18" charset="0"/>
              </a:rPr>
              <a:t> Accent sur la santé maternelle et infantile : Vaccination, Consultation </a:t>
            </a:r>
            <a:r>
              <a:rPr lang="fr-FR" dirty="0" smtClean="0">
                <a:solidFill>
                  <a:schemeClr val="accent4">
                    <a:lumMod val="50000"/>
                  </a:schemeClr>
                </a:solidFill>
                <a:latin typeface="Caladea" panose="02040503050406030204" pitchFamily="18" charset="0"/>
              </a:rPr>
              <a:t>prénatales</a:t>
            </a:r>
            <a:r>
              <a:rPr lang="fr-FR" dirty="0" smtClean="0">
                <a:solidFill>
                  <a:schemeClr val="tx2"/>
                </a:solidFill>
                <a:latin typeface="Caladea" panose="02040503050406030204" pitchFamily="18" charset="0"/>
              </a:rPr>
              <a:t> (CPN),  planification familiale…</a:t>
            </a:r>
          </a:p>
        </p:txBody>
      </p:sp>
      <p:sp>
        <p:nvSpPr>
          <p:cNvPr id="5" name="ZoneTexte 4"/>
          <p:cNvSpPr txBox="1"/>
          <p:nvPr/>
        </p:nvSpPr>
        <p:spPr>
          <a:xfrm>
            <a:off x="902463" y="4293096"/>
            <a:ext cx="2977140" cy="2123658"/>
          </a:xfrm>
          <a:prstGeom prst="rect">
            <a:avLst/>
          </a:prstGeom>
          <a:solidFill>
            <a:schemeClr val="tx2">
              <a:lumMod val="20000"/>
              <a:lumOff val="80000"/>
            </a:schemeClr>
          </a:solidFill>
          <a:ln/>
          <a:effectLst>
            <a:outerShdw blurRad="50800" dist="12700" dir="5400000" algn="ctr" rotWithShape="0">
              <a:srgbClr val="000000">
                <a:alpha val="50000"/>
              </a:srgbClr>
            </a:outerShdw>
            <a:softEdge rad="12700"/>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fr-FR" sz="1200" i="1" dirty="0" smtClean="0">
                <a:solidFill>
                  <a:schemeClr val="accent5">
                    <a:lumMod val="50000"/>
                  </a:schemeClr>
                </a:solidFill>
                <a:latin typeface="Caladea" panose="02040503050406030204" pitchFamily="18" charset="0"/>
              </a:rPr>
              <a:t>«</a:t>
            </a:r>
            <a:r>
              <a:rPr lang="fr-FR" sz="1200" i="1" dirty="0">
                <a:solidFill>
                  <a:schemeClr val="accent5">
                    <a:lumMod val="50000"/>
                  </a:schemeClr>
                </a:solidFill>
                <a:latin typeface="Caladea" panose="02040503050406030204" pitchFamily="18" charset="0"/>
              </a:rPr>
              <a:t> Les premiers qui ont mis en </a:t>
            </a:r>
            <a:r>
              <a:rPr lang="fr-FR" sz="1200" i="1" dirty="0" smtClean="0">
                <a:solidFill>
                  <a:schemeClr val="accent5">
                    <a:lumMod val="50000"/>
                  </a:schemeClr>
                </a:solidFill>
                <a:latin typeface="Caladea" panose="02040503050406030204" pitchFamily="18" charset="0"/>
              </a:rPr>
              <a:t>place </a:t>
            </a:r>
            <a:r>
              <a:rPr lang="fr-FR" sz="1200" i="1" dirty="0">
                <a:solidFill>
                  <a:schemeClr val="accent5">
                    <a:lumMod val="50000"/>
                  </a:schemeClr>
                </a:solidFill>
                <a:latin typeface="Caladea" panose="02040503050406030204" pitchFamily="18" charset="0"/>
              </a:rPr>
              <a:t>ces soins de santé primaires ils étaient excellents et le monde entier si je puis dire parlait des soins de santé primaires de Guinée. Le Programme des soins de santé primaires moi j'ai vu des gabonais, des rwandais, même des vietnamiens, qui venaient s'inspirer du Programme des soins de santé primaires de </a:t>
            </a:r>
            <a:r>
              <a:rPr lang="fr-FR" sz="1200" i="1" dirty="0" smtClean="0">
                <a:solidFill>
                  <a:schemeClr val="accent5">
                    <a:lumMod val="50000"/>
                  </a:schemeClr>
                </a:solidFill>
                <a:latin typeface="Caladea" panose="02040503050406030204" pitchFamily="18" charset="0"/>
              </a:rPr>
              <a:t>Guinée » </a:t>
            </a:r>
            <a:r>
              <a:rPr lang="fr-FR" sz="1200" i="1" dirty="0">
                <a:solidFill>
                  <a:schemeClr val="accent5">
                    <a:lumMod val="50000"/>
                  </a:schemeClr>
                </a:solidFill>
                <a:latin typeface="Caladea" panose="02040503050406030204" pitchFamily="18" charset="0"/>
              </a:rPr>
              <a:t>(Entretien avec une Professeure de médecine, 5 mars 2020, Conakry) </a:t>
            </a:r>
          </a:p>
        </p:txBody>
      </p:sp>
      <p:sp>
        <p:nvSpPr>
          <p:cNvPr id="4" name="ZoneTexte 3"/>
          <p:cNvSpPr txBox="1"/>
          <p:nvPr/>
        </p:nvSpPr>
        <p:spPr>
          <a:xfrm>
            <a:off x="4091976" y="4293096"/>
            <a:ext cx="6881470" cy="2446824"/>
          </a:xfrm>
          <a:prstGeom prst="rect">
            <a:avLst/>
          </a:prstGeom>
          <a:noFill/>
        </p:spPr>
        <p:txBody>
          <a:bodyPr wrap="square" rtlCol="0">
            <a:spAutoFit/>
          </a:bodyPr>
          <a:lstStyle/>
          <a:p>
            <a:pPr>
              <a:buClr>
                <a:schemeClr val="accent2"/>
              </a:buClr>
              <a:buFont typeface="Wingdings" panose="05000000000000000000" pitchFamily="2" charset="2"/>
              <a:buChar char="§"/>
            </a:pPr>
            <a:r>
              <a:rPr lang="fr-FR" sz="1600" dirty="0">
                <a:solidFill>
                  <a:schemeClr val="tx2"/>
                </a:solidFill>
                <a:latin typeface="Caladea" panose="02040503050406030204" pitchFamily="18" charset="0"/>
              </a:rPr>
              <a:t> Dès 1988, augmentation de la fréquentation des structures et amélioration des indicateurs </a:t>
            </a:r>
          </a:p>
          <a:p>
            <a:pPr lvl="1">
              <a:buFont typeface="Wingdings" panose="05000000000000000000" pitchFamily="2" charset="2"/>
              <a:buChar char="v"/>
            </a:pPr>
            <a:r>
              <a:rPr lang="fr-FR" sz="1400" dirty="0">
                <a:solidFill>
                  <a:schemeClr val="tx2"/>
                </a:solidFill>
                <a:latin typeface="Caladea" panose="02040503050406030204" pitchFamily="18" charset="0"/>
              </a:rPr>
              <a:t>1993 : 51% des femmes suivent 4 CPN (3 % en 1987) </a:t>
            </a:r>
            <a:r>
              <a:rPr lang="fr-FR" sz="1400" dirty="0">
                <a:solidFill>
                  <a:schemeClr val="bg1">
                    <a:lumMod val="50000"/>
                  </a:schemeClr>
                </a:solidFill>
                <a:latin typeface="Caladea" panose="02040503050406030204" pitchFamily="18" charset="0"/>
              </a:rPr>
              <a:t>(</a:t>
            </a:r>
            <a:r>
              <a:rPr lang="fr-FR" sz="1400" dirty="0" err="1">
                <a:solidFill>
                  <a:schemeClr val="bg1">
                    <a:lumMod val="50000"/>
                  </a:schemeClr>
                </a:solidFill>
                <a:latin typeface="Caladea" panose="02040503050406030204" pitchFamily="18" charset="0"/>
              </a:rPr>
              <a:t>Knippenberg</a:t>
            </a:r>
            <a:r>
              <a:rPr lang="fr-FR" sz="1400" dirty="0">
                <a:solidFill>
                  <a:schemeClr val="bg1">
                    <a:lumMod val="50000"/>
                  </a:schemeClr>
                </a:solidFill>
                <a:latin typeface="Caladea" panose="02040503050406030204" pitchFamily="18" charset="0"/>
              </a:rPr>
              <a:t> et al., 1997) </a:t>
            </a:r>
            <a:endParaRPr lang="fr-FR" sz="1400" dirty="0">
              <a:solidFill>
                <a:schemeClr val="tx2"/>
              </a:solidFill>
              <a:latin typeface="Caladea" panose="02040503050406030204" pitchFamily="18" charset="0"/>
            </a:endParaRPr>
          </a:p>
          <a:p>
            <a:pPr lvl="1">
              <a:buFont typeface="Wingdings" panose="05000000000000000000" pitchFamily="2" charset="2"/>
              <a:buChar char="v"/>
            </a:pPr>
            <a:r>
              <a:rPr lang="fr-FR" sz="1400" dirty="0">
                <a:solidFill>
                  <a:schemeClr val="tx2"/>
                </a:solidFill>
                <a:latin typeface="Caladea" panose="02040503050406030204" pitchFamily="18" charset="0"/>
              </a:rPr>
              <a:t>1994 : couverture vaccinale globale de 75%  </a:t>
            </a:r>
            <a:r>
              <a:rPr lang="fr-FR" sz="1400" dirty="0">
                <a:solidFill>
                  <a:schemeClr val="bg1">
                    <a:lumMod val="50000"/>
                  </a:schemeClr>
                </a:solidFill>
                <a:latin typeface="Caladea" panose="02040503050406030204" pitchFamily="18" charset="0"/>
              </a:rPr>
              <a:t>(</a:t>
            </a:r>
            <a:r>
              <a:rPr lang="fr-FR" sz="1400" dirty="0" err="1">
                <a:solidFill>
                  <a:schemeClr val="bg1">
                    <a:lumMod val="50000"/>
                  </a:schemeClr>
                </a:solidFill>
                <a:latin typeface="Caladea" panose="02040503050406030204" pitchFamily="18" charset="0"/>
              </a:rPr>
              <a:t>Soucat</a:t>
            </a:r>
            <a:r>
              <a:rPr lang="fr-FR" sz="1400" dirty="0">
                <a:solidFill>
                  <a:schemeClr val="bg1">
                    <a:lumMod val="50000"/>
                  </a:schemeClr>
                </a:solidFill>
                <a:latin typeface="Caladea" panose="02040503050406030204" pitchFamily="18" charset="0"/>
              </a:rPr>
              <a:t> et al., 1997</a:t>
            </a:r>
            <a:r>
              <a:rPr lang="fr-FR" sz="1400" dirty="0" smtClean="0">
                <a:solidFill>
                  <a:schemeClr val="bg1">
                    <a:lumMod val="50000"/>
                  </a:schemeClr>
                </a:solidFill>
                <a:latin typeface="Caladea" panose="02040503050406030204" pitchFamily="18" charset="0"/>
              </a:rPr>
              <a:t>)</a:t>
            </a:r>
          </a:p>
          <a:p>
            <a:pPr lvl="1"/>
            <a:endParaRPr lang="fr-FR" sz="1600" dirty="0">
              <a:solidFill>
                <a:schemeClr val="tx2"/>
              </a:solidFill>
              <a:latin typeface="Caladea" panose="02040503050406030204" pitchFamily="18" charset="0"/>
            </a:endParaRPr>
          </a:p>
          <a:p>
            <a:r>
              <a:rPr lang="fr-FR" sz="1600" dirty="0">
                <a:solidFill>
                  <a:schemeClr val="tx2"/>
                </a:solidFill>
                <a:latin typeface="Caladea" panose="02040503050406030204" pitchFamily="18" charset="0"/>
              </a:rPr>
              <a:t>La Guinée est un pays modèle en terme de santé </a:t>
            </a:r>
            <a:r>
              <a:rPr lang="fr-FR" sz="1600" dirty="0" smtClean="0">
                <a:solidFill>
                  <a:schemeClr val="tx2"/>
                </a:solidFill>
                <a:latin typeface="Caladea" panose="02040503050406030204" pitchFamily="18" charset="0"/>
              </a:rPr>
              <a:t>communautaire</a:t>
            </a:r>
          </a:p>
          <a:p>
            <a:endParaRPr lang="fr-FR" sz="1100" dirty="0">
              <a:solidFill>
                <a:schemeClr val="tx2"/>
              </a:solidFill>
              <a:latin typeface="Caladea" panose="02040503050406030204" pitchFamily="18" charset="0"/>
            </a:endParaRPr>
          </a:p>
          <a:p>
            <a:r>
              <a:rPr lang="fr-FR" sz="1600" dirty="0" smtClean="0">
                <a:solidFill>
                  <a:schemeClr val="tx2"/>
                </a:solidFill>
                <a:latin typeface="Caladea" panose="02040503050406030204" pitchFamily="18" charset="0"/>
              </a:rPr>
              <a:t>Mais la </a:t>
            </a:r>
            <a:r>
              <a:rPr lang="fr-FR" sz="1600" dirty="0">
                <a:solidFill>
                  <a:schemeClr val="tx2"/>
                </a:solidFill>
                <a:latin typeface="Caladea" panose="02040503050406030204" pitchFamily="18" charset="0"/>
              </a:rPr>
              <a:t>couverture sanitaire nationale s’améliore en apparence </a:t>
            </a:r>
            <a:r>
              <a:rPr lang="fr-FR" sz="1600" dirty="0" smtClean="0">
                <a:solidFill>
                  <a:schemeClr val="tx2"/>
                </a:solidFill>
                <a:latin typeface="Caladea" panose="02040503050406030204" pitchFamily="18" charset="0"/>
              </a:rPr>
              <a:t>et </a:t>
            </a:r>
            <a:r>
              <a:rPr lang="fr-FR" sz="1600" dirty="0">
                <a:solidFill>
                  <a:schemeClr val="tx2"/>
                </a:solidFill>
                <a:latin typeface="Caladea" panose="02040503050406030204" pitchFamily="18" charset="0"/>
              </a:rPr>
              <a:t>les inégalités d’accès aux soins persistent </a:t>
            </a:r>
            <a:r>
              <a:rPr lang="fr-FR" sz="1600" dirty="0">
                <a:solidFill>
                  <a:schemeClr val="bg1">
                    <a:lumMod val="50000"/>
                  </a:schemeClr>
                </a:solidFill>
                <a:latin typeface="Caladea" panose="02040503050406030204" pitchFamily="18" charset="0"/>
              </a:rPr>
              <a:t>(</a:t>
            </a:r>
            <a:r>
              <a:rPr lang="fr-FR" sz="1600" dirty="0" err="1">
                <a:solidFill>
                  <a:schemeClr val="bg1">
                    <a:lumMod val="50000"/>
                  </a:schemeClr>
                </a:solidFill>
                <a:latin typeface="Caladea" panose="02040503050406030204" pitchFamily="18" charset="0"/>
              </a:rPr>
              <a:t>Doumbouya</a:t>
            </a:r>
            <a:r>
              <a:rPr lang="fr-FR" sz="1600" dirty="0">
                <a:solidFill>
                  <a:schemeClr val="bg1">
                    <a:lumMod val="50000"/>
                  </a:schemeClr>
                </a:solidFill>
                <a:latin typeface="Caladea" panose="02040503050406030204" pitchFamily="18" charset="0"/>
              </a:rPr>
              <a:t>, 2008)</a:t>
            </a:r>
          </a:p>
          <a:p>
            <a:endParaRPr lang="fr-FR" dirty="0"/>
          </a:p>
        </p:txBody>
      </p:sp>
    </p:spTree>
    <p:extLst>
      <p:ext uri="{BB962C8B-B14F-4D97-AF65-F5344CB8AC3E}">
        <p14:creationId xmlns:p14="http://schemas.microsoft.com/office/powerpoint/2010/main" val="172767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2" name="Titre 1"/>
          <p:cNvSpPr>
            <a:spLocks noGrp="1"/>
          </p:cNvSpPr>
          <p:nvPr>
            <p:ph type="title"/>
          </p:nvPr>
        </p:nvSpPr>
        <p:spPr>
          <a:xfrm>
            <a:off x="658012" y="632386"/>
            <a:ext cx="11530813" cy="1165307"/>
          </a:xfrm>
          <a:solidFill>
            <a:schemeClr val="tx2"/>
          </a:solidFill>
          <a:ln>
            <a:solidFill>
              <a:schemeClr val="bg1"/>
            </a:solidFill>
          </a:ln>
        </p:spPr>
        <p:txBody>
          <a:bodyPr anchor="ctr" anchorCtr="1">
            <a:noAutofit/>
          </a:bodyPr>
          <a:lstStyle/>
          <a:p>
            <a:r>
              <a:rPr lang="fr-FR" sz="2400" b="1" cap="none" dirty="0">
                <a:solidFill>
                  <a:schemeClr val="bg1"/>
                </a:solidFill>
                <a:latin typeface="Caladea" panose="02040503050406030204" pitchFamily="18" charset="0"/>
              </a:rPr>
              <a:t>Le déclin des soins de santé primaires et les programmes verticaux </a:t>
            </a:r>
            <a:r>
              <a:rPr lang="fr-FR" sz="2400" b="1" cap="none" dirty="0" smtClean="0">
                <a:solidFill>
                  <a:schemeClr val="bg1"/>
                </a:solidFill>
                <a:latin typeface="Caladea" panose="02040503050406030204" pitchFamily="18" charset="0"/>
              </a:rPr>
              <a:t/>
            </a:r>
            <a:br>
              <a:rPr lang="fr-FR" sz="2400" b="1" cap="none" dirty="0" smtClean="0">
                <a:solidFill>
                  <a:schemeClr val="bg1"/>
                </a:solidFill>
                <a:latin typeface="Caladea" panose="02040503050406030204" pitchFamily="18" charset="0"/>
              </a:rPr>
            </a:br>
            <a:r>
              <a:rPr lang="fr-FR" sz="2400" b="1" cap="none" dirty="0" smtClean="0">
                <a:solidFill>
                  <a:schemeClr val="bg1"/>
                </a:solidFill>
                <a:latin typeface="Caladea" panose="02040503050406030204" pitchFamily="18" charset="0"/>
              </a:rPr>
              <a:t>(</a:t>
            </a:r>
            <a:r>
              <a:rPr lang="fr-FR" sz="2400" b="1" cap="none" dirty="0">
                <a:solidFill>
                  <a:schemeClr val="bg1"/>
                </a:solidFill>
                <a:latin typeface="Caladea" panose="02040503050406030204" pitchFamily="18" charset="0"/>
              </a:rPr>
              <a:t>Mi 90’s -2010’s</a:t>
            </a:r>
            <a:r>
              <a:rPr lang="fr-FR" sz="2400" b="1" cap="none" dirty="0" smtClean="0">
                <a:solidFill>
                  <a:schemeClr val="bg1"/>
                </a:solidFill>
                <a:latin typeface="Caladea" panose="02040503050406030204" pitchFamily="18" charset="0"/>
              </a:rPr>
              <a:t>)</a:t>
            </a:r>
            <a:endParaRPr lang="fr-FR" sz="2400" cap="none" dirty="0">
              <a:solidFill>
                <a:schemeClr val="bg1"/>
              </a:solidFill>
              <a:latin typeface="Caladea" panose="02040503050406030204" pitchFamily="18" charset="0"/>
            </a:endParaRPr>
          </a:p>
        </p:txBody>
      </p:sp>
      <p:sp>
        <p:nvSpPr>
          <p:cNvPr id="3" name="Espace réservé du contenu 2"/>
          <p:cNvSpPr>
            <a:spLocks noGrp="1"/>
          </p:cNvSpPr>
          <p:nvPr>
            <p:ph idx="1"/>
          </p:nvPr>
        </p:nvSpPr>
        <p:spPr>
          <a:xfrm>
            <a:off x="511813" y="2353424"/>
            <a:ext cx="10441160" cy="4023360"/>
          </a:xfrm>
          <a:noFill/>
        </p:spPr>
        <p:txBody>
          <a:bodyPr>
            <a:normAutofit/>
          </a:bodyPr>
          <a:lstStyle/>
          <a:p>
            <a:pPr>
              <a:buFont typeface="Wingdings" panose="05000000000000000000" pitchFamily="2" charset="2"/>
              <a:buChar char="§"/>
            </a:pPr>
            <a:r>
              <a:rPr lang="fr-FR" sz="1800" dirty="0" smtClean="0">
                <a:solidFill>
                  <a:schemeClr val="tx2"/>
                </a:solidFill>
                <a:latin typeface="Caladea" panose="02040503050406030204" pitchFamily="18" charset="0"/>
              </a:rPr>
              <a:t> A la moitié des 90’s les SSP périclitent en Guinée = en 1993, ¼ des CS n’arrivent pas à recouvrir leurs </a:t>
            </a:r>
            <a:r>
              <a:rPr lang="fr-FR" sz="1800" dirty="0">
                <a:solidFill>
                  <a:schemeClr val="tx2"/>
                </a:solidFill>
                <a:latin typeface="Caladea" panose="02040503050406030204" pitchFamily="18" charset="0"/>
              </a:rPr>
              <a:t>coûts </a:t>
            </a:r>
            <a:r>
              <a:rPr lang="fr-FR" sz="1800" dirty="0">
                <a:solidFill>
                  <a:schemeClr val="bg1">
                    <a:lumMod val="50000"/>
                  </a:schemeClr>
                </a:solidFill>
                <a:latin typeface="Caladea" panose="02040503050406030204" pitchFamily="18" charset="0"/>
              </a:rPr>
              <a:t>(</a:t>
            </a:r>
            <a:r>
              <a:rPr lang="fr-FR" sz="1800" dirty="0" err="1" smtClean="0">
                <a:solidFill>
                  <a:schemeClr val="bg1">
                    <a:lumMod val="50000"/>
                  </a:schemeClr>
                </a:solidFill>
                <a:latin typeface="Caladea" panose="02040503050406030204" pitchFamily="18" charset="0"/>
              </a:rPr>
              <a:t>Soucat</a:t>
            </a:r>
            <a:r>
              <a:rPr lang="fr-FR" sz="1800" dirty="0" smtClean="0">
                <a:solidFill>
                  <a:schemeClr val="bg1">
                    <a:lumMod val="50000"/>
                  </a:schemeClr>
                </a:solidFill>
                <a:latin typeface="Caladea" panose="02040503050406030204" pitchFamily="18" charset="0"/>
              </a:rPr>
              <a:t> et </a:t>
            </a:r>
            <a:r>
              <a:rPr lang="fr-FR" sz="1800" dirty="0">
                <a:solidFill>
                  <a:schemeClr val="bg1">
                    <a:lumMod val="50000"/>
                  </a:schemeClr>
                </a:solidFill>
                <a:latin typeface="Caladea" panose="02040503050406030204" pitchFamily="18" charset="0"/>
              </a:rPr>
              <a:t>al. 1997) </a:t>
            </a:r>
            <a:r>
              <a:rPr lang="fr-FR" sz="1800" dirty="0" smtClean="0">
                <a:solidFill>
                  <a:schemeClr val="tx2"/>
                </a:solidFill>
                <a:latin typeface="Caladea" panose="02040503050406030204" pitchFamily="18" charset="0"/>
              </a:rPr>
              <a:t>; difficultés d’approvisionnement, ruptures de stock</a:t>
            </a:r>
            <a:r>
              <a:rPr lang="fr-FR" sz="1800" dirty="0">
                <a:solidFill>
                  <a:schemeClr val="tx2"/>
                </a:solidFill>
                <a:latin typeface="Caladea" panose="02040503050406030204" pitchFamily="18" charset="0"/>
              </a:rPr>
              <a:t> </a:t>
            </a:r>
            <a:r>
              <a:rPr lang="fr-FR" sz="1800" dirty="0" smtClean="0">
                <a:solidFill>
                  <a:schemeClr val="tx2"/>
                </a:solidFill>
                <a:latin typeface="Caladea" panose="02040503050406030204" pitchFamily="18" charset="0"/>
              </a:rPr>
              <a:t>(notamment en ME)</a:t>
            </a:r>
            <a:endParaRPr lang="fr-FR" sz="1800" dirty="0">
              <a:solidFill>
                <a:schemeClr val="tx2"/>
              </a:solidFill>
              <a:latin typeface="Caladea" panose="02040503050406030204" pitchFamily="18" charset="0"/>
            </a:endParaRPr>
          </a:p>
          <a:p>
            <a:pPr marL="0" indent="0">
              <a:buNone/>
            </a:pPr>
            <a:endParaRPr lang="fr-FR" sz="300" dirty="0" smtClean="0">
              <a:solidFill>
                <a:schemeClr val="tx2"/>
              </a:solidFill>
              <a:latin typeface="Caladea" panose="02040503050406030204" pitchFamily="18" charset="0"/>
            </a:endParaRPr>
          </a:p>
          <a:p>
            <a:pPr lvl="1">
              <a:buFont typeface="Wingdings" panose="05000000000000000000" pitchFamily="2" charset="2"/>
              <a:buChar char="Ø"/>
            </a:pPr>
            <a:r>
              <a:rPr lang="fr-FR" sz="1800" dirty="0" smtClean="0">
                <a:solidFill>
                  <a:schemeClr val="tx2"/>
                </a:solidFill>
                <a:latin typeface="Caladea" panose="02040503050406030204" pitchFamily="18" charset="0"/>
              </a:rPr>
              <a:t> </a:t>
            </a:r>
            <a:r>
              <a:rPr lang="fr-FR" sz="1600" dirty="0" smtClean="0">
                <a:solidFill>
                  <a:schemeClr val="tx2"/>
                </a:solidFill>
                <a:latin typeface="Caladea" panose="02040503050406030204" pitchFamily="18" charset="0"/>
              </a:rPr>
              <a:t>Problèmes structurels : dévaluation du Franc Guinéen en 1990 </a:t>
            </a:r>
            <a:r>
              <a:rPr lang="fr-FR" sz="1600" dirty="0" smtClean="0">
                <a:solidFill>
                  <a:schemeClr val="bg1">
                    <a:lumMod val="50000"/>
                  </a:schemeClr>
                </a:solidFill>
                <a:latin typeface="Caladea" panose="02040503050406030204" pitchFamily="18" charset="0"/>
              </a:rPr>
              <a:t>(</a:t>
            </a:r>
            <a:r>
              <a:rPr lang="fr-FR" sz="1600" dirty="0" err="1" smtClean="0">
                <a:solidFill>
                  <a:schemeClr val="bg1">
                    <a:lumMod val="50000"/>
                  </a:schemeClr>
                </a:solidFill>
                <a:latin typeface="Caladea" panose="02040503050406030204" pitchFamily="18" charset="0"/>
              </a:rPr>
              <a:t>Soucat</a:t>
            </a:r>
            <a:r>
              <a:rPr lang="fr-FR" sz="1600" dirty="0" smtClean="0">
                <a:solidFill>
                  <a:schemeClr val="bg1">
                    <a:lumMod val="50000"/>
                  </a:schemeClr>
                </a:solidFill>
                <a:latin typeface="Caladea" panose="02040503050406030204" pitchFamily="18" charset="0"/>
              </a:rPr>
              <a:t> et al. 1997) </a:t>
            </a:r>
            <a:r>
              <a:rPr lang="fr-FR" sz="1600" dirty="0">
                <a:solidFill>
                  <a:schemeClr val="tx2"/>
                </a:solidFill>
                <a:latin typeface="Caladea" panose="02040503050406030204" pitchFamily="18" charset="0"/>
              </a:rPr>
              <a:t>; surtarification </a:t>
            </a:r>
            <a:r>
              <a:rPr lang="fr-FR" sz="1600" dirty="0">
                <a:solidFill>
                  <a:schemeClr val="bg1">
                    <a:lumMod val="50000"/>
                  </a:schemeClr>
                </a:solidFill>
                <a:latin typeface="Caladea" panose="02040503050406030204" pitchFamily="18" charset="0"/>
              </a:rPr>
              <a:t>(</a:t>
            </a:r>
            <a:r>
              <a:rPr lang="fr-FR" sz="1600" dirty="0" err="1">
                <a:solidFill>
                  <a:schemeClr val="bg1">
                    <a:lumMod val="50000"/>
                  </a:schemeClr>
                </a:solidFill>
                <a:latin typeface="Caladea" panose="02040503050406030204" pitchFamily="18" charset="0"/>
              </a:rPr>
              <a:t>Comolet</a:t>
            </a:r>
            <a:r>
              <a:rPr lang="fr-FR" sz="1600" dirty="0">
                <a:solidFill>
                  <a:schemeClr val="bg1">
                    <a:lumMod val="50000"/>
                  </a:schemeClr>
                </a:solidFill>
                <a:latin typeface="Caladea" panose="02040503050406030204" pitchFamily="18" charset="0"/>
              </a:rPr>
              <a:t> 2000</a:t>
            </a:r>
            <a:r>
              <a:rPr lang="fr-FR" sz="1600" dirty="0" smtClean="0">
                <a:solidFill>
                  <a:schemeClr val="bg1">
                    <a:lumMod val="50000"/>
                  </a:schemeClr>
                </a:solidFill>
                <a:latin typeface="Caladea" panose="02040503050406030204" pitchFamily="18" charset="0"/>
              </a:rPr>
              <a:t>)</a:t>
            </a:r>
          </a:p>
          <a:p>
            <a:pPr lvl="1">
              <a:buFont typeface="Wingdings" panose="05000000000000000000" pitchFamily="2" charset="2"/>
              <a:buChar char="Ø"/>
            </a:pPr>
            <a:r>
              <a:rPr lang="fr-FR" sz="1600" dirty="0">
                <a:solidFill>
                  <a:schemeClr val="tx2"/>
                </a:solidFill>
                <a:latin typeface="Caladea" panose="02040503050406030204" pitchFamily="18" charset="0"/>
              </a:rPr>
              <a:t> </a:t>
            </a:r>
            <a:r>
              <a:rPr lang="fr-FR" sz="1600" dirty="0" smtClean="0">
                <a:solidFill>
                  <a:schemeClr val="tx2"/>
                </a:solidFill>
                <a:latin typeface="Caladea" panose="02040503050406030204" pitchFamily="18" charset="0"/>
              </a:rPr>
              <a:t>Difficultés de </a:t>
            </a:r>
            <a:r>
              <a:rPr lang="fr-FR" sz="1600" dirty="0">
                <a:solidFill>
                  <a:schemeClr val="tx2"/>
                </a:solidFill>
                <a:latin typeface="Caladea" panose="02040503050406030204" pitchFamily="18" charset="0"/>
              </a:rPr>
              <a:t>gouvernance : difficile décentralisation dans la prise de décision </a:t>
            </a:r>
            <a:r>
              <a:rPr lang="fr-FR" sz="1600" dirty="0">
                <a:solidFill>
                  <a:schemeClr val="bg1">
                    <a:lumMod val="50000"/>
                  </a:schemeClr>
                </a:solidFill>
                <a:latin typeface="Caladea" panose="02040503050406030204" pitchFamily="18" charset="0"/>
              </a:rPr>
              <a:t>(</a:t>
            </a:r>
            <a:r>
              <a:rPr lang="fr-FR" sz="1600" dirty="0" err="1">
                <a:solidFill>
                  <a:schemeClr val="bg1">
                    <a:lumMod val="50000"/>
                  </a:schemeClr>
                </a:solidFill>
                <a:latin typeface="Caladea" panose="02040503050406030204" pitchFamily="18" charset="0"/>
              </a:rPr>
              <a:t>Comolet</a:t>
            </a:r>
            <a:r>
              <a:rPr lang="fr-FR" sz="1600" dirty="0">
                <a:solidFill>
                  <a:schemeClr val="bg1">
                    <a:lumMod val="50000"/>
                  </a:schemeClr>
                </a:solidFill>
                <a:latin typeface="Caladea" panose="02040503050406030204" pitchFamily="18" charset="0"/>
              </a:rPr>
              <a:t> 2000</a:t>
            </a:r>
            <a:r>
              <a:rPr lang="fr-FR" sz="1600" dirty="0" smtClean="0">
                <a:solidFill>
                  <a:schemeClr val="bg1">
                    <a:lumMod val="50000"/>
                  </a:schemeClr>
                </a:solidFill>
                <a:latin typeface="Caladea" panose="02040503050406030204" pitchFamily="18" charset="0"/>
              </a:rPr>
              <a:t>) </a:t>
            </a:r>
            <a:r>
              <a:rPr lang="fr-FR" sz="1600" dirty="0" smtClean="0">
                <a:solidFill>
                  <a:schemeClr val="tx2"/>
                </a:solidFill>
                <a:latin typeface="Caladea" panose="02040503050406030204" pitchFamily="18" charset="0"/>
              </a:rPr>
              <a:t>; dépendance à l’aide extérieure  </a:t>
            </a:r>
            <a:r>
              <a:rPr lang="fr-FR" sz="1600" dirty="0" smtClean="0">
                <a:solidFill>
                  <a:schemeClr val="bg1">
                    <a:lumMod val="50000"/>
                  </a:schemeClr>
                </a:solidFill>
                <a:latin typeface="Caladea" panose="02040503050406030204" pitchFamily="18" charset="0"/>
              </a:rPr>
              <a:t>(Lévy-Bruhl et al. 1994) </a:t>
            </a:r>
            <a:r>
              <a:rPr lang="fr-FR" sz="1600" dirty="0" smtClean="0">
                <a:solidFill>
                  <a:schemeClr val="tx2"/>
                </a:solidFill>
                <a:latin typeface="Caladea" panose="02040503050406030204" pitchFamily="18" charset="0"/>
              </a:rPr>
              <a:t>; dilapidation des ressources ; départ des cadres ayant mis en place la politique </a:t>
            </a:r>
          </a:p>
          <a:p>
            <a:pPr marL="0" indent="0">
              <a:buNone/>
            </a:pPr>
            <a:endParaRPr lang="fr-FR" sz="2000" dirty="0" smtClean="0">
              <a:solidFill>
                <a:schemeClr val="tx2"/>
              </a:solidFill>
              <a:latin typeface="Caladea" panose="02040503050406030204" pitchFamily="18" charset="0"/>
            </a:endParaRPr>
          </a:p>
          <a:p>
            <a:pPr marL="0" indent="0">
              <a:buNone/>
            </a:pPr>
            <a:endParaRPr lang="fr-FR" sz="2000" dirty="0">
              <a:solidFill>
                <a:schemeClr val="tx2"/>
              </a:solidFill>
              <a:latin typeface="Caladea" panose="02040503050406030204" pitchFamily="18" charset="0"/>
            </a:endParaRPr>
          </a:p>
          <a:p>
            <a:pPr marL="0" indent="0">
              <a:buNone/>
            </a:pPr>
            <a:endParaRPr lang="fr-FR" sz="2000" dirty="0" smtClean="0">
              <a:solidFill>
                <a:schemeClr val="tx2"/>
              </a:solidFill>
              <a:latin typeface="Caladea" panose="02040503050406030204" pitchFamily="18" charset="0"/>
            </a:endParaRPr>
          </a:p>
          <a:p>
            <a:pPr>
              <a:buFont typeface="Wingdings" panose="05000000000000000000" pitchFamily="2" charset="2"/>
              <a:buChar char="Ø"/>
            </a:pPr>
            <a:r>
              <a:rPr lang="fr-FR" sz="1800" dirty="0" smtClean="0">
                <a:solidFill>
                  <a:schemeClr val="tx2"/>
                </a:solidFill>
                <a:latin typeface="Caladea" panose="02040503050406030204" pitchFamily="18" charset="0"/>
              </a:rPr>
              <a:t> Diminution de la confiance et de la fréquentation de la population (qui accentue déficit des structures) ; plus de politique sanitaire nationale par la suite &amp; programmes « verticaux »</a:t>
            </a:r>
          </a:p>
        </p:txBody>
      </p:sp>
      <p:sp>
        <p:nvSpPr>
          <p:cNvPr id="8" name="ZoneTexte 7"/>
          <p:cNvSpPr txBox="1"/>
          <p:nvPr/>
        </p:nvSpPr>
        <p:spPr>
          <a:xfrm>
            <a:off x="835729" y="4149080"/>
            <a:ext cx="11019323" cy="954107"/>
          </a:xfrm>
          <a:prstGeom prst="rect">
            <a:avLst/>
          </a:prstGeom>
          <a:solidFill>
            <a:schemeClr val="tx2">
              <a:lumMod val="20000"/>
              <a:lumOff val="80000"/>
            </a:schemeClr>
          </a:solidFill>
          <a:ln/>
          <a:effectLst>
            <a:outerShdw blurRad="50800" dist="12700" dir="5400000" algn="ctr" rotWithShape="0">
              <a:srgbClr val="000000">
                <a:alpha val="50000"/>
              </a:srgbClr>
            </a:outerShdw>
            <a:softEdge rad="12700"/>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sz="1400" i="1" dirty="0">
                <a:solidFill>
                  <a:schemeClr val="accent5">
                    <a:lumMod val="50000"/>
                  </a:schemeClr>
                </a:solidFill>
                <a:latin typeface="Caladea" panose="02040503050406030204" pitchFamily="18" charset="0"/>
              </a:rPr>
              <a:t>« Bon pour moi ça s'est détérioré parce qu'il y a eu des périodes où, euh, d'abord ces bons cadres qui étaient là sont tous partis. Y en a qui sont allés à l'UNICEF, à ceci, à cela, et donc ils ont tous été, ils sont partis. Donc il y eu des nouveaux qui sont venus et je suppose que les formations n'ont pas été aussi bien faites qu'avant, la motivation a été moins peut-être qu'avant, et surtout il y a eu dilapidation des ressources et je pense que ça aussi ça a beaucoup joué » (Entretien avec une Professeure de médecine, 5 mars 2020, Conakry).</a:t>
            </a:r>
            <a:endParaRPr lang="fr-FR" sz="1400" dirty="0">
              <a:solidFill>
                <a:schemeClr val="accent5">
                  <a:lumMod val="50000"/>
                </a:schemeClr>
              </a:solidFill>
              <a:latin typeface="Caladea" panose="02040503050406030204" pitchFamily="18" charset="0"/>
            </a:endParaRPr>
          </a:p>
        </p:txBody>
      </p:sp>
    </p:spTree>
    <p:extLst>
      <p:ext uri="{BB962C8B-B14F-4D97-AF65-F5344CB8AC3E}">
        <p14:creationId xmlns:p14="http://schemas.microsoft.com/office/powerpoint/2010/main" val="88829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1339" t="-5264" r="10905" b="52631"/>
          <a:stretch/>
        </p:blipFill>
        <p:spPr>
          <a:xfrm rot="5400000">
            <a:off x="8038628" y="3068960"/>
            <a:ext cx="6912768" cy="720080"/>
          </a:xfrm>
          <a:prstGeom prst="rect">
            <a:avLst/>
          </a:prstGeom>
          <a:effectLst>
            <a:outerShdw blurRad="50800" dist="38100" algn="l" rotWithShape="0">
              <a:prstClr val="black">
                <a:alpha val="40000"/>
              </a:prstClr>
            </a:outerShdw>
          </a:effectLst>
        </p:spPr>
      </p:pic>
      <p:sp>
        <p:nvSpPr>
          <p:cNvPr id="3" name="Espace réservé du contenu 2"/>
          <p:cNvSpPr>
            <a:spLocks noGrp="1"/>
          </p:cNvSpPr>
          <p:nvPr>
            <p:ph idx="1"/>
          </p:nvPr>
        </p:nvSpPr>
        <p:spPr>
          <a:xfrm>
            <a:off x="693811" y="2060848"/>
            <a:ext cx="10035379" cy="4581128"/>
          </a:xfrm>
          <a:noFill/>
        </p:spPr>
        <p:txBody>
          <a:bodyPr>
            <a:normAutofit/>
          </a:bodyPr>
          <a:lstStyle/>
          <a:p>
            <a:pPr>
              <a:buFont typeface="Wingdings" panose="05000000000000000000" pitchFamily="2" charset="2"/>
              <a:buChar char="§"/>
            </a:pPr>
            <a:r>
              <a:rPr lang="fr-FR" sz="1800" dirty="0" smtClean="0">
                <a:solidFill>
                  <a:schemeClr val="tx2"/>
                </a:solidFill>
                <a:latin typeface="Caladea" panose="02040503050406030204" pitchFamily="18" charset="0"/>
              </a:rPr>
              <a:t> </a:t>
            </a:r>
            <a:r>
              <a:rPr lang="fr-FR" sz="1800" dirty="0">
                <a:solidFill>
                  <a:schemeClr val="tx2"/>
                </a:solidFill>
                <a:latin typeface="Caladea" panose="02040503050406030204" pitchFamily="18" charset="0"/>
              </a:rPr>
              <a:t> </a:t>
            </a:r>
            <a:r>
              <a:rPr lang="fr-FR" sz="1800" dirty="0" smtClean="0">
                <a:solidFill>
                  <a:schemeClr val="tx2"/>
                </a:solidFill>
                <a:latin typeface="Caladea" panose="02040503050406030204" pitchFamily="18" charset="0"/>
              </a:rPr>
              <a:t>Le recul de la </a:t>
            </a:r>
            <a:r>
              <a:rPr lang="fr-FR" sz="1800" dirty="0">
                <a:solidFill>
                  <a:schemeClr val="tx2"/>
                </a:solidFill>
                <a:latin typeface="Caladea" panose="02040503050406030204" pitchFamily="18" charset="0"/>
              </a:rPr>
              <a:t>santé communautaire </a:t>
            </a:r>
            <a:r>
              <a:rPr lang="fr-FR" sz="1800" dirty="0" smtClean="0">
                <a:solidFill>
                  <a:schemeClr val="tx2"/>
                </a:solidFill>
                <a:latin typeface="Caladea" panose="02040503050406030204" pitchFamily="18" charset="0"/>
              </a:rPr>
              <a:t>est mondial </a:t>
            </a:r>
            <a:r>
              <a:rPr lang="fr-FR" sz="1800" dirty="0" smtClean="0">
                <a:solidFill>
                  <a:schemeClr val="bg1">
                    <a:lumMod val="50000"/>
                  </a:schemeClr>
                </a:solidFill>
                <a:latin typeface="Caladea" panose="02040503050406030204" pitchFamily="18" charset="0"/>
              </a:rPr>
              <a:t>(The </a:t>
            </a:r>
            <a:r>
              <a:rPr lang="fr-FR" sz="1800" dirty="0">
                <a:solidFill>
                  <a:schemeClr val="bg1">
                    <a:lumMod val="50000"/>
                  </a:schemeClr>
                </a:solidFill>
                <a:latin typeface="Caladea" panose="02040503050406030204" pitchFamily="18" charset="0"/>
              </a:rPr>
              <a:t>Lancet 2008</a:t>
            </a:r>
            <a:r>
              <a:rPr lang="fr-FR" sz="1800" dirty="0" smtClean="0">
                <a:solidFill>
                  <a:schemeClr val="bg1">
                    <a:lumMod val="50000"/>
                  </a:schemeClr>
                </a:solidFill>
                <a:latin typeface="Caladea" panose="02040503050406030204" pitchFamily="18" charset="0"/>
              </a:rPr>
              <a:t>)</a:t>
            </a:r>
          </a:p>
          <a:p>
            <a:pPr lvl="1">
              <a:buFont typeface="Wingdings" panose="05000000000000000000" pitchFamily="2" charset="2"/>
              <a:buChar char="Ø"/>
            </a:pPr>
            <a:r>
              <a:rPr lang="fr-FR" sz="1600" dirty="0">
                <a:solidFill>
                  <a:schemeClr val="tx2"/>
                </a:solidFill>
                <a:latin typeface="Caladea" panose="02040503050406030204" pitchFamily="18" charset="0"/>
              </a:rPr>
              <a:t> </a:t>
            </a:r>
            <a:r>
              <a:rPr lang="fr-FR" sz="1600" dirty="0" smtClean="0">
                <a:solidFill>
                  <a:schemeClr val="tx2"/>
                </a:solidFill>
                <a:latin typeface="Caladea" panose="02040503050406030204" pitchFamily="18" charset="0"/>
              </a:rPr>
              <a:t>Réformes du secteur sanitaire (</a:t>
            </a:r>
            <a:r>
              <a:rPr lang="fr-FR" sz="1600" i="1" dirty="0" smtClean="0">
                <a:solidFill>
                  <a:schemeClr val="tx2"/>
                </a:solidFill>
                <a:latin typeface="Caladea" panose="02040503050406030204" pitchFamily="18" charset="0"/>
              </a:rPr>
              <a:t>Health </a:t>
            </a:r>
            <a:r>
              <a:rPr lang="fr-FR" sz="1600" i="1" dirty="0" err="1" smtClean="0">
                <a:solidFill>
                  <a:schemeClr val="tx2"/>
                </a:solidFill>
                <a:latin typeface="Caladea" panose="02040503050406030204" pitchFamily="18" charset="0"/>
              </a:rPr>
              <a:t>Sector</a:t>
            </a:r>
            <a:r>
              <a:rPr lang="fr-FR" sz="1600" i="1" dirty="0" smtClean="0">
                <a:solidFill>
                  <a:schemeClr val="tx2"/>
                </a:solidFill>
                <a:latin typeface="Caladea" panose="02040503050406030204" pitchFamily="18" charset="0"/>
              </a:rPr>
              <a:t> </a:t>
            </a:r>
            <a:r>
              <a:rPr lang="fr-FR" sz="1600" i="1" dirty="0" err="1" smtClean="0">
                <a:solidFill>
                  <a:schemeClr val="tx2"/>
                </a:solidFill>
                <a:latin typeface="Caladea" panose="02040503050406030204" pitchFamily="18" charset="0"/>
              </a:rPr>
              <a:t>Reform</a:t>
            </a:r>
            <a:r>
              <a:rPr lang="fr-FR" sz="1600" dirty="0" smtClean="0">
                <a:solidFill>
                  <a:schemeClr val="tx2"/>
                </a:solidFill>
                <a:latin typeface="Caladea" panose="02040503050406030204" pitchFamily="18" charset="0"/>
              </a:rPr>
              <a:t>) : la santé est un </a:t>
            </a:r>
            <a:r>
              <a:rPr lang="fr-FR" sz="1600" dirty="0">
                <a:solidFill>
                  <a:schemeClr val="tx2"/>
                </a:solidFill>
                <a:latin typeface="Caladea" panose="02040503050406030204" pitchFamily="18" charset="0"/>
              </a:rPr>
              <a:t>bien </a:t>
            </a:r>
            <a:r>
              <a:rPr lang="fr-FR" sz="1600" dirty="0" smtClean="0">
                <a:solidFill>
                  <a:schemeClr val="tx2"/>
                </a:solidFill>
                <a:latin typeface="Caladea" panose="02040503050406030204" pitchFamily="18" charset="0"/>
              </a:rPr>
              <a:t>et non plus un droit ; secteur public à l’abandon </a:t>
            </a:r>
            <a:r>
              <a:rPr lang="fr-FR" sz="1600" dirty="0" smtClean="0">
                <a:solidFill>
                  <a:schemeClr val="bg1">
                    <a:lumMod val="50000"/>
                  </a:schemeClr>
                </a:solidFill>
                <a:latin typeface="Caladea" panose="02040503050406030204" pitchFamily="18" charset="0"/>
              </a:rPr>
              <a:t>(Hall </a:t>
            </a:r>
            <a:r>
              <a:rPr lang="fr-FR" sz="1600" dirty="0">
                <a:solidFill>
                  <a:schemeClr val="bg1">
                    <a:lumMod val="50000"/>
                  </a:schemeClr>
                </a:solidFill>
                <a:latin typeface="Caladea" panose="02040503050406030204" pitchFamily="18" charset="0"/>
              </a:rPr>
              <a:t>and Taylor 2003)</a:t>
            </a:r>
            <a:endParaRPr lang="fr-FR" sz="1600" dirty="0" smtClean="0">
              <a:solidFill>
                <a:schemeClr val="bg1">
                  <a:lumMod val="50000"/>
                </a:schemeClr>
              </a:solidFill>
              <a:latin typeface="Caladea" panose="02040503050406030204" pitchFamily="18" charset="0"/>
            </a:endParaRPr>
          </a:p>
          <a:p>
            <a:pPr lvl="1">
              <a:buFont typeface="Wingdings" panose="05000000000000000000" pitchFamily="2" charset="2"/>
              <a:buChar char="Ø"/>
            </a:pPr>
            <a:r>
              <a:rPr lang="fr-FR" sz="1600" dirty="0">
                <a:solidFill>
                  <a:schemeClr val="tx2"/>
                </a:solidFill>
                <a:latin typeface="Caladea" panose="02040503050406030204" pitchFamily="18" charset="0"/>
              </a:rPr>
              <a:t> P</a:t>
            </a:r>
            <a:r>
              <a:rPr lang="fr-FR" sz="1600" dirty="0" smtClean="0">
                <a:solidFill>
                  <a:schemeClr val="tx2"/>
                </a:solidFill>
                <a:latin typeface="Caladea" panose="02040503050406030204" pitchFamily="18" charset="0"/>
              </a:rPr>
              <a:t>rogrammes de Santé globale (</a:t>
            </a:r>
            <a:r>
              <a:rPr lang="fr-FR" sz="1600" i="1" dirty="0" smtClean="0">
                <a:solidFill>
                  <a:schemeClr val="tx2"/>
                </a:solidFill>
                <a:latin typeface="Caladea" panose="02040503050406030204" pitchFamily="18" charset="0"/>
              </a:rPr>
              <a:t>Global Health</a:t>
            </a:r>
            <a:r>
              <a:rPr lang="fr-FR" sz="1600" dirty="0" smtClean="0">
                <a:solidFill>
                  <a:schemeClr val="tx2"/>
                </a:solidFill>
                <a:latin typeface="Caladea" panose="02040503050406030204" pitchFamily="18" charset="0"/>
              </a:rPr>
              <a:t>) : les menaces sanitaires doivent être gérées collectivement, telles que les épidémies </a:t>
            </a:r>
            <a:r>
              <a:rPr lang="fr-FR" sz="1600" dirty="0">
                <a:solidFill>
                  <a:schemeClr val="tx2"/>
                </a:solidFill>
                <a:latin typeface="Caladea" panose="02040503050406030204" pitchFamily="18" charset="0"/>
              </a:rPr>
              <a:t>(</a:t>
            </a:r>
            <a:r>
              <a:rPr lang="fr-FR" sz="1600" dirty="0" err="1">
                <a:solidFill>
                  <a:schemeClr val="tx2"/>
                </a:solidFill>
                <a:latin typeface="Caladea" panose="02040503050406030204" pitchFamily="18" charset="0"/>
              </a:rPr>
              <a:t>Nichter</a:t>
            </a:r>
            <a:r>
              <a:rPr lang="fr-FR" sz="1600" dirty="0">
                <a:solidFill>
                  <a:schemeClr val="tx2"/>
                </a:solidFill>
                <a:latin typeface="Caladea" panose="02040503050406030204" pitchFamily="18" charset="0"/>
              </a:rPr>
              <a:t> 2018</a:t>
            </a:r>
            <a:r>
              <a:rPr lang="fr-FR" sz="1600" dirty="0" smtClean="0">
                <a:solidFill>
                  <a:schemeClr val="tx2"/>
                </a:solidFill>
                <a:latin typeface="Caladea" panose="02040503050406030204" pitchFamily="18" charset="0"/>
              </a:rPr>
              <a:t>) : émergence des programmes de préparation aux épidémies (</a:t>
            </a:r>
            <a:r>
              <a:rPr lang="fr-FR" sz="1600" i="1" dirty="0" err="1" smtClean="0">
                <a:solidFill>
                  <a:schemeClr val="tx2"/>
                </a:solidFill>
                <a:latin typeface="Caladea" panose="02040503050406030204" pitchFamily="18" charset="0"/>
              </a:rPr>
              <a:t>preparedness</a:t>
            </a:r>
            <a:r>
              <a:rPr lang="fr-FR" sz="1600" dirty="0" smtClean="0">
                <a:solidFill>
                  <a:schemeClr val="tx2"/>
                </a:solidFill>
                <a:latin typeface="Caladea" panose="02040503050406030204" pitchFamily="18" charset="0"/>
              </a:rPr>
              <a:t>) </a:t>
            </a:r>
          </a:p>
          <a:p>
            <a:pPr marL="127977" lvl="1" indent="0">
              <a:buNone/>
            </a:pPr>
            <a:r>
              <a:rPr lang="fr-FR" sz="1600" dirty="0" smtClean="0">
                <a:solidFill>
                  <a:schemeClr val="tx2"/>
                </a:solidFill>
                <a:latin typeface="Caladea" panose="02040503050406030204" pitchFamily="18" charset="0"/>
              </a:rPr>
              <a:t>     Les cibles des programmes de santé globale ne sont pas toujours les pathologies qui touchent le plus les populations </a:t>
            </a:r>
            <a:r>
              <a:rPr lang="fr-FR" sz="1600" dirty="0">
                <a:solidFill>
                  <a:schemeClr val="bg1">
                    <a:lumMod val="50000"/>
                  </a:schemeClr>
                </a:solidFill>
                <a:latin typeface="Caladea" panose="02040503050406030204" pitchFamily="18" charset="0"/>
              </a:rPr>
              <a:t>(Gomez-</a:t>
            </a:r>
            <a:r>
              <a:rPr lang="fr-FR" sz="1600" dirty="0" err="1">
                <a:solidFill>
                  <a:schemeClr val="bg1">
                    <a:lumMod val="50000"/>
                  </a:schemeClr>
                </a:solidFill>
                <a:latin typeface="Caladea" panose="02040503050406030204" pitchFamily="18" charset="0"/>
              </a:rPr>
              <a:t>Temesio</a:t>
            </a:r>
            <a:r>
              <a:rPr lang="fr-FR" sz="1600" dirty="0">
                <a:solidFill>
                  <a:schemeClr val="bg1">
                    <a:lumMod val="50000"/>
                  </a:schemeClr>
                </a:solidFill>
                <a:latin typeface="Caladea" panose="02040503050406030204" pitchFamily="18" charset="0"/>
              </a:rPr>
              <a:t> et </a:t>
            </a:r>
            <a:r>
              <a:rPr lang="fr-FR" sz="1600" dirty="0" err="1">
                <a:solidFill>
                  <a:schemeClr val="bg1">
                    <a:lumMod val="50000"/>
                  </a:schemeClr>
                </a:solidFill>
                <a:latin typeface="Caladea" panose="02040503050406030204" pitchFamily="18" charset="0"/>
              </a:rPr>
              <a:t>Marcis</a:t>
            </a:r>
            <a:r>
              <a:rPr lang="fr-FR" sz="1600" dirty="0">
                <a:solidFill>
                  <a:schemeClr val="bg1">
                    <a:lumMod val="50000"/>
                  </a:schemeClr>
                </a:solidFill>
                <a:latin typeface="Caladea" panose="02040503050406030204" pitchFamily="18" charset="0"/>
              </a:rPr>
              <a:t>, </a:t>
            </a:r>
            <a:r>
              <a:rPr lang="fr-FR" sz="1600" dirty="0" smtClean="0">
                <a:solidFill>
                  <a:schemeClr val="bg1">
                    <a:lumMod val="50000"/>
                  </a:schemeClr>
                </a:solidFill>
                <a:latin typeface="Caladea" panose="02040503050406030204" pitchFamily="18" charset="0"/>
              </a:rPr>
              <a:t>2021), </a:t>
            </a:r>
            <a:r>
              <a:rPr lang="fr-FR" sz="1600" dirty="0" smtClean="0">
                <a:solidFill>
                  <a:schemeClr val="tx2"/>
                </a:solidFill>
                <a:latin typeface="Caladea" panose="02040503050406030204" pitchFamily="18" charset="0"/>
              </a:rPr>
              <a:t>leurs intérêts desservent davantage les pays du Nord, et dans les pays du Sud l’abandon des structures publiques s’accentue </a:t>
            </a:r>
            <a:r>
              <a:rPr lang="fr-FR" sz="1600" dirty="0" smtClean="0">
                <a:solidFill>
                  <a:schemeClr val="bg1">
                    <a:lumMod val="50000"/>
                  </a:schemeClr>
                </a:solidFill>
                <a:latin typeface="Caladea" panose="02040503050406030204" pitchFamily="18" charset="0"/>
              </a:rPr>
              <a:t>(David </a:t>
            </a:r>
            <a:r>
              <a:rPr lang="fr-FR" sz="1600" dirty="0">
                <a:solidFill>
                  <a:schemeClr val="bg1">
                    <a:lumMod val="50000"/>
                  </a:schemeClr>
                </a:solidFill>
                <a:latin typeface="Caladea" panose="02040503050406030204" pitchFamily="18" charset="0"/>
              </a:rPr>
              <a:t>and </a:t>
            </a:r>
            <a:r>
              <a:rPr lang="fr-FR" sz="1600" dirty="0" err="1">
                <a:solidFill>
                  <a:schemeClr val="bg1">
                    <a:lumMod val="50000"/>
                  </a:schemeClr>
                </a:solidFill>
                <a:latin typeface="Caladea" panose="02040503050406030204" pitchFamily="18" charset="0"/>
              </a:rPr>
              <a:t>Dévédec</a:t>
            </a:r>
            <a:r>
              <a:rPr lang="fr-FR" sz="1600" dirty="0">
                <a:solidFill>
                  <a:schemeClr val="bg1">
                    <a:lumMod val="50000"/>
                  </a:schemeClr>
                </a:solidFill>
                <a:latin typeface="Caladea" panose="02040503050406030204" pitchFamily="18" charset="0"/>
              </a:rPr>
              <a:t> </a:t>
            </a:r>
            <a:r>
              <a:rPr lang="fr-FR" sz="1600" dirty="0" smtClean="0">
                <a:solidFill>
                  <a:schemeClr val="bg1">
                    <a:lumMod val="50000"/>
                  </a:schemeClr>
                </a:solidFill>
                <a:latin typeface="Caladea" panose="02040503050406030204" pitchFamily="18" charset="0"/>
              </a:rPr>
              <a:t>2019)</a:t>
            </a:r>
          </a:p>
          <a:p>
            <a:pPr>
              <a:buFont typeface="Wingdings" panose="05000000000000000000" pitchFamily="2" charset="2"/>
              <a:buChar char="§"/>
            </a:pPr>
            <a:r>
              <a:rPr lang="fr-FR" sz="1800" dirty="0">
                <a:solidFill>
                  <a:schemeClr val="tx2"/>
                </a:solidFill>
                <a:latin typeface="Caladea" panose="02040503050406030204" pitchFamily="18" charset="0"/>
              </a:rPr>
              <a:t> </a:t>
            </a:r>
            <a:r>
              <a:rPr lang="fr-FR" sz="1800" dirty="0" smtClean="0">
                <a:solidFill>
                  <a:schemeClr val="tx2"/>
                </a:solidFill>
                <a:latin typeface="Caladea" panose="02040503050406030204" pitchFamily="18" charset="0"/>
              </a:rPr>
              <a:t>En Guinée : les structures publiques sont en mauvais état, voire abandonnées à la veille d’Ebola ; succession de programmes et partenaires (qui </a:t>
            </a:r>
            <a:r>
              <a:rPr lang="fr-FR" sz="1800" dirty="0">
                <a:solidFill>
                  <a:schemeClr val="tx2"/>
                </a:solidFill>
                <a:latin typeface="Caladea" panose="02040503050406030204" pitchFamily="18" charset="0"/>
              </a:rPr>
              <a:t>impliquent parfois des </a:t>
            </a:r>
            <a:r>
              <a:rPr lang="fr-FR" sz="1800" dirty="0" smtClean="0">
                <a:solidFill>
                  <a:schemeClr val="tx2"/>
                </a:solidFill>
                <a:latin typeface="Caladea" panose="02040503050406030204" pitchFamily="18" charset="0"/>
              </a:rPr>
              <a:t>AC) sans réelle politique sanitaire nationale</a:t>
            </a:r>
            <a:endParaRPr lang="fr-FR" sz="1800" dirty="0">
              <a:solidFill>
                <a:schemeClr val="tx2"/>
              </a:solidFill>
              <a:latin typeface="Caladea" panose="02040503050406030204" pitchFamily="18" charset="0"/>
            </a:endParaRPr>
          </a:p>
        </p:txBody>
      </p:sp>
      <p:sp>
        <p:nvSpPr>
          <p:cNvPr id="8" name="ZoneTexte 7"/>
          <p:cNvSpPr txBox="1"/>
          <p:nvPr/>
        </p:nvSpPr>
        <p:spPr>
          <a:xfrm>
            <a:off x="2854052" y="4941168"/>
            <a:ext cx="8664120" cy="1384995"/>
          </a:xfrm>
          <a:prstGeom prst="rect">
            <a:avLst/>
          </a:prstGeom>
          <a:solidFill>
            <a:schemeClr val="tx2">
              <a:lumMod val="20000"/>
              <a:lumOff val="80000"/>
            </a:schemeClr>
          </a:solidFill>
          <a:ln/>
          <a:effectLst>
            <a:outerShdw blurRad="50800" dist="12700" dir="5400000" algn="ctr" rotWithShape="0">
              <a:srgbClr val="000000">
                <a:alpha val="50000"/>
              </a:srgbClr>
            </a:outerShdw>
            <a:softEdge rad="12700"/>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sz="1400" i="1" dirty="0">
                <a:solidFill>
                  <a:schemeClr val="accent5">
                    <a:lumMod val="50000"/>
                  </a:schemeClr>
                </a:solidFill>
                <a:latin typeface="Caladea" panose="02040503050406030204" pitchFamily="18" charset="0"/>
              </a:rPr>
              <a:t>« En fait cette santé communautaire se mettait en œuvre mais c'était vraiment pas coordonné, c'était pas harmonisé. Les méthodes dépendaient du partenaire, même les mécanismes de motivation dépendaient des partenaires […] Et donc quand c'est comme ça dans une même communauté alors c'est juste les partenaires qui viennent chercher leurs indicateurs propres à leurs cahiers des charges. Et donc le pays n'en bénéficie pas parce qu'on ne tire pas les bénéfices de ce travail, parce que c'est une fragmentation qui était </a:t>
            </a:r>
            <a:r>
              <a:rPr lang="fr-FR" sz="1400" i="1" dirty="0" smtClean="0">
                <a:solidFill>
                  <a:schemeClr val="accent5">
                    <a:lumMod val="50000"/>
                  </a:schemeClr>
                </a:solidFill>
                <a:latin typeface="Caladea" panose="02040503050406030204" pitchFamily="18" charset="0"/>
              </a:rPr>
              <a:t>là »</a:t>
            </a:r>
            <a:r>
              <a:rPr lang="fr-FR" sz="1400" dirty="0" smtClean="0">
                <a:solidFill>
                  <a:schemeClr val="accent5">
                    <a:lumMod val="50000"/>
                  </a:schemeClr>
                </a:solidFill>
                <a:latin typeface="Caladea" panose="02040503050406030204" pitchFamily="18" charset="0"/>
              </a:rPr>
              <a:t> </a:t>
            </a:r>
            <a:r>
              <a:rPr lang="fr-FR" sz="1400" i="1" dirty="0">
                <a:solidFill>
                  <a:schemeClr val="accent5">
                    <a:lumMod val="50000"/>
                  </a:schemeClr>
                </a:solidFill>
                <a:latin typeface="Caladea" panose="02040503050406030204" pitchFamily="18" charset="0"/>
              </a:rPr>
              <a:t>(Entretien avec un cadre du Ministère de la santé, 23 janvier 2020, Conakry)</a:t>
            </a:r>
            <a:endParaRPr lang="fr-FR" sz="1400" dirty="0">
              <a:solidFill>
                <a:schemeClr val="accent5">
                  <a:lumMod val="50000"/>
                </a:schemeClr>
              </a:solidFill>
              <a:latin typeface="Caladea" panose="02040503050406030204" pitchFamily="18" charset="0"/>
            </a:endParaRPr>
          </a:p>
        </p:txBody>
      </p:sp>
      <p:sp>
        <p:nvSpPr>
          <p:cNvPr id="7" name="Titre 1"/>
          <p:cNvSpPr>
            <a:spLocks noGrp="1"/>
          </p:cNvSpPr>
          <p:nvPr>
            <p:ph type="title"/>
          </p:nvPr>
        </p:nvSpPr>
        <p:spPr>
          <a:xfrm>
            <a:off x="658012" y="632386"/>
            <a:ext cx="11530813" cy="1165307"/>
          </a:xfrm>
          <a:solidFill>
            <a:schemeClr val="tx2"/>
          </a:solidFill>
          <a:ln>
            <a:solidFill>
              <a:schemeClr val="bg1"/>
            </a:solidFill>
          </a:ln>
        </p:spPr>
        <p:txBody>
          <a:bodyPr anchor="ctr" anchorCtr="1">
            <a:noAutofit/>
          </a:bodyPr>
          <a:lstStyle/>
          <a:p>
            <a:r>
              <a:rPr lang="fr-FR" sz="2400" b="1" cap="none" dirty="0">
                <a:solidFill>
                  <a:schemeClr val="bg1"/>
                </a:solidFill>
                <a:latin typeface="Caladea" panose="02040503050406030204" pitchFamily="18" charset="0"/>
              </a:rPr>
              <a:t>Le déclin des soins de santé primaires et les programmes verticaux </a:t>
            </a:r>
            <a:r>
              <a:rPr lang="fr-FR" sz="2400" b="1" cap="none" dirty="0" smtClean="0">
                <a:solidFill>
                  <a:schemeClr val="bg1"/>
                </a:solidFill>
                <a:latin typeface="Caladea" panose="02040503050406030204" pitchFamily="18" charset="0"/>
              </a:rPr>
              <a:t/>
            </a:r>
            <a:br>
              <a:rPr lang="fr-FR" sz="2400" b="1" cap="none" dirty="0" smtClean="0">
                <a:solidFill>
                  <a:schemeClr val="bg1"/>
                </a:solidFill>
                <a:latin typeface="Caladea" panose="02040503050406030204" pitchFamily="18" charset="0"/>
              </a:rPr>
            </a:br>
            <a:r>
              <a:rPr lang="fr-FR" sz="2400" b="1" cap="none" dirty="0" smtClean="0">
                <a:solidFill>
                  <a:schemeClr val="bg1"/>
                </a:solidFill>
                <a:latin typeface="Caladea" panose="02040503050406030204" pitchFamily="18" charset="0"/>
              </a:rPr>
              <a:t>(</a:t>
            </a:r>
            <a:r>
              <a:rPr lang="fr-FR" sz="2400" b="1" cap="none" dirty="0">
                <a:solidFill>
                  <a:schemeClr val="bg1"/>
                </a:solidFill>
                <a:latin typeface="Caladea" panose="02040503050406030204" pitchFamily="18" charset="0"/>
              </a:rPr>
              <a:t>Mi 90’s -2010’s</a:t>
            </a:r>
            <a:r>
              <a:rPr lang="fr-FR" sz="2400" b="1" cap="none" dirty="0" smtClean="0">
                <a:solidFill>
                  <a:schemeClr val="bg1"/>
                </a:solidFill>
                <a:latin typeface="Caladea" panose="02040503050406030204" pitchFamily="18" charset="0"/>
              </a:rPr>
              <a:t>)</a:t>
            </a:r>
            <a:endParaRPr lang="fr-FR" sz="2400" cap="none" dirty="0">
              <a:solidFill>
                <a:schemeClr val="bg1"/>
              </a:solidFill>
              <a:latin typeface="Caladea" panose="02040503050406030204" pitchFamily="18" charset="0"/>
            </a:endParaRPr>
          </a:p>
        </p:txBody>
      </p:sp>
    </p:spTree>
    <p:extLst>
      <p:ext uri="{BB962C8B-B14F-4D97-AF65-F5344CB8AC3E}">
        <p14:creationId xmlns:p14="http://schemas.microsoft.com/office/powerpoint/2010/main" val="214156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7966620" y="5229200"/>
            <a:ext cx="1080120"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061964" y="1842165"/>
            <a:ext cx="8712968" cy="3373924"/>
          </a:xfrm>
          <a:prstGeom prst="rect">
            <a:avLst/>
          </a:prstGeom>
          <a:solidFill>
            <a:schemeClr val="bg2">
              <a:lumMod val="25000"/>
            </a:schemeClr>
          </a:solidFill>
          <a:ln>
            <a:solidFill>
              <a:schemeClr val="bg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3142084" y="3175184"/>
            <a:ext cx="6192688" cy="707886"/>
          </a:xfrm>
          <a:prstGeom prst="rect">
            <a:avLst/>
          </a:prstGeom>
          <a:solidFill>
            <a:schemeClr val="bg2">
              <a:lumMod val="25000"/>
            </a:schemeClr>
          </a:solidFill>
          <a:effectLst/>
        </p:spPr>
        <p:txBody>
          <a:bodyPr wrap="square" rtlCol="0">
            <a:spAutoFit/>
          </a:bodyPr>
          <a:lstStyle/>
          <a:p>
            <a:pPr algn="ctr"/>
            <a:r>
              <a:rPr lang="fr-FR" sz="4000" b="1" dirty="0" smtClean="0">
                <a:solidFill>
                  <a:schemeClr val="bg1"/>
                </a:solidFill>
                <a:latin typeface="Caladea" panose="02040503050406030204" pitchFamily="18" charset="0"/>
              </a:rPr>
              <a:t>Les leçons d’Ebola</a:t>
            </a:r>
            <a:endParaRPr lang="fr-FR" sz="4000" b="1" dirty="0">
              <a:solidFill>
                <a:schemeClr val="bg1"/>
              </a:solidFill>
              <a:latin typeface="Caladea" panose="02040503050406030204" pitchFamily="18" charset="0"/>
            </a:endParaRPr>
          </a:p>
        </p:txBody>
      </p:sp>
    </p:spTree>
    <p:extLst>
      <p:ext uri="{BB962C8B-B14F-4D97-AF65-F5344CB8AC3E}">
        <p14:creationId xmlns:p14="http://schemas.microsoft.com/office/powerpoint/2010/main" val="29636202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2.xml><?xml version="1.0" encoding="utf-8"?>
<a:theme xmlns:a="http://schemas.openxmlformats.org/drawingml/2006/main" name="Thème Offic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hème Offic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1481</TotalTime>
  <Words>11946</Words>
  <Application>Microsoft Office PowerPoint</Application>
  <PresentationFormat>Personnalisé</PresentationFormat>
  <Paragraphs>278</Paragraphs>
  <Slides>23</Slides>
  <Notes>20</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23</vt:i4>
      </vt:variant>
    </vt:vector>
  </HeadingPairs>
  <TitlesOfParts>
    <vt:vector size="32" baseType="lpstr">
      <vt:lpstr>Arial</vt:lpstr>
      <vt:lpstr>Caladea</vt:lpstr>
      <vt:lpstr>Corbel</vt:lpstr>
      <vt:lpstr>Tw Cen MT</vt:lpstr>
      <vt:lpstr>Tw Cen MT Condensed</vt:lpstr>
      <vt:lpstr>Wingdings</vt:lpstr>
      <vt:lpstr>Wingdings 3</vt:lpstr>
      <vt:lpstr>Intégral</vt:lpstr>
      <vt:lpstr>Package</vt:lpstr>
      <vt:lpstr>    </vt:lpstr>
      <vt:lpstr>  Introduction et Méthodologie</vt:lpstr>
      <vt:lpstr>   PLAN</vt:lpstr>
      <vt:lpstr>Présentation PowerPoint</vt:lpstr>
      <vt:lpstr>La promotion de la santé communautaire après la Déclaration d’Alma-Ata (Fin 70’s – Mi 80’s)</vt:lpstr>
      <vt:lpstr>Le renouveau des Soins de santé primaires et l’Initiative de Bamako  (Fin 80’s – Mi 90’s)</vt:lpstr>
      <vt:lpstr>Le déclin des soins de santé primaires et les programmes verticaux  (Mi 90’s -2010’s)</vt:lpstr>
      <vt:lpstr>Le déclin des soins de santé primaires et les programmes verticaux  (Mi 90’s -2010’s)</vt:lpstr>
      <vt:lpstr>Présentation PowerPoint</vt:lpstr>
      <vt:lpstr>La nécessité de renforcer le système de santé, et le renouveau de la santé communautaire</vt:lpstr>
      <vt:lpstr>La nécessité de renforcer le système de santé, et le renouveau de la santé communautaire</vt:lpstr>
      <vt:lpstr>La nécessité de renforcer le système de santé, et le renouveau de la santé communautaire</vt:lpstr>
      <vt:lpstr>L’importance de la surveillance des maladies, et la mise en place de la surveillance à base communautaire</vt:lpstr>
      <vt:lpstr>L’importance de la surveillance des maladies, et la mise en place de la surveillance à base communautaire</vt:lpstr>
      <vt:lpstr>Présentation PowerPoint</vt:lpstr>
      <vt:lpstr>    Les difficultés de la surveillance à base communautaire </vt:lpstr>
      <vt:lpstr> Les difficultés de la surveillance à base communautaire </vt:lpstr>
      <vt:lpstr>   Un système de santé communautaire toujours fragile</vt:lpstr>
      <vt:lpstr>   Un système de santé communautaire toujours fragile </vt:lpstr>
      <vt:lpstr>   Un système de santé communautaire toujours fragile </vt:lpstr>
      <vt:lpstr> Conclusion</vt:lpstr>
      <vt:lpstr>Merci !</vt:lpstr>
      <vt:lpstr>Références bibliographiques</vt:lpstr>
    </vt:vector>
  </TitlesOfParts>
  <Company>IRD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IRD</dc:creator>
  <cp:lastModifiedBy>IRD</cp:lastModifiedBy>
  <cp:revision>366</cp:revision>
  <dcterms:created xsi:type="dcterms:W3CDTF">2021-05-25T09:49:07Z</dcterms:created>
  <dcterms:modified xsi:type="dcterms:W3CDTF">2021-06-08T07:43:17Z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