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31.xml" ContentType="application/vnd.openxmlformats-officedocument.presentationml.notesSlide+xml"/>
  <Override PartName="/ppt/notesSlides/notesSlide1.xml" ContentType="application/vnd.openxmlformats-officedocument.presentationml.notesSlide+xml"/>
  <Override PartName="/ppt/slideLayouts/slideLayout16.xml" ContentType="application/vnd.openxmlformats-officedocument.presentationml.slideLayout+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notesSlides/notesSlide30.xml" ContentType="application/vnd.openxmlformats-officedocument.presentationml.notesSlide+xml"/>
  <Override PartName="/ppt/handoutMasters/handoutMaster1.xml" ContentType="application/vnd.openxmlformats-officedocument.presentationml.handoutMaster+xml"/>
  <Override PartName="/ppt/slideLayouts/slideLayout15.xml" ContentType="application/vnd.openxmlformats-officedocument.presentationml.slideLayout+xml"/>
  <Override PartName="/ppt/slides/slide27.xml" ContentType="application/vnd.openxmlformats-officedocument.presentationml.slide+xml"/>
  <Override PartName="/ppt/notesSlides/notesSlide29.xml" ContentType="application/vnd.openxmlformats-officedocument.presentationml.notesSlide+xml"/>
  <Override PartName="/ppt/slides/slide20.xml" ContentType="application/vnd.openxmlformats-officedocument.presentationml.slide+xml"/>
  <Override PartName="/ppt/slides/slide36.xml" ContentType="application/vnd.openxmlformats-officedocument.presentationml.slide+xml"/>
  <Default Extension="emf" ContentType="image/x-emf"/>
  <Override PartName="/ppt/slides/slide4.xml" ContentType="application/vnd.openxmlformats-officedocument.presentationml.slide+xml"/>
  <Override PartName="/ppt/theme/themeOverride1.xml" ContentType="application/vnd.openxmlformats-officedocument.themeOverr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notesSlides/notesSlide22.xml" ContentType="application/vnd.openxmlformats-officedocument.presentationml.notesSlide+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Layouts/slideLayout14.xml" ContentType="application/vnd.openxmlformats-officedocument.presentationml.slideLayout+xml"/>
  <Override PartName="/ppt/notesSlides/notesSlide28.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35.xml" ContentType="application/vnd.openxmlformats-officedocument.presentationml.notesSlide+xml"/>
  <Override PartName="/ppt/notesSlides/notesSlide5.xml" ContentType="application/vnd.openxmlformats-officedocument.presentationml.notesSlide+xml"/>
  <Override PartName="/ppt/slideLayouts/slideLayout13.xml" ContentType="application/vnd.openxmlformats-officedocument.presentationml.slideLayout+xml"/>
  <Override PartName="/ppt/slides/slide25.xml" ContentType="application/vnd.openxmlformats-officedocument.presentationml.slide+xml"/>
  <Override PartName="/ppt/notesSlides/notesSlide27.xml" ContentType="application/vnd.openxmlformats-officedocument.presentationml.notes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notesSlides/notesSlide36.xml" ContentType="application/vnd.openxmlformats-officedocument.presentationml.notes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34.xml" ContentType="application/vnd.openxmlformats-officedocument.presentationml.notesSlide+xml"/>
  <Override PartName="/ppt/notesSlides/notesSlide4.xml" ContentType="application/vnd.openxmlformats-officedocument.presentationml.notesSlide+xml"/>
  <Override PartName="/ppt/theme/theme3.xml" ContentType="application/vnd.openxmlformats-officedocument.theme+xml"/>
  <Override PartName="/ppt/slideLayouts/slideLayout12.xml" ContentType="application/vnd.openxmlformats-officedocument.presentationml.slideLayout+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26.xml" ContentType="application/vnd.openxmlformats-officedocument.presentationml.notes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3.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32.xml" ContentType="application/vnd.openxmlformats-officedocument.presentationml.notes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Override PartName="/ppt/notesSlides/notesSlide2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8"/>
  </p:notesMasterIdLst>
  <p:handoutMasterIdLst>
    <p:handoutMasterId r:id="rId39"/>
  </p:handoutMasterIdLst>
  <p:sldIdLst>
    <p:sldId id="257" r:id="rId2"/>
    <p:sldId id="409" r:id="rId3"/>
    <p:sldId id="345" r:id="rId4"/>
    <p:sldId id="525" r:id="rId5"/>
    <p:sldId id="414" r:id="rId6"/>
    <p:sldId id="416" r:id="rId7"/>
    <p:sldId id="526" r:id="rId8"/>
    <p:sldId id="495" r:id="rId9"/>
    <p:sldId id="496" r:id="rId10"/>
    <p:sldId id="497" r:id="rId11"/>
    <p:sldId id="494" r:id="rId12"/>
    <p:sldId id="498" r:id="rId13"/>
    <p:sldId id="499" r:id="rId14"/>
    <p:sldId id="518" r:id="rId15"/>
    <p:sldId id="465" r:id="rId16"/>
    <p:sldId id="515" r:id="rId17"/>
    <p:sldId id="500" r:id="rId18"/>
    <p:sldId id="468" r:id="rId19"/>
    <p:sldId id="520" r:id="rId20"/>
    <p:sldId id="502" r:id="rId21"/>
    <p:sldId id="514" r:id="rId22"/>
    <p:sldId id="507" r:id="rId23"/>
    <p:sldId id="503" r:id="rId24"/>
    <p:sldId id="506" r:id="rId25"/>
    <p:sldId id="516" r:id="rId26"/>
    <p:sldId id="472" r:id="rId27"/>
    <p:sldId id="504" r:id="rId28"/>
    <p:sldId id="522" r:id="rId29"/>
    <p:sldId id="509" r:id="rId30"/>
    <p:sldId id="519" r:id="rId31"/>
    <p:sldId id="510" r:id="rId32"/>
    <p:sldId id="505" r:id="rId33"/>
    <p:sldId id="492" r:id="rId34"/>
    <p:sldId id="524" r:id="rId35"/>
    <p:sldId id="517" r:id="rId36"/>
    <p:sldId id="493" r:id="rId37"/>
  </p:sldIdLst>
  <p:sldSz cx="9144000" cy="5143500" type="screen16x9"/>
  <p:notesSz cx="6797675" cy="9926638"/>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259">
          <p15:clr>
            <a:srgbClr val="A4A3A4"/>
          </p15:clr>
        </p15:guide>
        <p15:guide id="2" orient="horz" pos="1620">
          <p15:clr>
            <a:srgbClr val="A4A3A4"/>
          </p15:clr>
        </p15:guide>
        <p15:guide id="3" pos="285">
          <p15:clr>
            <a:srgbClr val="A4A3A4"/>
          </p15:clr>
        </p15:guide>
        <p15:guide id="4" pos="5484">
          <p15:clr>
            <a:srgbClr val="A4A3A4"/>
          </p15:clr>
        </p15:guide>
      </p15:sldGuideLst>
    </p:ext>
    <p:ext uri="{2D200454-40CA-4A62-9FC3-DE9A4176ACB9}">
      <p15:notesGuideLst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p15:guide id="1" orient="horz" pos="2880">
          <p15:clr>
            <a:srgbClr val="A4A3A4"/>
          </p15:clr>
        </p15:guide>
        <p15:guide id="2" pos="2160">
          <p15:clr>
            <a:srgbClr val="A4A3A4"/>
          </p15:clr>
        </p15:guide>
        <p15:guide id="3" orient="horz" pos="3127">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showAnimation="0" useTimings="0">
    <p:present/>
    <p:sldAll/>
    <p:penClr>
      <a:schemeClr val="tx1"/>
    </p:penClr>
    <p:extLst>
      <p:ext uri="{EC167BDD-8182-4AB7-AECC-EB403E3ABB37}">
        <p14:laserClr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a:srgbClr val="000000"/>
        </p14:laserClr>
      </p:ext>
      <p:ext uri="{2FDB2607-1784-4EEB-B798-7EB5836EED8A}">
        <p14:showMediaCtrls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
      </p:ext>
    </p:extLst>
  </p:showPr>
  <p:clrMru>
    <a:srgbClr val="B9CD76"/>
    <a:srgbClr val="7DB928"/>
    <a:srgbClr val="8C8B82"/>
    <a:srgbClr val="C6C0B4"/>
    <a:srgbClr val="E8E2DE"/>
    <a:srgbClr val="5FA4B0"/>
    <a:srgbClr val="00707F"/>
    <a:srgbClr val="E6E6E6"/>
  </p:clrMru>
  <p:extLst>
    <p:ext uri="{E76CE94A-603C-4142-B9EB-6D1370010A27}">
      <p14:discardImageEditData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D31A062A-798A-4329-ABDD-BBA856620510}">
      <p14:defaultImageDpi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0"/>
    </p:ext>
    <p:ext uri="{FD5EFAAD-0ECE-453E-9831-46B23BE46B34}">
      <p15:chartTrackingRefBased xmlns="" xmlns:a="http://schemas.openxmlformats.org/drawingml/2006/main" xmlns:r="http://schemas.openxmlformats.org/officeDocument/2006/relationships" xmlns:p="http://schemas.openxmlformats.org/presentationml/2006/main" xmlns:p15="http://schemas.microsoft.com/office/powerpoint/2012/main" xmlns:mv="urn:schemas-microsoft-com:mac:vml" xmlns:mc="http://schemas.openxmlformats.org/markup-compatibility/2006"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3020" autoAdjust="0"/>
    <p:restoredTop sz="95201" autoAdjust="0"/>
  </p:normalViewPr>
  <p:slideViewPr>
    <p:cSldViewPr snapToGrid="0" snapToObjects="1">
      <p:cViewPr>
        <p:scale>
          <a:sx n="120" d="100"/>
          <a:sy n="120" d="100"/>
        </p:scale>
        <p:origin x="-2296" y="-968"/>
      </p:cViewPr>
      <p:guideLst>
        <p:guide orient="horz" pos="259"/>
        <p:guide orient="horz" pos="1620"/>
        <p:guide pos="285"/>
        <p:guide pos="5484"/>
      </p:guideLst>
    </p:cSldViewPr>
  </p:slideViewPr>
  <p:notesTextViewPr>
    <p:cViewPr>
      <p:scale>
        <a:sx n="100" d="100"/>
        <a:sy n="100" d="100"/>
      </p:scale>
      <p:origin x="0" y="0"/>
    </p:cViewPr>
  </p:notesTextViewPr>
  <p:notesViewPr>
    <p:cSldViewPr snapToGrid="0" snapToObjects="1">
      <p:cViewPr varScale="1">
        <p:scale>
          <a:sx n="103" d="100"/>
          <a:sy n="103" d="100"/>
        </p:scale>
        <p:origin x="-3832" y="-120"/>
      </p:cViewPr>
      <p:guideLst>
        <p:guide orient="horz" pos="2880"/>
        <p:guide orient="horz" pos="3127"/>
        <p:guide pos="2160"/>
        <p:guide pos="2141"/>
      </p:guideLst>
    </p:cSldViewPr>
  </p:notes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87FDC205-3828-43F1-ADBC-2EC1A65ABC1C}" type="datetimeFigureOut">
              <a:rPr lang="fr-BE" smtClean="0"/>
              <a:pPr/>
              <a:t>23/11/19</a:t>
            </a:fld>
            <a:endParaRPr lang="fr-BE"/>
          </a:p>
        </p:txBody>
      </p:sp>
      <p:sp>
        <p:nvSpPr>
          <p:cNvPr id="4" name="Espace réservé du pied de page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122AE0B8-5000-4917-85E3-5CC45868568C}" type="slidenum">
              <a:rPr lang="fr-BE" smtClean="0"/>
              <a:pPr/>
              <a:t>‹#›</a:t>
            </a:fld>
            <a:endParaRPr lang="fr-BE"/>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88444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803F5FB-08FB-B347-AB98-4ADD350AA490}" type="datetimeFigureOut">
              <a:rPr lang="fr-FR" smtClean="0"/>
              <a:pPr/>
              <a:t>23/11/19</a:t>
            </a:fld>
            <a:endParaRPr lang="fr-FR"/>
          </a:p>
        </p:txBody>
      </p:sp>
      <p:sp>
        <p:nvSpPr>
          <p:cNvPr id="4" name="Espace réservé de l'image des diapositives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ACB8460-0177-FC47-BD0D-1CFCF980119B}" type="slidenum">
              <a:rPr lang="fr-FR" smtClean="0"/>
              <a:pPr/>
              <a:t>‹#›</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06246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69314001"/>
      </p:ext>
    </p:extLst>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10</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11</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286039"/>
      </p:ext>
    </p:extLst>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12</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13</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14</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50285319"/>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15</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16</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08310502"/>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17</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18</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19</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7338625"/>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20</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21</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93003927"/>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22</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49742839"/>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23</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24</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6228767"/>
      </p:ext>
    </p:extLst>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25</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41047799"/>
      </p:ext>
    </p:extLst>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26</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27</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28</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17210933"/>
      </p:ext>
    </p:extLst>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29</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64647414"/>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3</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286039"/>
      </p:ext>
    </p:extLst>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30</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39553107"/>
      </p:ext>
    </p:extLst>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31</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04728104"/>
      </p:ext>
    </p:extLst>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32</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7286039"/>
      </p:ext>
    </p:extLst>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33</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91613186"/>
      </p:ext>
    </p:extLst>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34</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36089846"/>
      </p:ext>
    </p:extLst>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35</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12926901"/>
      </p:ext>
    </p:extLst>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aseline="0" dirty="0" smtClean="0"/>
              <a:t>  </a:t>
            </a:r>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36</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69314001"/>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4</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37879799"/>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5</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6</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7</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8441743"/>
      </p:ext>
    </p:extLst>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8</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ACB8460-0177-FC47-BD0D-1CFCF980119B}" type="slidenum">
              <a:rPr lang="fr-FR" smtClean="0"/>
              <a:pPr/>
              <a:t>9</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4093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re avec photo">
    <p:spTree>
      <p:nvGrpSpPr>
        <p:cNvPr id="1" name=""/>
        <p:cNvGrpSpPr/>
        <p:nvPr/>
      </p:nvGrpSpPr>
      <p:grpSpPr>
        <a:xfrm>
          <a:off x="0" y="0"/>
          <a:ext cx="0" cy="0"/>
          <a:chOff x="0" y="0"/>
          <a:chExt cx="0" cy="0"/>
        </a:xfrm>
      </p:grpSpPr>
      <p:pic>
        <p:nvPicPr>
          <p:cNvPr id="2" name="Image 1" descr="fond-gembloux-16x9.jp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8475051" cy="5143500"/>
          </a:xfrm>
          <a:prstGeom prst="rect">
            <a:avLst/>
          </a:prstGeom>
        </p:spPr>
      </p:pic>
      <p:sp>
        <p:nvSpPr>
          <p:cNvPr id="17" name="Triangle rectangle 16"/>
          <p:cNvSpPr/>
          <p:nvPr userDrawn="1"/>
        </p:nvSpPr>
        <p:spPr>
          <a:xfrm rot="10800000" flipV="1">
            <a:off x="771865" y="931852"/>
            <a:ext cx="8372134" cy="4211649"/>
          </a:xfrm>
          <a:prstGeom prst="rtTriangle">
            <a:avLst/>
          </a:prstGeom>
          <a:solidFill>
            <a:srgbClr val="E6E6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Triangle rectangle 17"/>
          <p:cNvSpPr/>
          <p:nvPr userDrawn="1"/>
        </p:nvSpPr>
        <p:spPr>
          <a:xfrm>
            <a:off x="1" y="2810694"/>
            <a:ext cx="4632534" cy="2332806"/>
          </a:xfrm>
          <a:prstGeom prst="rtTriangle">
            <a:avLst/>
          </a:prstGeom>
          <a:solidFill>
            <a:srgbClr val="7DB928">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Triangle rectangle 18"/>
          <p:cNvSpPr>
            <a:spLocks noChangeAspect="1"/>
          </p:cNvSpPr>
          <p:nvPr userDrawn="1"/>
        </p:nvSpPr>
        <p:spPr>
          <a:xfrm rot="10800000">
            <a:off x="4122130" y="1"/>
            <a:ext cx="5021870" cy="2520000"/>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Titre 10"/>
          <p:cNvSpPr>
            <a:spLocks noGrp="1"/>
          </p:cNvSpPr>
          <p:nvPr userDrawn="1">
            <p:ph type="title"/>
          </p:nvPr>
        </p:nvSpPr>
        <p:spPr>
          <a:xfrm>
            <a:off x="3656775" y="3607361"/>
            <a:ext cx="5152370" cy="521302"/>
          </a:xfrm>
        </p:spPr>
        <p:txBody>
          <a:bodyPr>
            <a:normAutofit/>
          </a:bodyPr>
          <a:lstStyle>
            <a:lvl1pPr algn="r">
              <a:defRPr sz="3200" b="1">
                <a:solidFill>
                  <a:srgbClr val="7DB928"/>
                </a:solidFill>
              </a:defRPr>
            </a:lvl1pPr>
          </a:lstStyle>
          <a:p>
            <a:r>
              <a:rPr lang="fr-FR" dirty="0" smtClean="0"/>
              <a:t>Cliquez et modifiez le titre</a:t>
            </a:r>
            <a:endParaRPr lang="fr-FR" dirty="0"/>
          </a:p>
        </p:txBody>
      </p:sp>
      <p:sp>
        <p:nvSpPr>
          <p:cNvPr id="22" name="Espace réservé du texte 6"/>
          <p:cNvSpPr>
            <a:spLocks noGrp="1"/>
          </p:cNvSpPr>
          <p:nvPr userDrawn="1">
            <p:ph type="body" sz="quarter" idx="10" hasCustomPrompt="1"/>
          </p:nvPr>
        </p:nvSpPr>
        <p:spPr>
          <a:xfrm>
            <a:off x="3656775" y="4176675"/>
            <a:ext cx="5152370" cy="585698"/>
          </a:xfrm>
        </p:spPr>
        <p:txBody>
          <a:bodyPr>
            <a:noAutofit/>
          </a:bodyPr>
          <a:lstStyle>
            <a:lvl1pPr marL="0" indent="0" algn="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smtClean="0"/>
              <a:t>Cliquez et modifier le texte</a:t>
            </a:r>
            <a:endParaRPr lang="fr-FR" dirty="0"/>
          </a:p>
        </p:txBody>
      </p:sp>
      <p:pic>
        <p:nvPicPr>
          <p:cNvPr id="9" name="Image 8" descr="uLIEGE_Gembloux_AgroBioTech_Logo_RVB_pos@2x.png"/>
          <p:cNvPicPr>
            <a:picLocks noChangeAspect="1"/>
          </p:cNvPicPr>
          <p:nvPr userDrawn="1"/>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685777" y="236478"/>
            <a:ext cx="2195140" cy="91306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8117884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Sous-section">
    <p:spTree>
      <p:nvGrpSpPr>
        <p:cNvPr id="1" name=""/>
        <p:cNvGrpSpPr/>
        <p:nvPr/>
      </p:nvGrpSpPr>
      <p:grpSpPr>
        <a:xfrm>
          <a:off x="0" y="0"/>
          <a:ext cx="0" cy="0"/>
          <a:chOff x="0" y="0"/>
          <a:chExt cx="0" cy="0"/>
        </a:xfrm>
      </p:grpSpPr>
      <p:grpSp>
        <p:nvGrpSpPr>
          <p:cNvPr id="2" name="Grouper 1"/>
          <p:cNvGrpSpPr/>
          <p:nvPr userDrawn="1"/>
        </p:nvGrpSpPr>
        <p:grpSpPr>
          <a:xfrm>
            <a:off x="0" y="0"/>
            <a:ext cx="7099373" cy="5143500"/>
            <a:chOff x="0" y="0"/>
            <a:chExt cx="7099373" cy="5143500"/>
          </a:xfrm>
        </p:grpSpPr>
        <p:sp>
          <p:nvSpPr>
            <p:cNvPr id="14" name="Triangle rectangle 13"/>
            <p:cNvSpPr/>
            <p:nvPr userDrawn="1"/>
          </p:nvSpPr>
          <p:spPr>
            <a:xfrm flipV="1">
              <a:off x="1" y="0"/>
              <a:ext cx="4757430" cy="2395700"/>
            </a:xfrm>
            <a:prstGeom prst="rtTriangle">
              <a:avLst/>
            </a:prstGeom>
            <a:solidFill>
              <a:srgbClr val="7DB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Triangle rectangle 12"/>
            <p:cNvSpPr/>
            <p:nvPr userDrawn="1"/>
          </p:nvSpPr>
          <p:spPr>
            <a:xfrm>
              <a:off x="0" y="1568468"/>
              <a:ext cx="7099373" cy="3575032"/>
            </a:xfrm>
            <a:prstGeom prst="rtTriangle">
              <a:avLst/>
            </a:prstGeom>
            <a:solidFill>
              <a:srgbClr val="E6E6E6">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3" name="Espace réservé de la date 2"/>
          <p:cNvSpPr>
            <a:spLocks noGrp="1"/>
          </p:cNvSpPr>
          <p:nvPr>
            <p:ph type="dt" sz="half" idx="10"/>
          </p:nvPr>
        </p:nvSpPr>
        <p:spPr/>
        <p:txBody>
          <a:bodyPr/>
          <a:lstStyle/>
          <a:p>
            <a:fld id="{E84C0596-2690-A647-BF28-8313842AC749}" type="datetimeFigureOut">
              <a:rPr lang="fr-FR" smtClean="0"/>
              <a:pPr/>
              <a:t>23/11/19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39CFB3C-5329-804D-A21F-9A0246BF7AB4}" type="slidenum">
              <a:rPr lang="fr-FR" smtClean="0"/>
              <a:pPr/>
              <a:t>‹#›</a:t>
            </a:fld>
            <a:endParaRPr lang="fr-FR"/>
          </a:p>
        </p:txBody>
      </p:sp>
      <p:sp>
        <p:nvSpPr>
          <p:cNvPr id="10" name="Titre 1"/>
          <p:cNvSpPr>
            <a:spLocks noGrp="1"/>
          </p:cNvSpPr>
          <p:nvPr>
            <p:ph type="title"/>
          </p:nvPr>
        </p:nvSpPr>
        <p:spPr>
          <a:xfrm>
            <a:off x="457200" y="3285075"/>
            <a:ext cx="5622328" cy="567349"/>
          </a:xfrm>
        </p:spPr>
        <p:txBody>
          <a:bodyPr>
            <a:normAutofit/>
          </a:bodyPr>
          <a:lstStyle>
            <a:lvl1pPr algn="l">
              <a:defRPr sz="3200" b="1">
                <a:solidFill>
                  <a:srgbClr val="7DB928"/>
                </a:solidFill>
              </a:defRPr>
            </a:lvl1pPr>
          </a:lstStyle>
          <a:p>
            <a:r>
              <a:rPr lang="fr-FR" dirty="0" smtClean="0"/>
              <a:t>Cliquez et modifiez le titre</a:t>
            </a:r>
            <a:endParaRPr lang="fr-FR" dirty="0"/>
          </a:p>
        </p:txBody>
      </p:sp>
      <p:sp>
        <p:nvSpPr>
          <p:cNvPr id="11" name="Espace réservé du texte 6"/>
          <p:cNvSpPr>
            <a:spLocks noGrp="1"/>
          </p:cNvSpPr>
          <p:nvPr>
            <p:ph type="body" sz="quarter" idx="13" hasCustomPrompt="1"/>
          </p:nvPr>
        </p:nvSpPr>
        <p:spPr>
          <a:xfrm>
            <a:off x="457200" y="3931026"/>
            <a:ext cx="5622328" cy="486486"/>
          </a:xfrm>
        </p:spPr>
        <p:txBody>
          <a:bodyPr>
            <a:noAutofit/>
          </a:bodyPr>
          <a:lstStyle>
            <a:lvl1pPr marL="0" indent="0" algn="l">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smtClean="0"/>
              <a:t>Cliquez et modifier le texte</a:t>
            </a:r>
            <a:endParaRPr lang="fr-FR" dirty="0"/>
          </a:p>
        </p:txBody>
      </p:sp>
      <p:pic>
        <p:nvPicPr>
          <p:cNvPr id="12" name="Image 11" descr="uLIEGE_Gembloux_AgroBioTech_Logo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401329" y="79902"/>
            <a:ext cx="1420417" cy="59081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49982290"/>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ntenu">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pPr/>
              <a:t>23/11/19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pPr/>
              <a:t>‹#›</a:t>
            </a:fld>
            <a:endParaRPr lang="fr-FR"/>
          </a:p>
        </p:txBody>
      </p:sp>
      <p:sp>
        <p:nvSpPr>
          <p:cNvPr id="6" name="Espace réservé du contenu 2"/>
          <p:cNvSpPr>
            <a:spLocks noGrp="1"/>
          </p:cNvSpPr>
          <p:nvPr>
            <p:ph idx="1" hasCustomPrompt="1"/>
          </p:nvPr>
        </p:nvSpPr>
        <p:spPr>
          <a:xfrm>
            <a:off x="457200" y="1275227"/>
            <a:ext cx="8229600" cy="34281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smtClean="0"/>
              <a:t>Premier niveau</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Titre 1"/>
          <p:cNvSpPr>
            <a:spLocks noGrp="1"/>
          </p:cNvSpPr>
          <p:nvPr>
            <p:ph type="title"/>
          </p:nvPr>
        </p:nvSpPr>
        <p:spPr>
          <a:xfrm>
            <a:off x="457199" y="640675"/>
            <a:ext cx="7639171" cy="567349"/>
          </a:xfrm>
        </p:spPr>
        <p:txBody>
          <a:bodyPr>
            <a:normAutofit/>
          </a:bodyPr>
          <a:lstStyle>
            <a:lvl1pPr algn="l">
              <a:defRPr sz="3200" b="0">
                <a:solidFill>
                  <a:srgbClr val="7DB928"/>
                </a:solidFill>
              </a:defRPr>
            </a:lvl1pPr>
          </a:lstStyle>
          <a:p>
            <a:r>
              <a:rPr lang="fr-FR" dirty="0" smtClean="0"/>
              <a:t>Cliquez et modifiez le titre</a:t>
            </a:r>
            <a:endParaRPr lang="fr-FR" dirty="0"/>
          </a:p>
        </p:txBody>
      </p:sp>
      <p:pic>
        <p:nvPicPr>
          <p:cNvPr id="10" name="Image 9" descr="uLIEGE_Gembloux_AgroBioTech_U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325855" y="73305"/>
            <a:ext cx="500714" cy="540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58739247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ontenu 2 colonnes">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84C0596-2690-A647-BF28-8313842AC749}" type="datetimeFigureOut">
              <a:rPr lang="fr-FR" smtClean="0"/>
              <a:pPr/>
              <a:t>23/11/19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39CFB3C-5329-804D-A21F-9A0246BF7AB4}" type="slidenum">
              <a:rPr lang="fr-FR" smtClean="0"/>
              <a:pPr/>
              <a:t>‹#›</a:t>
            </a:fld>
            <a:endParaRPr lang="fr-FR"/>
          </a:p>
        </p:txBody>
      </p:sp>
      <p:sp>
        <p:nvSpPr>
          <p:cNvPr id="6" name="Espace réservé du contenu 2"/>
          <p:cNvSpPr>
            <a:spLocks noGrp="1"/>
          </p:cNvSpPr>
          <p:nvPr>
            <p:ph idx="1" hasCustomPrompt="1"/>
          </p:nvPr>
        </p:nvSpPr>
        <p:spPr>
          <a:xfrm>
            <a:off x="457201" y="1278175"/>
            <a:ext cx="3935666" cy="337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smtClean="0"/>
              <a:t>Premier niveau</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u contenu 2"/>
          <p:cNvSpPr>
            <a:spLocks noGrp="1"/>
          </p:cNvSpPr>
          <p:nvPr>
            <p:ph idx="13" hasCustomPrompt="1"/>
          </p:nvPr>
        </p:nvSpPr>
        <p:spPr>
          <a:xfrm>
            <a:off x="4725976" y="1278175"/>
            <a:ext cx="3963426" cy="33708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smtClean="0"/>
              <a:t>Premier niveau</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Titre 1"/>
          <p:cNvSpPr>
            <a:spLocks noGrp="1"/>
          </p:cNvSpPr>
          <p:nvPr>
            <p:ph type="title"/>
          </p:nvPr>
        </p:nvSpPr>
        <p:spPr>
          <a:xfrm>
            <a:off x="457199" y="640675"/>
            <a:ext cx="7989521" cy="567349"/>
          </a:xfrm>
        </p:spPr>
        <p:txBody>
          <a:bodyPr>
            <a:normAutofit/>
          </a:bodyPr>
          <a:lstStyle>
            <a:lvl1pPr algn="l">
              <a:defRPr sz="3200" b="0">
                <a:solidFill>
                  <a:srgbClr val="7DB928"/>
                </a:solidFill>
              </a:defRPr>
            </a:lvl1pPr>
          </a:lstStyle>
          <a:p>
            <a:r>
              <a:rPr lang="fr-FR" smtClean="0"/>
              <a:t>Cliquez et modifiez le titre</a:t>
            </a:r>
            <a:endParaRPr lang="fr-FR"/>
          </a:p>
        </p:txBody>
      </p:sp>
      <p:pic>
        <p:nvPicPr>
          <p:cNvPr id="12" name="Image 11" descr="uLIEGE_Gembloux_AgroBioTech_U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325855" y="73305"/>
            <a:ext cx="500714" cy="540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5013443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Vide">
    <p:spTree>
      <p:nvGrpSpPr>
        <p:cNvPr id="1" name=""/>
        <p:cNvGrpSpPr/>
        <p:nvPr/>
      </p:nvGrpSpPr>
      <p:grpSpPr>
        <a:xfrm>
          <a:off x="0" y="0"/>
          <a:ext cx="0" cy="0"/>
          <a:chOff x="0" y="0"/>
          <a:chExt cx="0" cy="0"/>
        </a:xfrm>
      </p:grpSpPr>
      <p:sp>
        <p:nvSpPr>
          <p:cNvPr id="5" name="Espace réservé de la date 4"/>
          <p:cNvSpPr>
            <a:spLocks noGrp="1"/>
          </p:cNvSpPr>
          <p:nvPr>
            <p:ph type="dt" sz="half" idx="10"/>
          </p:nvPr>
        </p:nvSpPr>
        <p:spPr/>
        <p:txBody>
          <a:bodyPr/>
          <a:lstStyle/>
          <a:p>
            <a:fld id="{E84C0596-2690-A647-BF28-8313842AC749}" type="datetimeFigureOut">
              <a:rPr lang="fr-FR" smtClean="0"/>
              <a:pPr/>
              <a:t>23/11/19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pPr/>
              <a:t>‹#›</a:t>
            </a:fld>
            <a:endParaRPr lang="fr-FR"/>
          </a:p>
        </p:txBody>
      </p:sp>
      <p:pic>
        <p:nvPicPr>
          <p:cNvPr id="8" name="Image 7" descr="uLIEGE_Gembloux_AgroBioTech_U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325855" y="73305"/>
            <a:ext cx="500714" cy="540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7758758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1792288" y="459581"/>
            <a:ext cx="5486400" cy="33921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4025503"/>
            <a:ext cx="5486400" cy="603647"/>
          </a:xfrm>
        </p:spPr>
        <p:txBody>
          <a:bodyPr>
            <a:normAutofit/>
          </a:bodyPr>
          <a:lstStyle>
            <a:lvl1pPr marL="0" indent="0">
              <a:buNone/>
              <a:defRPr sz="1200">
                <a:solidFill>
                  <a:srgbClr val="8C8B8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dirty="0" smtClean="0"/>
              <a:t>Cliquez pour modifier les styles du texte du masque</a:t>
            </a:r>
          </a:p>
        </p:txBody>
      </p:sp>
      <p:sp>
        <p:nvSpPr>
          <p:cNvPr id="5" name="Espace réservé de la date 4"/>
          <p:cNvSpPr>
            <a:spLocks noGrp="1"/>
          </p:cNvSpPr>
          <p:nvPr>
            <p:ph type="dt" sz="half" idx="10"/>
          </p:nvPr>
        </p:nvSpPr>
        <p:spPr/>
        <p:txBody>
          <a:bodyPr/>
          <a:lstStyle/>
          <a:p>
            <a:fld id="{E84C0596-2690-A647-BF28-8313842AC749}" type="datetimeFigureOut">
              <a:rPr lang="fr-FR" smtClean="0"/>
              <a:pPr/>
              <a:t>23/11/19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39CFB3C-5329-804D-A21F-9A0246BF7AB4}" type="slidenum">
              <a:rPr lang="fr-FR" smtClean="0"/>
              <a:pPr/>
              <a:t>‹#›</a:t>
            </a:fld>
            <a:endParaRPr lang="fr-FR"/>
          </a:p>
        </p:txBody>
      </p:sp>
      <p:pic>
        <p:nvPicPr>
          <p:cNvPr id="8" name="Image 7" descr="uLIEGE_Gembloux_AgroBioTech_U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8325855" y="73305"/>
            <a:ext cx="500714" cy="540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5764380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lôture_1">
    <p:spTree>
      <p:nvGrpSpPr>
        <p:cNvPr id="1" name=""/>
        <p:cNvGrpSpPr/>
        <p:nvPr/>
      </p:nvGrpSpPr>
      <p:grpSpPr>
        <a:xfrm>
          <a:off x="0" y="0"/>
          <a:ext cx="0" cy="0"/>
          <a:chOff x="0" y="0"/>
          <a:chExt cx="0" cy="0"/>
        </a:xfrm>
      </p:grpSpPr>
      <p:grpSp>
        <p:nvGrpSpPr>
          <p:cNvPr id="8" name="Grouper 7"/>
          <p:cNvGrpSpPr/>
          <p:nvPr userDrawn="1"/>
        </p:nvGrpSpPr>
        <p:grpSpPr>
          <a:xfrm>
            <a:off x="-705" y="2270824"/>
            <a:ext cx="9145410" cy="2872676"/>
            <a:chOff x="0" y="2271293"/>
            <a:chExt cx="9145410" cy="2872676"/>
          </a:xfrm>
        </p:grpSpPr>
        <p:sp>
          <p:nvSpPr>
            <p:cNvPr id="13"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7DB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Triangle isocèle 14"/>
            <p:cNvSpPr/>
            <p:nvPr userDrawn="1"/>
          </p:nvSpPr>
          <p:spPr>
            <a:xfrm>
              <a:off x="3434225" y="4568825"/>
              <a:ext cx="2276960" cy="574676"/>
            </a:xfrm>
            <a:prstGeom prst="triangle">
              <a:avLst>
                <a:gd name="adj" fmla="val 49701"/>
              </a:avLst>
            </a:prstGeom>
            <a:solidFill>
              <a:srgbClr val="7DB928">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7DB928"/>
                </a:solidFill>
              </a:defRPr>
            </a:lvl1pPr>
          </a:lstStyle>
          <a:p>
            <a:r>
              <a:rPr lang="fr-FR" dirty="0" smtClean="0"/>
              <a:t>Merci de votre attention/</a:t>
            </a:r>
            <a:br>
              <a:rPr lang="fr-FR" dirty="0" smtClean="0"/>
            </a:br>
            <a:r>
              <a:rPr lang="fr-FR" dirty="0" smtClean="0"/>
              <a:t>Questions-suggestions/...</a:t>
            </a:r>
            <a:endParaRPr lang="fr-FR" dirty="0"/>
          </a:p>
        </p:txBody>
      </p:sp>
      <p:pic>
        <p:nvPicPr>
          <p:cNvPr id="16" name="Image 15" descr="uLIEGE_Gembloux_AgroBioTech_Logo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474430" y="236478"/>
            <a:ext cx="2195140" cy="91306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408969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clôture_2">
    <p:spTree>
      <p:nvGrpSpPr>
        <p:cNvPr id="1" name=""/>
        <p:cNvGrpSpPr/>
        <p:nvPr/>
      </p:nvGrpSpPr>
      <p:grpSpPr>
        <a:xfrm>
          <a:off x="0" y="0"/>
          <a:ext cx="0" cy="0"/>
          <a:chOff x="0" y="0"/>
          <a:chExt cx="0" cy="0"/>
        </a:xfrm>
      </p:grpSpPr>
      <p:grpSp>
        <p:nvGrpSpPr>
          <p:cNvPr id="2" name="Grouper 1"/>
          <p:cNvGrpSpPr/>
          <p:nvPr userDrawn="1"/>
        </p:nvGrpSpPr>
        <p:grpSpPr>
          <a:xfrm>
            <a:off x="0" y="2271293"/>
            <a:ext cx="9145410" cy="2872676"/>
            <a:chOff x="0" y="2271293"/>
            <a:chExt cx="9145410" cy="2872676"/>
          </a:xfrm>
        </p:grpSpPr>
        <p:sp>
          <p:nvSpPr>
            <p:cNvPr id="7"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7DB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Triangle isocèle 9"/>
            <p:cNvSpPr/>
            <p:nvPr userDrawn="1"/>
          </p:nvSpPr>
          <p:spPr>
            <a:xfrm>
              <a:off x="3434225" y="4568825"/>
              <a:ext cx="2276960" cy="574676"/>
            </a:xfrm>
            <a:prstGeom prst="triangle">
              <a:avLst>
                <a:gd name="adj" fmla="val 49701"/>
              </a:avLst>
            </a:prstGeom>
            <a:solidFill>
              <a:srgbClr val="7DB928">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12" name="Titre 1"/>
          <p:cNvSpPr>
            <a:spLocks noGrp="1"/>
          </p:cNvSpPr>
          <p:nvPr>
            <p:ph type="title" hasCustomPrompt="1"/>
          </p:nvPr>
        </p:nvSpPr>
        <p:spPr>
          <a:xfrm>
            <a:off x="1760836" y="1685990"/>
            <a:ext cx="5622328" cy="1180330"/>
          </a:xfrm>
        </p:spPr>
        <p:txBody>
          <a:bodyPr>
            <a:noAutofit/>
          </a:bodyPr>
          <a:lstStyle>
            <a:lvl1pPr algn="ctr">
              <a:defRPr sz="2400" b="0">
                <a:solidFill>
                  <a:srgbClr val="7DB928"/>
                </a:solidFill>
              </a:defRPr>
            </a:lvl1pPr>
          </a:lstStyle>
          <a:p>
            <a:r>
              <a:rPr lang="fr-FR" dirty="0" smtClean="0"/>
              <a:t>Merci de votre attention/</a:t>
            </a:r>
            <a:br>
              <a:rPr lang="fr-FR" dirty="0" smtClean="0"/>
            </a:br>
            <a:r>
              <a:rPr lang="fr-FR" dirty="0" smtClean="0"/>
              <a:t>Questions-suggestions/...</a:t>
            </a:r>
            <a:endParaRPr lang="fr-FR" dirty="0"/>
          </a:p>
        </p:txBody>
      </p:sp>
      <p:sp>
        <p:nvSpPr>
          <p:cNvPr id="4" name="Espace réservé du texte 3"/>
          <p:cNvSpPr>
            <a:spLocks noGrp="1"/>
          </p:cNvSpPr>
          <p:nvPr>
            <p:ph type="body" sz="quarter" idx="10" hasCustomPrompt="1"/>
          </p:nvPr>
        </p:nvSpPr>
        <p:spPr>
          <a:xfrm>
            <a:off x="6328198" y="3952223"/>
            <a:ext cx="2465236" cy="875838"/>
          </a:xfrm>
        </p:spPr>
        <p:txBody>
          <a:bodyPr>
            <a:noAutofit/>
          </a:bodyPr>
          <a:lstStyle>
            <a:lvl1pPr marL="0" indent="0" algn="r">
              <a:buNone/>
              <a:defRPr sz="1200">
                <a:solidFill>
                  <a:schemeClr val="tx1"/>
                </a:solidFill>
              </a:defRPr>
            </a:lvl1pPr>
            <a:lvl2pPr marL="457200" indent="0" algn="r">
              <a:buNone/>
              <a:defRPr sz="1400"/>
            </a:lvl2pPr>
            <a:lvl3pPr marL="914400" indent="0" algn="r">
              <a:buNone/>
              <a:defRPr sz="1400"/>
            </a:lvl3pPr>
            <a:lvl4pPr marL="1371600" indent="0" algn="r">
              <a:buNone/>
              <a:defRPr sz="1400"/>
            </a:lvl4pPr>
            <a:lvl5pPr marL="1828800" indent="0" algn="r">
              <a:buNone/>
              <a:defRPr sz="1400"/>
            </a:lvl5pPr>
          </a:lstStyle>
          <a:p>
            <a:pPr lvl="0"/>
            <a:r>
              <a:rPr lang="fr-FR" sz="1400" dirty="0" smtClean="0">
                <a:solidFill>
                  <a:srgbClr val="7DB928"/>
                </a:solidFill>
              </a:rPr>
              <a:t>Contact</a:t>
            </a:r>
            <a:endParaRPr lang="fr-FR" dirty="0" smtClean="0"/>
          </a:p>
          <a:p>
            <a:pPr lvl="0"/>
            <a:r>
              <a:rPr lang="fr-FR" dirty="0" smtClean="0"/>
              <a:t>À compléter</a:t>
            </a:r>
          </a:p>
        </p:txBody>
      </p:sp>
      <p:pic>
        <p:nvPicPr>
          <p:cNvPr id="13" name="Image 12" descr="uLIEGE_Gembloux_AgroBioTech_Logo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474430" y="236478"/>
            <a:ext cx="2195140" cy="91306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923766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Logo">
    <p:spTree>
      <p:nvGrpSpPr>
        <p:cNvPr id="1" name=""/>
        <p:cNvGrpSpPr/>
        <p:nvPr/>
      </p:nvGrpSpPr>
      <p:grpSpPr>
        <a:xfrm>
          <a:off x="0" y="0"/>
          <a:ext cx="0" cy="0"/>
          <a:chOff x="0" y="0"/>
          <a:chExt cx="0" cy="0"/>
        </a:xfrm>
      </p:grpSpPr>
      <p:pic>
        <p:nvPicPr>
          <p:cNvPr id="4" name="Image 3" descr="uLIEGE_Gembloux_AgroBioTech_Logo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488724" y="1705219"/>
            <a:ext cx="4166552" cy="173306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9641321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Titre">
    <p:spTree>
      <p:nvGrpSpPr>
        <p:cNvPr id="1" name=""/>
        <p:cNvGrpSpPr/>
        <p:nvPr/>
      </p:nvGrpSpPr>
      <p:grpSpPr>
        <a:xfrm>
          <a:off x="0" y="0"/>
          <a:ext cx="0" cy="0"/>
          <a:chOff x="0" y="0"/>
          <a:chExt cx="0" cy="0"/>
        </a:xfrm>
      </p:grpSpPr>
      <p:grpSp>
        <p:nvGrpSpPr>
          <p:cNvPr id="29" name="Grouper 28"/>
          <p:cNvGrpSpPr/>
          <p:nvPr userDrawn="1"/>
        </p:nvGrpSpPr>
        <p:grpSpPr>
          <a:xfrm>
            <a:off x="0" y="2276498"/>
            <a:ext cx="9145410" cy="2872676"/>
            <a:chOff x="0" y="2271293"/>
            <a:chExt cx="9145410" cy="2872676"/>
          </a:xfrm>
        </p:grpSpPr>
        <p:sp>
          <p:nvSpPr>
            <p:cNvPr id="28"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7DB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B9CD7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Triangle isocèle 3"/>
            <p:cNvSpPr/>
            <p:nvPr userDrawn="1"/>
          </p:nvSpPr>
          <p:spPr>
            <a:xfrm>
              <a:off x="3434225" y="4568825"/>
              <a:ext cx="2276960" cy="574676"/>
            </a:xfrm>
            <a:prstGeom prst="triangle">
              <a:avLst>
                <a:gd name="adj" fmla="val 49701"/>
              </a:avLst>
            </a:prstGeom>
            <a:solidFill>
              <a:srgbClr val="7DB928">
                <a:alpha val="54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2" name="Titre 1"/>
          <p:cNvSpPr>
            <a:spLocks noGrp="1"/>
          </p:cNvSpPr>
          <p:nvPr>
            <p:ph type="title"/>
          </p:nvPr>
        </p:nvSpPr>
        <p:spPr>
          <a:xfrm>
            <a:off x="848915" y="1987058"/>
            <a:ext cx="7493796" cy="567349"/>
          </a:xfrm>
        </p:spPr>
        <p:txBody>
          <a:bodyPr>
            <a:normAutofit/>
          </a:bodyPr>
          <a:lstStyle>
            <a:lvl1pPr>
              <a:defRPr sz="3200" b="1">
                <a:solidFill>
                  <a:srgbClr val="7DB928"/>
                </a:solidFill>
              </a:defRPr>
            </a:lvl1pPr>
          </a:lstStyle>
          <a:p>
            <a:r>
              <a:rPr lang="fr-FR" dirty="0" smtClean="0"/>
              <a:t>Cliquez et modifiez le titre</a:t>
            </a:r>
            <a:endParaRPr lang="fr-FR" dirty="0"/>
          </a:p>
        </p:txBody>
      </p:sp>
      <p:sp>
        <p:nvSpPr>
          <p:cNvPr id="7" name="Espace réservé du texte 6"/>
          <p:cNvSpPr>
            <a:spLocks noGrp="1"/>
          </p:cNvSpPr>
          <p:nvPr>
            <p:ph type="body" sz="quarter" idx="10" hasCustomPrompt="1"/>
          </p:nvPr>
        </p:nvSpPr>
        <p:spPr>
          <a:xfrm>
            <a:off x="2012181" y="2633009"/>
            <a:ext cx="5119638" cy="552855"/>
          </a:xfrm>
        </p:spPr>
        <p:txBody>
          <a:bodyPr>
            <a:noAutofit/>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smtClean="0"/>
              <a:t>Cliquez et modifier le texte</a:t>
            </a:r>
            <a:endParaRPr lang="fr-FR" dirty="0"/>
          </a:p>
        </p:txBody>
      </p:sp>
      <p:pic>
        <p:nvPicPr>
          <p:cNvPr id="9" name="Image 8" descr="uLIEGE_Gembloux_AgroBioTech_Logo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474430" y="236478"/>
            <a:ext cx="2195140" cy="91306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6469746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resentation ULiege FR 1">
    <p:spTree>
      <p:nvGrpSpPr>
        <p:cNvPr id="1" name=""/>
        <p:cNvGrpSpPr/>
        <p:nvPr/>
      </p:nvGrpSpPr>
      <p:grpSpPr>
        <a:xfrm>
          <a:off x="0" y="0"/>
          <a:ext cx="0" cy="0"/>
          <a:chOff x="0" y="0"/>
          <a:chExt cx="0" cy="0"/>
        </a:xfrm>
      </p:grpSpPr>
      <p:pic>
        <p:nvPicPr>
          <p:cNvPr id="2" name="Image 1" descr="chiffres-ppt_16-9_FR-1.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1652" cy="51435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3794645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resentation ULiege FR 2">
    <p:spTree>
      <p:nvGrpSpPr>
        <p:cNvPr id="1" name=""/>
        <p:cNvGrpSpPr/>
        <p:nvPr/>
      </p:nvGrpSpPr>
      <p:grpSpPr>
        <a:xfrm>
          <a:off x="0" y="0"/>
          <a:ext cx="0" cy="0"/>
          <a:chOff x="0" y="0"/>
          <a:chExt cx="0" cy="0"/>
        </a:xfrm>
      </p:grpSpPr>
      <p:pic>
        <p:nvPicPr>
          <p:cNvPr id="3" name="Image 2" descr="chiffres-ppt_FR-2.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48" y="0"/>
            <a:ext cx="9141652" cy="51435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0700369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resentation ULiege FR 3">
    <p:spTree>
      <p:nvGrpSpPr>
        <p:cNvPr id="1" name=""/>
        <p:cNvGrpSpPr/>
        <p:nvPr/>
      </p:nvGrpSpPr>
      <p:grpSpPr>
        <a:xfrm>
          <a:off x="0" y="0"/>
          <a:ext cx="0" cy="0"/>
          <a:chOff x="0" y="0"/>
          <a:chExt cx="0" cy="0"/>
        </a:xfrm>
      </p:grpSpPr>
      <p:pic>
        <p:nvPicPr>
          <p:cNvPr id="3" name="Image 2" descr="chiffres-ppt_FR-3.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48" y="0"/>
            <a:ext cx="9141652" cy="51435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9993560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resentation ULiege EN 1">
    <p:spTree>
      <p:nvGrpSpPr>
        <p:cNvPr id="1" name=""/>
        <p:cNvGrpSpPr/>
        <p:nvPr/>
      </p:nvGrpSpPr>
      <p:grpSpPr>
        <a:xfrm>
          <a:off x="0" y="0"/>
          <a:ext cx="0" cy="0"/>
          <a:chOff x="0" y="0"/>
          <a:chExt cx="0" cy="0"/>
        </a:xfrm>
      </p:grpSpPr>
      <p:pic>
        <p:nvPicPr>
          <p:cNvPr id="2" name="Image 1" descr="chiffres-ppt_16-9_EN-1.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0"/>
            <a:ext cx="9143765" cy="51435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0478761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resentation ULiege EN 2">
    <p:spTree>
      <p:nvGrpSpPr>
        <p:cNvPr id="1" name=""/>
        <p:cNvGrpSpPr/>
        <p:nvPr/>
      </p:nvGrpSpPr>
      <p:grpSpPr>
        <a:xfrm>
          <a:off x="0" y="0"/>
          <a:ext cx="0" cy="0"/>
          <a:chOff x="0" y="0"/>
          <a:chExt cx="0" cy="0"/>
        </a:xfrm>
      </p:grpSpPr>
      <p:pic>
        <p:nvPicPr>
          <p:cNvPr id="3" name="Image 2" descr="chiffres-ppt_EN-2.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5" y="0"/>
            <a:ext cx="9143765" cy="51435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6396732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Presentation ULiege EN 3">
    <p:spTree>
      <p:nvGrpSpPr>
        <p:cNvPr id="1" name=""/>
        <p:cNvGrpSpPr/>
        <p:nvPr/>
      </p:nvGrpSpPr>
      <p:grpSpPr>
        <a:xfrm>
          <a:off x="0" y="0"/>
          <a:ext cx="0" cy="0"/>
          <a:chOff x="0" y="0"/>
          <a:chExt cx="0" cy="0"/>
        </a:xfrm>
      </p:grpSpPr>
      <p:pic>
        <p:nvPicPr>
          <p:cNvPr id="3" name="Image 2" descr="chiffres-ppt_EN-3.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5" y="0"/>
            <a:ext cx="9143765" cy="51435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46690112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userDrawn="1">
  <p:cSld name="Section">
    <p:spTree>
      <p:nvGrpSpPr>
        <p:cNvPr id="1" name=""/>
        <p:cNvGrpSpPr/>
        <p:nvPr/>
      </p:nvGrpSpPr>
      <p:grpSpPr>
        <a:xfrm>
          <a:off x="0" y="0"/>
          <a:ext cx="0" cy="0"/>
          <a:chOff x="0" y="0"/>
          <a:chExt cx="0" cy="0"/>
        </a:xfrm>
      </p:grpSpPr>
      <p:grpSp>
        <p:nvGrpSpPr>
          <p:cNvPr id="2" name="Grouper 1"/>
          <p:cNvGrpSpPr/>
          <p:nvPr userDrawn="1"/>
        </p:nvGrpSpPr>
        <p:grpSpPr>
          <a:xfrm>
            <a:off x="-5102" y="-5100"/>
            <a:ext cx="9149101" cy="5150642"/>
            <a:chOff x="-5102" y="-5100"/>
            <a:chExt cx="9149101" cy="5150642"/>
          </a:xfrm>
        </p:grpSpPr>
        <p:sp>
          <p:nvSpPr>
            <p:cNvPr id="18" name="Triangle isocèle 17"/>
            <p:cNvSpPr/>
            <p:nvPr userDrawn="1"/>
          </p:nvSpPr>
          <p:spPr>
            <a:xfrm rot="5400000">
              <a:off x="1200324" y="-1210526"/>
              <a:ext cx="5150642" cy="7561493"/>
            </a:xfrm>
            <a:custGeom>
              <a:avLst/>
              <a:gdLst>
                <a:gd name="connsiteX0" fmla="*/ 0 w 7610342"/>
                <a:gd name="connsiteY0" fmla="*/ 7556390 h 7556390"/>
                <a:gd name="connsiteX1" fmla="*/ 3805171 w 7610342"/>
                <a:gd name="connsiteY1" fmla="*/ 0 h 7556390"/>
                <a:gd name="connsiteX2" fmla="*/ 7610342 w 7610342"/>
                <a:gd name="connsiteY2" fmla="*/ 7556390 h 7556390"/>
                <a:gd name="connsiteX3" fmla="*/ 0 w 7610342"/>
                <a:gd name="connsiteY3" fmla="*/ 7556390 h 7556390"/>
                <a:gd name="connsiteX0" fmla="*/ 0 w 7610342"/>
                <a:gd name="connsiteY0" fmla="*/ 7556390 h 7556390"/>
                <a:gd name="connsiteX1" fmla="*/ 1886071 w 7610342"/>
                <a:gd name="connsiteY1" fmla="*/ 3807111 h 7556390"/>
                <a:gd name="connsiteX2" fmla="*/ 3805171 w 7610342"/>
                <a:gd name="connsiteY2" fmla="*/ 0 h 7556390"/>
                <a:gd name="connsiteX3" fmla="*/ 7610342 w 7610342"/>
                <a:gd name="connsiteY3" fmla="*/ 7556390 h 7556390"/>
                <a:gd name="connsiteX4" fmla="*/ 0 w 7610342"/>
                <a:gd name="connsiteY4" fmla="*/ 7556390 h 7556390"/>
                <a:gd name="connsiteX0" fmla="*/ 0 w 7610342"/>
                <a:gd name="connsiteY0" fmla="*/ 7556390 h 7561493"/>
                <a:gd name="connsiteX1" fmla="*/ 1886071 w 7610342"/>
                <a:gd name="connsiteY1" fmla="*/ 3807111 h 7561493"/>
                <a:gd name="connsiteX2" fmla="*/ 3805171 w 7610342"/>
                <a:gd name="connsiteY2" fmla="*/ 0 h 7561493"/>
                <a:gd name="connsiteX3" fmla="*/ 7610342 w 7610342"/>
                <a:gd name="connsiteY3" fmla="*/ 7556390 h 7561493"/>
                <a:gd name="connsiteX4" fmla="*/ 1884539 w 7610342"/>
                <a:gd name="connsiteY4" fmla="*/ 7561493 h 7561493"/>
                <a:gd name="connsiteX5" fmla="*/ 0 w 7610342"/>
                <a:gd name="connsiteY5" fmla="*/ 7556390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0 w 5725803"/>
                <a:gd name="connsiteY4"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725803 w 5725803"/>
                <a:gd name="connsiteY3" fmla="*/ 7556390 h 7561493"/>
                <a:gd name="connsiteX4" fmla="*/ 5150642 w 5725803"/>
                <a:gd name="connsiteY4" fmla="*/ 7560475 h 7561493"/>
                <a:gd name="connsiteX5" fmla="*/ 0 w 5725803"/>
                <a:gd name="connsiteY5" fmla="*/ 7561493 h 7561493"/>
                <a:gd name="connsiteX0" fmla="*/ 0 w 5725803"/>
                <a:gd name="connsiteY0" fmla="*/ 7561493 h 7561493"/>
                <a:gd name="connsiteX1" fmla="*/ 1532 w 5725803"/>
                <a:gd name="connsiteY1" fmla="*/ 3807111 h 7561493"/>
                <a:gd name="connsiteX2" fmla="*/ 1920632 w 5725803"/>
                <a:gd name="connsiteY2" fmla="*/ 0 h 7561493"/>
                <a:gd name="connsiteX3" fmla="*/ 5150642 w 5725803"/>
                <a:gd name="connsiteY3" fmla="*/ 6425259 h 7561493"/>
                <a:gd name="connsiteX4" fmla="*/ 5725803 w 5725803"/>
                <a:gd name="connsiteY4" fmla="*/ 7556390 h 7561493"/>
                <a:gd name="connsiteX5" fmla="*/ 5150642 w 5725803"/>
                <a:gd name="connsiteY5" fmla="*/ 7560475 h 7561493"/>
                <a:gd name="connsiteX6" fmla="*/ 0 w 5725803"/>
                <a:gd name="connsiteY6" fmla="*/ 7561493 h 7561493"/>
                <a:gd name="connsiteX0" fmla="*/ 0 w 5150642"/>
                <a:gd name="connsiteY0" fmla="*/ 7561493 h 7561493"/>
                <a:gd name="connsiteX1" fmla="*/ 1532 w 5150642"/>
                <a:gd name="connsiteY1" fmla="*/ 3807111 h 7561493"/>
                <a:gd name="connsiteX2" fmla="*/ 1920632 w 5150642"/>
                <a:gd name="connsiteY2" fmla="*/ 0 h 7561493"/>
                <a:gd name="connsiteX3" fmla="*/ 5150642 w 5150642"/>
                <a:gd name="connsiteY3" fmla="*/ 6425259 h 7561493"/>
                <a:gd name="connsiteX4" fmla="*/ 5150642 w 5150642"/>
                <a:gd name="connsiteY4" fmla="*/ 7560475 h 7561493"/>
                <a:gd name="connsiteX5" fmla="*/ 0 w 5150642"/>
                <a:gd name="connsiteY5" fmla="*/ 7561493 h 756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50642" h="7561493">
                  <a:moveTo>
                    <a:pt x="0" y="7561493"/>
                  </a:moveTo>
                  <a:cubicBezTo>
                    <a:pt x="511" y="6310032"/>
                    <a:pt x="1021" y="5058572"/>
                    <a:pt x="1532" y="3807111"/>
                  </a:cubicBezTo>
                  <a:lnTo>
                    <a:pt x="1920632" y="0"/>
                  </a:lnTo>
                  <a:lnTo>
                    <a:pt x="5150642" y="6425259"/>
                  </a:lnTo>
                  <a:lnTo>
                    <a:pt x="5150642" y="7560475"/>
                  </a:lnTo>
                  <a:lnTo>
                    <a:pt x="0" y="7561493"/>
                  </a:lnTo>
                  <a:close/>
                </a:path>
              </a:pathLst>
            </a:custGeom>
            <a:solidFill>
              <a:srgbClr val="7DB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sp>
          <p:nvSpPr>
            <p:cNvPr id="19" name="Triangle isocèle 18"/>
            <p:cNvSpPr/>
            <p:nvPr userDrawn="1"/>
          </p:nvSpPr>
          <p:spPr>
            <a:xfrm rot="16200000" flipH="1">
              <a:off x="6187138" y="633785"/>
              <a:ext cx="2967379" cy="2946343"/>
            </a:xfrm>
            <a:prstGeom prst="triangle">
              <a:avLst/>
            </a:pr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fr-FR" dirty="0"/>
            </a:p>
          </p:txBody>
        </p:sp>
      </p:grpSp>
      <p:sp>
        <p:nvSpPr>
          <p:cNvPr id="7" name="Espace réservé de la date 6"/>
          <p:cNvSpPr>
            <a:spLocks noGrp="1"/>
          </p:cNvSpPr>
          <p:nvPr>
            <p:ph type="dt" sz="half" idx="10"/>
          </p:nvPr>
        </p:nvSpPr>
        <p:spPr/>
        <p:txBody>
          <a:bodyPr/>
          <a:lstStyle/>
          <a:p>
            <a:fld id="{E84C0596-2690-A647-BF28-8313842AC749}" type="datetimeFigureOut">
              <a:rPr lang="fr-FR" smtClean="0"/>
              <a:pPr/>
              <a:t>23/11/19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39CFB3C-5329-804D-A21F-9A0246BF7AB4}" type="slidenum">
              <a:rPr lang="fr-FR" smtClean="0"/>
              <a:pPr/>
              <a:t>‹#›</a:t>
            </a:fld>
            <a:endParaRPr lang="fr-FR"/>
          </a:p>
        </p:txBody>
      </p:sp>
      <p:sp>
        <p:nvSpPr>
          <p:cNvPr id="10" name="Titre 1"/>
          <p:cNvSpPr>
            <a:spLocks noGrp="1"/>
          </p:cNvSpPr>
          <p:nvPr>
            <p:ph type="title"/>
          </p:nvPr>
        </p:nvSpPr>
        <p:spPr>
          <a:xfrm>
            <a:off x="3186817" y="3476665"/>
            <a:ext cx="5622328" cy="567349"/>
          </a:xfrm>
        </p:spPr>
        <p:txBody>
          <a:bodyPr>
            <a:normAutofit/>
          </a:bodyPr>
          <a:lstStyle>
            <a:lvl1pPr algn="r">
              <a:defRPr sz="3200" b="1">
                <a:solidFill>
                  <a:srgbClr val="7DB928"/>
                </a:solidFill>
              </a:defRPr>
            </a:lvl1pPr>
          </a:lstStyle>
          <a:p>
            <a:r>
              <a:rPr lang="fr-FR" dirty="0" smtClean="0"/>
              <a:t>Cliquez et modifiez le titre</a:t>
            </a:r>
            <a:endParaRPr lang="fr-FR" dirty="0"/>
          </a:p>
        </p:txBody>
      </p:sp>
      <p:sp>
        <p:nvSpPr>
          <p:cNvPr id="11" name="Espace réservé du texte 6"/>
          <p:cNvSpPr>
            <a:spLocks noGrp="1"/>
          </p:cNvSpPr>
          <p:nvPr>
            <p:ph type="body" sz="quarter" idx="13" hasCustomPrompt="1"/>
          </p:nvPr>
        </p:nvSpPr>
        <p:spPr>
          <a:xfrm>
            <a:off x="3186817" y="4122616"/>
            <a:ext cx="5622328" cy="486486"/>
          </a:xfrm>
        </p:spPr>
        <p:txBody>
          <a:bodyPr>
            <a:noAutofit/>
          </a:bodyPr>
          <a:lstStyle>
            <a:lvl1pPr marL="0" indent="0" algn="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fr-FR" dirty="0" smtClean="0"/>
              <a:t>Cliquez et modifier le texte</a:t>
            </a:r>
            <a:endParaRPr lang="fr-FR" dirty="0"/>
          </a:p>
        </p:txBody>
      </p:sp>
      <p:pic>
        <p:nvPicPr>
          <p:cNvPr id="13" name="Image 12" descr="uLIEGE_Gembloux_AgroBioTech_Logo_RVB_pos@2x.png"/>
          <p:cNvPicPr>
            <a:picLocks noChangeAspect="1"/>
          </p:cNvPicPr>
          <p:nvPr userDrawn="1"/>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401329" y="79902"/>
            <a:ext cx="1420417" cy="590817"/>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1367456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fr-FR" dirty="0" smtClean="0"/>
              <a:t>Cliquez pour 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4" name="Espace réservé de la date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84C0596-2690-A647-BF28-8313842AC749}" type="datetimeFigureOut">
              <a:rPr lang="fr-FR" smtClean="0"/>
              <a:pPr/>
              <a:t>23/11/19</a:t>
            </a:fld>
            <a:endParaRPr lang="fr-FR"/>
          </a:p>
        </p:txBody>
      </p:sp>
      <p:sp>
        <p:nvSpPr>
          <p:cNvPr id="5" name="Espace réservé du pied de page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39CFB3C-5329-804D-A21F-9A0246BF7AB4}" type="slidenum">
              <a:rPr lang="fr-FR" smtClean="0"/>
              <a:pPr/>
              <a:t>‹#›</a:t>
            </a:fld>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22886663"/>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49" r:id="rId3"/>
    <p:sldLayoutId id="2147483665" r:id="rId4"/>
    <p:sldLayoutId id="2147483666" r:id="rId5"/>
    <p:sldLayoutId id="2147483667" r:id="rId6"/>
    <p:sldLayoutId id="2147483668" r:id="rId7"/>
    <p:sldLayoutId id="2147483669" r:id="rId8"/>
    <p:sldLayoutId id="2147483653" r:id="rId9"/>
    <p:sldLayoutId id="2147483654" r:id="rId10"/>
    <p:sldLayoutId id="2147483655" r:id="rId11"/>
    <p:sldLayoutId id="2147483662" r:id="rId12"/>
    <p:sldLayoutId id="2147483660" r:id="rId13"/>
    <p:sldLayoutId id="2147483657" r:id="rId14"/>
    <p:sldLayoutId id="2147483661" r:id="rId15"/>
    <p:sldLayoutId id="2147483664" r:id="rId16"/>
    <p:sldLayoutId id="2147483663" r:id="rId17"/>
  </p:sldLayoutIdLst>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7DB928"/>
        </a:buClr>
        <a:buSzPct val="55000"/>
        <a:buFont typeface="Lucida Grande"/>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7DB928"/>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7DB928"/>
        </a:buClr>
        <a:buFont typeface="Lucida Grande"/>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7DB928"/>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7DB928"/>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22.png"/><Relationship Id="rId1" Type="http://schemas.openxmlformats.org/officeDocument/2006/relationships/themeOverride" Target="../theme/themeOverride1.xml"/><Relationship Id="rId2"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1.png"/><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4.png"/><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2.png"/><Relationship Id="rId1" Type="http://schemas.openxmlformats.org/officeDocument/2006/relationships/slideLayout" Target="../slideLayouts/slideLayout1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8.png"/><Relationship Id="rId5" Type="http://schemas.openxmlformats.org/officeDocument/2006/relationships/image" Target="../media/image29.jpeg"/><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emf"/><Relationship Id="rId1" Type="http://schemas.openxmlformats.org/officeDocument/2006/relationships/slideLayout" Target="../slideLayouts/slideLayout1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png"/><Relationship Id="rId5" Type="http://schemas.openxmlformats.org/officeDocument/2006/relationships/image" Target="../media/image34.emf"/><Relationship Id="rId6" Type="http://schemas.openxmlformats.org/officeDocument/2006/relationships/image" Target="../media/image35.emf"/><Relationship Id="rId7" Type="http://schemas.openxmlformats.org/officeDocument/2006/relationships/image" Target="../media/image36.emf"/><Relationship Id="rId8" Type="http://schemas.openxmlformats.org/officeDocument/2006/relationships/image" Target="../media/image37.png"/><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openxmlformats.org/officeDocument/2006/relationships/image" Target="../media/image44.jpeg"/><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46.png"/><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png"/><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49.png"/><Relationship Id="rId1" Type="http://schemas.openxmlformats.org/officeDocument/2006/relationships/slideLayout" Target="../slideLayouts/slideLayout1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1" Type="http://schemas.openxmlformats.org/officeDocument/2006/relationships/slideLayout" Target="../slideLayouts/slideLayout1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1" Type="http://schemas.openxmlformats.org/officeDocument/2006/relationships/slideLayout" Target="../slideLayouts/slideLayout1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emf"/><Relationship Id="rId1" Type="http://schemas.openxmlformats.org/officeDocument/2006/relationships/slideLayout" Target="../slideLayouts/slideLayout1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png"/><Relationship Id="rId1" Type="http://schemas.openxmlformats.org/officeDocument/2006/relationships/slideLayout" Target="../slideLayouts/slideLayout10.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0.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3109434" y="2524922"/>
            <a:ext cx="6035401" cy="2182202"/>
          </a:xfrm>
        </p:spPr>
        <p:txBody>
          <a:bodyPr>
            <a:noAutofit/>
          </a:bodyPr>
          <a:lstStyle/>
          <a:p>
            <a:r>
              <a:rPr lang="fr-FR" sz="3000" dirty="0" smtClean="0">
                <a:effectLst>
                  <a:outerShdw blurRad="38100" dist="38100" dir="2700000" algn="tl">
                    <a:srgbClr val="000000">
                      <a:alpha val="43137"/>
                    </a:srgbClr>
                  </a:outerShdw>
                </a:effectLst>
              </a:rPr>
              <a:t>Stratégies territoriales </a:t>
            </a:r>
            <a:br>
              <a:rPr lang="fr-FR" sz="3000" dirty="0" smtClean="0">
                <a:effectLst>
                  <a:outerShdw blurRad="38100" dist="38100" dir="2700000" algn="tl">
                    <a:srgbClr val="000000">
                      <a:alpha val="43137"/>
                    </a:srgbClr>
                  </a:outerShdw>
                </a:effectLst>
              </a:rPr>
            </a:br>
            <a:r>
              <a:rPr lang="fr-FR" sz="3000" dirty="0" smtClean="0">
                <a:effectLst>
                  <a:outerShdw blurRad="38100" dist="38100" dir="2700000" algn="tl">
                    <a:srgbClr val="000000">
                      <a:alpha val="43137"/>
                    </a:srgbClr>
                  </a:outerShdw>
                </a:effectLst>
              </a:rPr>
              <a:t>de pérennisation des circuits alimentaires de proximités</a:t>
            </a:r>
            <a:r>
              <a:rPr lang="fr-FR" dirty="0" smtClean="0"/>
              <a:t/>
            </a:r>
            <a:br>
              <a:rPr lang="fr-FR" dirty="0" smtClean="0"/>
            </a:br>
            <a:r>
              <a:rPr lang="fr-FR" sz="1000" dirty="0" smtClean="0"/>
              <a:t> </a:t>
            </a:r>
            <a:r>
              <a:rPr lang="fr-FR" dirty="0" smtClean="0"/>
              <a:t/>
            </a:r>
            <a:br>
              <a:rPr lang="fr-FR" dirty="0" smtClean="0"/>
            </a:br>
            <a:r>
              <a:rPr lang="fr-FR" sz="2200" dirty="0" smtClean="0">
                <a:effectLst>
                  <a:outerShdw blurRad="38100" dist="38100" dir="2700000" algn="tl">
                    <a:srgbClr val="000000">
                      <a:alpha val="43137"/>
                    </a:srgbClr>
                  </a:outerShdw>
                </a:effectLst>
              </a:rPr>
              <a:t>Etude de cas de </a:t>
            </a:r>
            <a:r>
              <a:rPr lang="fr-FR" sz="2200" i="1" dirty="0" smtClean="0">
                <a:effectLst>
                  <a:outerShdw blurRad="38100" dist="38100" dir="2700000" algn="tl">
                    <a:srgbClr val="000000">
                      <a:alpha val="43137"/>
                    </a:srgbClr>
                  </a:outerShdw>
                </a:effectLst>
              </a:rPr>
              <a:t>Terroirs 44 </a:t>
            </a:r>
            <a:r>
              <a:rPr lang="fr-FR" sz="2200" dirty="0" smtClean="0">
                <a:effectLst>
                  <a:outerShdw blurRad="38100" dist="38100" dir="2700000" algn="tl">
                    <a:srgbClr val="000000">
                      <a:alpha val="43137"/>
                    </a:srgbClr>
                  </a:outerShdw>
                </a:effectLst>
              </a:rPr>
              <a:t>et de </a:t>
            </a:r>
            <a:r>
              <a:rPr lang="fr-FR" sz="2200" i="1" dirty="0" smtClean="0">
                <a:effectLst>
                  <a:outerShdw blurRad="38100" dist="38100" dir="2700000" algn="tl">
                    <a:srgbClr val="000000">
                      <a:alpha val="43137"/>
                    </a:srgbClr>
                  </a:outerShdw>
                </a:effectLst>
              </a:rPr>
              <a:t>Paysans Artisans</a:t>
            </a:r>
            <a:endParaRPr lang="fr-FR" sz="2200" i="1" dirty="0">
              <a:effectLst>
                <a:outerShdw blurRad="38100" dist="38100" dir="2700000" algn="tl">
                  <a:srgbClr val="000000">
                    <a:alpha val="43137"/>
                  </a:srgbClr>
                </a:outerShdw>
              </a:effectLst>
            </a:endParaRPr>
          </a:p>
        </p:txBody>
      </p:sp>
      <p:sp>
        <p:nvSpPr>
          <p:cNvPr id="3" name="Espace réservé du texte 2"/>
          <p:cNvSpPr>
            <a:spLocks noGrp="1"/>
          </p:cNvSpPr>
          <p:nvPr>
            <p:ph type="body" sz="quarter" idx="10"/>
          </p:nvPr>
        </p:nvSpPr>
        <p:spPr>
          <a:xfrm>
            <a:off x="3751770" y="4791198"/>
            <a:ext cx="5388734" cy="391884"/>
          </a:xfrm>
        </p:spPr>
        <p:txBody>
          <a:bodyPr/>
          <a:lstStyle/>
          <a:p>
            <a:r>
              <a:rPr lang="fr-FR" sz="1600" dirty="0" smtClean="0">
                <a:solidFill>
                  <a:schemeClr val="tx1">
                    <a:lumMod val="65000"/>
                    <a:lumOff val="35000"/>
                  </a:schemeClr>
                </a:solidFill>
              </a:rPr>
              <a:t>J. Noel, Ch. </a:t>
            </a:r>
            <a:r>
              <a:rPr lang="fr-FR" sz="1600" dirty="0" err="1" smtClean="0">
                <a:solidFill>
                  <a:schemeClr val="tx1">
                    <a:lumMod val="65000"/>
                    <a:lumOff val="35000"/>
                  </a:schemeClr>
                </a:solidFill>
              </a:rPr>
              <a:t>Margetic</a:t>
            </a:r>
            <a:r>
              <a:rPr lang="fr-FR" sz="1600" dirty="0" smtClean="0">
                <a:solidFill>
                  <a:schemeClr val="tx1">
                    <a:lumMod val="65000"/>
                    <a:lumOff val="35000"/>
                  </a:schemeClr>
                </a:solidFill>
              </a:rPr>
              <a:t> ; F. </a:t>
            </a:r>
            <a:r>
              <a:rPr lang="fr-FR" sz="1600" dirty="0" err="1" smtClean="0">
                <a:solidFill>
                  <a:schemeClr val="tx1">
                    <a:lumMod val="65000"/>
                    <a:lumOff val="35000"/>
                  </a:schemeClr>
                </a:solidFill>
              </a:rPr>
              <a:t>Lanzi</a:t>
            </a:r>
            <a:r>
              <a:rPr lang="fr-FR" sz="1600" dirty="0" smtClean="0">
                <a:solidFill>
                  <a:schemeClr val="tx1">
                    <a:lumMod val="65000"/>
                    <a:lumOff val="35000"/>
                  </a:schemeClr>
                </a:solidFill>
              </a:rPr>
              <a:t>, K. Maréchal, Th. Dogot</a:t>
            </a:r>
            <a:endParaRPr lang="fr-FR" sz="1600" dirty="0">
              <a:solidFill>
                <a:schemeClr val="tx1">
                  <a:lumMod val="65000"/>
                  <a:lumOff val="35000"/>
                </a:schemeClr>
              </a:solidFill>
            </a:endParaRPr>
          </a:p>
        </p:txBody>
      </p:sp>
      <p:grpSp>
        <p:nvGrpSpPr>
          <p:cNvPr id="14" name="Grouper 13"/>
          <p:cNvGrpSpPr/>
          <p:nvPr/>
        </p:nvGrpSpPr>
        <p:grpSpPr>
          <a:xfrm>
            <a:off x="6620320" y="58976"/>
            <a:ext cx="2575607" cy="2021252"/>
            <a:chOff x="6620320" y="58976"/>
            <a:chExt cx="2575607" cy="2021252"/>
          </a:xfrm>
        </p:grpSpPr>
        <p:pic>
          <p:nvPicPr>
            <p:cNvPr id="15" name="Image 14"/>
            <p:cNvPicPr>
              <a:picLocks noChangeAspect="1"/>
            </p:cNvPicPr>
            <p:nvPr/>
          </p:nvPicPr>
          <p:blipFill>
            <a:blip r:embed="rId3"/>
            <a:stretch>
              <a:fillRect/>
            </a:stretch>
          </p:blipFill>
          <p:spPr>
            <a:xfrm>
              <a:off x="8272957" y="1306397"/>
              <a:ext cx="784288" cy="773831"/>
            </a:xfrm>
            <a:prstGeom prst="rect">
              <a:avLst/>
            </a:prstGeom>
          </p:spPr>
        </p:pic>
        <p:sp>
          <p:nvSpPr>
            <p:cNvPr id="16" name="Rectangle 15"/>
            <p:cNvSpPr/>
            <p:nvPr/>
          </p:nvSpPr>
          <p:spPr>
            <a:xfrm>
              <a:off x="6620320" y="163347"/>
              <a:ext cx="2270035" cy="9998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7" name="Image 16"/>
            <p:cNvPicPr preferRelativeResize="0">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090"/>
            <a:stretch>
              <a:fillRect/>
            </a:stretch>
          </p:blipFill>
          <p:spPr>
            <a:xfrm>
              <a:off x="8197695" y="670580"/>
              <a:ext cx="903344" cy="470163"/>
            </a:xfrm>
            <a:prstGeom prst="rect">
              <a:avLst/>
            </a:prstGeom>
          </p:spPr>
        </p:pic>
        <p:pic>
          <p:nvPicPr>
            <p:cNvPr id="18" name="Image 17"/>
            <p:cNvPicPr>
              <a:picLocks noChangeAspect="1"/>
            </p:cNvPicPr>
            <p:nvPr/>
          </p:nvPicPr>
          <p:blipFill>
            <a:blip r:embed="rId5"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7744388" y="58976"/>
              <a:ext cx="1451539" cy="604306"/>
            </a:xfrm>
            <a:prstGeom prst="rect">
              <a:avLst/>
            </a:prstGeom>
          </p:spPr>
        </p:pic>
      </p:grpSp>
      <p:sp>
        <p:nvSpPr>
          <p:cNvPr id="19" name="Espace réservé du texte 2"/>
          <p:cNvSpPr txBox="1">
            <a:spLocks/>
          </p:cNvSpPr>
          <p:nvPr/>
        </p:nvSpPr>
        <p:spPr>
          <a:xfrm>
            <a:off x="379547" y="-7298"/>
            <a:ext cx="6065588" cy="518182"/>
          </a:xfrm>
          <a:prstGeom prst="rect">
            <a:avLst/>
          </a:prstGeom>
        </p:spPr>
        <p:txBody>
          <a:bodyPr vert="horz" lIns="91440" tIns="45720" rIns="91440" bIns="45720" rtlCol="0">
            <a:noAutofit/>
          </a:bodyPr>
          <a:lstStyle/>
          <a:p>
            <a:pPr marL="0" marR="0" lvl="0" indent="0" algn="ctr" defTabSz="457200" rtl="0" eaLnBrk="1" fontAlgn="auto" latinLnBrk="0" hangingPunct="1">
              <a:lnSpc>
                <a:spcPct val="100000"/>
              </a:lnSpc>
              <a:spcBef>
                <a:spcPct val="20000"/>
              </a:spcBef>
              <a:spcAft>
                <a:spcPts val="0"/>
              </a:spcAft>
              <a:buClr>
                <a:srgbClr val="7DB928"/>
              </a:buClr>
              <a:buSzPct val="55000"/>
              <a:buFont typeface="Lucida Grande"/>
              <a:buNone/>
              <a:tabLst/>
              <a:defRPr/>
            </a:pPr>
            <a:r>
              <a:rPr kumimoji="0" lang="fr-FR" sz="12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a:t>
            </a:r>
            <a:r>
              <a:rPr kumimoji="0" lang="fr-FR" sz="1200" b="0" i="1" u="none" strike="noStrike" kern="1200" cap="none" spc="0" normalizeH="0" noProof="0" dirty="0" smtClean="0">
                <a:ln>
                  <a:noFill/>
                </a:ln>
                <a:solidFill>
                  <a:schemeClr val="tx1">
                    <a:lumMod val="65000"/>
                    <a:lumOff val="35000"/>
                  </a:schemeClr>
                </a:solidFill>
                <a:effectLst/>
                <a:uLnTx/>
                <a:uFillTx/>
                <a:latin typeface="+mn-lt"/>
                <a:ea typeface="+mn-ea"/>
                <a:cs typeface="+mn-cs"/>
              </a:rPr>
              <a:t>Quels rôles des structures collectives dans le développement</a:t>
            </a:r>
            <a:r>
              <a:rPr lang="fr-FR" sz="1200" i="1" dirty="0" smtClean="0">
                <a:solidFill>
                  <a:schemeClr val="tx1">
                    <a:lumMod val="65000"/>
                    <a:lumOff val="35000"/>
                  </a:schemeClr>
                </a:solidFill>
              </a:rPr>
              <a:t> de filières agricoles durables</a:t>
            </a:r>
            <a:r>
              <a:rPr lang="fr-FR" sz="1200" dirty="0" smtClean="0">
                <a:solidFill>
                  <a:schemeClr val="tx1">
                    <a:lumMod val="65000"/>
                    <a:lumOff val="35000"/>
                  </a:schemeClr>
                </a:solidFill>
              </a:rPr>
              <a:t> »</a:t>
            </a:r>
          </a:p>
          <a:p>
            <a:pPr lvl="0" algn="ctr">
              <a:spcBef>
                <a:spcPct val="20000"/>
              </a:spcBef>
              <a:buClr>
                <a:srgbClr val="7DB928"/>
              </a:buClr>
              <a:buSzPct val="55000"/>
              <a:defRPr/>
            </a:pPr>
            <a:r>
              <a:rPr lang="fr-FR" sz="1200" dirty="0" smtClean="0">
                <a:solidFill>
                  <a:schemeClr val="tx1">
                    <a:lumMod val="65000"/>
                    <a:lumOff val="35000"/>
                  </a:schemeClr>
                </a:solidFill>
              </a:rPr>
              <a:t>Journée de Recherche, Ecole d’Ingénieurs </a:t>
            </a:r>
            <a:r>
              <a:rPr kumimoji="0" lang="fr-FR" sz="1200" b="0" i="0" u="none" strike="noStrike" kern="1200" cap="none" spc="0" normalizeH="0" noProof="0" dirty="0" err="1" smtClean="0">
                <a:ln>
                  <a:noFill/>
                </a:ln>
                <a:solidFill>
                  <a:schemeClr val="tx1">
                    <a:lumMod val="65000"/>
                    <a:lumOff val="35000"/>
                  </a:schemeClr>
                </a:solidFill>
                <a:effectLst/>
                <a:uLnTx/>
                <a:uFillTx/>
                <a:latin typeface="+mn-lt"/>
                <a:ea typeface="+mn-ea"/>
                <a:cs typeface="+mn-cs"/>
              </a:rPr>
              <a:t>Purpan</a:t>
            </a:r>
            <a:r>
              <a:rPr kumimoji="0" lang="fr-FR" sz="12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Toulouse, 26 </a:t>
            </a:r>
            <a:r>
              <a:rPr kumimoji="0" lang="fr-FR" sz="1200" b="0" i="0" u="none" strike="noStrike" kern="1200" cap="none" spc="0" normalizeH="0" noProof="0" dirty="0" err="1" smtClean="0">
                <a:ln>
                  <a:noFill/>
                </a:ln>
                <a:solidFill>
                  <a:schemeClr val="tx1">
                    <a:lumMod val="65000"/>
                    <a:lumOff val="35000"/>
                  </a:schemeClr>
                </a:solidFill>
                <a:effectLst/>
                <a:uLnTx/>
                <a:uFillTx/>
                <a:latin typeface="+mn-lt"/>
                <a:ea typeface="+mn-ea"/>
                <a:cs typeface="+mn-cs"/>
              </a:rPr>
              <a:t>jui</a:t>
            </a:r>
            <a:r>
              <a:rPr lang="fr-FR" sz="1200" dirty="0" smtClean="0">
                <a:solidFill>
                  <a:schemeClr val="tx1">
                    <a:lumMod val="65000"/>
                    <a:lumOff val="35000"/>
                  </a:schemeClr>
                </a:solidFill>
              </a:rPr>
              <a:t>n </a:t>
            </a:r>
            <a:r>
              <a:rPr kumimoji="0" lang="fr-FR" sz="1200" b="0" i="0" u="none" strike="noStrike" kern="1200" cap="none" spc="0" normalizeH="0" noProof="0" dirty="0" smtClean="0">
                <a:ln>
                  <a:noFill/>
                </a:ln>
                <a:solidFill>
                  <a:schemeClr val="tx1">
                    <a:lumMod val="65000"/>
                    <a:lumOff val="35000"/>
                  </a:schemeClr>
                </a:solidFill>
                <a:effectLst/>
                <a:uLnTx/>
                <a:uFillTx/>
                <a:latin typeface="+mn-lt"/>
                <a:ea typeface="+mn-ea"/>
                <a:cs typeface="+mn-cs"/>
              </a:rPr>
              <a:t>2019 </a:t>
            </a:r>
            <a:endParaRPr kumimoji="0" lang="fr-FR" sz="12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626781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965231"/>
            <a:ext cx="8733265" cy="4265987"/>
          </a:xfrm>
        </p:spPr>
        <p:txBody>
          <a:bodyPr>
            <a:normAutofit lnSpcReduction="10000"/>
          </a:bodyPr>
          <a:lstStyle/>
          <a:p>
            <a:r>
              <a:rPr lang="fr-BE" sz="2000" dirty="0" smtClean="0">
                <a:solidFill>
                  <a:srgbClr val="595959"/>
                </a:solidFill>
              </a:rPr>
              <a:t>Une coopérative de mangeurs et de paysans à finalité sociale</a:t>
            </a:r>
            <a:r>
              <a:rPr lang="fr-BE" sz="1800" dirty="0" smtClean="0">
                <a:solidFill>
                  <a:srgbClr val="595959"/>
                </a:solidFill>
              </a:rPr>
              <a:t/>
            </a:r>
            <a:br>
              <a:rPr lang="fr-BE" sz="1800" dirty="0" smtClean="0">
                <a:solidFill>
                  <a:srgbClr val="595959"/>
                </a:solidFill>
              </a:rPr>
            </a:br>
            <a:r>
              <a:rPr lang="fr-BE" sz="1800" dirty="0" smtClean="0">
                <a:solidFill>
                  <a:srgbClr val="595959"/>
                </a:solidFill>
              </a:rPr>
              <a:t/>
            </a:r>
            <a:br>
              <a:rPr lang="fr-BE" sz="1800" dirty="0" smtClean="0">
                <a:solidFill>
                  <a:srgbClr val="595959"/>
                </a:solidFill>
              </a:rPr>
            </a:br>
            <a:r>
              <a:rPr lang="fr-BE" sz="1800" dirty="0" smtClean="0">
                <a:solidFill>
                  <a:srgbClr val="595959"/>
                </a:solidFill>
              </a:rPr>
              <a:t> </a:t>
            </a:r>
            <a:r>
              <a:rPr lang="fr-BE" sz="1800" dirty="0" smtClean="0">
                <a:solidFill>
                  <a:srgbClr val="7DB928"/>
                </a:solidFill>
              </a:rPr>
              <a:t>- Depuis 2013, un réseau de militants : </a:t>
            </a:r>
          </a:p>
          <a:p>
            <a:pPr marL="400050" lvl="1" indent="0">
              <a:buNone/>
            </a:pPr>
            <a:r>
              <a:rPr lang="fr-BE" sz="1600" dirty="0">
                <a:solidFill>
                  <a:srgbClr val="7DB928"/>
                </a:solidFill>
              </a:rPr>
              <a:t>	</a:t>
            </a:r>
            <a:r>
              <a:rPr lang="fr-BE" sz="1600" dirty="0" smtClean="0">
                <a:solidFill>
                  <a:srgbClr val="7DB928"/>
                </a:solidFill>
              </a:rPr>
              <a:t>700 coopérateurs dont </a:t>
            </a:r>
            <a:r>
              <a:rPr lang="fr-BE" sz="1600" dirty="0">
                <a:solidFill>
                  <a:srgbClr val="7DB928"/>
                </a:solidFill>
              </a:rPr>
              <a:t>80 producteurs </a:t>
            </a:r>
            <a:r>
              <a:rPr lang="fr-BE" sz="1600" dirty="0" smtClean="0">
                <a:solidFill>
                  <a:srgbClr val="7DB928"/>
                </a:solidFill>
              </a:rPr>
              <a:t>; 25 salariés ; 500 </a:t>
            </a:r>
            <a:r>
              <a:rPr lang="fr-BE" sz="1600" dirty="0">
                <a:solidFill>
                  <a:srgbClr val="7DB928"/>
                </a:solidFill>
              </a:rPr>
              <a:t>bénévoles </a:t>
            </a:r>
            <a:r>
              <a:rPr lang="fr-BE" sz="1600" dirty="0" smtClean="0">
                <a:solidFill>
                  <a:srgbClr val="7DB928"/>
                </a:solidFill>
              </a:rPr>
              <a:t>; 4000 consommateurs/mois</a:t>
            </a:r>
            <a:br>
              <a:rPr lang="fr-BE" sz="1600" dirty="0" smtClean="0">
                <a:solidFill>
                  <a:srgbClr val="7DB928"/>
                </a:solidFill>
              </a:rPr>
            </a:br>
            <a:r>
              <a:rPr lang="fr-BE" sz="1500" dirty="0">
                <a:solidFill>
                  <a:srgbClr val="7DB928"/>
                </a:solidFill>
              </a:rPr>
              <a:t/>
            </a:r>
            <a:br>
              <a:rPr lang="fr-BE" sz="1500" dirty="0">
                <a:solidFill>
                  <a:srgbClr val="7DB928"/>
                </a:solidFill>
              </a:rPr>
            </a:br>
            <a:r>
              <a:rPr lang="fr-BE" sz="1800" dirty="0" smtClean="0">
                <a:solidFill>
                  <a:srgbClr val="7DB928"/>
                </a:solidFill>
              </a:rPr>
              <a:t>- Mission principale </a:t>
            </a:r>
            <a:endParaRPr lang="fr-BE" sz="1800" dirty="0">
              <a:solidFill>
                <a:srgbClr val="7DB928"/>
              </a:solidFill>
            </a:endParaRPr>
          </a:p>
          <a:p>
            <a:pPr marL="400050" lvl="1" indent="0">
              <a:buNone/>
            </a:pPr>
            <a:r>
              <a:rPr lang="fr-BE" sz="1600" dirty="0" smtClean="0">
                <a:solidFill>
                  <a:srgbClr val="7DB928"/>
                </a:solidFill>
              </a:rPr>
              <a:t>A</a:t>
            </a:r>
            <a:r>
              <a:rPr lang="fr-FR" sz="1600" dirty="0" err="1">
                <a:solidFill>
                  <a:srgbClr val="7DB928"/>
                </a:solidFill>
              </a:rPr>
              <a:t>ctivité</a:t>
            </a:r>
            <a:r>
              <a:rPr lang="fr-FR" sz="1600" dirty="0">
                <a:solidFill>
                  <a:srgbClr val="7DB928"/>
                </a:solidFill>
              </a:rPr>
              <a:t> économique centrée sur la commercialisation (en ligne et en magasins) de produits alimentaires artisanaux et locaux. </a:t>
            </a:r>
            <a:endParaRPr lang="fr-FR" sz="1600" dirty="0" smtClean="0">
              <a:solidFill>
                <a:srgbClr val="7DB928"/>
              </a:solidFill>
            </a:endParaRPr>
          </a:p>
          <a:p>
            <a:pPr marL="400050" lvl="1" indent="0">
              <a:buNone/>
            </a:pPr>
            <a:r>
              <a:rPr lang="fr-FR" sz="1600" dirty="0" smtClean="0">
                <a:solidFill>
                  <a:srgbClr val="7DB928"/>
                </a:solidFill>
              </a:rPr>
              <a:t>Triple ambition politique</a:t>
            </a:r>
            <a:r>
              <a:rPr lang="fr-FR" sz="1600" dirty="0">
                <a:solidFill>
                  <a:srgbClr val="7DB928"/>
                </a:solidFill>
              </a:rPr>
              <a:t>, sociale et culturelle : mouvement citoyen qui rassemble des agriculteurs, des artisans-transformateurs et des consommateurs autour d’une vision partagée de l’agriculture (paysanne) et de </a:t>
            </a:r>
            <a:r>
              <a:rPr lang="fr-FR" sz="1600" dirty="0" smtClean="0">
                <a:solidFill>
                  <a:srgbClr val="7DB928"/>
                </a:solidFill>
              </a:rPr>
              <a:t>l’alimentation</a:t>
            </a:r>
            <a:br>
              <a:rPr lang="fr-FR" sz="1600" dirty="0" smtClean="0">
                <a:solidFill>
                  <a:srgbClr val="7DB928"/>
                </a:solidFill>
              </a:rPr>
            </a:br>
            <a:r>
              <a:rPr lang="fr-FR" sz="1600" dirty="0" smtClean="0">
                <a:solidFill>
                  <a:srgbClr val="7DB928"/>
                </a:solidFill>
              </a:rPr>
              <a:t/>
            </a:r>
            <a:br>
              <a:rPr lang="fr-FR" sz="1600" dirty="0" smtClean="0">
                <a:solidFill>
                  <a:srgbClr val="7DB928"/>
                </a:solidFill>
              </a:rPr>
            </a:br>
            <a:r>
              <a:rPr lang="fr-FR" sz="1600" i="1" dirty="0" smtClean="0">
                <a:solidFill>
                  <a:srgbClr val="7DB928"/>
                </a:solidFill>
              </a:rPr>
              <a:t>«</a:t>
            </a:r>
            <a:r>
              <a:rPr lang="fr-FR" sz="1600" i="1" dirty="0">
                <a:solidFill>
                  <a:srgbClr val="7DB928"/>
                </a:solidFill>
              </a:rPr>
              <a:t> Quand paysans, artisans et consommateurs du Namurois construisent le changement (…) Dans notre région, des petits producteurs, des paysans-artisans, réinventent avec passion le métier d’agriculteur, transforment ces produits avec créativité et </a:t>
            </a:r>
            <a:r>
              <a:rPr lang="fr-FR" sz="1600" i="1" dirty="0" smtClean="0">
                <a:solidFill>
                  <a:srgbClr val="7DB928"/>
                </a:solidFill>
              </a:rPr>
              <a:t>rigueur, lui </a:t>
            </a:r>
            <a:r>
              <a:rPr lang="fr-FR" sz="1600" i="1" dirty="0">
                <a:solidFill>
                  <a:srgbClr val="7DB928"/>
                </a:solidFill>
              </a:rPr>
              <a:t>redonnent sens, en refusant le gigantisme, en misant sur la diversité et la qualité de leurs produits, en privilégiant par choix et par nécessité le contact direct avec </a:t>
            </a:r>
            <a:r>
              <a:rPr lang="fr-FR" sz="1600" i="1" dirty="0" smtClean="0">
                <a:solidFill>
                  <a:srgbClr val="7DB928"/>
                </a:solidFill>
              </a:rPr>
              <a:t>le consommateur ».</a:t>
            </a:r>
            <a:endParaRPr lang="fr-BE" sz="1600" b="1" dirty="0" smtClean="0">
              <a:solidFill>
                <a:srgbClr val="595959"/>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 Deux études de cas complémentaires</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4" name="Image 3"/>
          <p:cNvPicPr>
            <a:picLocks noChangeAspect="1"/>
          </p:cNvPicPr>
          <p:nvPr/>
        </p:nvPicPr>
        <p:blipFill>
          <a:blip r:embed="rId4"/>
          <a:srcRect t="18649" b="14919"/>
          <a:stretch>
            <a:fillRect/>
          </a:stretch>
        </p:blipFill>
        <p:spPr>
          <a:xfrm>
            <a:off x="7467490" y="790571"/>
            <a:ext cx="1336508" cy="88787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overrideClrMapping bg1="lt1" tx1="dk1" bg2="lt2" tx2="dk2" accent1="accent1" accent2="accent2" accent3="accent3" accent4="accent4" accent5="accent5" accent6="accent6" hlink="hlink" folHlink="folHlink"/>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1"/>
          <p:cNvSpPr>
            <a:spLocks noGrp="1"/>
          </p:cNvSpPr>
          <p:nvPr>
            <p:ph type="title"/>
          </p:nvPr>
        </p:nvSpPr>
        <p:spPr>
          <a:xfrm>
            <a:off x="1671503" y="1036368"/>
            <a:ext cx="7328339" cy="2253306"/>
          </a:xfrm>
        </p:spPr>
        <p:txBody>
          <a:bodyPr>
            <a:noAutofit/>
          </a:bodyPr>
          <a:lstStyle/>
          <a:p>
            <a:pPr algn="r"/>
            <a:r>
              <a:rPr lang="fr-FR" sz="4800" dirty="0" smtClean="0"/>
              <a:t>II. Les dimensions de la proximité activées par les </a:t>
            </a:r>
            <a:br>
              <a:rPr lang="fr-FR" sz="4800" dirty="0" smtClean="0"/>
            </a:br>
            <a:r>
              <a:rPr lang="fr-FR" sz="4800" dirty="0" smtClean="0"/>
              <a:t>2 structures collectives</a:t>
            </a:r>
            <a:endParaRPr lang="fr-FR" sz="4800" dirty="0"/>
          </a:p>
        </p:txBody>
      </p:sp>
      <p:pic>
        <p:nvPicPr>
          <p:cNvPr id="6" name="Image 5"/>
          <p:cNvPicPr preferRelativeResize="0">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090"/>
          <a:stretch>
            <a:fillRect/>
          </a:stretch>
        </p:blipFill>
        <p:spPr>
          <a:xfrm>
            <a:off x="6253261" y="140384"/>
            <a:ext cx="898770" cy="467782"/>
          </a:xfrm>
          <a:prstGeom prst="rect">
            <a:avLst/>
          </a:prstGeom>
        </p:spPr>
      </p:pic>
      <p:pic>
        <p:nvPicPr>
          <p:cNvPr id="5" name="Image 4"/>
          <p:cNvPicPr>
            <a:picLocks noChangeAspect="1"/>
          </p:cNvPicPr>
          <p:nvPr/>
        </p:nvPicPr>
        <p:blipFill>
          <a:blip r:embed="rId4"/>
          <a:stretch>
            <a:fillRect/>
          </a:stretch>
        </p:blipFill>
        <p:spPr>
          <a:xfrm>
            <a:off x="4929950" y="0"/>
            <a:ext cx="784288" cy="77383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084754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6"/>
            <a:ext cx="5322245" cy="3654763"/>
          </a:xfrm>
        </p:spPr>
        <p:txBody>
          <a:bodyPr>
            <a:normAutofit/>
          </a:bodyPr>
          <a:lstStyle/>
          <a:p>
            <a:r>
              <a:rPr lang="fr-BE" sz="2000" dirty="0" smtClean="0">
                <a:solidFill>
                  <a:srgbClr val="595959"/>
                </a:solidFill>
              </a:rPr>
              <a:t>Une dimension spatiale réticulaire et localisée</a:t>
            </a:r>
            <a:r>
              <a:rPr lang="fr-BE" sz="2162" dirty="0" smtClean="0">
                <a:solidFill>
                  <a:srgbClr val="595959"/>
                </a:solidFill>
              </a:rPr>
              <a:t/>
            </a:r>
            <a:br>
              <a:rPr lang="fr-BE" sz="2162" dirty="0" smtClean="0">
                <a:solidFill>
                  <a:srgbClr val="595959"/>
                </a:solidFill>
              </a:rPr>
            </a:br>
            <a:r>
              <a:rPr lang="fr-BE" sz="2162" dirty="0" smtClean="0">
                <a:solidFill>
                  <a:srgbClr val="595959"/>
                </a:solidFill>
              </a:rPr>
              <a:t/>
            </a:r>
            <a:br>
              <a:rPr lang="fr-BE" sz="2162" dirty="0" smtClean="0">
                <a:solidFill>
                  <a:srgbClr val="595959"/>
                </a:solidFill>
              </a:rPr>
            </a:br>
            <a:r>
              <a:rPr lang="fr-BE" sz="1800" dirty="0" smtClean="0">
                <a:solidFill>
                  <a:srgbClr val="7DB928"/>
                </a:solidFill>
              </a:rPr>
              <a:t>Ancrage spatial-scalaire souple en Loire-Atlantique</a:t>
            </a:r>
            <a:endParaRPr lang="fr-BE" sz="1800" dirty="0">
              <a:solidFill>
                <a:srgbClr val="7DB928"/>
              </a:solidFill>
            </a:endParaRPr>
          </a:p>
          <a:p>
            <a:pPr marL="400050" lvl="1" indent="0">
              <a:buNone/>
            </a:pPr>
            <a:r>
              <a:rPr lang="fr-FR" sz="1600" dirty="0" smtClean="0">
                <a:solidFill>
                  <a:srgbClr val="7DB928"/>
                </a:solidFill>
              </a:rPr>
              <a:t>- 2 pôles historiques « autonomes » : </a:t>
            </a:r>
            <a:r>
              <a:rPr lang="fr-FR" sz="1600" dirty="0">
                <a:solidFill>
                  <a:srgbClr val="7DB928"/>
                </a:solidFill>
              </a:rPr>
              <a:t>Pays de </a:t>
            </a:r>
            <a:r>
              <a:rPr lang="fr-FR" sz="1600" dirty="0" smtClean="0">
                <a:solidFill>
                  <a:srgbClr val="7DB928"/>
                </a:solidFill>
              </a:rPr>
              <a:t>Retz / Presqu’île guérandaise </a:t>
            </a:r>
            <a:endParaRPr lang="fr-FR" sz="1600" dirty="0">
              <a:solidFill>
                <a:srgbClr val="7DB928"/>
              </a:solidFill>
            </a:endParaRPr>
          </a:p>
          <a:p>
            <a:pPr marL="400050" lvl="1" indent="0">
              <a:buNone/>
            </a:pPr>
            <a:r>
              <a:rPr lang="fr-FR" sz="1600" dirty="0" smtClean="0">
                <a:solidFill>
                  <a:srgbClr val="7DB928"/>
                </a:solidFill>
              </a:rPr>
              <a:t>- Elargissement sur les agglomérations nazairiennes </a:t>
            </a:r>
            <a:br>
              <a:rPr lang="fr-FR" sz="1600" dirty="0" smtClean="0">
                <a:solidFill>
                  <a:srgbClr val="7DB928"/>
                </a:solidFill>
              </a:rPr>
            </a:br>
            <a:r>
              <a:rPr lang="fr-FR" sz="1600" dirty="0" smtClean="0">
                <a:solidFill>
                  <a:srgbClr val="7DB928"/>
                </a:solidFill>
              </a:rPr>
              <a:t>et nantaises </a:t>
            </a:r>
            <a:endParaRPr lang="fr-FR" sz="1600" dirty="0">
              <a:solidFill>
                <a:srgbClr val="7DB928"/>
              </a:solidFill>
            </a:endParaRPr>
          </a:p>
          <a:p>
            <a:pPr marL="400050" lvl="1" indent="0">
              <a:buNone/>
            </a:pPr>
            <a:r>
              <a:rPr lang="fr-FR" sz="1600" dirty="0" smtClean="0">
                <a:solidFill>
                  <a:srgbClr val="7DB928"/>
                </a:solidFill>
              </a:rPr>
              <a:t>- </a:t>
            </a:r>
            <a:r>
              <a:rPr lang="fr-FR" sz="1600" dirty="0">
                <a:solidFill>
                  <a:srgbClr val="7DB928"/>
                </a:solidFill>
              </a:rPr>
              <a:t>Elargissement </a:t>
            </a:r>
            <a:r>
              <a:rPr lang="fr-FR" sz="1600" dirty="0" smtClean="0">
                <a:solidFill>
                  <a:srgbClr val="7DB928"/>
                </a:solidFill>
              </a:rPr>
              <a:t>vers un pôle nord du Dép.44 </a:t>
            </a:r>
            <a:br>
              <a:rPr lang="fr-FR" sz="1600" dirty="0" smtClean="0">
                <a:solidFill>
                  <a:srgbClr val="7DB928"/>
                </a:solidFill>
              </a:rPr>
            </a:br>
            <a:r>
              <a:rPr lang="fr-FR" sz="1600" dirty="0" smtClean="0">
                <a:solidFill>
                  <a:srgbClr val="7DB928"/>
                </a:solidFill>
              </a:rPr>
              <a:t>(</a:t>
            </a:r>
            <a:r>
              <a:rPr lang="fr-FR" sz="1600" dirty="0">
                <a:solidFill>
                  <a:srgbClr val="7DB928"/>
                </a:solidFill>
              </a:rPr>
              <a:t>Pontchâteau - Chateaubriand)</a:t>
            </a:r>
            <a:r>
              <a:rPr lang="fr-FR" sz="1200" dirty="0" smtClean="0">
                <a:solidFill>
                  <a:srgbClr val="7DB928"/>
                </a:solidFill>
              </a:rPr>
              <a:t/>
            </a:r>
            <a:br>
              <a:rPr lang="fr-FR" sz="1200" dirty="0" smtClean="0">
                <a:solidFill>
                  <a:srgbClr val="7DB928"/>
                </a:solidFill>
              </a:rPr>
            </a:br>
            <a:r>
              <a:rPr lang="fr-FR" sz="1800" dirty="0">
                <a:solidFill>
                  <a:srgbClr val="7DB928"/>
                </a:solidFill>
              </a:rPr>
              <a:t/>
            </a:r>
            <a:br>
              <a:rPr lang="fr-FR" sz="1800" dirty="0">
                <a:solidFill>
                  <a:srgbClr val="7DB928"/>
                </a:solidFill>
              </a:rPr>
            </a:br>
            <a:r>
              <a:rPr lang="fr-FR" sz="1800" dirty="0">
                <a:solidFill>
                  <a:srgbClr val="7DB928"/>
                </a:solidFill>
              </a:rPr>
              <a:t>Subdivision en 7 sous-secteurs départementaux </a:t>
            </a:r>
            <a:r>
              <a:rPr lang="fr-FR" sz="1400" dirty="0" smtClean="0">
                <a:solidFill>
                  <a:srgbClr val="7DB928"/>
                </a:solidFill>
              </a:rPr>
              <a:t/>
            </a:r>
            <a:br>
              <a:rPr lang="fr-FR" sz="1400" dirty="0" smtClean="0">
                <a:solidFill>
                  <a:srgbClr val="7DB928"/>
                </a:solidFill>
              </a:rPr>
            </a:br>
            <a:r>
              <a:rPr lang="fr-FR" sz="1600" dirty="0" smtClean="0">
                <a:solidFill>
                  <a:srgbClr val="7DB928"/>
                </a:solidFill>
                <a:latin typeface="Wingdings 3" charset="2"/>
                <a:ea typeface="Wingdings 3" charset="2"/>
                <a:cs typeface="Wingdings 3" charset="2"/>
              </a:rPr>
              <a:t>A</a:t>
            </a:r>
            <a:r>
              <a:rPr lang="fr-FR" sz="1600" dirty="0" smtClean="0">
                <a:solidFill>
                  <a:srgbClr val="7DB928"/>
                </a:solidFill>
              </a:rPr>
              <a:t> suivi des projets territorialisés</a:t>
            </a:r>
            <a:r>
              <a:rPr lang="fr-FR" sz="1400" dirty="0">
                <a:solidFill>
                  <a:srgbClr val="7DB928"/>
                </a:solidFill>
              </a:rPr>
              <a:t/>
            </a:r>
            <a:br>
              <a:rPr lang="fr-FR" sz="1400" dirty="0">
                <a:solidFill>
                  <a:srgbClr val="7DB928"/>
                </a:solidFill>
              </a:rPr>
            </a:br>
            <a:endParaRPr lang="fr-FR" sz="1400" dirty="0">
              <a:solidFill>
                <a:srgbClr val="7DB928"/>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(1)</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4" name="Image 3"/>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778806" y="1582403"/>
            <a:ext cx="3083409" cy="2958966"/>
          </a:xfrm>
          <a:prstGeom prst="rect">
            <a:avLst/>
          </a:prstGeom>
        </p:spPr>
      </p:pic>
      <p:pic>
        <p:nvPicPr>
          <p:cNvPr id="7" name="Image 6"/>
          <p:cNvPicPr>
            <a:picLocks noChangeAspect="1"/>
          </p:cNvPicPr>
          <p:nvPr/>
        </p:nvPicPr>
        <p:blipFill>
          <a:blip r:embed="rId4"/>
          <a:srcRect l="5669" t="8504" r="5669" b="8504"/>
          <a:stretch>
            <a:fillRect/>
          </a:stretch>
        </p:blipFill>
        <p:spPr>
          <a:xfrm>
            <a:off x="7299381" y="542033"/>
            <a:ext cx="851369" cy="796925"/>
          </a:xfrm>
          <a:prstGeom prst="rect">
            <a:avLst/>
          </a:prstGeom>
        </p:spPr>
      </p:pic>
      <p:sp>
        <p:nvSpPr>
          <p:cNvPr id="5" name="Rectangle 2"/>
          <p:cNvSpPr>
            <a:spLocks noChangeArrowheads="1"/>
          </p:cNvSpPr>
          <p:nvPr/>
        </p:nvSpPr>
        <p:spPr bwMode="auto">
          <a:xfrm>
            <a:off x="1366259" y="904126"/>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6" name="Ellipse 5"/>
          <p:cNvSpPr/>
          <p:nvPr/>
        </p:nvSpPr>
        <p:spPr>
          <a:xfrm rot="1629825">
            <a:off x="5785415" y="2655079"/>
            <a:ext cx="815774" cy="703966"/>
          </a:xfrm>
          <a:prstGeom prst="ellipse">
            <a:avLst/>
          </a:prstGeom>
          <a:noFill/>
          <a:ln w="381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Ellipse 10"/>
          <p:cNvSpPr/>
          <p:nvPr/>
        </p:nvSpPr>
        <p:spPr>
          <a:xfrm rot="1629825">
            <a:off x="6399696" y="3380559"/>
            <a:ext cx="699131" cy="535609"/>
          </a:xfrm>
          <a:prstGeom prst="ellipse">
            <a:avLst/>
          </a:prstGeom>
          <a:noFill/>
          <a:ln w="38100">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6" y="1000906"/>
            <a:ext cx="4572230" cy="4097649"/>
          </a:xfrm>
        </p:spPr>
        <p:txBody>
          <a:bodyPr>
            <a:normAutofit/>
          </a:bodyPr>
          <a:lstStyle/>
          <a:p>
            <a:r>
              <a:rPr lang="fr-BE" sz="2000" dirty="0" smtClean="0">
                <a:solidFill>
                  <a:srgbClr val="595959"/>
                </a:solidFill>
              </a:rPr>
              <a:t>Une dimension spatiale</a:t>
            </a:r>
            <a:br>
              <a:rPr lang="fr-BE" sz="2000" dirty="0" smtClean="0">
                <a:solidFill>
                  <a:srgbClr val="595959"/>
                </a:solidFill>
              </a:rPr>
            </a:br>
            <a:r>
              <a:rPr lang="fr-BE" sz="2000" dirty="0" smtClean="0">
                <a:solidFill>
                  <a:srgbClr val="595959"/>
                </a:solidFill>
              </a:rPr>
              <a:t>territorialisée</a:t>
            </a:r>
            <a:r>
              <a:rPr lang="fr-BE" sz="2162" dirty="0" smtClean="0">
                <a:solidFill>
                  <a:srgbClr val="595959"/>
                </a:solidFill>
              </a:rPr>
              <a:t/>
            </a:r>
            <a:br>
              <a:rPr lang="fr-BE" sz="2162" dirty="0" smtClean="0">
                <a:solidFill>
                  <a:srgbClr val="595959"/>
                </a:solidFill>
              </a:rPr>
            </a:br>
            <a:r>
              <a:rPr lang="fr-BE" sz="2162" dirty="0" smtClean="0">
                <a:solidFill>
                  <a:srgbClr val="595959"/>
                </a:solidFill>
              </a:rPr>
              <a:t/>
            </a:r>
            <a:br>
              <a:rPr lang="fr-BE" sz="2162" dirty="0" smtClean="0">
                <a:solidFill>
                  <a:srgbClr val="595959"/>
                </a:solidFill>
              </a:rPr>
            </a:br>
            <a:r>
              <a:rPr lang="fr-BE" sz="1800" dirty="0" smtClean="0">
                <a:solidFill>
                  <a:srgbClr val="7DB928"/>
                </a:solidFill>
              </a:rPr>
              <a:t>Ancrage spatial micro-provincial </a:t>
            </a:r>
          </a:p>
          <a:p>
            <a:pPr>
              <a:buNone/>
            </a:pPr>
            <a:r>
              <a:rPr lang="fr-BE" sz="1000" dirty="0" smtClean="0">
                <a:solidFill>
                  <a:srgbClr val="595959"/>
                </a:solidFill>
              </a:rPr>
              <a:t>	</a:t>
            </a:r>
            <a:r>
              <a:rPr lang="fr-FR" sz="1600" dirty="0" smtClean="0">
                <a:solidFill>
                  <a:srgbClr val="7DB928"/>
                </a:solidFill>
              </a:rPr>
              <a:t>- « République territoriale » centrée sur 9-10 communes au sud de la Province de Namur</a:t>
            </a:r>
            <a:endParaRPr lang="fr-FR" sz="1600" dirty="0">
              <a:solidFill>
                <a:srgbClr val="7DB928"/>
              </a:solidFill>
            </a:endParaRPr>
          </a:p>
          <a:p>
            <a:pPr>
              <a:buNone/>
            </a:pPr>
            <a:r>
              <a:rPr lang="fr-FR" sz="1600" dirty="0" smtClean="0">
                <a:solidFill>
                  <a:srgbClr val="7DB928"/>
                </a:solidFill>
              </a:rPr>
              <a:t>	- Distance de 20-25 km entre bassin de production et bassin </a:t>
            </a:r>
            <a:r>
              <a:rPr lang="fr-FR" sz="1600" dirty="0">
                <a:solidFill>
                  <a:srgbClr val="7DB928"/>
                </a:solidFill>
              </a:rPr>
              <a:t>de </a:t>
            </a:r>
            <a:r>
              <a:rPr lang="fr-FR" sz="1600" dirty="0" smtClean="0">
                <a:solidFill>
                  <a:srgbClr val="7DB928"/>
                </a:solidFill>
              </a:rPr>
              <a:t>vie / de </a:t>
            </a:r>
            <a:r>
              <a:rPr lang="fr-FR" sz="1600" dirty="0">
                <a:solidFill>
                  <a:srgbClr val="7DB928"/>
                </a:solidFill>
              </a:rPr>
              <a:t>consommation stratégique </a:t>
            </a:r>
            <a:r>
              <a:rPr lang="fr-FR" sz="1600" dirty="0">
                <a:solidFill>
                  <a:srgbClr val="7DB928"/>
                </a:solidFill>
                <a:latin typeface="Wingdings 3" charset="2"/>
                <a:ea typeface="Wingdings 3" charset="2"/>
                <a:cs typeface="Wingdings 3" charset="2"/>
              </a:rPr>
              <a:t>n</a:t>
            </a:r>
            <a:r>
              <a:rPr lang="fr-FR" sz="1600" dirty="0">
                <a:solidFill>
                  <a:srgbClr val="7DB928"/>
                </a:solidFill>
              </a:rPr>
              <a:t> agglomération </a:t>
            </a:r>
            <a:r>
              <a:rPr lang="fr-FR" sz="1600" dirty="0" smtClean="0">
                <a:solidFill>
                  <a:srgbClr val="7DB928"/>
                </a:solidFill>
              </a:rPr>
              <a:t>namuroise </a:t>
            </a:r>
          </a:p>
          <a:p>
            <a:pPr>
              <a:buNone/>
            </a:pPr>
            <a:r>
              <a:rPr lang="fr-FR" sz="1600" dirty="0">
                <a:solidFill>
                  <a:srgbClr val="7DB928"/>
                </a:solidFill>
              </a:rPr>
              <a:t>	</a:t>
            </a:r>
          </a:p>
          <a:p>
            <a:pPr>
              <a:buNone/>
            </a:pPr>
            <a:r>
              <a:rPr lang="fr-FR" sz="1600" dirty="0" smtClean="0">
                <a:solidFill>
                  <a:srgbClr val="7DB928"/>
                </a:solidFill>
              </a:rPr>
              <a:t>	</a:t>
            </a:r>
            <a:r>
              <a:rPr lang="fr-FR" sz="1800" dirty="0" smtClean="0">
                <a:solidFill>
                  <a:srgbClr val="7DB928"/>
                </a:solidFill>
              </a:rPr>
              <a:t>Logique d’approfondissement territorial (économique) : </a:t>
            </a:r>
            <a:br>
              <a:rPr lang="fr-FR" sz="1800" dirty="0" smtClean="0">
                <a:solidFill>
                  <a:srgbClr val="7DB928"/>
                </a:solidFill>
              </a:rPr>
            </a:br>
            <a:r>
              <a:rPr lang="fr-FR" sz="1600" dirty="0" smtClean="0">
                <a:solidFill>
                  <a:srgbClr val="7DB928"/>
                </a:solidFill>
                <a:latin typeface="Wingdings 3" charset="2"/>
                <a:ea typeface="Wingdings 3" charset="2"/>
                <a:cs typeface="Wingdings 3" charset="2"/>
              </a:rPr>
              <a:t>A</a:t>
            </a:r>
            <a:r>
              <a:rPr lang="fr-FR" sz="1600" dirty="0" smtClean="0">
                <a:solidFill>
                  <a:srgbClr val="7DB928"/>
                </a:solidFill>
              </a:rPr>
              <a:t> enrôlement producteurs et mangeurs, diffusion des implantations</a:t>
            </a:r>
            <a:r>
              <a:rPr lang="mr-IN" sz="1600" dirty="0" smtClean="0">
                <a:solidFill>
                  <a:srgbClr val="7DB928"/>
                </a:solidFill>
              </a:rPr>
              <a:t>…</a:t>
            </a:r>
            <a:endParaRPr lang="fr-BE" sz="1600" dirty="0" smtClean="0">
              <a:solidFill>
                <a:srgbClr val="7DB928"/>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(1)</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4" name="Image 3"/>
          <p:cNvPicPr>
            <a:picLocks noChangeAspect="1"/>
          </p:cNvPicPr>
          <p:nvPr/>
        </p:nvPicPr>
        <p:blipFill>
          <a:blip r:embed="rId3"/>
          <a:srcRect t="18649" b="14919"/>
          <a:stretch>
            <a:fillRect/>
          </a:stretch>
        </p:blipFill>
        <p:spPr>
          <a:xfrm>
            <a:off x="3586999" y="893313"/>
            <a:ext cx="1149386" cy="763564"/>
          </a:xfrm>
          <a:prstGeom prst="rect">
            <a:avLst/>
          </a:prstGeom>
        </p:spPr>
      </p:pic>
      <p:pic>
        <p:nvPicPr>
          <p:cNvPr id="6" name="Image 5"/>
          <p:cNvPicPr>
            <a:picLocks noChangeAspect="1"/>
          </p:cNvPicPr>
          <p:nvPr/>
        </p:nvPicPr>
        <p:blipFill>
          <a:blip r:embed="rId4"/>
          <a:stretch>
            <a:fillRect/>
          </a:stretch>
        </p:blipFill>
        <p:spPr>
          <a:xfrm>
            <a:off x="5040275" y="599115"/>
            <a:ext cx="4001147" cy="449944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(2)</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
        <p:nvSpPr>
          <p:cNvPr id="2" name="Espace réservé du contenu 1"/>
          <p:cNvSpPr>
            <a:spLocks noGrp="1"/>
          </p:cNvSpPr>
          <p:nvPr>
            <p:ph idx="1"/>
          </p:nvPr>
        </p:nvSpPr>
        <p:spPr>
          <a:xfrm>
            <a:off x="410735" y="1000906"/>
            <a:ext cx="8137364" cy="4142594"/>
          </a:xfrm>
        </p:spPr>
        <p:txBody>
          <a:bodyPr>
            <a:normAutofit/>
          </a:bodyPr>
          <a:lstStyle/>
          <a:p>
            <a:r>
              <a:rPr lang="fr-BE" sz="2000" dirty="0" smtClean="0">
                <a:solidFill>
                  <a:srgbClr val="595959"/>
                </a:solidFill>
              </a:rPr>
              <a:t>Une dimension relationnelle aux valeurs fermières / paysannes</a:t>
            </a:r>
          </a:p>
          <a:p>
            <a:pPr marL="0" indent="0">
              <a:buNone/>
            </a:pPr>
            <a:endParaRPr lang="fr-BE" sz="1800" dirty="0" smtClean="0">
              <a:solidFill>
                <a:srgbClr val="595959"/>
              </a:solidFill>
            </a:endParaRPr>
          </a:p>
          <a:p>
            <a:pPr marL="0" indent="0">
              <a:buNone/>
            </a:pPr>
            <a:r>
              <a:rPr lang="fr-BE" sz="1800" dirty="0" smtClean="0">
                <a:solidFill>
                  <a:srgbClr val="595959"/>
                </a:solidFill>
              </a:rPr>
              <a:t>	</a:t>
            </a:r>
            <a:r>
              <a:rPr lang="fr-BE" sz="1800" dirty="0" smtClean="0">
                <a:solidFill>
                  <a:srgbClr val="7DB928"/>
                </a:solidFill>
              </a:rPr>
              <a:t>- Promotion de la v</a:t>
            </a:r>
            <a:r>
              <a:rPr lang="fr-FR" sz="1800" dirty="0" smtClean="0">
                <a:solidFill>
                  <a:srgbClr val="7DB928"/>
                </a:solidFill>
              </a:rPr>
              <a:t>ente directe et des circuits courts</a:t>
            </a:r>
            <a:br>
              <a:rPr lang="fr-FR" sz="1800" dirty="0" smtClean="0">
                <a:solidFill>
                  <a:srgbClr val="7DB928"/>
                </a:solidFill>
              </a:rPr>
            </a:br>
            <a:r>
              <a:rPr lang="fr-FR" sz="1800" dirty="0" smtClean="0">
                <a:solidFill>
                  <a:srgbClr val="7DB928"/>
                </a:solidFill>
              </a:rPr>
              <a:t>	</a:t>
            </a:r>
            <a:r>
              <a:rPr lang="fr-FR" sz="1600" dirty="0">
                <a:solidFill>
                  <a:srgbClr val="7DB928"/>
                </a:solidFill>
              </a:rPr>
              <a:t>« </a:t>
            </a:r>
            <a:r>
              <a:rPr lang="fr-FR" sz="1600" i="1" dirty="0">
                <a:solidFill>
                  <a:srgbClr val="7DB928"/>
                </a:solidFill>
              </a:rPr>
              <a:t>Le lien entre producteurs et consommateurs se resserre </a:t>
            </a:r>
            <a:r>
              <a:rPr lang="fr-FR" sz="1600" i="1" dirty="0" smtClean="0">
                <a:solidFill>
                  <a:srgbClr val="7DB928"/>
                </a:solidFill>
              </a:rPr>
              <a:t>(…) S'ouvrir </a:t>
            </a:r>
            <a:r>
              <a:rPr lang="fr-FR" sz="1600" i="1" dirty="0">
                <a:solidFill>
                  <a:srgbClr val="7DB928"/>
                </a:solidFill>
              </a:rPr>
              <a:t>et se </a:t>
            </a:r>
            <a:r>
              <a:rPr lang="fr-FR" sz="1600" i="1" dirty="0" smtClean="0">
                <a:solidFill>
                  <a:srgbClr val="7DB928"/>
                </a:solidFill>
              </a:rPr>
              <a:t>mettre en lien, 	c'est </a:t>
            </a:r>
            <a:r>
              <a:rPr lang="fr-FR" sz="1600" i="1" dirty="0">
                <a:solidFill>
                  <a:srgbClr val="7DB928"/>
                </a:solidFill>
              </a:rPr>
              <a:t>donner vie aux territoires, </a:t>
            </a:r>
            <a:r>
              <a:rPr lang="fr-FR" sz="1600" i="1" dirty="0" smtClean="0">
                <a:solidFill>
                  <a:srgbClr val="7DB928"/>
                </a:solidFill>
              </a:rPr>
              <a:t>c'est reconnecter avec </a:t>
            </a:r>
            <a:r>
              <a:rPr lang="fr-FR" sz="1600" i="1" dirty="0">
                <a:solidFill>
                  <a:srgbClr val="7DB928"/>
                </a:solidFill>
              </a:rPr>
              <a:t>ce métier ancestral, c'est susciter des </a:t>
            </a:r>
            <a:r>
              <a:rPr lang="fr-FR" sz="1600" i="1" dirty="0" smtClean="0">
                <a:solidFill>
                  <a:srgbClr val="7DB928"/>
                </a:solidFill>
              </a:rPr>
              <a:t>	vocations </a:t>
            </a:r>
            <a:r>
              <a:rPr lang="fr-FR" sz="1600" dirty="0" smtClean="0">
                <a:solidFill>
                  <a:srgbClr val="7DB928"/>
                </a:solidFill>
              </a:rPr>
              <a:t>» (L’Echo </a:t>
            </a:r>
            <a:r>
              <a:rPr lang="fr-FR" sz="1600" dirty="0">
                <a:solidFill>
                  <a:srgbClr val="7DB928"/>
                </a:solidFill>
              </a:rPr>
              <a:t>des Terroirs, mars 2019). </a:t>
            </a:r>
          </a:p>
          <a:p>
            <a:pPr marL="0" indent="0">
              <a:buNone/>
            </a:pPr>
            <a:endParaRPr lang="fr-FR" sz="1800" dirty="0">
              <a:solidFill>
                <a:srgbClr val="7DB928"/>
              </a:solidFill>
            </a:endParaRPr>
          </a:p>
          <a:p>
            <a:pPr marL="0" indent="0">
              <a:buNone/>
            </a:pPr>
            <a:r>
              <a:rPr lang="fr-FR" sz="1800" dirty="0">
                <a:solidFill>
                  <a:srgbClr val="7DB928"/>
                </a:solidFill>
              </a:rPr>
              <a:t>	- </a:t>
            </a:r>
            <a:r>
              <a:rPr lang="fr-FR" sz="1800" dirty="0" smtClean="0">
                <a:solidFill>
                  <a:srgbClr val="7DB928"/>
                </a:solidFill>
              </a:rPr>
              <a:t>Valorisation de l’agriculture paysanne</a:t>
            </a:r>
            <a:br>
              <a:rPr lang="fr-FR" sz="1800" dirty="0" smtClean="0">
                <a:solidFill>
                  <a:srgbClr val="7DB928"/>
                </a:solidFill>
              </a:rPr>
            </a:br>
            <a:r>
              <a:rPr lang="fr-FR" sz="1800" dirty="0" smtClean="0">
                <a:solidFill>
                  <a:srgbClr val="7DB928"/>
                </a:solidFill>
              </a:rPr>
              <a:t>	 raisonnée (voire bio)</a:t>
            </a:r>
            <a:br>
              <a:rPr lang="fr-FR" sz="1800" dirty="0" smtClean="0">
                <a:solidFill>
                  <a:srgbClr val="7DB928"/>
                </a:solidFill>
              </a:rPr>
            </a:br>
            <a:r>
              <a:rPr lang="fr-FR" sz="1800" dirty="0" smtClean="0">
                <a:solidFill>
                  <a:srgbClr val="7DB928"/>
                </a:solidFill>
              </a:rPr>
              <a:t>	</a:t>
            </a:r>
            <a:r>
              <a:rPr lang="fr-FR" sz="1600" dirty="0" smtClean="0">
                <a:solidFill>
                  <a:srgbClr val="7DB928"/>
                </a:solidFill>
                <a:latin typeface="Wingdings 3" charset="2"/>
                <a:ea typeface="Wingdings 3" charset="2"/>
                <a:cs typeface="Wingdings 3" charset="2"/>
              </a:rPr>
              <a:t>A</a:t>
            </a:r>
            <a:r>
              <a:rPr lang="fr-FR" sz="1600" dirty="0" smtClean="0">
                <a:solidFill>
                  <a:srgbClr val="7DB928"/>
                </a:solidFill>
              </a:rPr>
              <a:t> Production </a:t>
            </a:r>
            <a:r>
              <a:rPr lang="fr-FR" sz="1600" dirty="0">
                <a:solidFill>
                  <a:srgbClr val="7DB928"/>
                </a:solidFill>
              </a:rPr>
              <a:t>fermière : maîtrise </a:t>
            </a:r>
            <a:r>
              <a:rPr lang="fr-FR" sz="1600" dirty="0" smtClean="0">
                <a:solidFill>
                  <a:srgbClr val="7DB928"/>
                </a:solidFill>
              </a:rPr>
              <a:t>de filière</a:t>
            </a:r>
            <a:r>
              <a:rPr lang="fr-FR" sz="1600" dirty="0">
                <a:solidFill>
                  <a:srgbClr val="7DB928"/>
                </a:solidFill>
              </a:rPr>
              <a:t>, </a:t>
            </a:r>
            <a:r>
              <a:rPr lang="fr-FR" sz="1600" dirty="0" smtClean="0">
                <a:solidFill>
                  <a:srgbClr val="7DB928"/>
                </a:solidFill>
              </a:rPr>
              <a:t/>
            </a:r>
            <a:br>
              <a:rPr lang="fr-FR" sz="1600" dirty="0" smtClean="0">
                <a:solidFill>
                  <a:srgbClr val="7DB928"/>
                </a:solidFill>
              </a:rPr>
            </a:br>
            <a:r>
              <a:rPr lang="fr-FR" sz="1600" dirty="0" smtClean="0">
                <a:solidFill>
                  <a:srgbClr val="7DB928"/>
                </a:solidFill>
              </a:rPr>
              <a:t>	taille humaine/artisanale ; autonomie</a:t>
            </a:r>
            <a:r>
              <a:rPr lang="fr-FR" sz="1600" dirty="0">
                <a:solidFill>
                  <a:srgbClr val="7DB928"/>
                </a:solidFill>
              </a:rPr>
              <a:t>, </a:t>
            </a:r>
            <a:r>
              <a:rPr lang="fr-FR" sz="1600" dirty="0" smtClean="0">
                <a:solidFill>
                  <a:srgbClr val="7DB928"/>
                </a:solidFill>
              </a:rPr>
              <a:t/>
            </a:r>
            <a:br>
              <a:rPr lang="fr-FR" sz="1600" dirty="0" smtClean="0">
                <a:solidFill>
                  <a:srgbClr val="7DB928"/>
                </a:solidFill>
              </a:rPr>
            </a:br>
            <a:r>
              <a:rPr lang="fr-FR" sz="1600" dirty="0" smtClean="0">
                <a:solidFill>
                  <a:srgbClr val="7DB928"/>
                </a:solidFill>
              </a:rPr>
              <a:t>	collectif </a:t>
            </a:r>
            <a:r>
              <a:rPr lang="fr-FR" sz="1600" dirty="0">
                <a:solidFill>
                  <a:srgbClr val="7DB928"/>
                </a:solidFill>
              </a:rPr>
              <a:t>de vie, démarche de </a:t>
            </a:r>
            <a:r>
              <a:rPr lang="fr-FR" sz="1600" dirty="0" smtClean="0">
                <a:solidFill>
                  <a:srgbClr val="7DB928"/>
                </a:solidFill>
              </a:rPr>
              <a:t>progrès</a:t>
            </a:r>
            <a:br>
              <a:rPr lang="fr-FR" sz="1600" dirty="0" smtClean="0">
                <a:solidFill>
                  <a:srgbClr val="7DB928"/>
                </a:solidFill>
              </a:rPr>
            </a:br>
            <a:r>
              <a:rPr lang="fr-FR" sz="1600" dirty="0" smtClean="0">
                <a:solidFill>
                  <a:srgbClr val="7DB928"/>
                </a:solidFill>
              </a:rPr>
              <a:t>	</a:t>
            </a:r>
            <a:r>
              <a:rPr lang="fr-FR" sz="1600" dirty="0" smtClean="0">
                <a:solidFill>
                  <a:srgbClr val="7DB928"/>
                </a:solidFill>
                <a:latin typeface="Wingdings 3" charset="2"/>
                <a:ea typeface="Wingdings 3" charset="2"/>
                <a:cs typeface="Wingdings 3" charset="2"/>
              </a:rPr>
              <a:t>A</a:t>
            </a:r>
            <a:r>
              <a:rPr lang="fr-FR" sz="1600" dirty="0" smtClean="0">
                <a:solidFill>
                  <a:srgbClr val="7DB928"/>
                </a:solidFill>
              </a:rPr>
              <a:t> Production </a:t>
            </a:r>
            <a:r>
              <a:rPr lang="fr-FR" sz="1600" dirty="0">
                <a:solidFill>
                  <a:srgbClr val="7DB928"/>
                </a:solidFill>
              </a:rPr>
              <a:t>paysanne : dimension </a:t>
            </a:r>
            <a:r>
              <a:rPr lang="fr-FR" sz="1600" dirty="0" smtClean="0">
                <a:solidFill>
                  <a:srgbClr val="7DB928"/>
                </a:solidFill>
              </a:rPr>
              <a:t>sociale,</a:t>
            </a:r>
            <a:br>
              <a:rPr lang="fr-FR" sz="1600" dirty="0" smtClean="0">
                <a:solidFill>
                  <a:srgbClr val="7DB928"/>
                </a:solidFill>
              </a:rPr>
            </a:br>
            <a:r>
              <a:rPr lang="fr-FR" sz="1600" dirty="0" smtClean="0">
                <a:solidFill>
                  <a:srgbClr val="7DB928"/>
                </a:solidFill>
              </a:rPr>
              <a:t>	teintée politiquement (</a:t>
            </a:r>
            <a:r>
              <a:rPr lang="fr-FR" sz="1600" dirty="0" err="1" smtClean="0">
                <a:solidFill>
                  <a:srgbClr val="7DB928"/>
                </a:solidFill>
              </a:rPr>
              <a:t>Conf</a:t>
            </a:r>
            <a:r>
              <a:rPr lang="fr-FR" sz="1600" dirty="0" smtClean="0">
                <a:solidFill>
                  <a:srgbClr val="7DB928"/>
                </a:solidFill>
              </a:rPr>
              <a:t>.)</a:t>
            </a:r>
            <a:endParaRPr lang="fr-FR" sz="1600" dirty="0">
              <a:solidFill>
                <a:srgbClr val="7DB928"/>
              </a:solidFill>
            </a:endParaRPr>
          </a:p>
        </p:txBody>
      </p:sp>
      <p:pic>
        <p:nvPicPr>
          <p:cNvPr id="7" name="Picture 1"/>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5054557" y="2611178"/>
            <a:ext cx="3657924" cy="2511774"/>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077234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(2)</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4" name="Image 3"/>
          <p:cNvPicPr>
            <a:picLocks noChangeAspect="1"/>
          </p:cNvPicPr>
          <p:nvPr/>
        </p:nvPicPr>
        <p:blipFill>
          <a:blip r:embed="rId3"/>
          <a:stretch>
            <a:fillRect/>
          </a:stretch>
        </p:blipFill>
        <p:spPr>
          <a:xfrm>
            <a:off x="5563860" y="559959"/>
            <a:ext cx="3436941" cy="4446270"/>
          </a:xfrm>
          <a:prstGeom prst="rect">
            <a:avLst/>
          </a:prstGeom>
        </p:spPr>
      </p:pic>
      <p:sp>
        <p:nvSpPr>
          <p:cNvPr id="11" name="Espace réservé du contenu 1"/>
          <p:cNvSpPr>
            <a:spLocks noGrp="1"/>
          </p:cNvSpPr>
          <p:nvPr>
            <p:ph idx="1"/>
          </p:nvPr>
        </p:nvSpPr>
        <p:spPr>
          <a:xfrm>
            <a:off x="410736" y="1000906"/>
            <a:ext cx="5153124" cy="4142594"/>
          </a:xfrm>
        </p:spPr>
        <p:txBody>
          <a:bodyPr>
            <a:normAutofit lnSpcReduction="10000"/>
          </a:bodyPr>
          <a:lstStyle/>
          <a:p>
            <a:r>
              <a:rPr lang="fr-BE" sz="2000" dirty="0" smtClean="0">
                <a:solidFill>
                  <a:srgbClr val="595959"/>
                </a:solidFill>
              </a:rPr>
              <a:t>Une dimension relationnelle « ternaire »</a:t>
            </a:r>
            <a:r>
              <a:rPr lang="fr-BE" sz="2162" dirty="0" smtClean="0">
                <a:solidFill>
                  <a:srgbClr val="595959"/>
                </a:solidFill>
              </a:rPr>
              <a:t/>
            </a:r>
            <a:br>
              <a:rPr lang="fr-BE" sz="2162" dirty="0" smtClean="0">
                <a:solidFill>
                  <a:srgbClr val="595959"/>
                </a:solidFill>
              </a:rPr>
            </a:br>
            <a:r>
              <a:rPr lang="fr-BE" sz="1800" dirty="0" smtClean="0">
                <a:solidFill>
                  <a:srgbClr val="595959"/>
                </a:solidFill>
              </a:rPr>
              <a:t/>
            </a:r>
            <a:br>
              <a:rPr lang="fr-BE" sz="1800" dirty="0" smtClean="0">
                <a:solidFill>
                  <a:srgbClr val="595959"/>
                </a:solidFill>
              </a:rPr>
            </a:br>
            <a:r>
              <a:rPr lang="fr-BE" sz="1800" dirty="0" smtClean="0">
                <a:solidFill>
                  <a:srgbClr val="7DB928"/>
                </a:solidFill>
              </a:rPr>
              <a:t>Communication / Information : </a:t>
            </a:r>
          </a:p>
          <a:p>
            <a:pPr>
              <a:buNone/>
            </a:pPr>
            <a:r>
              <a:rPr lang="fr-BE" sz="1050" dirty="0" smtClean="0">
                <a:solidFill>
                  <a:srgbClr val="7DB928"/>
                </a:solidFill>
              </a:rPr>
              <a:t>	</a:t>
            </a:r>
            <a:r>
              <a:rPr lang="fr-BE" sz="1600" dirty="0" smtClean="0">
                <a:solidFill>
                  <a:srgbClr val="7DB928"/>
                </a:solidFill>
              </a:rPr>
              <a:t>- Renforcement des liens </a:t>
            </a:r>
            <a:r>
              <a:rPr lang="fr-FR" sz="1600" dirty="0" smtClean="0">
                <a:solidFill>
                  <a:srgbClr val="7DB928"/>
                </a:solidFill>
              </a:rPr>
              <a:t>producteurs </a:t>
            </a:r>
            <a:r>
              <a:rPr lang="mr-IN" sz="1600" dirty="0" smtClean="0">
                <a:solidFill>
                  <a:srgbClr val="7DB928"/>
                </a:solidFill>
              </a:rPr>
              <a:t>–</a:t>
            </a:r>
            <a:r>
              <a:rPr lang="fr-FR" sz="1600" dirty="0" smtClean="0">
                <a:solidFill>
                  <a:srgbClr val="7DB928"/>
                </a:solidFill>
              </a:rPr>
              <a:t> mangeurs</a:t>
            </a:r>
            <a:endParaRPr lang="fr-BE" sz="1600" dirty="0" smtClean="0">
              <a:solidFill>
                <a:srgbClr val="7DB928"/>
              </a:solidFill>
            </a:endParaRPr>
          </a:p>
          <a:p>
            <a:pPr>
              <a:buNone/>
            </a:pPr>
            <a:r>
              <a:rPr lang="fr-BE" sz="1600" b="1" dirty="0" smtClean="0">
                <a:solidFill>
                  <a:srgbClr val="595959"/>
                </a:solidFill>
              </a:rPr>
              <a:t>	</a:t>
            </a:r>
            <a:r>
              <a:rPr lang="fr-BE" sz="1600" dirty="0" smtClean="0">
                <a:solidFill>
                  <a:srgbClr val="7DB928"/>
                </a:solidFill>
              </a:rPr>
              <a:t>- Développement de manifestations &amp; d’outils (panneaux, visites, débats, f</a:t>
            </a:r>
            <a:r>
              <a:rPr lang="fr-FR" sz="1600" dirty="0" smtClean="0">
                <a:solidFill>
                  <a:srgbClr val="7DB928"/>
                </a:solidFill>
              </a:rPr>
              <a:t>êtes</a:t>
            </a:r>
            <a:r>
              <a:rPr lang="mr-IN" sz="1600" dirty="0" smtClean="0">
                <a:solidFill>
                  <a:srgbClr val="7DB928"/>
                </a:solidFill>
              </a:rPr>
              <a:t>…</a:t>
            </a:r>
            <a:r>
              <a:rPr lang="fr-BE" sz="1600" dirty="0" smtClean="0">
                <a:solidFill>
                  <a:srgbClr val="7DB928"/>
                </a:solidFill>
              </a:rPr>
              <a:t>)</a:t>
            </a:r>
            <a:br>
              <a:rPr lang="fr-BE" sz="1600" dirty="0" smtClean="0">
                <a:solidFill>
                  <a:srgbClr val="7DB928"/>
                </a:solidFill>
              </a:rPr>
            </a:br>
            <a:r>
              <a:rPr lang="fr-BE" sz="1600" dirty="0">
                <a:solidFill>
                  <a:srgbClr val="7DB928"/>
                </a:solidFill>
                <a:latin typeface="Wingdings 3" charset="2"/>
                <a:ea typeface="Wingdings 3" charset="2"/>
                <a:cs typeface="Wingdings 3" charset="2"/>
              </a:rPr>
              <a:t>A</a:t>
            </a:r>
            <a:r>
              <a:rPr lang="fr-BE" sz="1600" dirty="0">
                <a:solidFill>
                  <a:srgbClr val="7DB928"/>
                </a:solidFill>
              </a:rPr>
              <a:t> </a:t>
            </a:r>
            <a:r>
              <a:rPr lang="fr-FR" sz="1600" dirty="0">
                <a:solidFill>
                  <a:srgbClr val="7DB928"/>
                </a:solidFill>
              </a:rPr>
              <a:t>bulletin interne : </a:t>
            </a:r>
            <a:r>
              <a:rPr lang="fr-FR" sz="1600" dirty="0" smtClean="0">
                <a:solidFill>
                  <a:srgbClr val="7DB928"/>
                </a:solidFill>
              </a:rPr>
              <a:t>L’Echo </a:t>
            </a:r>
            <a:r>
              <a:rPr lang="fr-FR" sz="1600" dirty="0">
                <a:solidFill>
                  <a:srgbClr val="7DB928"/>
                </a:solidFill>
              </a:rPr>
              <a:t>des Terroirs !</a:t>
            </a:r>
            <a:r>
              <a:rPr lang="fr-FR" sz="1600" dirty="0"/>
              <a:t> </a:t>
            </a:r>
            <a:endParaRPr lang="fr-BE" sz="1600" dirty="0" smtClean="0">
              <a:solidFill>
                <a:srgbClr val="7DB928"/>
              </a:solidFill>
            </a:endParaRPr>
          </a:p>
          <a:p>
            <a:pPr>
              <a:buNone/>
            </a:pPr>
            <a:endParaRPr lang="fr-BE" sz="1000" dirty="0" smtClean="0">
              <a:solidFill>
                <a:srgbClr val="595959"/>
              </a:solidFill>
            </a:endParaRPr>
          </a:p>
          <a:p>
            <a:pPr>
              <a:buNone/>
            </a:pPr>
            <a:r>
              <a:rPr lang="fr-BE" sz="1800" dirty="0" smtClean="0">
                <a:solidFill>
                  <a:srgbClr val="7DB928"/>
                </a:solidFill>
              </a:rPr>
              <a:t>	Mobilisation </a:t>
            </a:r>
            <a:r>
              <a:rPr lang="mr-IN" sz="1800" dirty="0" smtClean="0">
                <a:solidFill>
                  <a:srgbClr val="7DB928"/>
                </a:solidFill>
              </a:rPr>
              <a:t>–</a:t>
            </a:r>
            <a:r>
              <a:rPr lang="fr-BE" sz="1800" dirty="0" smtClean="0">
                <a:solidFill>
                  <a:srgbClr val="7DB928"/>
                </a:solidFill>
              </a:rPr>
              <a:t> Sensibilisation </a:t>
            </a:r>
            <a:r>
              <a:rPr lang="fr-BE" sz="1800" dirty="0">
                <a:solidFill>
                  <a:srgbClr val="7DB928"/>
                </a:solidFill>
              </a:rPr>
              <a:t/>
            </a:r>
            <a:br>
              <a:rPr lang="fr-BE" sz="1800" dirty="0">
                <a:solidFill>
                  <a:srgbClr val="7DB928"/>
                </a:solidFill>
              </a:rPr>
            </a:br>
            <a:r>
              <a:rPr lang="fr-BE" sz="1800" dirty="0" smtClean="0">
                <a:solidFill>
                  <a:srgbClr val="7DB928"/>
                </a:solidFill>
              </a:rPr>
              <a:t>- </a:t>
            </a:r>
            <a:r>
              <a:rPr lang="fr-BE" sz="1600" dirty="0" smtClean="0">
                <a:solidFill>
                  <a:srgbClr val="7DB928"/>
                </a:solidFill>
              </a:rPr>
              <a:t>Charte d’engagement / démarche NESO (producteurs)</a:t>
            </a:r>
            <a:r>
              <a:rPr lang="fr-BE" sz="1600" b="1" dirty="0">
                <a:solidFill>
                  <a:srgbClr val="595959"/>
                </a:solidFill>
              </a:rPr>
              <a:t/>
            </a:r>
            <a:br>
              <a:rPr lang="fr-BE" sz="1600" b="1" dirty="0">
                <a:solidFill>
                  <a:srgbClr val="595959"/>
                </a:solidFill>
              </a:rPr>
            </a:br>
            <a:r>
              <a:rPr lang="fr-BE" sz="1600" dirty="0" smtClean="0">
                <a:solidFill>
                  <a:srgbClr val="7DB928"/>
                </a:solidFill>
              </a:rPr>
              <a:t>- Partenariats multi-acteurs (collectivités territoriales, RHD, transformateurs artisans…)</a:t>
            </a:r>
          </a:p>
          <a:p>
            <a:pPr>
              <a:buNone/>
            </a:pPr>
            <a:endParaRPr lang="fr-BE" sz="1000" dirty="0" smtClean="0">
              <a:solidFill>
                <a:srgbClr val="595959"/>
              </a:solidFill>
            </a:endParaRPr>
          </a:p>
          <a:p>
            <a:pPr>
              <a:buNone/>
            </a:pPr>
            <a:r>
              <a:rPr lang="fr-BE" sz="1000" dirty="0" smtClean="0">
                <a:solidFill>
                  <a:srgbClr val="595959"/>
                </a:solidFill>
              </a:rPr>
              <a:t>	</a:t>
            </a:r>
            <a:r>
              <a:rPr lang="fr-BE" sz="1800" dirty="0" smtClean="0">
                <a:solidFill>
                  <a:srgbClr val="7DB928"/>
                </a:solidFill>
              </a:rPr>
              <a:t>F</a:t>
            </a:r>
            <a:r>
              <a:rPr lang="fr-FR" sz="1800" dirty="0" err="1" smtClean="0">
                <a:solidFill>
                  <a:srgbClr val="7DB928"/>
                </a:solidFill>
              </a:rPr>
              <a:t>ormation</a:t>
            </a:r>
            <a:r>
              <a:rPr lang="fr-FR" sz="1800" dirty="0" smtClean="0">
                <a:solidFill>
                  <a:srgbClr val="7DB928"/>
                </a:solidFill>
              </a:rPr>
              <a:t> - Education :</a:t>
            </a:r>
            <a:br>
              <a:rPr lang="fr-FR" sz="1800" dirty="0" smtClean="0">
                <a:solidFill>
                  <a:srgbClr val="7DB928"/>
                </a:solidFill>
              </a:rPr>
            </a:br>
            <a:r>
              <a:rPr lang="fr-BE" sz="1600" dirty="0" smtClean="0">
                <a:solidFill>
                  <a:srgbClr val="7DB928"/>
                </a:solidFill>
              </a:rPr>
              <a:t>- accompagnement &amp; </a:t>
            </a:r>
            <a:r>
              <a:rPr lang="fr-FR" sz="1600" dirty="0">
                <a:solidFill>
                  <a:srgbClr val="7DB928"/>
                </a:solidFill>
              </a:rPr>
              <a:t>transmission </a:t>
            </a:r>
            <a:r>
              <a:rPr lang="fr-FR" sz="1600" dirty="0" smtClean="0">
                <a:solidFill>
                  <a:srgbClr val="7DB928"/>
                </a:solidFill>
              </a:rPr>
              <a:t>d'expérience</a:t>
            </a:r>
            <a:r>
              <a:rPr lang="fr-BE" sz="1600" dirty="0">
                <a:solidFill>
                  <a:srgbClr val="7DB928"/>
                </a:solidFill>
              </a:rPr>
              <a:t/>
            </a:r>
            <a:br>
              <a:rPr lang="fr-BE" sz="1600" dirty="0">
                <a:solidFill>
                  <a:srgbClr val="7DB928"/>
                </a:solidFill>
              </a:rPr>
            </a:br>
            <a:r>
              <a:rPr lang="fr-BE" sz="1600" dirty="0" smtClean="0">
                <a:solidFill>
                  <a:srgbClr val="7DB928"/>
                </a:solidFill>
              </a:rPr>
              <a:t>- changement des habitudes (travail, consommation</a:t>
            </a:r>
            <a:r>
              <a:rPr lang="mr-IN" sz="1600" dirty="0" smtClean="0">
                <a:solidFill>
                  <a:srgbClr val="7DB928"/>
                </a:solidFill>
              </a:rPr>
              <a:t>…</a:t>
            </a:r>
            <a:r>
              <a:rPr lang="fr-FR" sz="1600" dirty="0" smtClean="0">
                <a:solidFill>
                  <a:srgbClr val="7DB928"/>
                </a:solidFill>
              </a:rPr>
              <a:t>)</a:t>
            </a:r>
            <a:endParaRPr lang="fr-BE" sz="1600" dirty="0" smtClean="0">
              <a:solidFill>
                <a:srgbClr val="7DB928"/>
              </a:solidFill>
            </a:endParaRPr>
          </a:p>
        </p:txBody>
      </p:sp>
      <p:sp>
        <p:nvSpPr>
          <p:cNvPr id="7"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Image 9">
            <a:extLst>
              <a:ext uri="{FF2B5EF4-FFF2-40B4-BE49-F238E27FC236}">
                <a16:creationId xmlns:a="http://schemas.openxmlformats.org/drawingml/2006/main" xmlns:r="http://schemas.openxmlformats.org/officeDocument/2006/relationships" xmlns:p="http://schemas.openxmlformats.org/presentationml/2006/main" xmlns:mc="http://schemas.openxmlformats.org/markup-compatibility/2006" xmlns:mv="urn:schemas-microsoft-com:mac:vml" xmlns:a16="http://schemas.microsoft.com/office/drawing/2014/main" xmlns="" id="{E37E84B9-CF28-4C6D-9C64-3F62B6A132FE}"/>
              </a:ext>
            </a:extLst>
          </p:cNvPr>
          <p:cNvPicPr>
            <a:picLocks noChangeAspect="1"/>
          </p:cNvPicPr>
          <p:nvPr/>
        </p:nvPicPr>
        <p:blipFill rotWithShape="1">
          <a:blip r:embed="rId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9835" t="28511" r="11566" b="32844"/>
          <a:stretch/>
        </p:blipFill>
        <p:spPr>
          <a:xfrm>
            <a:off x="3357286" y="2157572"/>
            <a:ext cx="5761174" cy="2883187"/>
          </a:xfrm>
          <a:prstGeom prst="rect">
            <a:avLst/>
          </a:prstGeom>
        </p:spPr>
      </p:pic>
      <p:pic>
        <p:nvPicPr>
          <p:cNvPr id="4" name="Image 3"/>
          <p:cNvPicPr>
            <a:picLocks noChangeAspect="1"/>
          </p:cNvPicPr>
          <p:nvPr/>
        </p:nvPicPr>
        <p:blipFill>
          <a:blip r:embed="rId4"/>
          <a:srcRect t="18649" b="14919"/>
          <a:stretch>
            <a:fillRect/>
          </a:stretch>
        </p:blipFill>
        <p:spPr>
          <a:xfrm>
            <a:off x="7725300" y="891185"/>
            <a:ext cx="1149386" cy="763564"/>
          </a:xfrm>
          <a:prstGeom prst="rect">
            <a:avLst/>
          </a:prstGeom>
        </p:spPr>
      </p:pic>
      <p:sp>
        <p:nvSpPr>
          <p:cNvPr id="5"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(2)</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
        <p:nvSpPr>
          <p:cNvPr id="2" name="Espace réservé du contenu 1"/>
          <p:cNvSpPr>
            <a:spLocks noGrp="1"/>
          </p:cNvSpPr>
          <p:nvPr>
            <p:ph idx="1"/>
          </p:nvPr>
        </p:nvSpPr>
        <p:spPr>
          <a:xfrm>
            <a:off x="410736" y="1000906"/>
            <a:ext cx="7479817" cy="3324514"/>
          </a:xfrm>
        </p:spPr>
        <p:txBody>
          <a:bodyPr>
            <a:normAutofit/>
          </a:bodyPr>
          <a:lstStyle/>
          <a:p>
            <a:r>
              <a:rPr lang="fr-BE" sz="2000" dirty="0" smtClean="0">
                <a:solidFill>
                  <a:srgbClr val="595959"/>
                </a:solidFill>
              </a:rPr>
              <a:t>Une dimension relationnelle aux valeurs paysannes</a:t>
            </a:r>
          </a:p>
          <a:p>
            <a:pPr marL="0" indent="0">
              <a:buNone/>
            </a:pPr>
            <a:endParaRPr lang="fr-BE" sz="1800" dirty="0" smtClean="0">
              <a:solidFill>
                <a:srgbClr val="595959"/>
              </a:solidFill>
            </a:endParaRPr>
          </a:p>
          <a:p>
            <a:pPr marL="400050" lvl="1" indent="0">
              <a:buNone/>
            </a:pPr>
            <a:r>
              <a:rPr lang="fr-FR" sz="1800" dirty="0" smtClean="0">
                <a:solidFill>
                  <a:srgbClr val="7DB928"/>
                </a:solidFill>
              </a:rPr>
              <a:t>Un mouvement paysan-citoyen, aux balises communes</a:t>
            </a:r>
            <a:br>
              <a:rPr lang="fr-FR" sz="1800" dirty="0" smtClean="0">
                <a:solidFill>
                  <a:srgbClr val="7DB928"/>
                </a:solidFill>
              </a:rPr>
            </a:br>
            <a:r>
              <a:rPr lang="fr-FR" sz="1800" dirty="0" smtClean="0">
                <a:solidFill>
                  <a:srgbClr val="7DB928"/>
                </a:solidFill>
              </a:rPr>
              <a:t>- </a:t>
            </a:r>
            <a:r>
              <a:rPr lang="fr-FR" sz="1600" dirty="0" smtClean="0">
                <a:solidFill>
                  <a:srgbClr val="7DB928"/>
                </a:solidFill>
              </a:rPr>
              <a:t>Agriculture </a:t>
            </a:r>
            <a:r>
              <a:rPr lang="fr-FR" sz="1600" dirty="0">
                <a:solidFill>
                  <a:srgbClr val="7DB928"/>
                </a:solidFill>
              </a:rPr>
              <a:t>paysanne ; </a:t>
            </a:r>
          </a:p>
          <a:p>
            <a:pPr marL="400050" lvl="1" indent="0">
              <a:buNone/>
            </a:pPr>
            <a:r>
              <a:rPr lang="fr-FR" sz="1600" dirty="0" smtClean="0">
                <a:solidFill>
                  <a:srgbClr val="7DB928"/>
                </a:solidFill>
              </a:rPr>
              <a:t>- Circuit </a:t>
            </a:r>
            <a:r>
              <a:rPr lang="fr-FR" sz="1600" dirty="0">
                <a:solidFill>
                  <a:srgbClr val="7DB928"/>
                </a:solidFill>
              </a:rPr>
              <a:t>court ; </a:t>
            </a:r>
          </a:p>
          <a:p>
            <a:pPr marL="400050" lvl="1" indent="0">
              <a:buNone/>
            </a:pPr>
            <a:r>
              <a:rPr lang="fr-FR" sz="1600" dirty="0" smtClean="0">
                <a:solidFill>
                  <a:srgbClr val="7DB928"/>
                </a:solidFill>
              </a:rPr>
              <a:t>- Qualité différenciée </a:t>
            </a:r>
            <a:r>
              <a:rPr lang="fr-FR" sz="1600" dirty="0">
                <a:solidFill>
                  <a:srgbClr val="7DB928"/>
                </a:solidFill>
              </a:rPr>
              <a:t>(goût</a:t>
            </a:r>
            <a:r>
              <a:rPr lang="fr-FR" sz="1600" dirty="0" smtClean="0">
                <a:solidFill>
                  <a:srgbClr val="7DB928"/>
                </a:solidFill>
              </a:rPr>
              <a:t>)</a:t>
            </a:r>
            <a:r>
              <a:rPr lang="fr-FR" sz="1600" dirty="0">
                <a:solidFill>
                  <a:srgbClr val="7DB928"/>
                </a:solidFill>
              </a:rPr>
              <a:t> ; </a:t>
            </a:r>
          </a:p>
          <a:p>
            <a:pPr marL="400050" lvl="1" indent="0">
              <a:buNone/>
            </a:pPr>
            <a:r>
              <a:rPr lang="fr-FR" sz="1600" dirty="0" smtClean="0">
                <a:solidFill>
                  <a:srgbClr val="7DB928"/>
                </a:solidFill>
              </a:rPr>
              <a:t>- Souveraineté </a:t>
            </a:r>
            <a:r>
              <a:rPr lang="fr-FR" sz="1600" dirty="0">
                <a:solidFill>
                  <a:srgbClr val="7DB928"/>
                </a:solidFill>
              </a:rPr>
              <a:t>alimentaire ; </a:t>
            </a:r>
          </a:p>
          <a:p>
            <a:pPr marL="400050" lvl="1" indent="0">
              <a:buNone/>
            </a:pPr>
            <a:r>
              <a:rPr lang="fr-FR" sz="1600" dirty="0" smtClean="0">
                <a:solidFill>
                  <a:srgbClr val="7DB928"/>
                </a:solidFill>
              </a:rPr>
              <a:t>- </a:t>
            </a:r>
            <a:r>
              <a:rPr lang="fr-FR" sz="1600" dirty="0" err="1" smtClean="0">
                <a:solidFill>
                  <a:srgbClr val="7DB928"/>
                </a:solidFill>
              </a:rPr>
              <a:t>Agroécologie</a:t>
            </a:r>
            <a:r>
              <a:rPr lang="fr-FR" sz="1600" dirty="0">
                <a:solidFill>
                  <a:srgbClr val="7DB928"/>
                </a:solidFill>
              </a:rPr>
              <a:t> </a:t>
            </a:r>
            <a:r>
              <a:rPr lang="fr-FR" sz="1600" dirty="0" smtClean="0">
                <a:solidFill>
                  <a:srgbClr val="7DB928"/>
                </a:solidFill>
              </a:rPr>
              <a:t>;</a:t>
            </a:r>
            <a:endParaRPr lang="fr-BE" sz="1600" dirty="0">
              <a:solidFill>
                <a:srgbClr val="7DB928"/>
              </a:solidFill>
            </a:endParaRPr>
          </a:p>
          <a:p>
            <a:pPr marL="400050" lvl="1" indent="0">
              <a:buNone/>
            </a:pPr>
            <a:endParaRPr lang="fr-BE" sz="1600" dirty="0" smtClean="0">
              <a:solidFill>
                <a:srgbClr val="7DB928"/>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006816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rcRect t="18649" b="14919"/>
          <a:stretch>
            <a:fillRect/>
          </a:stretch>
        </p:blipFill>
        <p:spPr>
          <a:xfrm>
            <a:off x="7653379" y="965232"/>
            <a:ext cx="1149386" cy="763564"/>
          </a:xfrm>
          <a:prstGeom prst="rect">
            <a:avLst/>
          </a:prstGeom>
        </p:spPr>
      </p:pic>
      <p:sp>
        <p:nvSpPr>
          <p:cNvPr id="5"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(2)</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grpSp>
        <p:nvGrpSpPr>
          <p:cNvPr id="6" name="Grouper 5"/>
          <p:cNvGrpSpPr/>
          <p:nvPr/>
        </p:nvGrpSpPr>
        <p:grpSpPr>
          <a:xfrm>
            <a:off x="4688179" y="2357735"/>
            <a:ext cx="4353789" cy="2687618"/>
            <a:chOff x="4283316" y="894522"/>
            <a:chExt cx="4353789" cy="2687618"/>
          </a:xfrm>
        </p:grpSpPr>
        <p:pic>
          <p:nvPicPr>
            <p:cNvPr id="7" name="Image 6"/>
            <p:cNvPicPr>
              <a:picLocks noChangeAspect="1"/>
            </p:cNvPicPr>
            <p:nvPr/>
          </p:nvPicPr>
          <p:blipFill rotWithShape="1">
            <a:blip r:embed="rId4"/>
            <a:srcRect b="36729"/>
            <a:stretch/>
          </p:blipFill>
          <p:spPr>
            <a:xfrm>
              <a:off x="4295458" y="894522"/>
              <a:ext cx="4341647" cy="2660208"/>
            </a:xfrm>
            <a:prstGeom prst="rect">
              <a:avLst/>
            </a:prstGeom>
          </p:spPr>
        </p:pic>
        <p:pic>
          <p:nvPicPr>
            <p:cNvPr id="8" name="Image 7"/>
            <p:cNvPicPr>
              <a:picLocks noChangeAspect="1"/>
            </p:cNvPicPr>
            <p:nvPr/>
          </p:nvPicPr>
          <p:blipFill rotWithShape="1">
            <a:blip r:embed="rId4"/>
            <a:srcRect l="3124" t="66172" r="66601" b="25400"/>
            <a:stretch/>
          </p:blipFill>
          <p:spPr>
            <a:xfrm>
              <a:off x="6466281" y="3031018"/>
              <a:ext cx="1314450" cy="354330"/>
            </a:xfrm>
            <a:prstGeom prst="rect">
              <a:avLst/>
            </a:prstGeom>
          </p:spPr>
        </p:pic>
        <p:pic>
          <p:nvPicPr>
            <p:cNvPr id="9" name="Image 8"/>
            <p:cNvPicPr>
              <a:picLocks noChangeAspect="1"/>
            </p:cNvPicPr>
            <p:nvPr/>
          </p:nvPicPr>
          <p:blipFill rotWithShape="1">
            <a:blip r:embed="rId4"/>
            <a:srcRect l="49720" t="67269" b="-1"/>
            <a:stretch/>
          </p:blipFill>
          <p:spPr>
            <a:xfrm>
              <a:off x="4283316" y="2205990"/>
              <a:ext cx="2182965" cy="1376150"/>
            </a:xfrm>
            <a:prstGeom prst="rect">
              <a:avLst/>
            </a:prstGeom>
          </p:spPr>
        </p:pic>
      </p:grpSp>
      <p:sp>
        <p:nvSpPr>
          <p:cNvPr id="2" name="Espace réservé du contenu 1"/>
          <p:cNvSpPr>
            <a:spLocks noGrp="1"/>
          </p:cNvSpPr>
          <p:nvPr>
            <p:ph idx="1"/>
          </p:nvPr>
        </p:nvSpPr>
        <p:spPr>
          <a:xfrm>
            <a:off x="410736" y="1000907"/>
            <a:ext cx="6442908" cy="4321106"/>
          </a:xfrm>
        </p:spPr>
        <p:txBody>
          <a:bodyPr>
            <a:normAutofit lnSpcReduction="10000"/>
          </a:bodyPr>
          <a:lstStyle/>
          <a:p>
            <a:r>
              <a:rPr lang="fr-BE" sz="2000" dirty="0" smtClean="0">
                <a:solidFill>
                  <a:srgbClr val="595959"/>
                </a:solidFill>
              </a:rPr>
              <a:t>Une dimension relationnelle « ternaire »</a:t>
            </a:r>
            <a:r>
              <a:rPr lang="fr-BE" sz="2162" dirty="0" smtClean="0">
                <a:solidFill>
                  <a:srgbClr val="595959"/>
                </a:solidFill>
              </a:rPr>
              <a:t/>
            </a:r>
            <a:br>
              <a:rPr lang="fr-BE" sz="2162" dirty="0" smtClean="0">
                <a:solidFill>
                  <a:srgbClr val="595959"/>
                </a:solidFill>
              </a:rPr>
            </a:br>
            <a:r>
              <a:rPr lang="fr-BE" sz="2162" dirty="0" smtClean="0">
                <a:solidFill>
                  <a:srgbClr val="595959"/>
                </a:solidFill>
              </a:rPr>
              <a:t/>
            </a:r>
            <a:br>
              <a:rPr lang="fr-BE" sz="2162" dirty="0" smtClean="0">
                <a:solidFill>
                  <a:srgbClr val="595959"/>
                </a:solidFill>
              </a:rPr>
            </a:br>
            <a:r>
              <a:rPr lang="fr-BE" sz="1800" dirty="0" smtClean="0">
                <a:solidFill>
                  <a:srgbClr val="7DB928"/>
                </a:solidFill>
              </a:rPr>
              <a:t>Communication / Information : </a:t>
            </a:r>
          </a:p>
          <a:p>
            <a:pPr>
              <a:buNone/>
            </a:pPr>
            <a:r>
              <a:rPr lang="fr-BE" sz="1050" dirty="0" smtClean="0">
                <a:solidFill>
                  <a:srgbClr val="7DB928"/>
                </a:solidFill>
              </a:rPr>
              <a:t>	</a:t>
            </a:r>
            <a:r>
              <a:rPr lang="fr-BE" sz="1600" dirty="0" smtClean="0">
                <a:solidFill>
                  <a:srgbClr val="7DB928"/>
                </a:solidFill>
              </a:rPr>
              <a:t>- Renforcement des liens </a:t>
            </a:r>
            <a:r>
              <a:rPr lang="fr-FR" sz="1600" dirty="0" smtClean="0">
                <a:solidFill>
                  <a:srgbClr val="7DB928"/>
                </a:solidFill>
              </a:rPr>
              <a:t>producteurs </a:t>
            </a:r>
            <a:r>
              <a:rPr lang="mr-IN" sz="1600" dirty="0" smtClean="0">
                <a:solidFill>
                  <a:srgbClr val="7DB928"/>
                </a:solidFill>
              </a:rPr>
              <a:t>–</a:t>
            </a:r>
            <a:r>
              <a:rPr lang="fr-FR" sz="1600" dirty="0" smtClean="0">
                <a:solidFill>
                  <a:srgbClr val="7DB928"/>
                </a:solidFill>
              </a:rPr>
              <a:t> mangeurs</a:t>
            </a:r>
            <a:endParaRPr lang="fr-BE" sz="1600" dirty="0" smtClean="0">
              <a:solidFill>
                <a:srgbClr val="7DB928"/>
              </a:solidFill>
            </a:endParaRPr>
          </a:p>
          <a:p>
            <a:pPr>
              <a:buNone/>
            </a:pPr>
            <a:r>
              <a:rPr lang="fr-BE" sz="1600" b="1" dirty="0" smtClean="0">
                <a:solidFill>
                  <a:srgbClr val="595959"/>
                </a:solidFill>
              </a:rPr>
              <a:t>	</a:t>
            </a:r>
            <a:r>
              <a:rPr lang="fr-BE" sz="1600" dirty="0" smtClean="0">
                <a:solidFill>
                  <a:srgbClr val="7DB928"/>
                </a:solidFill>
              </a:rPr>
              <a:t>- Développement de manifestations et d’outils</a:t>
            </a:r>
            <a:br>
              <a:rPr lang="fr-BE" sz="1600" dirty="0" smtClean="0">
                <a:solidFill>
                  <a:srgbClr val="7DB928"/>
                </a:solidFill>
              </a:rPr>
            </a:br>
            <a:r>
              <a:rPr lang="fr-BE" sz="1600" dirty="0" smtClean="0">
                <a:solidFill>
                  <a:srgbClr val="7DB928"/>
                </a:solidFill>
              </a:rPr>
              <a:t>(visites, newsletters, </a:t>
            </a:r>
            <a:r>
              <a:rPr lang="mr-IN" sz="1600" dirty="0" smtClean="0">
                <a:solidFill>
                  <a:srgbClr val="7DB928"/>
                </a:solidFill>
              </a:rPr>
              <a:t>…</a:t>
            </a:r>
            <a:r>
              <a:rPr lang="fr-BE" sz="1600" dirty="0" smtClean="0">
                <a:solidFill>
                  <a:srgbClr val="7DB928"/>
                </a:solidFill>
              </a:rPr>
              <a:t>)</a:t>
            </a:r>
          </a:p>
          <a:p>
            <a:pPr>
              <a:buNone/>
            </a:pPr>
            <a:endParaRPr lang="fr-BE" sz="1000" dirty="0" smtClean="0">
              <a:solidFill>
                <a:srgbClr val="595959"/>
              </a:solidFill>
            </a:endParaRPr>
          </a:p>
          <a:p>
            <a:pPr>
              <a:buNone/>
            </a:pPr>
            <a:r>
              <a:rPr lang="fr-BE" sz="1800" dirty="0" smtClean="0">
                <a:solidFill>
                  <a:srgbClr val="7DB928"/>
                </a:solidFill>
              </a:rPr>
              <a:t>	Mobilisation </a:t>
            </a:r>
            <a:r>
              <a:rPr lang="mr-IN" sz="1800" dirty="0" smtClean="0">
                <a:solidFill>
                  <a:srgbClr val="7DB928"/>
                </a:solidFill>
              </a:rPr>
              <a:t>–</a:t>
            </a:r>
            <a:r>
              <a:rPr lang="fr-BE" sz="1800" dirty="0" smtClean="0">
                <a:solidFill>
                  <a:srgbClr val="7DB928"/>
                </a:solidFill>
              </a:rPr>
              <a:t> Sensibilisation :</a:t>
            </a:r>
            <a:br>
              <a:rPr lang="fr-BE" sz="1800" dirty="0" smtClean="0">
                <a:solidFill>
                  <a:srgbClr val="7DB928"/>
                </a:solidFill>
              </a:rPr>
            </a:br>
            <a:r>
              <a:rPr lang="fr-BE" sz="1800" dirty="0" smtClean="0">
                <a:solidFill>
                  <a:srgbClr val="7DB928"/>
                </a:solidFill>
              </a:rPr>
              <a:t>- </a:t>
            </a:r>
            <a:r>
              <a:rPr lang="fr-BE" sz="1600" dirty="0" smtClean="0">
                <a:solidFill>
                  <a:srgbClr val="7DB928"/>
                </a:solidFill>
              </a:rPr>
              <a:t>Charte d’engagement (producteurs)</a:t>
            </a:r>
          </a:p>
          <a:p>
            <a:pPr>
              <a:buNone/>
            </a:pPr>
            <a:r>
              <a:rPr lang="fr-BE" sz="1600" dirty="0">
                <a:solidFill>
                  <a:srgbClr val="7DB928"/>
                </a:solidFill>
              </a:rPr>
              <a:t>	</a:t>
            </a:r>
            <a:r>
              <a:rPr lang="fr-BE" sz="1600" dirty="0" smtClean="0">
                <a:solidFill>
                  <a:srgbClr val="7DB928"/>
                </a:solidFill>
              </a:rPr>
              <a:t>- Université populaire (citoyens)</a:t>
            </a:r>
            <a:endParaRPr lang="fr-BE" sz="1600" b="1" dirty="0" smtClean="0">
              <a:solidFill>
                <a:srgbClr val="595959"/>
              </a:solidFill>
            </a:endParaRPr>
          </a:p>
          <a:p>
            <a:pPr>
              <a:buNone/>
            </a:pPr>
            <a:r>
              <a:rPr lang="fr-BE" sz="1600" b="1" dirty="0" smtClean="0">
                <a:solidFill>
                  <a:srgbClr val="595959"/>
                </a:solidFill>
              </a:rPr>
              <a:t>	</a:t>
            </a:r>
            <a:r>
              <a:rPr lang="fr-BE" sz="1600" dirty="0" smtClean="0">
                <a:solidFill>
                  <a:srgbClr val="7DB928"/>
                </a:solidFill>
              </a:rPr>
              <a:t>- Partenariats multi-acteurs (collectivités </a:t>
            </a:r>
            <a:br>
              <a:rPr lang="fr-BE" sz="1600" dirty="0" smtClean="0">
                <a:solidFill>
                  <a:srgbClr val="7DB928"/>
                </a:solidFill>
              </a:rPr>
            </a:br>
            <a:r>
              <a:rPr lang="fr-BE" sz="1600" dirty="0" smtClean="0">
                <a:solidFill>
                  <a:srgbClr val="7DB928"/>
                </a:solidFill>
              </a:rPr>
              <a:t>territoriales, RHD, organismes agricoles…)</a:t>
            </a:r>
          </a:p>
          <a:p>
            <a:pPr>
              <a:buNone/>
            </a:pPr>
            <a:endParaRPr lang="fr-BE" sz="1000" dirty="0" smtClean="0">
              <a:solidFill>
                <a:srgbClr val="595959"/>
              </a:solidFill>
            </a:endParaRPr>
          </a:p>
          <a:p>
            <a:pPr>
              <a:buNone/>
            </a:pPr>
            <a:r>
              <a:rPr lang="fr-BE" sz="1000" dirty="0" smtClean="0">
                <a:solidFill>
                  <a:srgbClr val="595959"/>
                </a:solidFill>
              </a:rPr>
              <a:t>	</a:t>
            </a:r>
            <a:r>
              <a:rPr lang="fr-BE" sz="1800" dirty="0" smtClean="0">
                <a:solidFill>
                  <a:srgbClr val="7DB928"/>
                </a:solidFill>
              </a:rPr>
              <a:t>F</a:t>
            </a:r>
            <a:r>
              <a:rPr lang="fr-FR" sz="1800" dirty="0" err="1" smtClean="0">
                <a:solidFill>
                  <a:srgbClr val="7DB928"/>
                </a:solidFill>
              </a:rPr>
              <a:t>ormation</a:t>
            </a:r>
            <a:r>
              <a:rPr lang="fr-FR" sz="1800" dirty="0" smtClean="0">
                <a:solidFill>
                  <a:srgbClr val="7DB928"/>
                </a:solidFill>
              </a:rPr>
              <a:t> - Education :</a:t>
            </a:r>
          </a:p>
          <a:p>
            <a:pPr>
              <a:buNone/>
            </a:pPr>
            <a:r>
              <a:rPr lang="fr-BE" sz="1600" dirty="0" smtClean="0">
                <a:solidFill>
                  <a:srgbClr val="7DB928"/>
                </a:solidFill>
              </a:rPr>
              <a:t>	- changement des habitudes des producteurs</a:t>
            </a:r>
          </a:p>
          <a:p>
            <a:pPr>
              <a:buNone/>
            </a:pPr>
            <a:r>
              <a:rPr lang="fr-BE" sz="1600" dirty="0" smtClean="0">
                <a:solidFill>
                  <a:srgbClr val="7DB928"/>
                </a:solidFill>
              </a:rPr>
              <a:t>	et des consommateurs &amp; citoyens (+ élus)</a:t>
            </a:r>
          </a:p>
        </p:txBody>
      </p:sp>
      <p:pic>
        <p:nvPicPr>
          <p:cNvPr id="14" name="Image 13">
            <a:extLst>
              <a:ext uri="{FF2B5EF4-FFF2-40B4-BE49-F238E27FC236}">
                <a16:creationId xmlns:a="http://schemas.openxmlformats.org/drawingml/2006/main" xmlns:r="http://schemas.openxmlformats.org/officeDocument/2006/relationships" xmlns:p="http://schemas.openxmlformats.org/presentationml/2006/main" xmlns="" xmlns:a16="http://schemas.microsoft.com/office/drawing/2014/main" xmlns:mv="urn:schemas-microsoft-com:mac:vml" xmlns:mc="http://schemas.openxmlformats.org/markup-compatibility/2006" id="{3B69F7FF-583C-4CC8-8113-AA394CEA19A3}"/>
              </a:ext>
            </a:extLst>
          </p:cNvPr>
          <p:cNvPicPr>
            <a:picLocks noChangeAspect="1"/>
          </p:cNvPicPr>
          <p:nvPr/>
        </p:nvPicPr>
        <p:blipFill rotWithShape="1">
          <a:blip r:embed="rId5"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10697" t="14873" r="27141"/>
          <a:stretch/>
        </p:blipFill>
        <p:spPr>
          <a:xfrm>
            <a:off x="5623560" y="709446"/>
            <a:ext cx="1805940" cy="1390123"/>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7753204" y="1599864"/>
            <a:ext cx="1246959" cy="957262"/>
          </a:xfrm>
          <a:prstGeom prst="rect">
            <a:avLst/>
          </a:prstGeom>
        </p:spPr>
      </p:pic>
      <p:sp>
        <p:nvSpPr>
          <p:cNvPr id="2" name="Espace réservé du contenu 1"/>
          <p:cNvSpPr>
            <a:spLocks noGrp="1"/>
          </p:cNvSpPr>
          <p:nvPr>
            <p:ph idx="1"/>
          </p:nvPr>
        </p:nvSpPr>
        <p:spPr>
          <a:xfrm>
            <a:off x="410734" y="993313"/>
            <a:ext cx="8229832" cy="4119365"/>
          </a:xfrm>
        </p:spPr>
        <p:txBody>
          <a:bodyPr>
            <a:normAutofit/>
          </a:bodyPr>
          <a:lstStyle/>
          <a:p>
            <a:r>
              <a:rPr lang="fr-BE" sz="2000" dirty="0" smtClean="0">
                <a:solidFill>
                  <a:srgbClr val="595959"/>
                </a:solidFill>
              </a:rPr>
              <a:t>Une dimension fonctionnelle diversifiée, duale : événementiels vs. projets</a:t>
            </a:r>
            <a:r>
              <a:rPr lang="fr-BE" sz="2200" dirty="0" smtClean="0">
                <a:solidFill>
                  <a:srgbClr val="595959"/>
                </a:solidFill>
              </a:rPr>
              <a:t/>
            </a:r>
            <a:br>
              <a:rPr lang="fr-BE" sz="2200" dirty="0" smtClean="0">
                <a:solidFill>
                  <a:srgbClr val="595959"/>
                </a:solidFill>
              </a:rPr>
            </a:br>
            <a:r>
              <a:rPr lang="fr-BE" sz="2162" dirty="0" smtClean="0">
                <a:solidFill>
                  <a:srgbClr val="595959"/>
                </a:solidFill>
              </a:rPr>
              <a:t/>
            </a:r>
            <a:br>
              <a:rPr lang="fr-BE" sz="2162" dirty="0" smtClean="0">
                <a:solidFill>
                  <a:srgbClr val="595959"/>
                </a:solidFill>
              </a:rPr>
            </a:br>
            <a:r>
              <a:rPr lang="fr-BE" sz="1800" dirty="0" smtClean="0">
                <a:solidFill>
                  <a:srgbClr val="7DB928"/>
                </a:solidFill>
              </a:rPr>
              <a:t>Projet de mutualisation d’activités </a:t>
            </a:r>
            <a:r>
              <a:rPr lang="fr-BE" sz="1800" dirty="0" smtClean="0">
                <a:solidFill>
                  <a:srgbClr val="7DB928"/>
                </a:solidFill>
                <a:latin typeface="Wingdings 3" charset="2"/>
                <a:ea typeface="Wingdings 3" charset="2"/>
                <a:cs typeface="Wingdings 3" charset="2"/>
              </a:rPr>
              <a:t>n</a:t>
            </a:r>
            <a:r>
              <a:rPr lang="fr-BE" sz="1800" dirty="0" smtClean="0">
                <a:solidFill>
                  <a:srgbClr val="7DB928"/>
                </a:solidFill>
              </a:rPr>
              <a:t> attentes des producteurs</a:t>
            </a:r>
            <a:r>
              <a:rPr lang="fr-BE" sz="1900" dirty="0">
                <a:solidFill>
                  <a:srgbClr val="595959"/>
                </a:solidFill>
              </a:rPr>
              <a:t/>
            </a:r>
            <a:br>
              <a:rPr lang="fr-BE" sz="1900" dirty="0">
                <a:solidFill>
                  <a:srgbClr val="595959"/>
                </a:solidFill>
              </a:rPr>
            </a:br>
            <a:r>
              <a:rPr lang="fr-FR" sz="1600" dirty="0" smtClean="0">
                <a:solidFill>
                  <a:srgbClr val="7DB928"/>
                </a:solidFill>
              </a:rPr>
              <a:t>- Outils </a:t>
            </a:r>
            <a:r>
              <a:rPr lang="fr-FR" sz="1600" dirty="0">
                <a:solidFill>
                  <a:srgbClr val="7DB928"/>
                </a:solidFill>
              </a:rPr>
              <a:t>collectifs de </a:t>
            </a:r>
            <a:r>
              <a:rPr lang="fr-FR" sz="1600" dirty="0" smtClean="0">
                <a:solidFill>
                  <a:srgbClr val="7DB928"/>
                </a:solidFill>
              </a:rPr>
              <a:t>vente : magasins, paniers, marchés</a:t>
            </a:r>
            <a:r>
              <a:rPr lang="mr-IN" sz="1600" dirty="0" smtClean="0">
                <a:solidFill>
                  <a:srgbClr val="7DB928"/>
                </a:solidFill>
              </a:rPr>
              <a:t>…</a:t>
            </a:r>
            <a:r>
              <a:rPr lang="fr-FR" sz="1600" dirty="0" smtClean="0">
                <a:solidFill>
                  <a:srgbClr val="7DB928"/>
                </a:solidFill>
              </a:rPr>
              <a:t/>
            </a:r>
            <a:br>
              <a:rPr lang="fr-FR" sz="1600" dirty="0" smtClean="0">
                <a:solidFill>
                  <a:srgbClr val="7DB928"/>
                </a:solidFill>
              </a:rPr>
            </a:br>
            <a:r>
              <a:rPr lang="fr-FR" sz="1600" dirty="0" smtClean="0">
                <a:solidFill>
                  <a:srgbClr val="7DB928"/>
                </a:solidFill>
              </a:rPr>
              <a:t>- Outils </a:t>
            </a:r>
            <a:r>
              <a:rPr lang="fr-FR" sz="1600" dirty="0">
                <a:solidFill>
                  <a:srgbClr val="7DB928"/>
                </a:solidFill>
              </a:rPr>
              <a:t>de </a:t>
            </a:r>
            <a:r>
              <a:rPr lang="fr-FR" sz="1600" dirty="0" smtClean="0">
                <a:solidFill>
                  <a:srgbClr val="7DB928"/>
                </a:solidFill>
              </a:rPr>
              <a:t>communication : flyers, affiches</a:t>
            </a:r>
            <a:r>
              <a:rPr lang="mr-IN" sz="1600" dirty="0" smtClean="0">
                <a:solidFill>
                  <a:srgbClr val="7DB928"/>
                </a:solidFill>
              </a:rPr>
              <a:t>…</a:t>
            </a:r>
            <a:r>
              <a:rPr lang="fr-FR" sz="1600" dirty="0" smtClean="0">
                <a:solidFill>
                  <a:srgbClr val="7DB928"/>
                </a:solidFill>
              </a:rPr>
              <a:t/>
            </a:r>
            <a:br>
              <a:rPr lang="fr-FR" sz="1600" dirty="0" smtClean="0">
                <a:solidFill>
                  <a:srgbClr val="7DB928"/>
                </a:solidFill>
              </a:rPr>
            </a:br>
            <a:r>
              <a:rPr lang="fr-FR" sz="1600" dirty="0" smtClean="0">
                <a:solidFill>
                  <a:srgbClr val="7DB928"/>
                </a:solidFill>
              </a:rPr>
              <a:t>- Outils logistiques : transport, atelier de découpe</a:t>
            </a:r>
            <a:br>
              <a:rPr lang="fr-FR" sz="1600" dirty="0" smtClean="0">
                <a:solidFill>
                  <a:srgbClr val="7DB928"/>
                </a:solidFill>
              </a:rPr>
            </a:br>
            <a:endParaRPr lang="fr-FR" sz="1600" dirty="0">
              <a:solidFill>
                <a:srgbClr val="7DB928"/>
              </a:solidFill>
            </a:endParaRPr>
          </a:p>
          <a:p>
            <a:pPr marL="0" lvl="1" indent="0">
              <a:buSzPct val="55000"/>
              <a:buNone/>
            </a:pPr>
            <a:r>
              <a:rPr lang="fr-BE" sz="1600" dirty="0">
                <a:solidFill>
                  <a:srgbClr val="7DB928"/>
                </a:solidFill>
              </a:rPr>
              <a:t>	</a:t>
            </a:r>
            <a:r>
              <a:rPr lang="fr-FR" sz="1800" dirty="0" smtClean="0">
                <a:solidFill>
                  <a:srgbClr val="7DB928"/>
                </a:solidFill>
              </a:rPr>
              <a:t>- </a:t>
            </a:r>
            <a:r>
              <a:rPr lang="fr-FR" sz="1800" dirty="0">
                <a:solidFill>
                  <a:srgbClr val="7DB928"/>
                </a:solidFill>
              </a:rPr>
              <a:t>1988-2007 : </a:t>
            </a:r>
            <a:r>
              <a:rPr lang="fr-FR" sz="1800" dirty="0" smtClean="0">
                <a:solidFill>
                  <a:srgbClr val="7DB928"/>
                </a:solidFill>
              </a:rPr>
              <a:t>défense/promotion </a:t>
            </a:r>
            <a:r>
              <a:rPr lang="fr-FR" sz="1800" dirty="0">
                <a:solidFill>
                  <a:srgbClr val="7DB928"/>
                </a:solidFill>
              </a:rPr>
              <a:t>de vente directe </a:t>
            </a:r>
            <a:r>
              <a:rPr lang="fr-FR" sz="1800" dirty="0">
                <a:solidFill>
                  <a:srgbClr val="7DB928"/>
                </a:solidFill>
                <a:latin typeface="Wingdings 3" charset="2"/>
                <a:ea typeface="Wingdings 3" charset="2"/>
                <a:cs typeface="Wingdings 3" charset="2"/>
              </a:rPr>
              <a:t>n</a:t>
            </a:r>
            <a:r>
              <a:rPr lang="fr-FR" sz="1800" dirty="0">
                <a:solidFill>
                  <a:srgbClr val="7DB928"/>
                </a:solidFill>
              </a:rPr>
              <a:t> événements ponctuels </a:t>
            </a:r>
            <a:br>
              <a:rPr lang="fr-FR" sz="1800" dirty="0">
                <a:solidFill>
                  <a:srgbClr val="7DB928"/>
                </a:solidFill>
              </a:rPr>
            </a:br>
            <a:r>
              <a:rPr lang="fr-FR" sz="1800" dirty="0" smtClean="0">
                <a:solidFill>
                  <a:srgbClr val="7DB928"/>
                </a:solidFill>
              </a:rPr>
              <a:t>	</a:t>
            </a:r>
            <a:r>
              <a:rPr lang="fr-FR" sz="1600" dirty="0" smtClean="0">
                <a:solidFill>
                  <a:srgbClr val="7DB928"/>
                </a:solidFill>
                <a:latin typeface="Wingdings 3" charset="2"/>
                <a:ea typeface="Wingdings 3" charset="2"/>
                <a:cs typeface="Wingdings 3" charset="2"/>
              </a:rPr>
              <a:t>A</a:t>
            </a:r>
            <a:r>
              <a:rPr lang="fr-FR" sz="1600" dirty="0" smtClean="0">
                <a:solidFill>
                  <a:srgbClr val="7DB928"/>
                </a:solidFill>
              </a:rPr>
              <a:t> </a:t>
            </a:r>
            <a:r>
              <a:rPr lang="fr-FR" sz="1600" dirty="0">
                <a:solidFill>
                  <a:srgbClr val="7DB928"/>
                </a:solidFill>
              </a:rPr>
              <a:t>coffrets et buffets (</a:t>
            </a:r>
            <a:r>
              <a:rPr lang="fr-FR" sz="1600" dirty="0" smtClean="0">
                <a:solidFill>
                  <a:srgbClr val="7DB928"/>
                </a:solidFill>
              </a:rPr>
              <a:t>1988- ) </a:t>
            </a:r>
            <a:r>
              <a:rPr lang="fr-FR" sz="1600" dirty="0">
                <a:solidFill>
                  <a:srgbClr val="7DB928"/>
                </a:solidFill>
              </a:rPr>
              <a:t>; marchés fermiers saisonniers</a:t>
            </a:r>
            <a:br>
              <a:rPr lang="fr-FR" sz="1600" dirty="0">
                <a:solidFill>
                  <a:srgbClr val="7DB928"/>
                </a:solidFill>
              </a:rPr>
            </a:br>
            <a:r>
              <a:rPr lang="fr-FR" sz="1600" dirty="0" smtClean="0">
                <a:solidFill>
                  <a:srgbClr val="7DB928"/>
                </a:solidFill>
              </a:rPr>
              <a:t>	</a:t>
            </a:r>
            <a:r>
              <a:rPr lang="fr-FR" sz="1600" dirty="0" smtClean="0">
                <a:solidFill>
                  <a:srgbClr val="7DB928"/>
                </a:solidFill>
                <a:latin typeface="Wingdings 3" charset="2"/>
                <a:ea typeface="Wingdings 3" charset="2"/>
                <a:cs typeface="Wingdings 3" charset="2"/>
              </a:rPr>
              <a:t>A</a:t>
            </a:r>
            <a:r>
              <a:rPr lang="fr-FR" sz="1600" dirty="0" smtClean="0">
                <a:solidFill>
                  <a:srgbClr val="7DB928"/>
                </a:solidFill>
              </a:rPr>
              <a:t> </a:t>
            </a:r>
            <a:r>
              <a:rPr lang="fr-FR" sz="1600" dirty="0">
                <a:solidFill>
                  <a:srgbClr val="7DB928"/>
                </a:solidFill>
              </a:rPr>
              <a:t>magasins de producteurs : Halles Paysannes (1995) ; </a:t>
            </a:r>
            <a:r>
              <a:rPr lang="fr-FR" sz="1600" dirty="0" err="1" smtClean="0">
                <a:solidFill>
                  <a:srgbClr val="7DB928"/>
                </a:solidFill>
              </a:rPr>
              <a:t>Ranjonnière</a:t>
            </a:r>
            <a:r>
              <a:rPr lang="fr-FR" sz="1600" dirty="0" smtClean="0">
                <a:solidFill>
                  <a:srgbClr val="7DB928"/>
                </a:solidFill>
              </a:rPr>
              <a:t> </a:t>
            </a:r>
            <a:r>
              <a:rPr lang="fr-FR" sz="1600" dirty="0">
                <a:solidFill>
                  <a:srgbClr val="7DB928"/>
                </a:solidFill>
              </a:rPr>
              <a:t>(2003</a:t>
            </a:r>
            <a:r>
              <a:rPr lang="fr-FR" sz="1600" dirty="0" smtClean="0">
                <a:solidFill>
                  <a:srgbClr val="7DB928"/>
                </a:solidFill>
              </a:rPr>
              <a:t>)</a:t>
            </a:r>
            <a:r>
              <a:rPr lang="fr-FR" sz="1600" dirty="0">
                <a:solidFill>
                  <a:srgbClr val="7DB928"/>
                </a:solidFill>
              </a:rPr>
              <a:t/>
            </a:r>
            <a:br>
              <a:rPr lang="fr-FR" sz="1600" dirty="0">
                <a:solidFill>
                  <a:srgbClr val="7DB928"/>
                </a:solidFill>
              </a:rPr>
            </a:br>
            <a:r>
              <a:rPr lang="fr-FR" sz="1800" dirty="0">
                <a:solidFill>
                  <a:srgbClr val="7DB928"/>
                </a:solidFill>
              </a:rPr>
              <a:t/>
            </a:r>
            <a:br>
              <a:rPr lang="fr-FR" sz="1800" dirty="0">
                <a:solidFill>
                  <a:srgbClr val="7DB928"/>
                </a:solidFill>
              </a:rPr>
            </a:br>
            <a:r>
              <a:rPr lang="fr-FR" sz="1800" dirty="0" smtClean="0">
                <a:solidFill>
                  <a:srgbClr val="7DB928"/>
                </a:solidFill>
              </a:rPr>
              <a:t>	- </a:t>
            </a:r>
            <a:r>
              <a:rPr lang="fr-FR" sz="1800" dirty="0">
                <a:solidFill>
                  <a:srgbClr val="7DB928"/>
                </a:solidFill>
              </a:rPr>
              <a:t>2007-2019 : </a:t>
            </a:r>
            <a:r>
              <a:rPr lang="fr-FR" sz="1800" dirty="0" smtClean="0">
                <a:solidFill>
                  <a:srgbClr val="7DB928"/>
                </a:solidFill>
              </a:rPr>
              <a:t>animation/accompagnement </a:t>
            </a:r>
            <a:r>
              <a:rPr lang="fr-FR" sz="1800" dirty="0">
                <a:solidFill>
                  <a:srgbClr val="7DB928"/>
                </a:solidFill>
              </a:rPr>
              <a:t>de projets de coopération </a:t>
            </a:r>
            <a:r>
              <a:rPr lang="fr-FR" sz="1800" dirty="0" smtClean="0">
                <a:solidFill>
                  <a:srgbClr val="7DB928"/>
                </a:solidFill>
              </a:rPr>
              <a:t>territoriale</a:t>
            </a:r>
            <a:r>
              <a:rPr lang="fr-FR" sz="1900" dirty="0">
                <a:solidFill>
                  <a:srgbClr val="7DB928"/>
                </a:solidFill>
                <a:latin typeface="Wingdings 3" charset="2"/>
                <a:ea typeface="Wingdings 3" charset="2"/>
                <a:cs typeface="Wingdings 3" charset="2"/>
              </a:rPr>
              <a:t/>
            </a:r>
            <a:br>
              <a:rPr lang="fr-FR" sz="1900" dirty="0">
                <a:solidFill>
                  <a:srgbClr val="7DB928"/>
                </a:solidFill>
                <a:latin typeface="Wingdings 3" charset="2"/>
                <a:ea typeface="Wingdings 3" charset="2"/>
                <a:cs typeface="Wingdings 3" charset="2"/>
              </a:rPr>
            </a:br>
            <a:r>
              <a:rPr lang="fr-FR" sz="1600" dirty="0" smtClean="0">
                <a:solidFill>
                  <a:srgbClr val="7DB928"/>
                </a:solidFill>
                <a:latin typeface="Wingdings 3" charset="2"/>
                <a:ea typeface="Wingdings 3" charset="2"/>
                <a:cs typeface="Wingdings 3" charset="2"/>
              </a:rPr>
              <a:t>	A</a:t>
            </a:r>
            <a:r>
              <a:rPr lang="fr-FR" sz="1600" dirty="0" smtClean="0">
                <a:solidFill>
                  <a:srgbClr val="7DB928"/>
                </a:solidFill>
              </a:rPr>
              <a:t> </a:t>
            </a:r>
            <a:r>
              <a:rPr lang="fr-FR" sz="1600" dirty="0">
                <a:solidFill>
                  <a:srgbClr val="7DB928"/>
                </a:solidFill>
              </a:rPr>
              <a:t>poursuite et </a:t>
            </a:r>
            <a:r>
              <a:rPr lang="fr-FR" sz="1600" dirty="0" err="1">
                <a:solidFill>
                  <a:srgbClr val="7DB928"/>
                </a:solidFill>
              </a:rPr>
              <a:t>étoffement</a:t>
            </a:r>
            <a:r>
              <a:rPr lang="fr-FR" sz="1600" dirty="0">
                <a:solidFill>
                  <a:srgbClr val="7DB928"/>
                </a:solidFill>
              </a:rPr>
              <a:t> d’événementiels : marchés, paniers de biens (2008-2010)</a:t>
            </a:r>
            <a:br>
              <a:rPr lang="fr-FR" sz="1600" dirty="0">
                <a:solidFill>
                  <a:srgbClr val="7DB928"/>
                </a:solidFill>
              </a:rPr>
            </a:br>
            <a:r>
              <a:rPr lang="fr-FR" sz="1600" dirty="0" smtClean="0">
                <a:solidFill>
                  <a:srgbClr val="7DB928"/>
                </a:solidFill>
              </a:rPr>
              <a:t>	</a:t>
            </a:r>
            <a:r>
              <a:rPr lang="fr-FR" sz="1600" dirty="0" smtClean="0">
                <a:solidFill>
                  <a:srgbClr val="7DB928"/>
                </a:solidFill>
                <a:latin typeface="Wingdings 3" charset="2"/>
                <a:ea typeface="Wingdings 3" charset="2"/>
                <a:cs typeface="Wingdings 3" charset="2"/>
              </a:rPr>
              <a:t>A</a:t>
            </a:r>
            <a:r>
              <a:rPr lang="fr-FR" sz="1600" dirty="0" smtClean="0">
                <a:solidFill>
                  <a:srgbClr val="7DB928"/>
                </a:solidFill>
              </a:rPr>
              <a:t> </a:t>
            </a:r>
            <a:r>
              <a:rPr lang="fr-FR" sz="1600" dirty="0">
                <a:solidFill>
                  <a:srgbClr val="7DB928"/>
                </a:solidFill>
              </a:rPr>
              <a:t>projets logistique : Terroirs sur la Route (2011) ; Kiosque paysan (2017</a:t>
            </a:r>
            <a:r>
              <a:rPr lang="fr-FR" sz="1600" dirty="0" smtClean="0">
                <a:solidFill>
                  <a:srgbClr val="7DB928"/>
                </a:solidFill>
              </a:rPr>
              <a:t>)</a:t>
            </a:r>
          </a:p>
        </p:txBody>
      </p:sp>
      <p:sp>
        <p:nvSpPr>
          <p:cNvPr id="10"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(3)</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5" name="Image 4"/>
          <p:cNvPicPr>
            <a:picLocks noChangeAspect="1"/>
          </p:cNvPicPr>
          <p:nvPr/>
        </p:nvPicPr>
        <p:blipFill>
          <a:blip r:embed="rId4"/>
          <a:stretch>
            <a:fillRect/>
          </a:stretch>
        </p:blipFill>
        <p:spPr>
          <a:xfrm>
            <a:off x="6641383" y="1907469"/>
            <a:ext cx="951218" cy="1021679"/>
          </a:xfrm>
          <a:prstGeom prst="rect">
            <a:avLst/>
          </a:prstGeom>
        </p:spPr>
      </p:pic>
      <p:sp>
        <p:nvSpPr>
          <p:cNvPr id="13" name="Rectangle 8"/>
          <p:cNvSpPr>
            <a:spLocks noChangeArrowheads="1"/>
          </p:cNvSpPr>
          <p:nvPr/>
        </p:nvSpPr>
        <p:spPr bwMode="auto">
          <a:xfrm>
            <a:off x="0" y="0"/>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4" name="Rectangle 10"/>
          <p:cNvSpPr>
            <a:spLocks noChangeArrowheads="1"/>
          </p:cNvSpPr>
          <p:nvPr/>
        </p:nvSpPr>
        <p:spPr bwMode="auto">
          <a:xfrm>
            <a:off x="152400" y="152400"/>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2" name="Image 11"/>
          <p:cNvPicPr>
            <a:picLocks noChangeAspect="1"/>
          </p:cNvPicPr>
          <p:nvPr/>
        </p:nvPicPr>
        <p:blipFill>
          <a:blip r:embed="rId5"/>
          <a:stretch>
            <a:fillRect/>
          </a:stretch>
        </p:blipFill>
        <p:spPr>
          <a:xfrm>
            <a:off x="8161714" y="3052995"/>
            <a:ext cx="957703" cy="93996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24137"/>
            <a:ext cx="7704565" cy="3900614"/>
          </a:xfrm>
        </p:spPr>
        <p:txBody>
          <a:bodyPr>
            <a:normAutofit/>
          </a:bodyPr>
          <a:lstStyle/>
          <a:p>
            <a:r>
              <a:rPr lang="fr-BE" sz="2000" dirty="0" smtClean="0">
                <a:solidFill>
                  <a:srgbClr val="595959"/>
                </a:solidFill>
              </a:rPr>
              <a:t>Une dimension fonctionnelle diversifiée, duale </a:t>
            </a:r>
            <a:r>
              <a:rPr lang="fr-BE" sz="2162" dirty="0" smtClean="0">
                <a:solidFill>
                  <a:srgbClr val="595959"/>
                </a:solidFill>
              </a:rPr>
              <a:t/>
            </a:r>
            <a:br>
              <a:rPr lang="fr-BE" sz="2162" dirty="0" smtClean="0">
                <a:solidFill>
                  <a:srgbClr val="595959"/>
                </a:solidFill>
              </a:rPr>
            </a:br>
            <a:endParaRPr lang="fr-FR" sz="1600" dirty="0" smtClean="0">
              <a:solidFill>
                <a:srgbClr val="7DB928"/>
              </a:solidFill>
            </a:endParaRPr>
          </a:p>
        </p:txBody>
      </p:sp>
      <p:sp>
        <p:nvSpPr>
          <p:cNvPr id="10" name="Titre 1"/>
          <p:cNvSpPr txBox="1">
            <a:spLocks/>
          </p:cNvSpPr>
          <p:nvPr/>
        </p:nvSpPr>
        <p:spPr>
          <a:xfrm>
            <a:off x="0" y="-368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(3)</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
        <p:nvSpPr>
          <p:cNvPr id="4" name="Rectangle 2"/>
          <p:cNvSpPr>
            <a:spLocks noChangeArrowheads="1"/>
          </p:cNvSpPr>
          <p:nvPr/>
        </p:nvSpPr>
        <p:spPr bwMode="auto">
          <a:xfrm>
            <a:off x="0" y="1634490"/>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6" name="Image 15"/>
          <p:cNvPicPr>
            <a:picLocks noChangeAspect="1"/>
          </p:cNvPicPr>
          <p:nvPr/>
        </p:nvPicPr>
        <p:blipFill>
          <a:blip r:embed="rId3"/>
          <a:stretch>
            <a:fillRect/>
          </a:stretch>
        </p:blipFill>
        <p:spPr>
          <a:xfrm>
            <a:off x="4894457" y="1634490"/>
            <a:ext cx="957703" cy="939968"/>
          </a:xfrm>
          <a:prstGeom prst="rect">
            <a:avLst/>
          </a:prstGeom>
        </p:spPr>
      </p:pic>
      <p:sp>
        <p:nvSpPr>
          <p:cNvPr id="9" name="Rectangle 4"/>
          <p:cNvSpPr>
            <a:spLocks noChangeArrowheads="1"/>
          </p:cNvSpPr>
          <p:nvPr/>
        </p:nvSpPr>
        <p:spPr bwMode="auto">
          <a:xfrm>
            <a:off x="7040880" y="1576277"/>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18" name="Rectangle 6"/>
          <p:cNvSpPr>
            <a:spLocks noChangeArrowheads="1"/>
          </p:cNvSpPr>
          <p:nvPr/>
        </p:nvSpPr>
        <p:spPr bwMode="auto">
          <a:xfrm>
            <a:off x="0" y="0"/>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24" name="Image 23"/>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385988" y="1589104"/>
            <a:ext cx="1050290" cy="1050290"/>
          </a:xfrm>
          <a:prstGeom prst="rect">
            <a:avLst/>
          </a:prstGeom>
        </p:spPr>
      </p:pic>
      <p:pic>
        <p:nvPicPr>
          <p:cNvPr id="25" name="Image 24"/>
          <p:cNvPicPr>
            <a:picLocks noChangeAspect="1"/>
          </p:cNvPicPr>
          <p:nvPr/>
        </p:nvPicPr>
        <p:blipFill>
          <a:blip r:embed="rId5"/>
          <a:stretch>
            <a:fillRect/>
          </a:stretch>
        </p:blipFill>
        <p:spPr>
          <a:xfrm>
            <a:off x="3227818" y="2626140"/>
            <a:ext cx="1636786" cy="2178618"/>
          </a:xfrm>
          <a:prstGeom prst="rect">
            <a:avLst/>
          </a:prstGeom>
        </p:spPr>
      </p:pic>
      <p:pic>
        <p:nvPicPr>
          <p:cNvPr id="27" name="Image 26"/>
          <p:cNvPicPr>
            <a:picLocks noChangeAspect="1"/>
          </p:cNvPicPr>
          <p:nvPr/>
        </p:nvPicPr>
        <p:blipFill rotWithShape="1">
          <a:blip r:embed="rId6"/>
          <a:srcRect l="5163" t="8245" r="4516"/>
          <a:stretch/>
        </p:blipFill>
        <p:spPr>
          <a:xfrm>
            <a:off x="5852160" y="697230"/>
            <a:ext cx="3223260" cy="2167420"/>
          </a:xfrm>
          <a:prstGeom prst="rect">
            <a:avLst/>
          </a:prstGeom>
        </p:spPr>
      </p:pic>
      <p:pic>
        <p:nvPicPr>
          <p:cNvPr id="21" name="Image 20"/>
          <p:cNvPicPr>
            <a:picLocks noChangeAspect="1"/>
          </p:cNvPicPr>
          <p:nvPr/>
        </p:nvPicPr>
        <p:blipFill rotWithShape="1">
          <a:blip r:embed="rId7"/>
          <a:srcRect l="1438" t="4030" r="51500" b="9847"/>
          <a:stretch/>
        </p:blipFill>
        <p:spPr>
          <a:xfrm>
            <a:off x="81740" y="1482570"/>
            <a:ext cx="2868930" cy="3554730"/>
          </a:xfrm>
          <a:prstGeom prst="rect">
            <a:avLst/>
          </a:prstGeom>
        </p:spPr>
      </p:pic>
      <p:sp>
        <p:nvSpPr>
          <p:cNvPr id="29" name="Rectangle 10"/>
          <p:cNvSpPr>
            <a:spLocks noChangeArrowheads="1"/>
          </p:cNvSpPr>
          <p:nvPr/>
        </p:nvSpPr>
        <p:spPr bwMode="auto">
          <a:xfrm>
            <a:off x="5181600" y="3176938"/>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6153" name="Image 1" descr="carte recto 2009-1"/>
          <p:cNvPicPr>
            <a:picLocks noChangeAspect="1" noChangeArrowheads="1"/>
          </p:cNvPicPr>
          <p:nvPr/>
        </p:nvPicPr>
        <p:blipFill>
          <a:blip r:embed="rId8">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4057" t="7251" r="2789" b="10104"/>
          <a:stretch>
            <a:fillRect/>
          </a:stretch>
        </p:blipFill>
        <p:spPr bwMode="auto">
          <a:xfrm>
            <a:off x="5078730" y="3222658"/>
            <a:ext cx="3962400" cy="17526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0532680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876841"/>
            <a:ext cx="8538013" cy="4266659"/>
          </a:xfrm>
        </p:spPr>
        <p:txBody>
          <a:bodyPr>
            <a:noAutofit/>
          </a:bodyPr>
          <a:lstStyle/>
          <a:p>
            <a:r>
              <a:rPr lang="fr-BE" sz="2400" dirty="0" smtClean="0">
                <a:solidFill>
                  <a:srgbClr val="595959"/>
                </a:solidFill>
              </a:rPr>
              <a:t>I. Démarche de recherche en sciences sociales</a:t>
            </a:r>
            <a:br>
              <a:rPr lang="fr-BE" sz="2400" dirty="0" smtClean="0">
                <a:solidFill>
                  <a:srgbClr val="595959"/>
                </a:solidFill>
              </a:rPr>
            </a:br>
            <a:r>
              <a:rPr lang="fr-BE" sz="2000" dirty="0" smtClean="0">
                <a:solidFill>
                  <a:srgbClr val="7DB928"/>
                </a:solidFill>
              </a:rPr>
              <a:t>- L’approche durable des circuits courts alimentaires par les proximités</a:t>
            </a:r>
            <a:br>
              <a:rPr lang="fr-BE" sz="2000" dirty="0" smtClean="0">
                <a:solidFill>
                  <a:srgbClr val="7DB928"/>
                </a:solidFill>
              </a:rPr>
            </a:br>
            <a:r>
              <a:rPr lang="fr-BE" sz="2000" dirty="0" smtClean="0">
                <a:solidFill>
                  <a:srgbClr val="7DB928"/>
                </a:solidFill>
              </a:rPr>
              <a:t>- La méthode d’enquêtes mobilisée</a:t>
            </a:r>
            <a:br>
              <a:rPr lang="fr-BE" sz="2000" dirty="0" smtClean="0">
                <a:solidFill>
                  <a:srgbClr val="7DB928"/>
                </a:solidFill>
              </a:rPr>
            </a:br>
            <a:r>
              <a:rPr lang="fr-BE" sz="2000" dirty="0" smtClean="0">
                <a:solidFill>
                  <a:srgbClr val="7DB928"/>
                </a:solidFill>
              </a:rPr>
              <a:t>- Présentation des 2 structures collectives </a:t>
            </a:r>
          </a:p>
          <a:p>
            <a:endParaRPr lang="fr-BE" sz="2000" dirty="0" smtClean="0">
              <a:solidFill>
                <a:srgbClr val="7DB928"/>
              </a:solidFill>
            </a:endParaRPr>
          </a:p>
          <a:p>
            <a:r>
              <a:rPr lang="fr-BE" sz="2400" dirty="0" smtClean="0">
                <a:solidFill>
                  <a:srgbClr val="595959"/>
                </a:solidFill>
              </a:rPr>
              <a:t>II. Proximités territoriales et dimensions activées</a:t>
            </a:r>
            <a:r>
              <a:rPr lang="fr-BE" sz="2400" dirty="0" smtClean="0">
                <a:solidFill>
                  <a:srgbClr val="7DB928"/>
                </a:solidFill>
              </a:rPr>
              <a:t/>
            </a:r>
            <a:br>
              <a:rPr lang="fr-BE" sz="2400" dirty="0" smtClean="0">
                <a:solidFill>
                  <a:srgbClr val="7DB928"/>
                </a:solidFill>
              </a:rPr>
            </a:br>
            <a:r>
              <a:rPr lang="fr-BE" sz="2000" dirty="0" smtClean="0">
                <a:solidFill>
                  <a:srgbClr val="7DB928"/>
                </a:solidFill>
              </a:rPr>
              <a:t>- Dimensions primaires : spatiales / relationnelles / fonctionnelles / politiques</a:t>
            </a:r>
            <a:br>
              <a:rPr lang="fr-BE" sz="2000" dirty="0" smtClean="0">
                <a:solidFill>
                  <a:srgbClr val="7DB928"/>
                </a:solidFill>
              </a:rPr>
            </a:br>
            <a:r>
              <a:rPr lang="fr-BE" sz="2000" dirty="0" smtClean="0">
                <a:solidFill>
                  <a:srgbClr val="7DB928"/>
                </a:solidFill>
              </a:rPr>
              <a:t>- Dimensions secondaires : économiques / environnementales</a:t>
            </a:r>
          </a:p>
          <a:p>
            <a:endParaRPr lang="fr-BE" sz="2000" dirty="0" smtClean="0">
              <a:solidFill>
                <a:srgbClr val="7DB928"/>
              </a:solidFill>
            </a:endParaRPr>
          </a:p>
          <a:p>
            <a:r>
              <a:rPr lang="fr-BE" sz="2400" dirty="0" smtClean="0">
                <a:solidFill>
                  <a:srgbClr val="595959"/>
                </a:solidFill>
              </a:rPr>
              <a:t>III. Premiers résultats croisés en matière de durabilité</a:t>
            </a:r>
            <a:r>
              <a:rPr lang="fr-BE" sz="2400" dirty="0" smtClean="0">
                <a:solidFill>
                  <a:srgbClr val="7DB928"/>
                </a:solidFill>
              </a:rPr>
              <a:t/>
            </a:r>
            <a:br>
              <a:rPr lang="fr-BE" sz="2400" dirty="0" smtClean="0">
                <a:solidFill>
                  <a:srgbClr val="7DB928"/>
                </a:solidFill>
              </a:rPr>
            </a:br>
            <a:r>
              <a:rPr lang="fr-BE" sz="2000" dirty="0" smtClean="0">
                <a:solidFill>
                  <a:srgbClr val="7DB928"/>
                </a:solidFill>
              </a:rPr>
              <a:t>- Points communs &amp; Divergences </a:t>
            </a:r>
            <a:r>
              <a:rPr lang="fr-BE" sz="2000" dirty="0" smtClean="0">
                <a:solidFill>
                  <a:srgbClr val="7DB928"/>
                </a:solidFill>
                <a:latin typeface="Wingdings 3" charset="2"/>
                <a:ea typeface="Wingdings 3" charset="2"/>
                <a:cs typeface="Wingdings 3" charset="2"/>
              </a:rPr>
              <a:t>n</a:t>
            </a:r>
            <a:r>
              <a:rPr lang="fr-BE" sz="2000" dirty="0" smtClean="0">
                <a:solidFill>
                  <a:srgbClr val="7DB928"/>
                </a:solidFill>
              </a:rPr>
              <a:t> dimensions de proximité</a:t>
            </a:r>
            <a:br>
              <a:rPr lang="fr-BE" sz="2000" dirty="0" smtClean="0">
                <a:solidFill>
                  <a:srgbClr val="7DB928"/>
                </a:solidFill>
              </a:rPr>
            </a:br>
            <a:r>
              <a:rPr lang="fr-BE" sz="2000" dirty="0" smtClean="0">
                <a:solidFill>
                  <a:srgbClr val="7DB928"/>
                </a:solidFill>
              </a:rPr>
              <a:t>- Grille de durabilité </a:t>
            </a:r>
            <a:r>
              <a:rPr lang="fr-BE" sz="2000" dirty="0" smtClean="0">
                <a:solidFill>
                  <a:srgbClr val="7DB928"/>
                </a:solidFill>
                <a:latin typeface="Wingdings 3" charset="2"/>
                <a:ea typeface="Wingdings 3" charset="2"/>
                <a:cs typeface="Wingdings 3" charset="2"/>
              </a:rPr>
              <a:t>n</a:t>
            </a:r>
            <a:r>
              <a:rPr lang="fr-BE" sz="2000" dirty="0" smtClean="0">
                <a:solidFill>
                  <a:srgbClr val="7DB928"/>
                </a:solidFill>
              </a:rPr>
              <a:t> développement territorial</a:t>
            </a:r>
            <a:endParaRPr lang="fr-BE" sz="2400" b="1" dirty="0" smtClean="0">
              <a:solidFill>
                <a:srgbClr val="595959"/>
              </a:solidFill>
            </a:endParaRPr>
          </a:p>
          <a:p>
            <a:endParaRPr lang="fr-BE" sz="2400" b="1" dirty="0">
              <a:solidFill>
                <a:srgbClr val="595959"/>
              </a:solidFill>
            </a:endParaRPr>
          </a:p>
        </p:txBody>
      </p:sp>
      <p:sp>
        <p:nvSpPr>
          <p:cNvPr id="3" name="Titre 1"/>
          <p:cNvSpPr>
            <a:spLocks noGrp="1"/>
          </p:cNvSpPr>
          <p:nvPr>
            <p:ph type="title"/>
          </p:nvPr>
        </p:nvSpPr>
        <p:spPr>
          <a:xfrm>
            <a:off x="0" y="7745"/>
            <a:ext cx="9144000" cy="534288"/>
          </a:xfrm>
        </p:spPr>
        <p:txBody>
          <a:bodyPr>
            <a:noAutofit/>
          </a:bodyPr>
          <a:lstStyle/>
          <a:p>
            <a:pPr algn="ctr"/>
            <a:r>
              <a:rPr lang="fr-FR" sz="3600" dirty="0" smtClean="0"/>
              <a:t>Déroulé de la présentation</a:t>
            </a:r>
            <a:endParaRPr lang="fr-FR" sz="360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4" y="1024137"/>
            <a:ext cx="8599702" cy="4119364"/>
          </a:xfrm>
        </p:spPr>
        <p:txBody>
          <a:bodyPr>
            <a:normAutofit/>
          </a:bodyPr>
          <a:lstStyle/>
          <a:p>
            <a:r>
              <a:rPr lang="fr-BE" sz="2000" dirty="0" smtClean="0">
                <a:solidFill>
                  <a:srgbClr val="595959"/>
                </a:solidFill>
              </a:rPr>
              <a:t>Une dimension fonctionnelle diversifiée et interconnectée </a:t>
            </a:r>
            <a:r>
              <a:rPr lang="fr-BE" sz="2162" dirty="0" smtClean="0">
                <a:solidFill>
                  <a:srgbClr val="595959"/>
                </a:solidFill>
              </a:rPr>
              <a:t/>
            </a:r>
            <a:br>
              <a:rPr lang="fr-BE" sz="2162" dirty="0" smtClean="0">
                <a:solidFill>
                  <a:srgbClr val="595959"/>
                </a:solidFill>
              </a:rPr>
            </a:br>
            <a:r>
              <a:rPr lang="fr-BE" sz="2162" dirty="0" smtClean="0">
                <a:solidFill>
                  <a:srgbClr val="595959"/>
                </a:solidFill>
              </a:rPr>
              <a:t/>
            </a:r>
            <a:br>
              <a:rPr lang="fr-BE" sz="2162" dirty="0" smtClean="0">
                <a:solidFill>
                  <a:srgbClr val="595959"/>
                </a:solidFill>
              </a:rPr>
            </a:br>
            <a:r>
              <a:rPr lang="fr-BE" sz="1800" dirty="0" smtClean="0">
                <a:solidFill>
                  <a:srgbClr val="7DB928"/>
                </a:solidFill>
              </a:rPr>
              <a:t>Développement de dispositifs commerciaux pluri-canaux maillant le territoire : </a:t>
            </a:r>
            <a:endParaRPr lang="fr-BE" sz="1800" dirty="0">
              <a:solidFill>
                <a:srgbClr val="7DB928"/>
              </a:solidFill>
            </a:endParaRPr>
          </a:p>
          <a:p>
            <a:pPr marL="400050" lvl="1" indent="0">
              <a:buNone/>
            </a:pPr>
            <a:r>
              <a:rPr lang="fr-BE" sz="1600" dirty="0" smtClean="0">
                <a:solidFill>
                  <a:srgbClr val="7DB928"/>
                </a:solidFill>
              </a:rPr>
              <a:t>- catalogue de 2000 produits locaux de qualité différenciée + </a:t>
            </a:r>
            <a:r>
              <a:rPr lang="fr-BE" sz="1600" dirty="0" err="1" smtClean="0">
                <a:solidFill>
                  <a:srgbClr val="7DB928"/>
                </a:solidFill>
              </a:rPr>
              <a:t>qq</a:t>
            </a:r>
            <a:r>
              <a:rPr lang="fr-BE" sz="1600" dirty="0" smtClean="0">
                <a:solidFill>
                  <a:srgbClr val="7DB928"/>
                </a:solidFill>
              </a:rPr>
              <a:t> produits du commerce équitable</a:t>
            </a:r>
          </a:p>
          <a:p>
            <a:pPr marL="400050" lvl="1" indent="0">
              <a:buNone/>
            </a:pPr>
            <a:r>
              <a:rPr lang="fr-BE" sz="1600" dirty="0" smtClean="0">
                <a:solidFill>
                  <a:srgbClr val="7DB928"/>
                </a:solidFill>
              </a:rPr>
              <a:t>- 18 points de </a:t>
            </a:r>
            <a:r>
              <a:rPr lang="fr-BE" sz="1600" dirty="0" err="1" smtClean="0">
                <a:solidFill>
                  <a:srgbClr val="7DB928"/>
                </a:solidFill>
              </a:rPr>
              <a:t>R’aliment</a:t>
            </a:r>
            <a:r>
              <a:rPr lang="fr-BE" sz="1600" dirty="0" smtClean="0">
                <a:solidFill>
                  <a:srgbClr val="7DB928"/>
                </a:solidFill>
              </a:rPr>
              <a:t> de vente en ligne </a:t>
            </a:r>
            <a:r>
              <a:rPr lang="fr-BE" sz="1600" dirty="0" smtClean="0">
                <a:solidFill>
                  <a:srgbClr val="7DB928"/>
                </a:solidFill>
                <a:latin typeface="Wingdings 3" charset="2"/>
                <a:ea typeface="Wingdings 3" charset="2"/>
                <a:cs typeface="Wingdings 3" charset="2"/>
              </a:rPr>
              <a:t>n</a:t>
            </a:r>
            <a:r>
              <a:rPr lang="fr-BE" sz="1600" dirty="0" smtClean="0">
                <a:solidFill>
                  <a:srgbClr val="7DB928"/>
                </a:solidFill>
              </a:rPr>
              <a:t> halls relais agricoles</a:t>
            </a:r>
          </a:p>
          <a:p>
            <a:pPr marL="400050" lvl="1" indent="0">
              <a:buNone/>
            </a:pPr>
            <a:r>
              <a:rPr lang="fr-BE" sz="1600" dirty="0" smtClean="0">
                <a:solidFill>
                  <a:srgbClr val="7DB928"/>
                </a:solidFill>
              </a:rPr>
              <a:t>- 2 magasins urbains à Namur ; 8 magasins ruraux à la ferme</a:t>
            </a:r>
          </a:p>
          <a:p>
            <a:pPr marL="400050" lvl="1" indent="0">
              <a:buNone/>
            </a:pPr>
            <a:r>
              <a:rPr lang="fr-BE" sz="1600" dirty="0" smtClean="0">
                <a:solidFill>
                  <a:srgbClr val="7DB928"/>
                </a:solidFill>
              </a:rPr>
              <a:t>- Une</a:t>
            </a:r>
            <a:r>
              <a:rPr lang="fr-BE" sz="1600" dirty="0">
                <a:solidFill>
                  <a:srgbClr val="7DB928"/>
                </a:solidFill>
              </a:rPr>
              <a:t> « Fabrique </a:t>
            </a:r>
            <a:r>
              <a:rPr lang="fr-BE" sz="1600" dirty="0" smtClean="0">
                <a:solidFill>
                  <a:srgbClr val="7DB928"/>
                </a:solidFill>
              </a:rPr>
              <a:t>circuit court</a:t>
            </a:r>
            <a:r>
              <a:rPr lang="fr-BE" sz="1600" dirty="0">
                <a:solidFill>
                  <a:srgbClr val="7DB928"/>
                </a:solidFill>
              </a:rPr>
              <a:t> </a:t>
            </a:r>
            <a:r>
              <a:rPr lang="fr-BE" sz="1600" dirty="0" smtClean="0">
                <a:solidFill>
                  <a:srgbClr val="7DB928"/>
                </a:solidFill>
              </a:rPr>
              <a:t>» (magasins, RHD collective &amp; commerciale)</a:t>
            </a:r>
            <a:br>
              <a:rPr lang="fr-BE" sz="1600" dirty="0" smtClean="0">
                <a:solidFill>
                  <a:srgbClr val="7DB928"/>
                </a:solidFill>
              </a:rPr>
            </a:br>
            <a:r>
              <a:rPr lang="fr-BE" sz="1600" dirty="0" smtClean="0">
                <a:solidFill>
                  <a:srgbClr val="7DB928"/>
                </a:solidFill>
                <a:latin typeface="Wingdings 3" charset="2"/>
                <a:ea typeface="Wingdings 3" charset="2"/>
                <a:cs typeface="Wingdings 3" charset="2"/>
              </a:rPr>
              <a:t>A</a:t>
            </a:r>
            <a:r>
              <a:rPr lang="fr-BE" sz="1600" dirty="0" smtClean="0">
                <a:solidFill>
                  <a:srgbClr val="7DB928"/>
                </a:solidFill>
              </a:rPr>
              <a:t> service de petit grossiste + 2 projets de légumeries / conserveries	</a:t>
            </a:r>
            <a:r>
              <a:rPr lang="fr-FR" sz="1600" b="1" dirty="0" smtClean="0">
                <a:solidFill>
                  <a:srgbClr val="7DB928"/>
                </a:solidFill>
              </a:rPr>
              <a:t>	</a:t>
            </a:r>
          </a:p>
          <a:p>
            <a:pPr marL="0" indent="0">
              <a:buNone/>
            </a:pPr>
            <a:endParaRPr lang="fr-FR" sz="1600" dirty="0" smtClean="0">
              <a:solidFill>
                <a:srgbClr val="7DB928"/>
              </a:solidFill>
            </a:endParaRPr>
          </a:p>
          <a:p>
            <a:pPr marL="0" indent="0">
              <a:buNone/>
            </a:pPr>
            <a:r>
              <a:rPr lang="fr-BE" sz="1600" dirty="0" smtClean="0">
                <a:solidFill>
                  <a:srgbClr val="7DB928"/>
                </a:solidFill>
              </a:rPr>
              <a:t>	</a:t>
            </a:r>
            <a:r>
              <a:rPr lang="fr-BE" sz="1800" dirty="0" smtClean="0">
                <a:solidFill>
                  <a:srgbClr val="7DB928"/>
                </a:solidFill>
              </a:rPr>
              <a:t>Gestion et services administratifs pour les producteurs </a:t>
            </a:r>
            <a:endParaRPr lang="fr-BE" sz="1600" dirty="0" smtClean="0">
              <a:solidFill>
                <a:srgbClr val="7DB928"/>
              </a:solidFill>
            </a:endParaRPr>
          </a:p>
          <a:p>
            <a:pPr>
              <a:buNone/>
            </a:pPr>
            <a:r>
              <a:rPr lang="fr-BE" sz="1600" dirty="0" smtClean="0">
                <a:solidFill>
                  <a:srgbClr val="7DB928"/>
                </a:solidFill>
              </a:rPr>
              <a:t>	- </a:t>
            </a:r>
            <a:r>
              <a:rPr lang="fr-FR" sz="1600" dirty="0" smtClean="0">
                <a:solidFill>
                  <a:srgbClr val="7DB928"/>
                </a:solidFill>
              </a:rPr>
              <a:t>Groupements d’employeurs (GIE) : mise à disposition de 15 d’ouvriers agricoles (7ETP)</a:t>
            </a:r>
          </a:p>
          <a:p>
            <a:pPr>
              <a:buNone/>
            </a:pPr>
            <a:r>
              <a:rPr lang="fr-FR" sz="1600" dirty="0">
                <a:solidFill>
                  <a:srgbClr val="7DB928"/>
                </a:solidFill>
              </a:rPr>
              <a:t>	- Coopérative </a:t>
            </a:r>
            <a:r>
              <a:rPr lang="fr-FR" sz="1600" dirty="0" smtClean="0">
                <a:solidFill>
                  <a:srgbClr val="7DB928"/>
                </a:solidFill>
              </a:rPr>
              <a:t>Paysans </a:t>
            </a:r>
            <a:r>
              <a:rPr lang="fr-FR" sz="1600" dirty="0">
                <a:solidFill>
                  <a:srgbClr val="7DB928"/>
                </a:solidFill>
              </a:rPr>
              <a:t>Artisans Invest + Agence foncière </a:t>
            </a:r>
            <a:r>
              <a:rPr lang="fr-FR" sz="1600" dirty="0" smtClean="0">
                <a:solidFill>
                  <a:srgbClr val="7DB928"/>
                </a:solidFill>
              </a:rPr>
              <a:t>: organe d’investissement de PA</a:t>
            </a:r>
            <a:r>
              <a:rPr lang="fr-FR" sz="1600" dirty="0">
                <a:solidFill>
                  <a:srgbClr val="7DB928"/>
                </a:solidFill>
              </a:rPr>
              <a:t/>
            </a:r>
            <a:br>
              <a:rPr lang="fr-FR" sz="1600" dirty="0">
                <a:solidFill>
                  <a:srgbClr val="7DB928"/>
                </a:solidFill>
              </a:rPr>
            </a:br>
            <a:r>
              <a:rPr lang="fr-FR" sz="1600" dirty="0">
                <a:solidFill>
                  <a:srgbClr val="7DB928"/>
                </a:solidFill>
                <a:latin typeface="Wingdings 3" charset="2"/>
                <a:ea typeface="Wingdings 3" charset="2"/>
                <a:cs typeface="Wingdings 3" charset="2"/>
              </a:rPr>
              <a:t>A</a:t>
            </a:r>
            <a:r>
              <a:rPr lang="fr-FR" sz="1600" dirty="0">
                <a:solidFill>
                  <a:srgbClr val="7DB928"/>
                </a:solidFill>
              </a:rPr>
              <a:t> B</a:t>
            </a:r>
            <a:r>
              <a:rPr lang="fr-FR" sz="1600" dirty="0" smtClean="0">
                <a:solidFill>
                  <a:srgbClr val="7DB928"/>
                </a:solidFill>
              </a:rPr>
              <a:t>âtiments immobiliers de </a:t>
            </a:r>
            <a:r>
              <a:rPr lang="fr-FR" sz="1600" dirty="0">
                <a:solidFill>
                  <a:srgbClr val="7DB928"/>
                </a:solidFill>
              </a:rPr>
              <a:t>la coopérative &amp; a</a:t>
            </a:r>
            <a:r>
              <a:rPr lang="fr-FR" sz="1600" dirty="0" smtClean="0">
                <a:solidFill>
                  <a:srgbClr val="7DB928"/>
                </a:solidFill>
              </a:rPr>
              <a:t>ccès </a:t>
            </a:r>
            <a:r>
              <a:rPr lang="fr-FR" sz="1600" dirty="0">
                <a:solidFill>
                  <a:srgbClr val="7DB928"/>
                </a:solidFill>
              </a:rPr>
              <a:t>à la terre </a:t>
            </a:r>
            <a:r>
              <a:rPr lang="fr-FR" sz="1600" dirty="0" smtClean="0">
                <a:solidFill>
                  <a:srgbClr val="7DB928"/>
                </a:solidFill>
              </a:rPr>
              <a:t>aux porteurs </a:t>
            </a:r>
            <a:r>
              <a:rPr lang="fr-FR" sz="1600" dirty="0">
                <a:solidFill>
                  <a:srgbClr val="7DB928"/>
                </a:solidFill>
              </a:rPr>
              <a:t>de </a:t>
            </a:r>
            <a:r>
              <a:rPr lang="fr-FR" sz="1600" dirty="0" smtClean="0">
                <a:solidFill>
                  <a:srgbClr val="7DB928"/>
                </a:solidFill>
              </a:rPr>
              <a:t>projets artisans</a:t>
            </a:r>
            <a:endParaRPr lang="fr-FR" sz="1600" dirty="0">
              <a:solidFill>
                <a:srgbClr val="7DB928"/>
              </a:solidFill>
            </a:endParaRPr>
          </a:p>
        </p:txBody>
      </p:sp>
      <p:pic>
        <p:nvPicPr>
          <p:cNvPr id="9" name="Image 8"/>
          <p:cNvPicPr>
            <a:picLocks noChangeAspect="1"/>
          </p:cNvPicPr>
          <p:nvPr/>
        </p:nvPicPr>
        <p:blipFill>
          <a:blip r:embed="rId3"/>
          <a:srcRect t="18649" b="14919"/>
          <a:stretch>
            <a:fillRect/>
          </a:stretch>
        </p:blipFill>
        <p:spPr>
          <a:xfrm>
            <a:off x="7206196" y="831668"/>
            <a:ext cx="1149386" cy="763564"/>
          </a:xfrm>
          <a:prstGeom prst="rect">
            <a:avLst/>
          </a:prstGeom>
        </p:spPr>
      </p:pic>
      <p:sp>
        <p:nvSpPr>
          <p:cNvPr id="10"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(3)</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24137"/>
            <a:ext cx="7704565" cy="3900614"/>
          </a:xfrm>
        </p:spPr>
        <p:txBody>
          <a:bodyPr>
            <a:normAutofit/>
          </a:bodyPr>
          <a:lstStyle/>
          <a:p>
            <a:r>
              <a:rPr lang="fr-BE" sz="2000" dirty="0" smtClean="0">
                <a:solidFill>
                  <a:srgbClr val="595959"/>
                </a:solidFill>
              </a:rPr>
              <a:t>Une dimension fonctionnelle diversifiée et interconnectée  </a:t>
            </a:r>
            <a:r>
              <a:rPr lang="fr-BE" sz="2162" dirty="0" smtClean="0">
                <a:solidFill>
                  <a:srgbClr val="595959"/>
                </a:solidFill>
              </a:rPr>
              <a:t/>
            </a:r>
            <a:br>
              <a:rPr lang="fr-BE" sz="2162" dirty="0" smtClean="0">
                <a:solidFill>
                  <a:srgbClr val="595959"/>
                </a:solidFill>
              </a:rPr>
            </a:br>
            <a:endParaRPr lang="fr-FR" sz="1600" dirty="0" smtClean="0">
              <a:solidFill>
                <a:srgbClr val="7DB928"/>
              </a:solidFill>
            </a:endParaRPr>
          </a:p>
        </p:txBody>
      </p:sp>
      <p:sp>
        <p:nvSpPr>
          <p:cNvPr id="10"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(3)</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7" name="Image 6"/>
          <p:cNvPicPr>
            <a:picLocks noChangeAspect="1"/>
          </p:cNvPicPr>
          <p:nvPr/>
        </p:nvPicPr>
        <p:blipFill rotWithShape="1">
          <a:blip r:embed="rId3"/>
          <a:srcRect l="2027" t="8650" r="1322" b="59209"/>
          <a:stretch/>
        </p:blipFill>
        <p:spPr>
          <a:xfrm>
            <a:off x="450194" y="1495314"/>
            <a:ext cx="4251961" cy="2214945"/>
          </a:xfrm>
          <a:prstGeom prst="rect">
            <a:avLst/>
          </a:prstGeom>
        </p:spPr>
      </p:pic>
      <p:pic>
        <p:nvPicPr>
          <p:cNvPr id="6" name="Image 5" descr="https://www.pour.press/wp-content/uploads/pa-facade-1024x687.jpg"/>
          <p:cNvPicPr/>
          <p:nvPr/>
        </p:nvPicPr>
        <p:blipFill rotWithShape="1">
          <a:blip r:embed="rId4"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6799" t="6245" r="-346" b="16021"/>
          <a:stretch/>
        </p:blipFill>
        <p:spPr bwMode="auto">
          <a:xfrm>
            <a:off x="450194" y="3836394"/>
            <a:ext cx="2296809" cy="1279361"/>
          </a:xfrm>
          <a:prstGeom prst="rect">
            <a:avLst/>
          </a:prstGeom>
          <a:noFill/>
          <a:ln>
            <a:noFill/>
          </a:ln>
        </p:spPr>
      </p:pic>
      <p:pic>
        <p:nvPicPr>
          <p:cNvPr id="8" name="Image 7" descr="https://www.pour.press/wp-content/uploads/pa-etal-300x201.jpg"/>
          <p:cNvPicPr/>
          <p:nvPr/>
        </p:nvPicPr>
        <p:blipFill rotWithShape="1">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t="10985"/>
          <a:stretch/>
        </p:blipFill>
        <p:spPr bwMode="auto">
          <a:xfrm>
            <a:off x="3100349" y="3843984"/>
            <a:ext cx="1856376" cy="1175384"/>
          </a:xfrm>
          <a:prstGeom prst="rect">
            <a:avLst/>
          </a:prstGeom>
          <a:noFill/>
          <a:ln>
            <a:noFill/>
          </a:ln>
        </p:spPr>
      </p:pic>
      <p:pic>
        <p:nvPicPr>
          <p:cNvPr id="13" name="Image 12"/>
          <p:cNvPicPr>
            <a:picLocks noChangeAspect="1"/>
          </p:cNvPicPr>
          <p:nvPr/>
        </p:nvPicPr>
        <p:blipFill rotWithShape="1">
          <a:blip r:embed="rId6"/>
          <a:srcRect l="10015" t="28284" r="38016" b="21593"/>
          <a:stretch/>
        </p:blipFill>
        <p:spPr>
          <a:xfrm rot="5400000">
            <a:off x="7161639" y="1107875"/>
            <a:ext cx="2101573" cy="1520247"/>
          </a:xfrm>
          <a:prstGeom prst="rect">
            <a:avLst/>
          </a:prstGeom>
        </p:spPr>
      </p:pic>
      <p:pic>
        <p:nvPicPr>
          <p:cNvPr id="14" name="Image 13"/>
          <p:cNvPicPr>
            <a:picLocks noChangeAspect="1"/>
          </p:cNvPicPr>
          <p:nvPr/>
        </p:nvPicPr>
        <p:blipFill rotWithShape="1">
          <a:blip r:embed="rId7"/>
          <a:srcRect l="2909" t="4007" r="62998" b="41416"/>
          <a:stretch/>
        </p:blipFill>
        <p:spPr>
          <a:xfrm>
            <a:off x="5087066" y="1861806"/>
            <a:ext cx="788695" cy="879119"/>
          </a:xfrm>
          <a:prstGeom prst="rect">
            <a:avLst/>
          </a:prstGeom>
        </p:spPr>
      </p:pic>
      <p:pic>
        <p:nvPicPr>
          <p:cNvPr id="15" name="Image 14"/>
          <p:cNvPicPr>
            <a:picLocks noChangeAspect="1"/>
          </p:cNvPicPr>
          <p:nvPr/>
        </p:nvPicPr>
        <p:blipFill rotWithShape="1">
          <a:blip r:embed="rId6"/>
          <a:srcRect l="67799" t="35137" r="22148" b="26888"/>
          <a:stretch/>
        </p:blipFill>
        <p:spPr>
          <a:xfrm rot="5400000">
            <a:off x="6663632" y="2146565"/>
            <a:ext cx="411480" cy="1165860"/>
          </a:xfrm>
          <a:prstGeom prst="rect">
            <a:avLst/>
          </a:prstGeom>
        </p:spPr>
      </p:pic>
      <p:grpSp>
        <p:nvGrpSpPr>
          <p:cNvPr id="3" name="Grouper 2"/>
          <p:cNvGrpSpPr/>
          <p:nvPr/>
        </p:nvGrpSpPr>
        <p:grpSpPr>
          <a:xfrm>
            <a:off x="5650666" y="3274792"/>
            <a:ext cx="2826556" cy="1751438"/>
            <a:chOff x="5077577" y="949552"/>
            <a:chExt cx="2826556" cy="1751438"/>
          </a:xfrm>
        </p:grpSpPr>
        <p:pic>
          <p:nvPicPr>
            <p:cNvPr id="12" name="Image 11"/>
            <p:cNvPicPr>
              <a:picLocks noChangeAspect="1"/>
            </p:cNvPicPr>
            <p:nvPr/>
          </p:nvPicPr>
          <p:blipFill rotWithShape="1">
            <a:blip r:embed="rId8"/>
            <a:srcRect r="7946" b="13452"/>
            <a:stretch/>
          </p:blipFill>
          <p:spPr>
            <a:xfrm>
              <a:off x="5077577" y="952900"/>
              <a:ext cx="2780945" cy="1748090"/>
            </a:xfrm>
            <a:prstGeom prst="rect">
              <a:avLst/>
            </a:prstGeom>
          </p:spPr>
        </p:pic>
        <p:pic>
          <p:nvPicPr>
            <p:cNvPr id="17" name="Image 16"/>
            <p:cNvPicPr>
              <a:picLocks noChangeAspect="1"/>
            </p:cNvPicPr>
            <p:nvPr/>
          </p:nvPicPr>
          <p:blipFill rotWithShape="1">
            <a:blip r:embed="rId9">
              <a:lum contrast="32000"/>
            </a:blip>
            <a:srcRect l="30451" t="9015" r="6592" b="85639"/>
            <a:stretch/>
          </p:blipFill>
          <p:spPr>
            <a:xfrm>
              <a:off x="6734801" y="949552"/>
              <a:ext cx="1169332" cy="149169"/>
            </a:xfrm>
            <a:prstGeom prst="rect">
              <a:avLst/>
            </a:prstGeom>
          </p:spPr>
        </p:pic>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801720261"/>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6" y="1024136"/>
            <a:ext cx="8301526" cy="4119364"/>
          </a:xfrm>
        </p:spPr>
        <p:txBody>
          <a:bodyPr>
            <a:normAutofit lnSpcReduction="10000"/>
          </a:bodyPr>
          <a:lstStyle/>
          <a:p>
            <a:r>
              <a:rPr lang="fr-BE" sz="2000" dirty="0" smtClean="0">
                <a:solidFill>
                  <a:srgbClr val="595959"/>
                </a:solidFill>
              </a:rPr>
              <a:t>Une dimension politique partenariale pour des filières paysannes locales</a:t>
            </a:r>
            <a:r>
              <a:rPr lang="fr-BE" sz="2162" dirty="0" smtClean="0">
                <a:solidFill>
                  <a:srgbClr val="595959"/>
                </a:solidFill>
              </a:rPr>
              <a:t/>
            </a:r>
            <a:br>
              <a:rPr lang="fr-BE" sz="2162" dirty="0" smtClean="0">
                <a:solidFill>
                  <a:srgbClr val="595959"/>
                </a:solidFill>
              </a:rPr>
            </a:br>
            <a:r>
              <a:rPr lang="fr-BE" sz="2162" dirty="0" smtClean="0">
                <a:solidFill>
                  <a:srgbClr val="595959"/>
                </a:solidFill>
              </a:rPr>
              <a:t/>
            </a:r>
            <a:br>
              <a:rPr lang="fr-BE" sz="2162" dirty="0" smtClean="0">
                <a:solidFill>
                  <a:srgbClr val="595959"/>
                </a:solidFill>
              </a:rPr>
            </a:br>
            <a:r>
              <a:rPr lang="fr-BE" sz="1800" dirty="0" smtClean="0">
                <a:solidFill>
                  <a:srgbClr val="7DB928"/>
                </a:solidFill>
              </a:rPr>
              <a:t>Une association de loi 1901</a:t>
            </a:r>
            <a:endParaRPr lang="fr-BE" sz="1800" dirty="0">
              <a:solidFill>
                <a:srgbClr val="595959"/>
              </a:solidFill>
            </a:endParaRPr>
          </a:p>
          <a:p>
            <a:pPr marL="0" indent="0">
              <a:buNone/>
            </a:pPr>
            <a:r>
              <a:rPr lang="fr-BE" sz="1800" dirty="0">
                <a:solidFill>
                  <a:srgbClr val="595959"/>
                </a:solidFill>
              </a:rPr>
              <a:t>	</a:t>
            </a:r>
            <a:r>
              <a:rPr lang="fr-FR" sz="1600" dirty="0" smtClean="0">
                <a:solidFill>
                  <a:srgbClr val="7DB928"/>
                </a:solidFill>
              </a:rPr>
              <a:t>- Un CA de 8 administrateurs producteurs</a:t>
            </a:r>
            <a:r>
              <a:rPr lang="fr-FR" sz="1600" dirty="0">
                <a:solidFill>
                  <a:srgbClr val="7DB928"/>
                </a:solidFill>
              </a:rPr>
              <a:t/>
            </a:r>
            <a:br>
              <a:rPr lang="fr-FR" sz="1600" dirty="0">
                <a:solidFill>
                  <a:srgbClr val="7DB928"/>
                </a:solidFill>
              </a:rPr>
            </a:br>
            <a:r>
              <a:rPr lang="fr-FR" sz="1800" dirty="0" smtClean="0">
                <a:solidFill>
                  <a:srgbClr val="7DB928"/>
                </a:solidFill>
              </a:rPr>
              <a:t/>
            </a:r>
            <a:br>
              <a:rPr lang="fr-FR" sz="1800" dirty="0" smtClean="0">
                <a:solidFill>
                  <a:srgbClr val="7DB928"/>
                </a:solidFill>
              </a:rPr>
            </a:br>
            <a:r>
              <a:rPr lang="fr-FR" sz="1800" dirty="0" smtClean="0">
                <a:solidFill>
                  <a:srgbClr val="7DB928"/>
                </a:solidFill>
              </a:rPr>
              <a:t>	</a:t>
            </a:r>
            <a:r>
              <a:rPr lang="fr-BE" sz="1800" dirty="0" smtClean="0">
                <a:solidFill>
                  <a:srgbClr val="7DB928"/>
                </a:solidFill>
              </a:rPr>
              <a:t>Un </a:t>
            </a:r>
            <a:r>
              <a:rPr lang="fr-BE" sz="1800" dirty="0">
                <a:solidFill>
                  <a:srgbClr val="7DB928"/>
                </a:solidFill>
              </a:rPr>
              <a:t>réseau de partenaires « engagés » </a:t>
            </a:r>
          </a:p>
          <a:p>
            <a:pPr marL="0" indent="0">
              <a:buNone/>
            </a:pPr>
            <a:r>
              <a:rPr lang="fr-BE" sz="1800" dirty="0" smtClean="0">
                <a:solidFill>
                  <a:srgbClr val="7DB928"/>
                </a:solidFill>
              </a:rPr>
              <a:t>	</a:t>
            </a:r>
            <a:r>
              <a:rPr lang="fr-FR" sz="1600" dirty="0" smtClean="0">
                <a:solidFill>
                  <a:srgbClr val="7DB928"/>
                </a:solidFill>
              </a:rPr>
              <a:t>- </a:t>
            </a:r>
            <a:r>
              <a:rPr lang="fr-FR" sz="1600" dirty="0">
                <a:solidFill>
                  <a:srgbClr val="7DB928"/>
                </a:solidFill>
              </a:rPr>
              <a:t>Associatifs / ESS : Panier local ; </a:t>
            </a:r>
            <a:r>
              <a:rPr lang="fr-FR" sz="1600" dirty="0" err="1">
                <a:solidFill>
                  <a:srgbClr val="7DB928"/>
                </a:solidFill>
              </a:rPr>
              <a:t>Ecossolies</a:t>
            </a:r>
            <a:r>
              <a:rPr lang="fr-FR" sz="1600" dirty="0">
                <a:solidFill>
                  <a:srgbClr val="7DB928"/>
                </a:solidFill>
              </a:rPr>
              <a:t> ; </a:t>
            </a:r>
            <a:r>
              <a:rPr lang="fr-FR" sz="1600" dirty="0" smtClean="0">
                <a:solidFill>
                  <a:srgbClr val="7DB928"/>
                </a:solidFill>
              </a:rPr>
              <a:t>Solidarités Paysans ; Manger Bio44</a:t>
            </a:r>
            <a:r>
              <a:rPr lang="mr-IN" sz="1600" dirty="0" smtClean="0">
                <a:solidFill>
                  <a:srgbClr val="7DB928"/>
                </a:solidFill>
              </a:rPr>
              <a:t>…</a:t>
            </a:r>
            <a:endParaRPr lang="fr-FR" sz="1600" dirty="0">
              <a:solidFill>
                <a:srgbClr val="7DB928"/>
              </a:solidFill>
            </a:endParaRPr>
          </a:p>
          <a:p>
            <a:pPr marL="0" indent="0">
              <a:buNone/>
            </a:pPr>
            <a:r>
              <a:rPr lang="fr-FR" sz="1600" dirty="0">
                <a:solidFill>
                  <a:srgbClr val="7DB928"/>
                </a:solidFill>
              </a:rPr>
              <a:t>	</a:t>
            </a:r>
            <a:r>
              <a:rPr lang="fr-FR" sz="1600" dirty="0" smtClean="0">
                <a:solidFill>
                  <a:srgbClr val="7DB928"/>
                </a:solidFill>
              </a:rPr>
              <a:t>- </a:t>
            </a:r>
            <a:r>
              <a:rPr lang="fr-FR" sz="1600" dirty="0">
                <a:solidFill>
                  <a:srgbClr val="7DB928"/>
                </a:solidFill>
              </a:rPr>
              <a:t>Structures agricoles : </a:t>
            </a:r>
            <a:r>
              <a:rPr lang="fr-FR" sz="1600" dirty="0" smtClean="0">
                <a:solidFill>
                  <a:srgbClr val="7DB928"/>
                </a:solidFill>
              </a:rPr>
              <a:t>GAB44 </a:t>
            </a:r>
            <a:r>
              <a:rPr lang="fr-FR" sz="1600" dirty="0">
                <a:solidFill>
                  <a:srgbClr val="7DB928"/>
                </a:solidFill>
              </a:rPr>
              <a:t>; </a:t>
            </a:r>
            <a:r>
              <a:rPr lang="fr-FR" sz="1600" dirty="0" err="1" smtClean="0">
                <a:solidFill>
                  <a:srgbClr val="7DB928"/>
                </a:solidFill>
              </a:rPr>
              <a:t>Civam</a:t>
            </a:r>
            <a:r>
              <a:rPr lang="fr-FR" sz="1600" dirty="0" smtClean="0">
                <a:solidFill>
                  <a:srgbClr val="7DB928"/>
                </a:solidFill>
              </a:rPr>
              <a:t> ; CAP44 </a:t>
            </a:r>
            <a:r>
              <a:rPr lang="fr-FR" sz="1600" dirty="0">
                <a:solidFill>
                  <a:srgbClr val="7DB928"/>
                </a:solidFill>
              </a:rPr>
              <a:t>; CUMA « De la Terre à l’assiette </a:t>
            </a:r>
            <a:r>
              <a:rPr lang="fr-FR" sz="1600" dirty="0" smtClean="0">
                <a:solidFill>
                  <a:srgbClr val="7DB928"/>
                </a:solidFill>
              </a:rPr>
              <a:t>»</a:t>
            </a:r>
            <a:r>
              <a:rPr lang="mr-IN" sz="1600" dirty="0" smtClean="0">
                <a:solidFill>
                  <a:srgbClr val="7DB928"/>
                </a:solidFill>
              </a:rPr>
              <a:t>…</a:t>
            </a:r>
            <a:endParaRPr lang="fr-FR" sz="1600" dirty="0">
              <a:solidFill>
                <a:srgbClr val="7DB928"/>
              </a:solidFill>
            </a:endParaRPr>
          </a:p>
          <a:p>
            <a:pPr marL="0" indent="0">
              <a:buNone/>
            </a:pPr>
            <a:r>
              <a:rPr lang="fr-FR" sz="1600" dirty="0">
                <a:solidFill>
                  <a:srgbClr val="7DB928"/>
                </a:solidFill>
              </a:rPr>
              <a:t>	</a:t>
            </a:r>
            <a:r>
              <a:rPr lang="fr-FR" sz="1600" dirty="0" smtClean="0">
                <a:solidFill>
                  <a:srgbClr val="7DB928"/>
                </a:solidFill>
              </a:rPr>
              <a:t>- </a:t>
            </a:r>
            <a:r>
              <a:rPr lang="fr-FR" sz="1600" dirty="0">
                <a:solidFill>
                  <a:srgbClr val="7DB928"/>
                </a:solidFill>
              </a:rPr>
              <a:t>Collectivités territoriales (</a:t>
            </a:r>
            <a:r>
              <a:rPr lang="fr-FR" sz="1600" dirty="0" err="1">
                <a:solidFill>
                  <a:srgbClr val="7DB928"/>
                </a:solidFill>
              </a:rPr>
              <a:t>financeuses</a:t>
            </a:r>
            <a:r>
              <a:rPr lang="fr-FR" sz="1600" dirty="0">
                <a:solidFill>
                  <a:srgbClr val="7DB928"/>
                </a:solidFill>
              </a:rPr>
              <a:t>) : </a:t>
            </a:r>
            <a:r>
              <a:rPr lang="fr-FR" sz="1600" dirty="0" smtClean="0">
                <a:solidFill>
                  <a:srgbClr val="7DB928"/>
                </a:solidFill>
              </a:rPr>
              <a:t>Dép. 44 ; Région </a:t>
            </a:r>
            <a:r>
              <a:rPr lang="fr-FR" sz="1600" dirty="0" err="1" smtClean="0">
                <a:solidFill>
                  <a:srgbClr val="7DB928"/>
                </a:solidFill>
              </a:rPr>
              <a:t>PdL</a:t>
            </a:r>
            <a:r>
              <a:rPr lang="fr-FR" sz="1600" dirty="0" smtClean="0">
                <a:solidFill>
                  <a:srgbClr val="7DB928"/>
                </a:solidFill>
              </a:rPr>
              <a:t> ; </a:t>
            </a:r>
            <a:r>
              <a:rPr lang="fr-FR" sz="1600" dirty="0">
                <a:solidFill>
                  <a:srgbClr val="7DB928"/>
                </a:solidFill>
              </a:rPr>
              <a:t>intercommunalités (Nantes, </a:t>
            </a:r>
            <a:r>
              <a:rPr lang="fr-FR" sz="1600" dirty="0" smtClean="0">
                <a:solidFill>
                  <a:srgbClr val="7DB928"/>
                </a:solidFill>
              </a:rPr>
              <a:t>	St </a:t>
            </a:r>
            <a:r>
              <a:rPr lang="fr-FR" sz="1600" dirty="0">
                <a:solidFill>
                  <a:srgbClr val="7DB928"/>
                </a:solidFill>
              </a:rPr>
              <a:t>Nazaire, La Baule-Guérande, </a:t>
            </a:r>
            <a:r>
              <a:rPr lang="fr-FR" sz="1600" dirty="0" smtClean="0">
                <a:solidFill>
                  <a:srgbClr val="7DB928"/>
                </a:solidFill>
              </a:rPr>
              <a:t>Retz</a:t>
            </a:r>
            <a:r>
              <a:rPr lang="mr-IN" sz="1600" dirty="0" smtClean="0">
                <a:solidFill>
                  <a:srgbClr val="7DB928"/>
                </a:solidFill>
              </a:rPr>
              <a:t>…</a:t>
            </a:r>
            <a:r>
              <a:rPr lang="fr-FR" sz="1600" dirty="0" smtClean="0">
                <a:solidFill>
                  <a:srgbClr val="7DB928"/>
                </a:solidFill>
              </a:rPr>
              <a:t>)</a:t>
            </a:r>
            <a:br>
              <a:rPr lang="fr-FR" sz="1600" dirty="0" smtClean="0">
                <a:solidFill>
                  <a:srgbClr val="7DB928"/>
                </a:solidFill>
              </a:rPr>
            </a:br>
            <a:r>
              <a:rPr lang="fr-FR" sz="1600" dirty="0">
                <a:solidFill>
                  <a:srgbClr val="7DB928"/>
                </a:solidFill>
              </a:rPr>
              <a:t/>
            </a:r>
            <a:br>
              <a:rPr lang="fr-FR" sz="1600" dirty="0">
                <a:solidFill>
                  <a:srgbClr val="7DB928"/>
                </a:solidFill>
              </a:rPr>
            </a:br>
            <a:r>
              <a:rPr lang="fr-FR" sz="1600" dirty="0" smtClean="0">
                <a:solidFill>
                  <a:srgbClr val="7DB928"/>
                </a:solidFill>
              </a:rPr>
              <a:t>	</a:t>
            </a:r>
            <a:r>
              <a:rPr lang="fr-FR" sz="1800" dirty="0" smtClean="0">
                <a:solidFill>
                  <a:srgbClr val="7DB928"/>
                </a:solidFill>
              </a:rPr>
              <a:t>Double </a:t>
            </a:r>
            <a:r>
              <a:rPr lang="fr-FR" sz="1800" dirty="0">
                <a:solidFill>
                  <a:srgbClr val="7DB928"/>
                </a:solidFill>
              </a:rPr>
              <a:t>collaboration </a:t>
            </a:r>
            <a:r>
              <a:rPr lang="fr-FR" sz="1800" dirty="0" smtClean="0">
                <a:solidFill>
                  <a:srgbClr val="7DB928"/>
                </a:solidFill>
              </a:rPr>
              <a:t>territoriale</a:t>
            </a:r>
          </a:p>
          <a:p>
            <a:pPr marL="0" indent="0">
              <a:buNone/>
            </a:pPr>
            <a:r>
              <a:rPr lang="fr-FR" sz="1800" dirty="0">
                <a:solidFill>
                  <a:srgbClr val="7DB928"/>
                </a:solidFill>
              </a:rPr>
              <a:t>	</a:t>
            </a:r>
            <a:r>
              <a:rPr lang="fr-FR" sz="1600" dirty="0" smtClean="0">
                <a:solidFill>
                  <a:srgbClr val="7DB928"/>
                </a:solidFill>
              </a:rPr>
              <a:t>- </a:t>
            </a:r>
            <a:r>
              <a:rPr lang="fr-FR" sz="1600" dirty="0">
                <a:solidFill>
                  <a:srgbClr val="7DB928"/>
                </a:solidFill>
              </a:rPr>
              <a:t>entre producteurs </a:t>
            </a:r>
            <a:r>
              <a:rPr lang="fr-FR" sz="1600" dirty="0" smtClean="0">
                <a:solidFill>
                  <a:srgbClr val="7DB928"/>
                </a:solidFill>
              </a:rPr>
              <a:t>et </a:t>
            </a:r>
            <a:r>
              <a:rPr lang="fr-FR" sz="1600" dirty="0">
                <a:solidFill>
                  <a:srgbClr val="7DB928"/>
                </a:solidFill>
              </a:rPr>
              <a:t>RHD (collective et commerciale</a:t>
            </a:r>
            <a:r>
              <a:rPr lang="fr-FR" sz="1600" dirty="0" smtClean="0">
                <a:solidFill>
                  <a:srgbClr val="7DB928"/>
                </a:solidFill>
              </a:rPr>
              <a:t>)</a:t>
            </a:r>
          </a:p>
          <a:p>
            <a:pPr marL="0" indent="0">
              <a:buNone/>
            </a:pPr>
            <a:r>
              <a:rPr lang="fr-FR" sz="1600" dirty="0">
                <a:solidFill>
                  <a:srgbClr val="7DB928"/>
                </a:solidFill>
              </a:rPr>
              <a:t>	</a:t>
            </a:r>
            <a:r>
              <a:rPr lang="fr-FR" sz="1600" dirty="0" smtClean="0">
                <a:solidFill>
                  <a:srgbClr val="7DB928"/>
                </a:solidFill>
              </a:rPr>
              <a:t>- </a:t>
            </a:r>
            <a:r>
              <a:rPr lang="fr-FR" sz="1600" dirty="0">
                <a:solidFill>
                  <a:srgbClr val="7DB928"/>
                </a:solidFill>
              </a:rPr>
              <a:t>entre éleveurs et artisans bouchers-charcutiers</a:t>
            </a:r>
          </a:p>
        </p:txBody>
      </p:sp>
      <p:pic>
        <p:nvPicPr>
          <p:cNvPr id="9" name="Image 8"/>
          <p:cNvPicPr>
            <a:picLocks noChangeAspect="1"/>
          </p:cNvPicPr>
          <p:nvPr/>
        </p:nvPicPr>
        <p:blipFill>
          <a:blip r:embed="rId3"/>
          <a:srcRect l="5669" t="8504" r="5669" b="8504"/>
          <a:stretch>
            <a:fillRect/>
          </a:stretch>
        </p:blipFill>
        <p:spPr>
          <a:xfrm>
            <a:off x="7967219" y="1500636"/>
            <a:ext cx="851369" cy="796925"/>
          </a:xfrm>
          <a:prstGeom prst="rect">
            <a:avLst/>
          </a:prstGeom>
        </p:spPr>
      </p:pic>
      <p:sp>
        <p:nvSpPr>
          <p:cNvPr id="4"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(4)</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53355688"/>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4" y="1024137"/>
            <a:ext cx="5558551" cy="3900614"/>
          </a:xfrm>
        </p:spPr>
        <p:txBody>
          <a:bodyPr>
            <a:normAutofit/>
          </a:bodyPr>
          <a:lstStyle/>
          <a:p>
            <a:r>
              <a:rPr lang="fr-BE" sz="2000" dirty="0" smtClean="0">
                <a:solidFill>
                  <a:srgbClr val="595959"/>
                </a:solidFill>
              </a:rPr>
              <a:t>Une dimension politique hiérarchisée, citoyenne et engagée</a:t>
            </a:r>
            <a:r>
              <a:rPr lang="fr-BE" sz="2000" dirty="0">
                <a:solidFill>
                  <a:srgbClr val="595959"/>
                </a:solidFill>
              </a:rPr>
              <a:t/>
            </a:r>
            <a:br>
              <a:rPr lang="fr-BE" sz="2000" dirty="0">
                <a:solidFill>
                  <a:srgbClr val="595959"/>
                </a:solidFill>
              </a:rPr>
            </a:br>
            <a:r>
              <a:rPr lang="fr-BE" sz="2000" dirty="0">
                <a:solidFill>
                  <a:srgbClr val="595959"/>
                </a:solidFill>
              </a:rPr>
              <a:t/>
            </a:r>
            <a:br>
              <a:rPr lang="fr-BE" sz="2000" dirty="0">
                <a:solidFill>
                  <a:srgbClr val="595959"/>
                </a:solidFill>
              </a:rPr>
            </a:br>
            <a:r>
              <a:rPr lang="fr-BE" sz="1800" dirty="0" smtClean="0">
                <a:solidFill>
                  <a:srgbClr val="7DB928"/>
                </a:solidFill>
              </a:rPr>
              <a:t>Une société coopérative à responsabilité limitée et </a:t>
            </a:r>
            <a:br>
              <a:rPr lang="fr-BE" sz="1800" dirty="0" smtClean="0">
                <a:solidFill>
                  <a:srgbClr val="7DB928"/>
                </a:solidFill>
              </a:rPr>
            </a:br>
            <a:r>
              <a:rPr lang="fr-BE" sz="1800" dirty="0" smtClean="0">
                <a:solidFill>
                  <a:srgbClr val="7DB928"/>
                </a:solidFill>
              </a:rPr>
              <a:t>à finalité sociale : l’organisation interne « galactique »</a:t>
            </a:r>
            <a:br>
              <a:rPr lang="fr-BE" sz="1800" dirty="0" smtClean="0">
                <a:solidFill>
                  <a:srgbClr val="7DB928"/>
                </a:solidFill>
              </a:rPr>
            </a:br>
            <a:endParaRPr lang="fr-BE" sz="1000" dirty="0" smtClean="0">
              <a:solidFill>
                <a:srgbClr val="7DB928"/>
              </a:solidFill>
            </a:endParaRPr>
          </a:p>
          <a:p>
            <a:pPr marL="400050" lvl="1" indent="0">
              <a:buNone/>
            </a:pPr>
            <a:r>
              <a:rPr lang="fr-BE" sz="1600" dirty="0" smtClean="0">
                <a:solidFill>
                  <a:srgbClr val="7DB928"/>
                </a:solidFill>
              </a:rPr>
              <a:t>- 4 structures juridiques autonomes et interdépendantes</a:t>
            </a:r>
          </a:p>
          <a:p>
            <a:pPr marL="400050" lvl="1" indent="0">
              <a:buNone/>
            </a:pPr>
            <a:r>
              <a:rPr lang="fr-BE" sz="1600" dirty="0" smtClean="0">
                <a:solidFill>
                  <a:srgbClr val="7DB928"/>
                </a:solidFill>
              </a:rPr>
              <a:t>- U</a:t>
            </a:r>
            <a:r>
              <a:rPr lang="fr-FR" sz="1600" dirty="0">
                <a:solidFill>
                  <a:srgbClr val="7DB928"/>
                </a:solidFill>
              </a:rPr>
              <a:t>n CA de 17 administrateurs : 5 </a:t>
            </a:r>
            <a:r>
              <a:rPr lang="fr-FR" sz="1600" dirty="0" smtClean="0">
                <a:solidFill>
                  <a:srgbClr val="7DB928"/>
                </a:solidFill>
              </a:rPr>
              <a:t>producteurs ; 2 </a:t>
            </a:r>
            <a:r>
              <a:rPr lang="fr-FR" sz="1600" dirty="0">
                <a:solidFill>
                  <a:srgbClr val="7DB928"/>
                </a:solidFill>
              </a:rPr>
              <a:t>salariés </a:t>
            </a:r>
            <a:r>
              <a:rPr lang="fr-FR" sz="1600" dirty="0" smtClean="0">
                <a:solidFill>
                  <a:srgbClr val="7DB928"/>
                </a:solidFill>
              </a:rPr>
              <a:t>; </a:t>
            </a:r>
            <a:br>
              <a:rPr lang="fr-FR" sz="1600" dirty="0" smtClean="0">
                <a:solidFill>
                  <a:srgbClr val="7DB928"/>
                </a:solidFill>
              </a:rPr>
            </a:br>
            <a:r>
              <a:rPr lang="fr-FR" sz="1600" dirty="0" smtClean="0">
                <a:solidFill>
                  <a:srgbClr val="7DB928"/>
                </a:solidFill>
              </a:rPr>
              <a:t>5 bénévoles </a:t>
            </a:r>
            <a:r>
              <a:rPr lang="fr-FR" sz="1600" dirty="0">
                <a:solidFill>
                  <a:srgbClr val="7DB928"/>
                </a:solidFill>
              </a:rPr>
              <a:t>des Points de </a:t>
            </a:r>
            <a:r>
              <a:rPr lang="fr-FR" sz="1600" dirty="0" err="1" smtClean="0">
                <a:solidFill>
                  <a:srgbClr val="7DB928"/>
                </a:solidFill>
              </a:rPr>
              <a:t>R’Aliment</a:t>
            </a:r>
            <a:r>
              <a:rPr lang="fr-FR" sz="1600" dirty="0" smtClean="0">
                <a:solidFill>
                  <a:srgbClr val="7DB928"/>
                </a:solidFill>
              </a:rPr>
              <a:t> ; 5 </a:t>
            </a:r>
            <a:r>
              <a:rPr lang="fr-FR" sz="1600" dirty="0">
                <a:solidFill>
                  <a:srgbClr val="7DB928"/>
                </a:solidFill>
              </a:rPr>
              <a:t>autres </a:t>
            </a:r>
            <a:r>
              <a:rPr lang="fr-FR" sz="1600" dirty="0" smtClean="0">
                <a:solidFill>
                  <a:srgbClr val="7DB928"/>
                </a:solidFill>
              </a:rPr>
              <a:t>militants</a:t>
            </a:r>
          </a:p>
          <a:p>
            <a:pPr marL="400050" lvl="1" indent="0">
              <a:buNone/>
            </a:pPr>
            <a:endParaRPr lang="fr-BE" sz="1600" dirty="0">
              <a:solidFill>
                <a:srgbClr val="7DB928"/>
              </a:solidFill>
            </a:endParaRPr>
          </a:p>
        </p:txBody>
      </p:sp>
      <p:sp>
        <p:nvSpPr>
          <p:cNvPr id="10"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(4)</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grpSp>
        <p:nvGrpSpPr>
          <p:cNvPr id="4" name="Grouper 3"/>
          <p:cNvGrpSpPr/>
          <p:nvPr/>
        </p:nvGrpSpPr>
        <p:grpSpPr>
          <a:xfrm>
            <a:off x="5822104" y="3046458"/>
            <a:ext cx="3095001" cy="2061436"/>
            <a:chOff x="337915" y="1728796"/>
            <a:chExt cx="3348990" cy="2230606"/>
          </a:xfrm>
        </p:grpSpPr>
        <p:pic>
          <p:nvPicPr>
            <p:cNvPr id="5" name="Image 4"/>
            <p:cNvPicPr/>
            <p:nvPr/>
          </p:nvPicPr>
          <p:blipFill rotWithShape="1">
            <a:blip r:embed="rId3"/>
            <a:srcRect l="1606" t="4482" r="49292" b="11867"/>
            <a:stretch/>
          </p:blipFill>
          <p:spPr>
            <a:xfrm>
              <a:off x="337915" y="1728796"/>
              <a:ext cx="3348990" cy="2194560"/>
            </a:xfrm>
            <a:prstGeom prst="rect">
              <a:avLst/>
            </a:prstGeom>
          </p:spPr>
        </p:pic>
        <p:sp>
          <p:nvSpPr>
            <p:cNvPr id="3" name="Rectangle 2"/>
            <p:cNvSpPr/>
            <p:nvPr/>
          </p:nvSpPr>
          <p:spPr>
            <a:xfrm>
              <a:off x="523983" y="3799128"/>
              <a:ext cx="1068510" cy="1602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pic>
        <p:nvPicPr>
          <p:cNvPr id="11" name="Image 10"/>
          <p:cNvPicPr/>
          <p:nvPr/>
        </p:nvPicPr>
        <p:blipFill rotWithShape="1">
          <a:blip r:embed="rId3"/>
          <a:srcRect l="49981" t="4482" b="11867"/>
          <a:stretch/>
        </p:blipFill>
        <p:spPr>
          <a:xfrm>
            <a:off x="5969285" y="705268"/>
            <a:ext cx="3152751" cy="202812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6" y="1024137"/>
            <a:ext cx="2023854" cy="3900614"/>
          </a:xfrm>
        </p:spPr>
        <p:txBody>
          <a:bodyPr>
            <a:normAutofit/>
          </a:bodyPr>
          <a:lstStyle/>
          <a:p>
            <a:r>
              <a:rPr lang="fr-BE" sz="2000" dirty="0" smtClean="0">
                <a:solidFill>
                  <a:srgbClr val="595959"/>
                </a:solidFill>
              </a:rPr>
              <a:t>Une </a:t>
            </a:r>
            <a:r>
              <a:rPr lang="fr-BE" sz="2000" dirty="0">
                <a:solidFill>
                  <a:srgbClr val="595959"/>
                </a:solidFill>
              </a:rPr>
              <a:t> </a:t>
            </a:r>
            <a:r>
              <a:rPr lang="fr-BE" sz="2000" dirty="0" smtClean="0">
                <a:solidFill>
                  <a:srgbClr val="595959"/>
                </a:solidFill>
              </a:rPr>
              <a:t>dimension politique </a:t>
            </a:r>
            <a:r>
              <a:rPr lang="fr-BE" sz="2000" dirty="0">
                <a:solidFill>
                  <a:srgbClr val="595959"/>
                </a:solidFill>
              </a:rPr>
              <a:t>hiérarchisée, citoyenne et engagée: </a:t>
            </a:r>
            <a:r>
              <a:rPr lang="fr-BE" sz="2000" dirty="0" smtClean="0">
                <a:solidFill>
                  <a:srgbClr val="595959"/>
                </a:solidFill>
              </a:rPr>
              <a:t/>
            </a:r>
            <a:br>
              <a:rPr lang="fr-BE" sz="2000" dirty="0" smtClean="0">
                <a:solidFill>
                  <a:srgbClr val="595959"/>
                </a:solidFill>
              </a:rPr>
            </a:br>
            <a:r>
              <a:rPr lang="fr-BE" sz="2000" dirty="0" smtClean="0">
                <a:solidFill>
                  <a:srgbClr val="595959"/>
                </a:solidFill>
              </a:rPr>
              <a:t>la </a:t>
            </a:r>
            <a:r>
              <a:rPr lang="fr-BE" sz="2000" dirty="0">
                <a:solidFill>
                  <a:srgbClr val="595959"/>
                </a:solidFill>
              </a:rPr>
              <a:t>galaxie PA</a:t>
            </a:r>
            <a:endParaRPr lang="fr-FR" sz="1600" dirty="0">
              <a:solidFill>
                <a:srgbClr val="7DB928"/>
              </a:solidFill>
            </a:endParaRPr>
          </a:p>
        </p:txBody>
      </p:sp>
      <p:pic>
        <p:nvPicPr>
          <p:cNvPr id="9" name="Image 8"/>
          <p:cNvPicPr>
            <a:picLocks noChangeAspect="1"/>
          </p:cNvPicPr>
          <p:nvPr/>
        </p:nvPicPr>
        <p:blipFill>
          <a:blip r:embed="rId3"/>
          <a:srcRect t="18649" b="14919"/>
          <a:stretch>
            <a:fillRect/>
          </a:stretch>
        </p:blipFill>
        <p:spPr>
          <a:xfrm>
            <a:off x="7653379" y="965232"/>
            <a:ext cx="1149386" cy="763564"/>
          </a:xfrm>
          <a:prstGeom prst="rect">
            <a:avLst/>
          </a:prstGeom>
        </p:spPr>
      </p:pic>
      <p:sp>
        <p:nvSpPr>
          <p:cNvPr id="10"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(4)</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6" name="Image 5"/>
          <p:cNvPicPr>
            <a:picLocks noChangeAspect="1"/>
          </p:cNvPicPr>
          <p:nvPr/>
        </p:nvPicPr>
        <p:blipFill rotWithShape="1">
          <a:blip r:embed="rId4"/>
          <a:srcRect t="7059"/>
          <a:stretch/>
        </p:blipFill>
        <p:spPr>
          <a:xfrm>
            <a:off x="2478329" y="727026"/>
            <a:ext cx="6634552" cy="4354830"/>
          </a:xfrm>
          <a:prstGeom prst="rect">
            <a:avLst/>
          </a:prstGeom>
        </p:spPr>
      </p:pic>
      <p:pic>
        <p:nvPicPr>
          <p:cNvPr id="7" name="Image 6"/>
          <p:cNvPicPr>
            <a:picLocks noChangeAspect="1"/>
          </p:cNvPicPr>
          <p:nvPr/>
        </p:nvPicPr>
        <p:blipFill>
          <a:blip r:embed="rId3"/>
          <a:srcRect t="18649" b="14919"/>
          <a:stretch>
            <a:fillRect/>
          </a:stretch>
        </p:blipFill>
        <p:spPr>
          <a:xfrm>
            <a:off x="715841" y="3761463"/>
            <a:ext cx="1149386" cy="76356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693112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24137"/>
            <a:ext cx="3681205" cy="3900614"/>
          </a:xfrm>
        </p:spPr>
        <p:txBody>
          <a:bodyPr>
            <a:normAutofit/>
          </a:bodyPr>
          <a:lstStyle/>
          <a:p>
            <a:r>
              <a:rPr lang="fr-BE" sz="2000" dirty="0" smtClean="0">
                <a:solidFill>
                  <a:srgbClr val="595959"/>
                </a:solidFill>
              </a:rPr>
              <a:t>Une </a:t>
            </a:r>
            <a:r>
              <a:rPr lang="fr-BE" sz="2000" dirty="0">
                <a:solidFill>
                  <a:srgbClr val="595959"/>
                </a:solidFill>
              </a:rPr>
              <a:t> </a:t>
            </a:r>
            <a:r>
              <a:rPr lang="fr-BE" sz="2000" dirty="0" smtClean="0">
                <a:solidFill>
                  <a:srgbClr val="595959"/>
                </a:solidFill>
              </a:rPr>
              <a:t>dimension politique </a:t>
            </a:r>
            <a:r>
              <a:rPr lang="fr-BE" sz="2000" dirty="0">
                <a:solidFill>
                  <a:srgbClr val="595959"/>
                </a:solidFill>
              </a:rPr>
              <a:t>hiérarchisée, citoyenne et </a:t>
            </a:r>
            <a:r>
              <a:rPr lang="fr-BE" sz="2000" dirty="0" smtClean="0">
                <a:solidFill>
                  <a:srgbClr val="595959"/>
                </a:solidFill>
              </a:rPr>
              <a:t>engagée</a:t>
            </a:r>
            <a:r>
              <a:rPr lang="fr-BE" sz="1800" dirty="0">
                <a:solidFill>
                  <a:srgbClr val="595959"/>
                </a:solidFill>
              </a:rPr>
              <a:t/>
            </a:r>
            <a:br>
              <a:rPr lang="fr-BE" sz="1800" dirty="0">
                <a:solidFill>
                  <a:srgbClr val="595959"/>
                </a:solidFill>
              </a:rPr>
            </a:br>
            <a:r>
              <a:rPr lang="fr-BE" sz="1800" dirty="0" smtClean="0">
                <a:solidFill>
                  <a:srgbClr val="595959"/>
                </a:solidFill>
              </a:rPr>
              <a:t/>
            </a:r>
            <a:br>
              <a:rPr lang="fr-BE" sz="1800" dirty="0" smtClean="0">
                <a:solidFill>
                  <a:srgbClr val="595959"/>
                </a:solidFill>
              </a:rPr>
            </a:br>
            <a:r>
              <a:rPr lang="fr-BE" sz="1800" dirty="0">
                <a:solidFill>
                  <a:srgbClr val="7DB928"/>
                </a:solidFill>
              </a:rPr>
              <a:t>Un réseau de partenaires </a:t>
            </a:r>
            <a:r>
              <a:rPr lang="fr-BE" sz="1800" dirty="0" smtClean="0">
                <a:solidFill>
                  <a:srgbClr val="7DB928"/>
                </a:solidFill>
              </a:rPr>
              <a:t>« militants »</a:t>
            </a:r>
          </a:p>
          <a:p>
            <a:pPr marL="400050" lvl="1" indent="0">
              <a:buNone/>
            </a:pPr>
            <a:r>
              <a:rPr lang="fr-BE" sz="1600" dirty="0" smtClean="0">
                <a:solidFill>
                  <a:srgbClr val="7DB928"/>
                </a:solidFill>
              </a:rPr>
              <a:t>- </a:t>
            </a:r>
            <a:r>
              <a:rPr lang="fr-BE" sz="1600" dirty="0">
                <a:solidFill>
                  <a:srgbClr val="7DB928"/>
                </a:solidFill>
              </a:rPr>
              <a:t>acteurs </a:t>
            </a:r>
            <a:r>
              <a:rPr lang="fr-BE" sz="1600" dirty="0" smtClean="0">
                <a:solidFill>
                  <a:srgbClr val="7DB928"/>
                </a:solidFill>
              </a:rPr>
              <a:t>extérieurs : </a:t>
            </a:r>
            <a:r>
              <a:rPr lang="fr-FR" sz="1600" dirty="0" err="1" smtClean="0">
                <a:solidFill>
                  <a:srgbClr val="7DB928"/>
                </a:solidFill>
              </a:rPr>
              <a:t>ressourceries</a:t>
            </a:r>
            <a:r>
              <a:rPr lang="fr-FR" sz="1600" dirty="0" smtClean="0">
                <a:solidFill>
                  <a:srgbClr val="7DB928"/>
                </a:solidFill>
              </a:rPr>
              <a:t>, librairies </a:t>
            </a:r>
            <a:r>
              <a:rPr lang="fr-FR" sz="1600" dirty="0">
                <a:solidFill>
                  <a:srgbClr val="7DB928"/>
                </a:solidFill>
              </a:rPr>
              <a:t>indépendantes, </a:t>
            </a:r>
            <a:r>
              <a:rPr lang="fr-FR" sz="1600" dirty="0" smtClean="0">
                <a:solidFill>
                  <a:srgbClr val="7DB928"/>
                </a:solidFill>
              </a:rPr>
              <a:t>cinémas alternatif</a:t>
            </a:r>
            <a:r>
              <a:rPr lang="fr-FR" sz="1600" dirty="0">
                <a:solidFill>
                  <a:srgbClr val="7DB928"/>
                </a:solidFill>
              </a:rPr>
              <a:t>s</a:t>
            </a:r>
            <a:r>
              <a:rPr lang="fr-FR" sz="1600" dirty="0" smtClean="0">
                <a:solidFill>
                  <a:srgbClr val="7DB928"/>
                </a:solidFill>
              </a:rPr>
              <a:t>… </a:t>
            </a:r>
            <a:endParaRPr lang="fr-BE" sz="1600" dirty="0">
              <a:solidFill>
                <a:srgbClr val="7DB928"/>
              </a:solidFill>
            </a:endParaRPr>
          </a:p>
          <a:p>
            <a:pPr marL="400050" lvl="1" indent="0">
              <a:buNone/>
            </a:pPr>
            <a:r>
              <a:rPr lang="fr-BE" sz="1600" dirty="0" smtClean="0">
                <a:solidFill>
                  <a:srgbClr val="7DB928"/>
                </a:solidFill>
              </a:rPr>
              <a:t>- collectivités namuroises : BEP, </a:t>
            </a:r>
            <a:br>
              <a:rPr lang="fr-BE" sz="1600" dirty="0" smtClean="0">
                <a:solidFill>
                  <a:srgbClr val="7DB928"/>
                </a:solidFill>
              </a:rPr>
            </a:br>
            <a:r>
              <a:rPr lang="fr-BE" sz="1600" dirty="0" smtClean="0">
                <a:solidFill>
                  <a:srgbClr val="7DB928"/>
                </a:solidFill>
              </a:rPr>
              <a:t>CPAS, Province</a:t>
            </a:r>
            <a:r>
              <a:rPr lang="mr-IN" sz="1600" dirty="0" smtClean="0">
                <a:solidFill>
                  <a:srgbClr val="7DB928"/>
                </a:solidFill>
              </a:rPr>
              <a:t>…</a:t>
            </a:r>
            <a:endParaRPr lang="fr-BE" sz="1600" dirty="0" smtClean="0">
              <a:solidFill>
                <a:srgbClr val="7DB928"/>
              </a:solidFill>
            </a:endParaRPr>
          </a:p>
          <a:p>
            <a:pPr marL="400050" lvl="1" indent="0">
              <a:buNone/>
            </a:pPr>
            <a:r>
              <a:rPr lang="fr-BE" sz="1600" dirty="0" smtClean="0">
                <a:solidFill>
                  <a:srgbClr val="7DB928"/>
                </a:solidFill>
              </a:rPr>
              <a:t>- structures agricoles </a:t>
            </a:r>
            <a:br>
              <a:rPr lang="fr-BE" sz="1600" dirty="0" smtClean="0">
                <a:solidFill>
                  <a:srgbClr val="7DB928"/>
                </a:solidFill>
              </a:rPr>
            </a:br>
            <a:r>
              <a:rPr lang="fr-BE" sz="1600" dirty="0" smtClean="0">
                <a:solidFill>
                  <a:srgbClr val="7DB928"/>
                </a:solidFill>
              </a:rPr>
              <a:t>paysannes : FUGEA, MAP</a:t>
            </a:r>
            <a:r>
              <a:rPr lang="mr-IN" sz="1600" dirty="0" smtClean="0">
                <a:solidFill>
                  <a:srgbClr val="7DB928"/>
                </a:solidFill>
              </a:rPr>
              <a:t>…</a:t>
            </a:r>
            <a:endParaRPr lang="fr-BE" sz="1600" dirty="0">
              <a:solidFill>
                <a:srgbClr val="7DB928"/>
              </a:solidFill>
            </a:endParaRPr>
          </a:p>
        </p:txBody>
      </p:sp>
      <p:sp>
        <p:nvSpPr>
          <p:cNvPr id="10"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(4)</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4" name="Image 3"/>
          <p:cNvPicPr>
            <a:picLocks noChangeAspect="1"/>
          </p:cNvPicPr>
          <p:nvPr/>
        </p:nvPicPr>
        <p:blipFill rotWithShape="1">
          <a:blip r:embed="rId3"/>
          <a:srcRect l="18754" t="17778" r="18403" b="21111"/>
          <a:stretch/>
        </p:blipFill>
        <p:spPr>
          <a:xfrm>
            <a:off x="3817088" y="879312"/>
            <a:ext cx="5297490" cy="4069302"/>
          </a:xfrm>
          <a:prstGeom prst="rect">
            <a:avLst/>
          </a:prstGeom>
        </p:spPr>
      </p:pic>
      <p:pic>
        <p:nvPicPr>
          <p:cNvPr id="8" name="Image 7"/>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3240350" y="4315602"/>
            <a:ext cx="1153475" cy="82789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2349003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7"/>
            <a:ext cx="8127090" cy="3170401"/>
          </a:xfrm>
        </p:spPr>
        <p:txBody>
          <a:bodyPr>
            <a:normAutofit lnSpcReduction="10000"/>
          </a:bodyPr>
          <a:lstStyle/>
          <a:p>
            <a:r>
              <a:rPr lang="fr-BE" sz="2000" dirty="0" smtClean="0">
                <a:solidFill>
                  <a:srgbClr val="595959"/>
                </a:solidFill>
              </a:rPr>
              <a:t>Une dimension économique fragilisée</a:t>
            </a:r>
            <a:br>
              <a:rPr lang="fr-BE" sz="2000" dirty="0" smtClean="0">
                <a:solidFill>
                  <a:srgbClr val="595959"/>
                </a:solidFill>
              </a:rPr>
            </a:br>
            <a:r>
              <a:rPr lang="fr-BE" sz="1622" dirty="0" smtClean="0">
                <a:solidFill>
                  <a:srgbClr val="595959"/>
                </a:solidFill>
              </a:rPr>
              <a:t/>
            </a:r>
            <a:br>
              <a:rPr lang="fr-BE" sz="1622" dirty="0" smtClean="0">
                <a:solidFill>
                  <a:srgbClr val="595959"/>
                </a:solidFill>
              </a:rPr>
            </a:br>
            <a:r>
              <a:rPr lang="fr-BE" sz="1800" dirty="0" smtClean="0">
                <a:solidFill>
                  <a:srgbClr val="7DB928"/>
                </a:solidFill>
              </a:rPr>
              <a:t>Sources de financements : </a:t>
            </a:r>
            <a:endParaRPr lang="fr-BE" sz="1800" dirty="0">
              <a:solidFill>
                <a:srgbClr val="595959"/>
              </a:solidFill>
            </a:endParaRPr>
          </a:p>
          <a:p>
            <a:pPr marL="0" indent="0">
              <a:buNone/>
            </a:pPr>
            <a:r>
              <a:rPr lang="fr-BE" sz="1800" dirty="0">
                <a:solidFill>
                  <a:srgbClr val="595959"/>
                </a:solidFill>
              </a:rPr>
              <a:t>	</a:t>
            </a:r>
            <a:r>
              <a:rPr lang="fr-BE" sz="1600" dirty="0" smtClean="0">
                <a:solidFill>
                  <a:srgbClr val="7DB928"/>
                </a:solidFill>
              </a:rPr>
              <a:t>- publiques (30%) : subsides des collectivités</a:t>
            </a:r>
            <a:r>
              <a:rPr lang="fr-BE" sz="1600" dirty="0">
                <a:solidFill>
                  <a:srgbClr val="7DB928"/>
                </a:solidFill>
              </a:rPr>
              <a:t> </a:t>
            </a:r>
            <a:r>
              <a:rPr lang="fr-BE" sz="1600" dirty="0" smtClean="0">
                <a:solidFill>
                  <a:srgbClr val="7DB928"/>
                </a:solidFill>
              </a:rPr>
              <a:t>territoriales </a:t>
            </a:r>
            <a:r>
              <a:rPr lang="fr-BE" sz="1600" dirty="0" smtClean="0">
                <a:solidFill>
                  <a:srgbClr val="7DB928"/>
                </a:solidFill>
                <a:latin typeface="Wingdings 3" charset="2"/>
                <a:ea typeface="Wingdings 3" charset="2"/>
                <a:cs typeface="Wingdings 3" charset="2"/>
              </a:rPr>
              <a:t>n</a:t>
            </a:r>
            <a:r>
              <a:rPr lang="fr-BE" sz="1600" dirty="0" smtClean="0">
                <a:solidFill>
                  <a:srgbClr val="7DB928"/>
                </a:solidFill>
              </a:rPr>
              <a:t> appels à projets</a:t>
            </a:r>
            <a:endParaRPr lang="fr-BE" sz="1600" dirty="0">
              <a:solidFill>
                <a:srgbClr val="7DB928"/>
              </a:solidFill>
            </a:endParaRPr>
          </a:p>
          <a:p>
            <a:pPr marL="0" indent="0">
              <a:buNone/>
            </a:pPr>
            <a:r>
              <a:rPr lang="fr-BE" sz="1600" dirty="0">
                <a:solidFill>
                  <a:srgbClr val="7DB928"/>
                </a:solidFill>
              </a:rPr>
              <a:t>	</a:t>
            </a:r>
            <a:r>
              <a:rPr lang="fr-BE" sz="1600" dirty="0" smtClean="0">
                <a:solidFill>
                  <a:srgbClr val="7DB928"/>
                </a:solidFill>
              </a:rPr>
              <a:t>- privées (70%) : adhésions des producteurs / </a:t>
            </a:r>
            <a:r>
              <a:rPr lang="fr-FR" sz="1600" dirty="0" err="1" smtClean="0">
                <a:solidFill>
                  <a:srgbClr val="7DB928"/>
                </a:solidFill>
              </a:rPr>
              <a:t>crowd</a:t>
            </a:r>
            <a:r>
              <a:rPr lang="fr-FR" sz="1600" dirty="0" smtClean="0">
                <a:solidFill>
                  <a:srgbClr val="7DB928"/>
                </a:solidFill>
              </a:rPr>
              <a:t> </a:t>
            </a:r>
            <a:r>
              <a:rPr lang="fr-FR" sz="1600" dirty="0" err="1" smtClean="0">
                <a:solidFill>
                  <a:srgbClr val="7DB928"/>
                </a:solidFill>
              </a:rPr>
              <a:t>funding</a:t>
            </a:r>
            <a:r>
              <a:rPr lang="fr-FR" sz="1600" dirty="0" smtClean="0">
                <a:solidFill>
                  <a:srgbClr val="7DB928"/>
                </a:solidFill>
              </a:rPr>
              <a:t> citoye</a:t>
            </a:r>
            <a:r>
              <a:rPr lang="fr-FR" sz="1600" dirty="0">
                <a:solidFill>
                  <a:srgbClr val="7DB928"/>
                </a:solidFill>
              </a:rPr>
              <a:t>n</a:t>
            </a:r>
            <a:endParaRPr lang="fr-FR" sz="1600" dirty="0" smtClean="0">
              <a:solidFill>
                <a:srgbClr val="7DB928"/>
              </a:solidFill>
            </a:endParaRPr>
          </a:p>
          <a:p>
            <a:pPr>
              <a:buNone/>
            </a:pPr>
            <a:endParaRPr lang="fr-FR" sz="1600" dirty="0">
              <a:solidFill>
                <a:srgbClr val="7DB928"/>
              </a:solidFill>
            </a:endParaRPr>
          </a:p>
          <a:p>
            <a:pPr algn="just">
              <a:buNone/>
            </a:pPr>
            <a:r>
              <a:rPr lang="fr-FR" sz="1600" dirty="0">
                <a:solidFill>
                  <a:srgbClr val="7DB928"/>
                </a:solidFill>
              </a:rPr>
              <a:t>	« </a:t>
            </a:r>
            <a:r>
              <a:rPr lang="fr-FR" sz="1600" i="1" dirty="0">
                <a:solidFill>
                  <a:srgbClr val="7DB928"/>
                </a:solidFill>
              </a:rPr>
              <a:t>Ce ne sont pas les projets qui manquent, mais les moyens financiers pour les animer qui ne sont plus là. Le changement rapide et radical des soutiens des collectivités territoriales oblige le CA à s'interroger (…) Nous sommes fragilisés car nos ressources directes (cotisations, événementiel, prestations) nous donnent que très peu d'autonomie financière et les conditions de travail que nous proposons au poste d'animateur sont précaires</a:t>
            </a:r>
            <a:r>
              <a:rPr lang="fr-FR" sz="1600" dirty="0">
                <a:solidFill>
                  <a:srgbClr val="7DB928"/>
                </a:solidFill>
              </a:rPr>
              <a:t> ». </a:t>
            </a:r>
            <a:br>
              <a:rPr lang="fr-FR" sz="1600" dirty="0">
                <a:solidFill>
                  <a:srgbClr val="7DB928"/>
                </a:solidFill>
              </a:rPr>
            </a:br>
            <a:r>
              <a:rPr lang="fr-FR" sz="1600" dirty="0">
                <a:solidFill>
                  <a:srgbClr val="7DB928"/>
                </a:solidFill>
              </a:rPr>
              <a:t>Echo des Terroirs, édito de février 2019. </a:t>
            </a:r>
          </a:p>
          <a:p>
            <a:pPr algn="just">
              <a:buNone/>
            </a:pPr>
            <a:endParaRPr lang="fr-BE" sz="1600" dirty="0" smtClean="0">
              <a:solidFill>
                <a:srgbClr val="7DB928"/>
              </a:solidFill>
              <a:ea typeface="Cambria"/>
              <a:cs typeface="Calibri"/>
            </a:endParaRPr>
          </a:p>
        </p:txBody>
      </p:sp>
      <p:pic>
        <p:nvPicPr>
          <p:cNvPr id="4" name="Image 3"/>
          <p:cNvPicPr>
            <a:picLocks noChangeAspect="1"/>
          </p:cNvPicPr>
          <p:nvPr/>
        </p:nvPicPr>
        <p:blipFill>
          <a:blip r:embed="rId3"/>
          <a:srcRect l="5669" t="8504" r="5669" b="8504"/>
          <a:stretch>
            <a:fillRect/>
          </a:stretch>
        </p:blipFill>
        <p:spPr>
          <a:xfrm>
            <a:off x="7860893" y="1000906"/>
            <a:ext cx="851369" cy="796925"/>
          </a:xfrm>
          <a:prstGeom prst="rect">
            <a:avLst/>
          </a:prstGeom>
        </p:spPr>
      </p:pic>
      <p:sp>
        <p:nvSpPr>
          <p:cNvPr id="5"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(5)</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7"/>
            <a:ext cx="8558604" cy="4142593"/>
          </a:xfrm>
        </p:spPr>
        <p:txBody>
          <a:bodyPr>
            <a:normAutofit/>
          </a:bodyPr>
          <a:lstStyle/>
          <a:p>
            <a:r>
              <a:rPr lang="fr-BE" sz="2000" dirty="0" smtClean="0">
                <a:solidFill>
                  <a:srgbClr val="595959"/>
                </a:solidFill>
              </a:rPr>
              <a:t>Une dimension économique avérée</a:t>
            </a:r>
            <a:r>
              <a:rPr lang="fr-BE" sz="1622" dirty="0" smtClean="0">
                <a:solidFill>
                  <a:srgbClr val="595959"/>
                </a:solidFill>
              </a:rPr>
              <a:t/>
            </a:r>
            <a:br>
              <a:rPr lang="fr-BE" sz="1622" dirty="0" smtClean="0">
                <a:solidFill>
                  <a:srgbClr val="595959"/>
                </a:solidFill>
              </a:rPr>
            </a:br>
            <a:r>
              <a:rPr lang="fr-BE" sz="1730" dirty="0">
                <a:solidFill>
                  <a:srgbClr val="7DB928"/>
                </a:solidFill>
              </a:rPr>
              <a:t/>
            </a:r>
            <a:br>
              <a:rPr lang="fr-BE" sz="1730" dirty="0">
                <a:solidFill>
                  <a:srgbClr val="7DB928"/>
                </a:solidFill>
              </a:rPr>
            </a:br>
            <a:r>
              <a:rPr lang="fr-FR" sz="1600" dirty="0">
                <a:solidFill>
                  <a:srgbClr val="7DB928"/>
                </a:solidFill>
              </a:rPr>
              <a:t>« </a:t>
            </a:r>
            <a:r>
              <a:rPr lang="fr-FR" sz="1600" i="1" dirty="0" smtClean="0">
                <a:solidFill>
                  <a:srgbClr val="7DB928"/>
                </a:solidFill>
              </a:rPr>
              <a:t>La rentabilité de la société coopérative est une condition indispensable à sa pérennité. Mais certainement pas la rentabilité maximale et la rémunération du capital </a:t>
            </a:r>
            <a:r>
              <a:rPr lang="fr-FR" sz="1600" dirty="0" smtClean="0">
                <a:solidFill>
                  <a:srgbClr val="7DB928"/>
                </a:solidFill>
              </a:rPr>
              <a:t>» </a:t>
            </a:r>
            <a:r>
              <a:rPr lang="fr-FR" sz="1600" dirty="0">
                <a:solidFill>
                  <a:srgbClr val="7DB928"/>
                </a:solidFill>
              </a:rPr>
              <a:t>(</a:t>
            </a:r>
            <a:r>
              <a:rPr lang="fr-FR" sz="1600" dirty="0" smtClean="0">
                <a:solidFill>
                  <a:srgbClr val="7DB928"/>
                </a:solidFill>
              </a:rPr>
              <a:t>art. </a:t>
            </a:r>
            <a:r>
              <a:rPr lang="fr-FR" sz="1600" dirty="0">
                <a:solidFill>
                  <a:srgbClr val="7DB928"/>
                </a:solidFill>
              </a:rPr>
              <a:t>28, Statuts de PA). </a:t>
            </a:r>
          </a:p>
          <a:p>
            <a:pPr marL="0" indent="0">
              <a:buNone/>
            </a:pPr>
            <a:endParaRPr lang="fr-BE" sz="1000" dirty="0" smtClean="0">
              <a:solidFill>
                <a:srgbClr val="595959"/>
              </a:solidFill>
            </a:endParaRPr>
          </a:p>
          <a:p>
            <a:pPr marL="400050" lvl="1" indent="0">
              <a:buNone/>
            </a:pPr>
            <a:r>
              <a:rPr lang="fr-BE" sz="1800" dirty="0" smtClean="0">
                <a:solidFill>
                  <a:srgbClr val="7DB928"/>
                </a:solidFill>
              </a:rPr>
              <a:t>Sources de financements</a:t>
            </a:r>
            <a:endParaRPr lang="fr-BE" sz="1800" dirty="0" smtClean="0">
              <a:solidFill>
                <a:srgbClr val="595959"/>
              </a:solidFill>
            </a:endParaRPr>
          </a:p>
          <a:p>
            <a:pPr>
              <a:buNone/>
            </a:pPr>
            <a:r>
              <a:rPr lang="fr-BE" sz="1800" dirty="0" smtClean="0">
                <a:solidFill>
                  <a:srgbClr val="7DB928"/>
                </a:solidFill>
              </a:rPr>
              <a:t>	</a:t>
            </a:r>
            <a:r>
              <a:rPr lang="fr-BE" sz="1600" dirty="0" smtClean="0">
                <a:solidFill>
                  <a:srgbClr val="7DB928"/>
                </a:solidFill>
              </a:rPr>
              <a:t>- privées majoritairement </a:t>
            </a:r>
            <a:r>
              <a:rPr lang="fr-BE" sz="1600" dirty="0">
                <a:solidFill>
                  <a:srgbClr val="7DB928"/>
                </a:solidFill>
              </a:rPr>
              <a:t>: </a:t>
            </a:r>
            <a:r>
              <a:rPr lang="fr-BE" sz="1600" dirty="0" smtClean="0">
                <a:solidFill>
                  <a:srgbClr val="7DB928"/>
                </a:solidFill>
              </a:rPr>
              <a:t>parts sociales des coopérateurs, </a:t>
            </a:r>
            <a:r>
              <a:rPr lang="fr-FR" sz="1600" dirty="0" err="1">
                <a:solidFill>
                  <a:srgbClr val="7DB928"/>
                </a:solidFill>
              </a:rPr>
              <a:t>crowd</a:t>
            </a:r>
            <a:r>
              <a:rPr lang="fr-FR" sz="1600" dirty="0">
                <a:solidFill>
                  <a:srgbClr val="7DB928"/>
                </a:solidFill>
              </a:rPr>
              <a:t> </a:t>
            </a:r>
            <a:r>
              <a:rPr lang="fr-FR" sz="1600" dirty="0" err="1">
                <a:solidFill>
                  <a:srgbClr val="7DB928"/>
                </a:solidFill>
              </a:rPr>
              <a:t>funding</a:t>
            </a:r>
            <a:r>
              <a:rPr lang="fr-FR" sz="1600" dirty="0">
                <a:solidFill>
                  <a:srgbClr val="7DB928"/>
                </a:solidFill>
              </a:rPr>
              <a:t> </a:t>
            </a:r>
            <a:r>
              <a:rPr lang="fr-FR" sz="1600" dirty="0" smtClean="0">
                <a:solidFill>
                  <a:srgbClr val="7DB928"/>
                </a:solidFill>
              </a:rPr>
              <a:t>citoyen, % </a:t>
            </a:r>
            <a:r>
              <a:rPr lang="fr-FR" sz="1600" dirty="0">
                <a:solidFill>
                  <a:srgbClr val="7DB928"/>
                </a:solidFill>
              </a:rPr>
              <a:t>de marges des </a:t>
            </a:r>
            <a:r>
              <a:rPr lang="fr-FR" sz="1600" dirty="0" smtClean="0">
                <a:solidFill>
                  <a:srgbClr val="7DB928"/>
                </a:solidFill>
              </a:rPr>
              <a:t>dispositifs de commercialisation</a:t>
            </a:r>
            <a:r>
              <a:rPr lang="mr-IN" sz="1600" dirty="0" smtClean="0">
                <a:solidFill>
                  <a:srgbClr val="7DB928"/>
                </a:solidFill>
              </a:rPr>
              <a:t>…</a:t>
            </a:r>
            <a:r>
              <a:rPr lang="fr-FR" sz="1600" dirty="0" smtClean="0">
                <a:solidFill>
                  <a:srgbClr val="7DB928"/>
                </a:solidFill>
              </a:rPr>
              <a:t> et bénévolat </a:t>
            </a:r>
          </a:p>
          <a:p>
            <a:pPr>
              <a:buNone/>
            </a:pPr>
            <a:r>
              <a:rPr lang="fr-FR" sz="1600" dirty="0">
                <a:solidFill>
                  <a:srgbClr val="7DB928"/>
                </a:solidFill>
              </a:rPr>
              <a:t>	</a:t>
            </a:r>
            <a:r>
              <a:rPr lang="fr-BE" sz="1600" dirty="0" smtClean="0">
                <a:solidFill>
                  <a:srgbClr val="7DB928"/>
                </a:solidFill>
              </a:rPr>
              <a:t>- quelques subsides publics </a:t>
            </a:r>
            <a:r>
              <a:rPr lang="fr-FR" sz="1600" dirty="0" smtClean="0">
                <a:solidFill>
                  <a:srgbClr val="7DB928"/>
                </a:solidFill>
                <a:latin typeface="Wingdings 3" charset="2"/>
                <a:ea typeface="Wingdings 3" charset="2"/>
                <a:cs typeface="Wingdings 3" charset="2"/>
              </a:rPr>
              <a:t>n</a:t>
            </a:r>
            <a:r>
              <a:rPr lang="fr-FR" sz="1600" dirty="0" smtClean="0">
                <a:solidFill>
                  <a:srgbClr val="7DB928"/>
                </a:solidFill>
              </a:rPr>
              <a:t> appels à projets (</a:t>
            </a:r>
            <a:r>
              <a:rPr lang="fr-FR" sz="1600" dirty="0">
                <a:solidFill>
                  <a:srgbClr val="7DB928"/>
                </a:solidFill>
              </a:rPr>
              <a:t>aide à l’emploi, financement </a:t>
            </a:r>
            <a:r>
              <a:rPr lang="fr-FR" sz="1600" dirty="0" smtClean="0">
                <a:solidFill>
                  <a:srgbClr val="7DB928"/>
                </a:solidFill>
              </a:rPr>
              <a:t>d’équipements</a:t>
            </a:r>
            <a:r>
              <a:rPr lang="mr-IN" sz="1600" dirty="0" smtClean="0">
                <a:solidFill>
                  <a:srgbClr val="7DB928"/>
                </a:solidFill>
              </a:rPr>
              <a:t>…</a:t>
            </a:r>
            <a:r>
              <a:rPr lang="fr-FR" sz="1600" dirty="0" smtClean="0">
                <a:solidFill>
                  <a:srgbClr val="7DB928"/>
                </a:solidFill>
              </a:rPr>
              <a:t>)</a:t>
            </a:r>
          </a:p>
          <a:p>
            <a:pPr>
              <a:buNone/>
            </a:pPr>
            <a:endParaRPr lang="fr-FR" sz="1700" dirty="0">
              <a:solidFill>
                <a:srgbClr val="7DB928"/>
              </a:solidFill>
            </a:endParaRPr>
          </a:p>
          <a:p>
            <a:pPr marL="400050" lvl="1" indent="0">
              <a:buNone/>
            </a:pPr>
            <a:r>
              <a:rPr lang="fr-FR" sz="1800" dirty="0" smtClean="0">
                <a:solidFill>
                  <a:srgbClr val="7DB928"/>
                </a:solidFill>
              </a:rPr>
              <a:t>Fixation </a:t>
            </a:r>
            <a:r>
              <a:rPr lang="fr-FR" sz="1800" dirty="0">
                <a:solidFill>
                  <a:srgbClr val="7DB928"/>
                </a:solidFill>
              </a:rPr>
              <a:t>des </a:t>
            </a:r>
            <a:r>
              <a:rPr lang="fr-FR" sz="1800" dirty="0" smtClean="0">
                <a:solidFill>
                  <a:srgbClr val="7DB928"/>
                </a:solidFill>
              </a:rPr>
              <a:t>prix</a:t>
            </a:r>
            <a:endParaRPr lang="fr-FR" sz="1800" dirty="0">
              <a:solidFill>
                <a:srgbClr val="7DB928"/>
              </a:solidFill>
            </a:endParaRPr>
          </a:p>
          <a:p>
            <a:pPr marL="457200" lvl="1" indent="0">
              <a:buNone/>
            </a:pPr>
            <a:r>
              <a:rPr lang="fr-FR" sz="1600" dirty="0" smtClean="0">
                <a:solidFill>
                  <a:srgbClr val="7DB928"/>
                </a:solidFill>
              </a:rPr>
              <a:t>- Autonomie des producteurs (quantités, prix) </a:t>
            </a:r>
            <a:r>
              <a:rPr lang="fr-FR" sz="1600" dirty="0" smtClean="0">
                <a:solidFill>
                  <a:srgbClr val="7DB928"/>
                </a:solidFill>
                <a:latin typeface="Wingdings 3" charset="2"/>
                <a:ea typeface="Wingdings 3" charset="2"/>
                <a:cs typeface="Wingdings 3" charset="2"/>
              </a:rPr>
              <a:t>n</a:t>
            </a:r>
            <a:r>
              <a:rPr lang="fr-FR" sz="1600" dirty="0" smtClean="0">
                <a:solidFill>
                  <a:srgbClr val="7DB928"/>
                </a:solidFill>
              </a:rPr>
              <a:t> coûts de production, concurrence</a:t>
            </a:r>
            <a:r>
              <a:rPr lang="mr-IN" sz="1600" dirty="0" smtClean="0">
                <a:solidFill>
                  <a:srgbClr val="7DB928"/>
                </a:solidFill>
              </a:rPr>
              <a:t>…</a:t>
            </a:r>
            <a:endParaRPr lang="fr-FR" sz="1600" dirty="0" smtClean="0">
              <a:solidFill>
                <a:srgbClr val="7DB928"/>
              </a:solidFill>
            </a:endParaRPr>
          </a:p>
          <a:p>
            <a:pPr marL="457200" lvl="1" indent="0">
              <a:buNone/>
            </a:pPr>
            <a:r>
              <a:rPr lang="fr-FR" sz="1600" dirty="0" smtClean="0">
                <a:solidFill>
                  <a:srgbClr val="7DB928"/>
                </a:solidFill>
              </a:rPr>
              <a:t>- 10-20 </a:t>
            </a:r>
            <a:r>
              <a:rPr lang="fr-BE" sz="1600" dirty="0">
                <a:solidFill>
                  <a:srgbClr val="7DB928"/>
                </a:solidFill>
              </a:rPr>
              <a:t>% de marges (</a:t>
            </a:r>
            <a:r>
              <a:rPr lang="fr-FR" sz="1600" dirty="0">
                <a:solidFill>
                  <a:srgbClr val="7DB928"/>
                </a:solidFill>
              </a:rPr>
              <a:t>53.000 €/mois) </a:t>
            </a:r>
            <a:r>
              <a:rPr lang="fr-FR" sz="1600" dirty="0" smtClean="0">
                <a:solidFill>
                  <a:srgbClr val="7DB928"/>
                </a:solidFill>
              </a:rPr>
              <a:t>prélevées par la coopérative : </a:t>
            </a:r>
            <a:r>
              <a:rPr lang="fr-FR" sz="1600" dirty="0">
                <a:solidFill>
                  <a:srgbClr val="7DB928"/>
                </a:solidFill>
              </a:rPr>
              <a:t>frais de fonctionnement de </a:t>
            </a:r>
            <a:r>
              <a:rPr lang="fr-FR" sz="1600" dirty="0" smtClean="0">
                <a:solidFill>
                  <a:srgbClr val="7DB928"/>
                </a:solidFill>
              </a:rPr>
              <a:t>la vente </a:t>
            </a:r>
            <a:r>
              <a:rPr lang="fr-FR" sz="1600" dirty="0" err="1" smtClean="0">
                <a:solidFill>
                  <a:srgbClr val="7DB928"/>
                </a:solidFill>
              </a:rPr>
              <a:t>intermédiée</a:t>
            </a:r>
            <a:r>
              <a:rPr lang="fr-FR" sz="1600" dirty="0" smtClean="0">
                <a:solidFill>
                  <a:srgbClr val="7DB928"/>
                </a:solidFill>
              </a:rPr>
              <a:t> (magasins, petit grossiste, vente en ligne</a:t>
            </a:r>
            <a:r>
              <a:rPr lang="mr-IN" sz="1600" dirty="0" smtClean="0">
                <a:solidFill>
                  <a:srgbClr val="7DB928"/>
                </a:solidFill>
              </a:rPr>
              <a:t>…</a:t>
            </a:r>
            <a:r>
              <a:rPr lang="fr-FR" sz="1600" dirty="0" smtClean="0">
                <a:solidFill>
                  <a:srgbClr val="7DB928"/>
                </a:solidFill>
              </a:rPr>
              <a:t>)</a:t>
            </a:r>
          </a:p>
        </p:txBody>
      </p:sp>
      <p:pic>
        <p:nvPicPr>
          <p:cNvPr id="4" name="Image 3"/>
          <p:cNvPicPr>
            <a:picLocks noChangeAspect="1"/>
          </p:cNvPicPr>
          <p:nvPr/>
        </p:nvPicPr>
        <p:blipFill>
          <a:blip r:embed="rId3"/>
          <a:srcRect t="18649" b="14919"/>
          <a:stretch>
            <a:fillRect/>
          </a:stretch>
        </p:blipFill>
        <p:spPr>
          <a:xfrm>
            <a:off x="7427347" y="619125"/>
            <a:ext cx="1149386" cy="763564"/>
          </a:xfrm>
          <a:prstGeom prst="rect">
            <a:avLst/>
          </a:prstGeom>
        </p:spPr>
      </p:pic>
      <p:sp>
        <p:nvSpPr>
          <p:cNvPr id="5"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(5)</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7"/>
            <a:ext cx="8281202" cy="3910140"/>
          </a:xfrm>
        </p:spPr>
        <p:txBody>
          <a:bodyPr>
            <a:normAutofit/>
          </a:bodyPr>
          <a:lstStyle/>
          <a:p>
            <a:r>
              <a:rPr lang="fr-BE" sz="2000" dirty="0" smtClean="0">
                <a:solidFill>
                  <a:srgbClr val="595959"/>
                </a:solidFill>
              </a:rPr>
              <a:t>Une dimension économique avérée</a:t>
            </a:r>
            <a:r>
              <a:rPr lang="fr-BE" sz="1622" dirty="0" smtClean="0">
                <a:solidFill>
                  <a:srgbClr val="595959"/>
                </a:solidFill>
              </a:rPr>
              <a:t/>
            </a:r>
            <a:br>
              <a:rPr lang="fr-BE" sz="1622" dirty="0" smtClean="0">
                <a:solidFill>
                  <a:srgbClr val="595959"/>
                </a:solidFill>
              </a:rPr>
            </a:br>
            <a:r>
              <a:rPr lang="fr-BE" sz="1730" dirty="0">
                <a:solidFill>
                  <a:srgbClr val="7DB928"/>
                </a:solidFill>
              </a:rPr>
              <a:t/>
            </a:r>
            <a:br>
              <a:rPr lang="fr-BE" sz="1730" dirty="0">
                <a:solidFill>
                  <a:srgbClr val="7DB928"/>
                </a:solidFill>
              </a:rPr>
            </a:br>
            <a:r>
              <a:rPr lang="fr-BE" sz="1800" dirty="0">
                <a:solidFill>
                  <a:srgbClr val="7DB928"/>
                </a:solidFill>
              </a:rPr>
              <a:t>Chiffres d’affaires : </a:t>
            </a:r>
            <a:r>
              <a:rPr lang="fr-BE" sz="1800" dirty="0" smtClean="0">
                <a:solidFill>
                  <a:srgbClr val="7DB928"/>
                </a:solidFill>
              </a:rPr>
              <a:t>230 </a:t>
            </a:r>
            <a:r>
              <a:rPr lang="fr-BE" sz="1800" dirty="0">
                <a:solidFill>
                  <a:srgbClr val="7DB928"/>
                </a:solidFill>
              </a:rPr>
              <a:t>000</a:t>
            </a:r>
            <a:r>
              <a:rPr lang="fr-FR" sz="1800" dirty="0">
                <a:solidFill>
                  <a:srgbClr val="7DB928"/>
                </a:solidFill>
              </a:rPr>
              <a:t>€/mois </a:t>
            </a:r>
            <a:endParaRPr lang="fr-BE" sz="1800" dirty="0">
              <a:solidFill>
                <a:srgbClr val="7DB928"/>
              </a:solidFill>
            </a:endParaRPr>
          </a:p>
          <a:p>
            <a:pPr>
              <a:buNone/>
            </a:pPr>
            <a:r>
              <a:rPr lang="fr-BE" sz="1600" dirty="0" smtClean="0">
                <a:solidFill>
                  <a:srgbClr val="7DB928"/>
                </a:solidFill>
              </a:rPr>
              <a:t>	</a:t>
            </a:r>
            <a:r>
              <a:rPr lang="fr-BE" sz="1600" dirty="0">
                <a:solidFill>
                  <a:srgbClr val="7DB928"/>
                </a:solidFill>
              </a:rPr>
              <a:t>- </a:t>
            </a:r>
            <a:r>
              <a:rPr lang="fr-FR" sz="1600" dirty="0">
                <a:solidFill>
                  <a:srgbClr val="7DB928"/>
                </a:solidFill>
              </a:rPr>
              <a:t>100.000€/mois </a:t>
            </a:r>
            <a:r>
              <a:rPr lang="fr-BE" sz="1600" dirty="0" smtClean="0">
                <a:solidFill>
                  <a:srgbClr val="7DB928"/>
                </a:solidFill>
              </a:rPr>
              <a:t>pour les </a:t>
            </a:r>
            <a:r>
              <a:rPr lang="fr-FR" sz="1600" dirty="0" smtClean="0">
                <a:solidFill>
                  <a:srgbClr val="7DB928"/>
                </a:solidFill>
              </a:rPr>
              <a:t>2000 </a:t>
            </a:r>
            <a:r>
              <a:rPr lang="fr-FR" sz="1600" dirty="0">
                <a:solidFill>
                  <a:srgbClr val="7DB928"/>
                </a:solidFill>
              </a:rPr>
              <a:t>à 2500 ventes en ligne/mois de particuliers</a:t>
            </a:r>
            <a:endParaRPr lang="fr-BE" sz="1600" dirty="0">
              <a:solidFill>
                <a:srgbClr val="7DB928"/>
              </a:solidFill>
            </a:endParaRPr>
          </a:p>
          <a:p>
            <a:pPr>
              <a:buNone/>
            </a:pPr>
            <a:r>
              <a:rPr lang="fr-BE" sz="1600" dirty="0">
                <a:solidFill>
                  <a:srgbClr val="7DB928"/>
                </a:solidFill>
              </a:rPr>
              <a:t>	- </a:t>
            </a:r>
            <a:r>
              <a:rPr lang="fr-FR" sz="1600" dirty="0">
                <a:solidFill>
                  <a:srgbClr val="7DB928"/>
                </a:solidFill>
              </a:rPr>
              <a:t>30.000€/mois pour le petit </a:t>
            </a:r>
            <a:r>
              <a:rPr lang="fr-FR" sz="1600" dirty="0" smtClean="0">
                <a:solidFill>
                  <a:srgbClr val="7DB928"/>
                </a:solidFill>
              </a:rPr>
              <a:t>grossiste</a:t>
            </a:r>
          </a:p>
          <a:p>
            <a:pPr>
              <a:buNone/>
            </a:pPr>
            <a:r>
              <a:rPr lang="fr-FR" sz="1600" dirty="0">
                <a:solidFill>
                  <a:srgbClr val="7DB928"/>
                </a:solidFill>
              </a:rPr>
              <a:t>	</a:t>
            </a:r>
            <a:r>
              <a:rPr lang="fr-FR" sz="1600" dirty="0" smtClean="0">
                <a:solidFill>
                  <a:srgbClr val="7DB928"/>
                </a:solidFill>
              </a:rPr>
              <a:t>-  </a:t>
            </a:r>
            <a:r>
              <a:rPr lang="fr-FR" sz="1600" dirty="0">
                <a:solidFill>
                  <a:srgbClr val="7DB928"/>
                </a:solidFill>
              </a:rPr>
              <a:t>100.000€/mois pour les 2 </a:t>
            </a:r>
            <a:r>
              <a:rPr lang="fr-FR" sz="1600" dirty="0" smtClean="0">
                <a:solidFill>
                  <a:srgbClr val="7DB928"/>
                </a:solidFill>
              </a:rPr>
              <a:t>magasins</a:t>
            </a:r>
            <a:r>
              <a:rPr lang="fr-FR" sz="1600" dirty="0">
                <a:solidFill>
                  <a:srgbClr val="7DB928"/>
                </a:solidFill>
              </a:rPr>
              <a:t> </a:t>
            </a:r>
            <a:r>
              <a:rPr lang="fr-FR" sz="1600" dirty="0" smtClean="0">
                <a:solidFill>
                  <a:srgbClr val="7DB928"/>
                </a:solidFill>
              </a:rPr>
              <a:t>circuits courts </a:t>
            </a:r>
            <a:endParaRPr lang="fr-FR" sz="1600" dirty="0">
              <a:solidFill>
                <a:srgbClr val="7DB928"/>
              </a:solidFill>
            </a:endParaRPr>
          </a:p>
        </p:txBody>
      </p:sp>
      <p:pic>
        <p:nvPicPr>
          <p:cNvPr id="4" name="Image 3"/>
          <p:cNvPicPr>
            <a:picLocks noChangeAspect="1"/>
          </p:cNvPicPr>
          <p:nvPr/>
        </p:nvPicPr>
        <p:blipFill>
          <a:blip r:embed="rId3"/>
          <a:srcRect t="18649" b="14919"/>
          <a:stretch>
            <a:fillRect/>
          </a:stretch>
        </p:blipFill>
        <p:spPr>
          <a:xfrm>
            <a:off x="7314332" y="1000907"/>
            <a:ext cx="1149386" cy="763564"/>
          </a:xfrm>
          <a:prstGeom prst="rect">
            <a:avLst/>
          </a:prstGeom>
        </p:spPr>
      </p:pic>
      <p:sp>
        <p:nvSpPr>
          <p:cNvPr id="5"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(5)</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6" name="Image 5"/>
          <p:cNvPicPr>
            <a:picLocks noChangeAspect="1"/>
          </p:cNvPicPr>
          <p:nvPr/>
        </p:nvPicPr>
        <p:blipFill>
          <a:blip r:embed="rId4"/>
          <a:stretch>
            <a:fillRect/>
          </a:stretch>
        </p:blipFill>
        <p:spPr>
          <a:xfrm>
            <a:off x="801383" y="2811781"/>
            <a:ext cx="6307753" cy="2304548"/>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0820172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1000906"/>
            <a:ext cx="6851302" cy="4245463"/>
          </a:xfrm>
        </p:spPr>
        <p:txBody>
          <a:bodyPr>
            <a:normAutofit fontScale="92500" lnSpcReduction="20000"/>
          </a:bodyPr>
          <a:lstStyle/>
          <a:p>
            <a:r>
              <a:rPr lang="fr-BE" sz="2200" dirty="0" smtClean="0">
                <a:solidFill>
                  <a:srgbClr val="595959"/>
                </a:solidFill>
              </a:rPr>
              <a:t>Une dimension environnementale à trajectoire « globale »</a:t>
            </a:r>
            <a:r>
              <a:rPr lang="fr-BE" sz="1622" dirty="0" smtClean="0">
                <a:solidFill>
                  <a:srgbClr val="595959"/>
                </a:solidFill>
              </a:rPr>
              <a:t/>
            </a:r>
            <a:br>
              <a:rPr lang="fr-BE" sz="1622" dirty="0" smtClean="0">
                <a:solidFill>
                  <a:srgbClr val="595959"/>
                </a:solidFill>
              </a:rPr>
            </a:br>
            <a:r>
              <a:rPr lang="fr-BE" sz="1622" dirty="0" smtClean="0">
                <a:solidFill>
                  <a:srgbClr val="595959"/>
                </a:solidFill>
              </a:rPr>
              <a:t/>
            </a:r>
            <a:br>
              <a:rPr lang="fr-BE" sz="1622" dirty="0" smtClean="0">
                <a:solidFill>
                  <a:srgbClr val="595959"/>
                </a:solidFill>
              </a:rPr>
            </a:br>
            <a:r>
              <a:rPr lang="fr-BE" sz="1900" dirty="0">
                <a:solidFill>
                  <a:srgbClr val="7DB928"/>
                </a:solidFill>
              </a:rPr>
              <a:t>- Evolution vers des pratiques agricoles plus « biologiques</a:t>
            </a:r>
            <a:r>
              <a:rPr lang="fr-BE" sz="1800" dirty="0">
                <a:solidFill>
                  <a:srgbClr val="7DB928"/>
                </a:solidFill>
              </a:rPr>
              <a:t> </a:t>
            </a:r>
            <a:r>
              <a:rPr lang="fr-BE" sz="1800" dirty="0" smtClean="0">
                <a:solidFill>
                  <a:srgbClr val="7DB928"/>
                </a:solidFill>
              </a:rPr>
              <a:t>»</a:t>
            </a:r>
          </a:p>
          <a:p>
            <a:pPr marL="0" indent="0">
              <a:buNone/>
            </a:pPr>
            <a:r>
              <a:rPr lang="fr-BE" sz="1800" dirty="0" smtClean="0">
                <a:solidFill>
                  <a:srgbClr val="7DB928"/>
                </a:solidFill>
                <a:latin typeface="Wingdings 3" charset="2"/>
                <a:ea typeface="Wingdings 3" charset="2"/>
                <a:cs typeface="Wingdings 3" charset="2"/>
              </a:rPr>
              <a:t>	</a:t>
            </a:r>
            <a:r>
              <a:rPr lang="fr-BE" sz="1700" dirty="0" smtClean="0">
                <a:solidFill>
                  <a:srgbClr val="7DB928"/>
                </a:solidFill>
                <a:latin typeface="Wingdings 3" charset="2"/>
                <a:ea typeface="Wingdings 3" charset="2"/>
                <a:cs typeface="Wingdings 3" charset="2"/>
              </a:rPr>
              <a:t>A</a:t>
            </a:r>
            <a:r>
              <a:rPr lang="fr-BE" sz="1700" dirty="0" smtClean="0">
                <a:solidFill>
                  <a:srgbClr val="7DB928"/>
                </a:solidFill>
              </a:rPr>
              <a:t> </a:t>
            </a:r>
            <a:r>
              <a:rPr lang="fr-FR" sz="1700" dirty="0">
                <a:solidFill>
                  <a:srgbClr val="7DB928"/>
                </a:solidFill>
              </a:rPr>
              <a:t>Charte </a:t>
            </a:r>
            <a:r>
              <a:rPr lang="fr-FR" sz="1700" dirty="0" smtClean="0">
                <a:solidFill>
                  <a:srgbClr val="7DB928"/>
                </a:solidFill>
              </a:rPr>
              <a:t>de l’agriculture fermière engagée </a:t>
            </a:r>
            <a:r>
              <a:rPr lang="fr-FR" sz="1700" dirty="0" err="1" smtClean="0">
                <a:solidFill>
                  <a:srgbClr val="7DB928"/>
                </a:solidFill>
              </a:rPr>
              <a:t>vs.OGM</a:t>
            </a:r>
            <a:endParaRPr lang="fr-FR" sz="1700" dirty="0">
              <a:solidFill>
                <a:srgbClr val="7DB928"/>
              </a:solidFill>
            </a:endParaRPr>
          </a:p>
          <a:p>
            <a:pPr marL="400050" lvl="1" indent="0">
              <a:buNone/>
            </a:pPr>
            <a:r>
              <a:rPr lang="fr-FR" sz="1700" dirty="0" smtClean="0">
                <a:solidFill>
                  <a:srgbClr val="7DB928"/>
                </a:solidFill>
                <a:latin typeface="Wingdings 3" charset="2"/>
                <a:ea typeface="Wingdings 3" charset="2"/>
                <a:cs typeface="Wingdings 3" charset="2"/>
              </a:rPr>
              <a:t>	A</a:t>
            </a:r>
            <a:r>
              <a:rPr lang="fr-FR" sz="1700" dirty="0" smtClean="0">
                <a:solidFill>
                  <a:srgbClr val="7DB928"/>
                </a:solidFill>
              </a:rPr>
              <a:t> de </a:t>
            </a:r>
            <a:r>
              <a:rPr lang="fr-FR" sz="1700" dirty="0">
                <a:solidFill>
                  <a:srgbClr val="7DB928"/>
                </a:solidFill>
              </a:rPr>
              <a:t>plus en plus d’adhérents en AB</a:t>
            </a:r>
            <a:r>
              <a:rPr lang="fr-FR" sz="1700" dirty="0" smtClean="0"/>
              <a:t/>
            </a:r>
            <a:br>
              <a:rPr lang="fr-FR" sz="1700" dirty="0" smtClean="0"/>
            </a:br>
            <a:r>
              <a:rPr lang="fr-FR" sz="2200" dirty="0" smtClean="0"/>
              <a:t/>
            </a:r>
            <a:br>
              <a:rPr lang="fr-FR" sz="2200" dirty="0" smtClean="0"/>
            </a:br>
            <a:r>
              <a:rPr lang="fr-FR" sz="1700" dirty="0" smtClean="0">
                <a:solidFill>
                  <a:srgbClr val="7DB928"/>
                </a:solidFill>
              </a:rPr>
              <a:t>«</a:t>
            </a:r>
            <a:r>
              <a:rPr lang="fr-FR" sz="1700" dirty="0">
                <a:solidFill>
                  <a:srgbClr val="7DB928"/>
                </a:solidFill>
              </a:rPr>
              <a:t> </a:t>
            </a:r>
            <a:r>
              <a:rPr lang="fr-FR" sz="1700" i="1" dirty="0">
                <a:solidFill>
                  <a:srgbClr val="7DB928"/>
                </a:solidFill>
              </a:rPr>
              <a:t>Quand le citoyen nous demande le compte des actions </a:t>
            </a:r>
            <a:r>
              <a:rPr lang="fr-FR" sz="1700" i="1" dirty="0" smtClean="0">
                <a:solidFill>
                  <a:srgbClr val="7DB928"/>
                </a:solidFill>
              </a:rPr>
              <a:t/>
            </a:r>
            <a:br>
              <a:rPr lang="fr-FR" sz="1700" i="1" dirty="0" smtClean="0">
                <a:solidFill>
                  <a:srgbClr val="7DB928"/>
                </a:solidFill>
              </a:rPr>
            </a:br>
            <a:r>
              <a:rPr lang="fr-FR" sz="1700" i="1" dirty="0" smtClean="0">
                <a:solidFill>
                  <a:srgbClr val="7DB928"/>
                </a:solidFill>
              </a:rPr>
              <a:t>menées sur </a:t>
            </a:r>
            <a:r>
              <a:rPr lang="fr-FR" sz="1700" i="1" dirty="0">
                <a:solidFill>
                  <a:srgbClr val="7DB928"/>
                </a:solidFill>
              </a:rPr>
              <a:t>la qualité de l'eau, la réduction de l'usage </a:t>
            </a:r>
            <a:r>
              <a:rPr lang="fr-FR" sz="1700" i="1" dirty="0" smtClean="0">
                <a:solidFill>
                  <a:srgbClr val="7DB928"/>
                </a:solidFill>
              </a:rPr>
              <a:t>des </a:t>
            </a:r>
            <a:br>
              <a:rPr lang="fr-FR" sz="1700" i="1" dirty="0" smtClean="0">
                <a:solidFill>
                  <a:srgbClr val="7DB928"/>
                </a:solidFill>
              </a:rPr>
            </a:br>
            <a:r>
              <a:rPr lang="fr-FR" sz="1700" i="1" dirty="0" smtClean="0">
                <a:solidFill>
                  <a:srgbClr val="7DB928"/>
                </a:solidFill>
              </a:rPr>
              <a:t>pesticides</a:t>
            </a:r>
            <a:r>
              <a:rPr lang="fr-FR" sz="1700" i="1" dirty="0">
                <a:solidFill>
                  <a:srgbClr val="7DB928"/>
                </a:solidFill>
              </a:rPr>
              <a:t>, sur </a:t>
            </a:r>
            <a:r>
              <a:rPr lang="fr-FR" sz="1700" i="1" dirty="0" smtClean="0">
                <a:solidFill>
                  <a:srgbClr val="7DB928"/>
                </a:solidFill>
              </a:rPr>
              <a:t>la </a:t>
            </a:r>
            <a:r>
              <a:rPr lang="fr-FR" sz="1700" i="1" dirty="0">
                <a:solidFill>
                  <a:srgbClr val="7DB928"/>
                </a:solidFill>
              </a:rPr>
              <a:t>traçabilité des aliments, la conservation </a:t>
            </a:r>
            <a:r>
              <a:rPr lang="fr-FR" sz="1700" i="1" dirty="0" smtClean="0">
                <a:solidFill>
                  <a:srgbClr val="7DB928"/>
                </a:solidFill>
              </a:rPr>
              <a:t/>
            </a:r>
            <a:br>
              <a:rPr lang="fr-FR" sz="1700" i="1" dirty="0" smtClean="0">
                <a:solidFill>
                  <a:srgbClr val="7DB928"/>
                </a:solidFill>
              </a:rPr>
            </a:br>
            <a:r>
              <a:rPr lang="fr-FR" sz="1700" i="1" dirty="0" smtClean="0">
                <a:solidFill>
                  <a:srgbClr val="7DB928"/>
                </a:solidFill>
              </a:rPr>
              <a:t>des </a:t>
            </a:r>
            <a:r>
              <a:rPr lang="fr-FR" sz="1700" i="1" dirty="0">
                <a:solidFill>
                  <a:srgbClr val="7DB928"/>
                </a:solidFill>
              </a:rPr>
              <a:t>zones </a:t>
            </a:r>
            <a:r>
              <a:rPr lang="fr-FR" sz="1700" i="1" dirty="0" smtClean="0">
                <a:solidFill>
                  <a:srgbClr val="7DB928"/>
                </a:solidFill>
              </a:rPr>
              <a:t>humides, l'entretien </a:t>
            </a:r>
            <a:r>
              <a:rPr lang="fr-FR" sz="1700" i="1" dirty="0">
                <a:solidFill>
                  <a:srgbClr val="7DB928"/>
                </a:solidFill>
              </a:rPr>
              <a:t>du </a:t>
            </a:r>
            <a:r>
              <a:rPr lang="fr-FR" sz="1700" i="1" dirty="0" smtClean="0">
                <a:solidFill>
                  <a:srgbClr val="7DB928"/>
                </a:solidFill>
              </a:rPr>
              <a:t>bocage...nous </a:t>
            </a:r>
            <a:r>
              <a:rPr lang="fr-FR" sz="1700" i="1" dirty="0">
                <a:solidFill>
                  <a:srgbClr val="7DB928"/>
                </a:solidFill>
              </a:rPr>
              <a:t>devons </a:t>
            </a:r>
            <a:r>
              <a:rPr lang="fr-FR" sz="1700" i="1" dirty="0" smtClean="0">
                <a:solidFill>
                  <a:srgbClr val="7DB928"/>
                </a:solidFill>
              </a:rPr>
              <a:t/>
            </a:r>
            <a:br>
              <a:rPr lang="fr-FR" sz="1700" i="1" dirty="0" smtClean="0">
                <a:solidFill>
                  <a:srgbClr val="7DB928"/>
                </a:solidFill>
              </a:rPr>
            </a:br>
            <a:r>
              <a:rPr lang="fr-FR" sz="1700" i="1" dirty="0" smtClean="0">
                <a:solidFill>
                  <a:srgbClr val="7DB928"/>
                </a:solidFill>
              </a:rPr>
              <a:t>répondre </a:t>
            </a:r>
            <a:r>
              <a:rPr lang="fr-FR" sz="1700" i="1" dirty="0">
                <a:solidFill>
                  <a:srgbClr val="7DB928"/>
                </a:solidFill>
              </a:rPr>
              <a:t>; cacher nos pratiques devient </a:t>
            </a:r>
            <a:r>
              <a:rPr lang="fr-FR" sz="1700" i="1" dirty="0" smtClean="0">
                <a:solidFill>
                  <a:srgbClr val="7DB928"/>
                </a:solidFill>
              </a:rPr>
              <a:t>suspect </a:t>
            </a:r>
            <a:r>
              <a:rPr lang="fr-FR" sz="1700" dirty="0" smtClean="0">
                <a:solidFill>
                  <a:srgbClr val="7DB928"/>
                </a:solidFill>
              </a:rPr>
              <a:t>». </a:t>
            </a:r>
            <a:r>
              <a:rPr lang="fr-FR" sz="1700" dirty="0">
                <a:solidFill>
                  <a:srgbClr val="7DB928"/>
                </a:solidFill>
              </a:rPr>
              <a:t/>
            </a:r>
            <a:br>
              <a:rPr lang="fr-FR" sz="1700" dirty="0">
                <a:solidFill>
                  <a:srgbClr val="7DB928"/>
                </a:solidFill>
              </a:rPr>
            </a:br>
            <a:r>
              <a:rPr lang="fr-FR" sz="1700" dirty="0">
                <a:solidFill>
                  <a:srgbClr val="7DB928"/>
                </a:solidFill>
              </a:rPr>
              <a:t>(Edito de l’Echo des Terroirs, mars 2019).</a:t>
            </a:r>
            <a:r>
              <a:rPr lang="fr-BE" sz="1400" dirty="0">
                <a:solidFill>
                  <a:srgbClr val="7DB928"/>
                </a:solidFill>
              </a:rPr>
              <a:t/>
            </a:r>
            <a:br>
              <a:rPr lang="fr-BE" sz="1400" dirty="0">
                <a:solidFill>
                  <a:srgbClr val="7DB928"/>
                </a:solidFill>
              </a:rPr>
            </a:br>
            <a:r>
              <a:rPr lang="fr-BE" sz="2200" dirty="0" smtClean="0">
                <a:solidFill>
                  <a:srgbClr val="595959"/>
                </a:solidFill>
              </a:rPr>
              <a:t/>
            </a:r>
            <a:br>
              <a:rPr lang="fr-BE" sz="2200" dirty="0" smtClean="0">
                <a:solidFill>
                  <a:srgbClr val="595959"/>
                </a:solidFill>
              </a:rPr>
            </a:br>
            <a:r>
              <a:rPr lang="fr-BE" sz="1900" dirty="0" smtClean="0">
                <a:solidFill>
                  <a:srgbClr val="595959"/>
                </a:solidFill>
              </a:rPr>
              <a:t>	</a:t>
            </a:r>
            <a:r>
              <a:rPr lang="fr-BE" sz="1900" dirty="0" smtClean="0">
                <a:solidFill>
                  <a:srgbClr val="7DB928"/>
                </a:solidFill>
              </a:rPr>
              <a:t>- Efficience logistique et </a:t>
            </a:r>
            <a:r>
              <a:rPr lang="fr-BE" sz="1900" dirty="0" err="1" smtClean="0">
                <a:solidFill>
                  <a:srgbClr val="7DB928"/>
                </a:solidFill>
              </a:rPr>
              <a:t>foodmiles</a:t>
            </a:r>
            <a:endParaRPr lang="fr-BE" sz="1900" dirty="0">
              <a:solidFill>
                <a:srgbClr val="7DB928"/>
              </a:solidFill>
            </a:endParaRPr>
          </a:p>
          <a:p>
            <a:pPr marL="0" indent="0">
              <a:buNone/>
            </a:pPr>
            <a:r>
              <a:rPr lang="fr-BE" sz="1800" dirty="0">
                <a:solidFill>
                  <a:srgbClr val="7DB928"/>
                </a:solidFill>
              </a:rPr>
              <a:t>	</a:t>
            </a:r>
            <a:r>
              <a:rPr lang="fr-FR" sz="1700" dirty="0" smtClean="0">
                <a:solidFill>
                  <a:srgbClr val="7DB928"/>
                </a:solidFill>
              </a:rPr>
              <a:t>Système </a:t>
            </a:r>
            <a:r>
              <a:rPr lang="fr-FR" sz="1700" dirty="0">
                <a:solidFill>
                  <a:srgbClr val="7DB928"/>
                </a:solidFill>
              </a:rPr>
              <a:t>collectif </a:t>
            </a:r>
            <a:r>
              <a:rPr lang="fr-FR" sz="1700" dirty="0" smtClean="0">
                <a:solidFill>
                  <a:srgbClr val="7DB928"/>
                </a:solidFill>
              </a:rPr>
              <a:t>de ramasse : optimiser les </a:t>
            </a:r>
            <a:r>
              <a:rPr lang="fr-FR" sz="1700" dirty="0">
                <a:solidFill>
                  <a:srgbClr val="7DB928"/>
                </a:solidFill>
              </a:rPr>
              <a:t>trajets de </a:t>
            </a:r>
          </a:p>
          <a:p>
            <a:pPr marL="0" indent="0">
              <a:buNone/>
            </a:pPr>
            <a:r>
              <a:rPr lang="fr-FR" sz="1700" dirty="0" smtClean="0">
                <a:solidFill>
                  <a:srgbClr val="7DB928"/>
                </a:solidFill>
              </a:rPr>
              <a:t>	livraison</a:t>
            </a:r>
            <a:r>
              <a:rPr lang="fr-FR" sz="1700" dirty="0">
                <a:solidFill>
                  <a:srgbClr val="7DB928"/>
                </a:solidFill>
              </a:rPr>
              <a:t>, diminuer les </a:t>
            </a:r>
            <a:r>
              <a:rPr lang="fr-FR" sz="1700" dirty="0" err="1" smtClean="0">
                <a:solidFill>
                  <a:srgbClr val="7DB928"/>
                </a:solidFill>
              </a:rPr>
              <a:t>foodmiles</a:t>
            </a:r>
            <a:r>
              <a:rPr lang="fr-FR" sz="1700" dirty="0">
                <a:solidFill>
                  <a:srgbClr val="7DB928"/>
                </a:solidFill>
              </a:rPr>
              <a:t> </a:t>
            </a:r>
            <a:r>
              <a:rPr lang="fr-FR" sz="1700" dirty="0" smtClean="0">
                <a:solidFill>
                  <a:srgbClr val="7DB928"/>
                </a:solidFill>
              </a:rPr>
              <a:t>et </a:t>
            </a:r>
            <a:r>
              <a:rPr lang="fr-FR" sz="1700" dirty="0">
                <a:solidFill>
                  <a:srgbClr val="7DB928"/>
                </a:solidFill>
              </a:rPr>
              <a:t>les </a:t>
            </a:r>
            <a:r>
              <a:rPr lang="fr-FR" sz="1700" dirty="0" smtClean="0">
                <a:solidFill>
                  <a:srgbClr val="7DB928"/>
                </a:solidFill>
              </a:rPr>
              <a:t>conso d'énergie</a:t>
            </a:r>
            <a:endParaRPr lang="fr-FR" sz="1700" dirty="0">
              <a:solidFill>
                <a:srgbClr val="7DB928"/>
              </a:solidFill>
            </a:endParaRPr>
          </a:p>
          <a:p>
            <a:pPr marL="0" indent="0">
              <a:buNone/>
            </a:pPr>
            <a:r>
              <a:rPr lang="fr-FR" sz="1700" dirty="0">
                <a:solidFill>
                  <a:srgbClr val="7DB928"/>
                </a:solidFill>
                <a:latin typeface="Wingdings 3" charset="2"/>
                <a:ea typeface="Wingdings 3" charset="2"/>
                <a:cs typeface="Wingdings 3" charset="2"/>
              </a:rPr>
              <a:t>	</a:t>
            </a:r>
            <a:r>
              <a:rPr lang="fr-FR" sz="1700" dirty="0" smtClean="0">
                <a:solidFill>
                  <a:srgbClr val="7DB928"/>
                </a:solidFill>
                <a:latin typeface="Wingdings 3" charset="2"/>
                <a:ea typeface="Wingdings 3" charset="2"/>
                <a:cs typeface="Wingdings 3" charset="2"/>
              </a:rPr>
              <a:t>A</a:t>
            </a:r>
            <a:r>
              <a:rPr lang="fr-FR" sz="1700" dirty="0" smtClean="0">
                <a:solidFill>
                  <a:srgbClr val="7DB928"/>
                </a:solidFill>
              </a:rPr>
              <a:t> bilan </a:t>
            </a:r>
            <a:r>
              <a:rPr lang="fr-FR" sz="1700" dirty="0">
                <a:solidFill>
                  <a:srgbClr val="7DB928"/>
                </a:solidFill>
              </a:rPr>
              <a:t>environnemental + (gain de 15 000 </a:t>
            </a:r>
            <a:r>
              <a:rPr lang="fr-FR" sz="1700" dirty="0" smtClean="0">
                <a:solidFill>
                  <a:srgbClr val="7DB928"/>
                </a:solidFill>
              </a:rPr>
              <a:t>km/an)</a:t>
            </a:r>
            <a:r>
              <a:rPr lang="fr-FR" sz="1700" dirty="0">
                <a:solidFill>
                  <a:srgbClr val="7DB928"/>
                </a:solidFill>
              </a:rPr>
              <a:t> </a:t>
            </a:r>
            <a:r>
              <a:rPr lang="fr-FR" sz="1700" dirty="0" smtClean="0">
                <a:solidFill>
                  <a:srgbClr val="7DB928"/>
                </a:solidFill>
              </a:rPr>
              <a:t>; </a:t>
            </a:r>
          </a:p>
          <a:p>
            <a:pPr marL="0" indent="0">
              <a:buNone/>
            </a:pPr>
            <a:r>
              <a:rPr lang="fr-FR" sz="1700" dirty="0">
                <a:solidFill>
                  <a:srgbClr val="7DB928"/>
                </a:solidFill>
              </a:rPr>
              <a:t>	</a:t>
            </a:r>
            <a:r>
              <a:rPr lang="fr-FR" sz="1700" dirty="0" smtClean="0">
                <a:solidFill>
                  <a:srgbClr val="7DB928"/>
                </a:solidFill>
              </a:rPr>
              <a:t>bilan </a:t>
            </a:r>
            <a:r>
              <a:rPr lang="fr-FR" sz="1700" dirty="0">
                <a:solidFill>
                  <a:srgbClr val="7DB928"/>
                </a:solidFill>
              </a:rPr>
              <a:t>social – (perte de contacts</a:t>
            </a:r>
            <a:r>
              <a:rPr lang="fr-FR" sz="1700" dirty="0" smtClean="0">
                <a:solidFill>
                  <a:srgbClr val="7DB928"/>
                </a:solidFill>
              </a:rPr>
              <a:t>)</a:t>
            </a:r>
            <a:endParaRPr lang="fr-FR" sz="1700" dirty="0">
              <a:solidFill>
                <a:srgbClr val="7DB928"/>
              </a:solidFill>
            </a:endParaRPr>
          </a:p>
        </p:txBody>
      </p:sp>
      <p:sp>
        <p:nvSpPr>
          <p:cNvPr id="5"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(6)</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6" name="Image 5"/>
          <p:cNvPicPr>
            <a:picLocks noChangeAspect="1"/>
          </p:cNvPicPr>
          <p:nvPr/>
        </p:nvPicPr>
        <p:blipFill rotWithShape="1">
          <a:blip r:embed="rId3"/>
          <a:srcRect l="5868" t="11596" b="34246"/>
          <a:stretch/>
        </p:blipFill>
        <p:spPr>
          <a:xfrm>
            <a:off x="5669280" y="2154926"/>
            <a:ext cx="3414840" cy="2792402"/>
          </a:xfrm>
          <a:prstGeom prst="rect">
            <a:avLst/>
          </a:prstGeom>
        </p:spPr>
      </p:pic>
      <p:pic>
        <p:nvPicPr>
          <p:cNvPr id="8" name="Image 7"/>
          <p:cNvPicPr>
            <a:picLocks noChangeAspect="1"/>
          </p:cNvPicPr>
          <p:nvPr/>
        </p:nvPicPr>
        <p:blipFill>
          <a:blip r:embed="rId4"/>
          <a:stretch>
            <a:fillRect/>
          </a:stretch>
        </p:blipFill>
        <p:spPr>
          <a:xfrm>
            <a:off x="7574196" y="1389584"/>
            <a:ext cx="1489455" cy="67025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9127021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1"/>
          <p:cNvSpPr>
            <a:spLocks noGrp="1"/>
          </p:cNvSpPr>
          <p:nvPr>
            <p:ph type="title"/>
          </p:nvPr>
        </p:nvSpPr>
        <p:spPr>
          <a:xfrm>
            <a:off x="1934273" y="1269904"/>
            <a:ext cx="7065569" cy="2253306"/>
          </a:xfrm>
        </p:spPr>
        <p:txBody>
          <a:bodyPr>
            <a:noAutofit/>
          </a:bodyPr>
          <a:lstStyle/>
          <a:p>
            <a:pPr algn="r"/>
            <a:r>
              <a:rPr lang="fr-FR" sz="4800" dirty="0" smtClean="0"/>
              <a:t>I. Démarche de recherche: </a:t>
            </a:r>
            <a:br>
              <a:rPr lang="fr-FR" sz="4800" dirty="0" smtClean="0"/>
            </a:br>
            <a:r>
              <a:rPr lang="fr-FR" sz="4800" dirty="0" smtClean="0"/>
              <a:t>Concepts, méthodes </a:t>
            </a:r>
            <a:br>
              <a:rPr lang="fr-FR" sz="4800" dirty="0" smtClean="0"/>
            </a:br>
            <a:r>
              <a:rPr lang="fr-FR" sz="4800" dirty="0" smtClean="0"/>
              <a:t>et études de cas</a:t>
            </a:r>
            <a:endParaRPr lang="fr-FR" sz="4800" dirty="0"/>
          </a:p>
        </p:txBody>
      </p:sp>
      <p:pic>
        <p:nvPicPr>
          <p:cNvPr id="6" name="Image 5"/>
          <p:cNvPicPr preferRelativeResize="0">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090"/>
          <a:stretch>
            <a:fillRect/>
          </a:stretch>
        </p:blipFill>
        <p:spPr>
          <a:xfrm>
            <a:off x="6253261" y="140384"/>
            <a:ext cx="898770" cy="467782"/>
          </a:xfrm>
          <a:prstGeom prst="rect">
            <a:avLst/>
          </a:prstGeom>
        </p:spPr>
      </p:pic>
      <p:pic>
        <p:nvPicPr>
          <p:cNvPr id="5" name="Image 4"/>
          <p:cNvPicPr>
            <a:picLocks noChangeAspect="1"/>
          </p:cNvPicPr>
          <p:nvPr/>
        </p:nvPicPr>
        <p:blipFill>
          <a:blip r:embed="rId4"/>
          <a:stretch>
            <a:fillRect/>
          </a:stretch>
        </p:blipFill>
        <p:spPr>
          <a:xfrm>
            <a:off x="4929950" y="0"/>
            <a:ext cx="784288" cy="77383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084754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969008"/>
            <a:ext cx="7670009" cy="3891133"/>
          </a:xfrm>
        </p:spPr>
        <p:txBody>
          <a:bodyPr>
            <a:normAutofit/>
          </a:bodyPr>
          <a:lstStyle/>
          <a:p>
            <a:r>
              <a:rPr lang="fr-BE" sz="2000" dirty="0" smtClean="0">
                <a:solidFill>
                  <a:srgbClr val="595959"/>
                </a:solidFill>
              </a:rPr>
              <a:t>Une dimension environnementale à trajectoire « globale »</a:t>
            </a:r>
            <a:r>
              <a:rPr lang="fr-BE" sz="1622" dirty="0" smtClean="0">
                <a:solidFill>
                  <a:srgbClr val="595959"/>
                </a:solidFill>
              </a:rPr>
              <a:t/>
            </a:r>
            <a:br>
              <a:rPr lang="fr-BE" sz="1622" dirty="0" smtClean="0">
                <a:solidFill>
                  <a:srgbClr val="595959"/>
                </a:solidFill>
              </a:rPr>
            </a:br>
            <a:r>
              <a:rPr lang="fr-BE" sz="1622" dirty="0" smtClean="0">
                <a:solidFill>
                  <a:srgbClr val="595959"/>
                </a:solidFill>
              </a:rPr>
              <a:t/>
            </a:r>
            <a:br>
              <a:rPr lang="fr-BE" sz="1622" dirty="0" smtClean="0">
                <a:solidFill>
                  <a:srgbClr val="595959"/>
                </a:solidFill>
              </a:rPr>
            </a:br>
            <a:r>
              <a:rPr lang="fr-BE" sz="1800" dirty="0">
                <a:solidFill>
                  <a:srgbClr val="7DB928"/>
                </a:solidFill>
              </a:rPr>
              <a:t>-</a:t>
            </a:r>
            <a:r>
              <a:rPr lang="fr-BE" sz="1800" dirty="0" smtClean="0">
                <a:solidFill>
                  <a:srgbClr val="595959"/>
                </a:solidFill>
              </a:rPr>
              <a:t> </a:t>
            </a:r>
            <a:r>
              <a:rPr lang="fr-BE" sz="1800" dirty="0" smtClean="0">
                <a:solidFill>
                  <a:srgbClr val="7DB928"/>
                </a:solidFill>
              </a:rPr>
              <a:t>Efficience logistique et </a:t>
            </a:r>
            <a:br>
              <a:rPr lang="fr-BE" sz="1800" dirty="0" smtClean="0">
                <a:solidFill>
                  <a:srgbClr val="7DB928"/>
                </a:solidFill>
              </a:rPr>
            </a:br>
            <a:r>
              <a:rPr lang="fr-BE" sz="1800" dirty="0" err="1" smtClean="0">
                <a:solidFill>
                  <a:srgbClr val="7DB928"/>
                </a:solidFill>
              </a:rPr>
              <a:t>foodmiles</a:t>
            </a:r>
            <a:r>
              <a:rPr lang="fr-BE" sz="1800" dirty="0" smtClean="0">
                <a:solidFill>
                  <a:srgbClr val="7DB928"/>
                </a:solidFill>
              </a:rPr>
              <a:t> </a:t>
            </a:r>
          </a:p>
          <a:p>
            <a:pPr marL="0" indent="0">
              <a:buNone/>
            </a:pPr>
            <a:r>
              <a:rPr lang="fr-BE" sz="1800" dirty="0" smtClean="0">
                <a:solidFill>
                  <a:srgbClr val="7DB928"/>
                </a:solidFill>
                <a:latin typeface="Wingdings 3" charset="2"/>
                <a:ea typeface="Wingdings 3" charset="2"/>
                <a:cs typeface="Wingdings 3" charset="2"/>
              </a:rPr>
              <a:t>	</a:t>
            </a:r>
            <a:r>
              <a:rPr lang="fr-BE" sz="1600" dirty="0" smtClean="0">
                <a:solidFill>
                  <a:srgbClr val="7DB928"/>
                </a:solidFill>
                <a:latin typeface="Wingdings 3" charset="2"/>
                <a:ea typeface="Wingdings 3" charset="2"/>
                <a:cs typeface="Wingdings 3" charset="2"/>
              </a:rPr>
              <a:t>A</a:t>
            </a:r>
            <a:r>
              <a:rPr lang="fr-BE" sz="1600" dirty="0" smtClean="0">
                <a:solidFill>
                  <a:srgbClr val="7DB928"/>
                </a:solidFill>
              </a:rPr>
              <a:t> plateforme mutualisée</a:t>
            </a:r>
            <a:r>
              <a:rPr lang="fr-BE" sz="1600" dirty="0">
                <a:solidFill>
                  <a:srgbClr val="7DB928"/>
                </a:solidFill>
              </a:rPr>
              <a:t/>
            </a:r>
            <a:br>
              <a:rPr lang="fr-BE" sz="1600" dirty="0">
                <a:solidFill>
                  <a:srgbClr val="7DB928"/>
                </a:solidFill>
              </a:rPr>
            </a:br>
            <a:r>
              <a:rPr lang="fr-BE" sz="1600" dirty="0" smtClean="0">
                <a:solidFill>
                  <a:srgbClr val="7DB928"/>
                </a:solidFill>
              </a:rPr>
              <a:t>	et </a:t>
            </a:r>
            <a:r>
              <a:rPr lang="fr-BE" sz="1600" dirty="0" err="1" smtClean="0">
                <a:solidFill>
                  <a:srgbClr val="7DB928"/>
                </a:solidFill>
              </a:rPr>
              <a:t>multipartenariale</a:t>
            </a:r>
            <a:r>
              <a:rPr lang="fr-BE" sz="1600" dirty="0" smtClean="0">
                <a:solidFill>
                  <a:srgbClr val="7DB928"/>
                </a:solidFill>
              </a:rPr>
              <a:t> dans </a:t>
            </a:r>
            <a:r>
              <a:rPr lang="fr-BE" sz="1600" dirty="0">
                <a:solidFill>
                  <a:srgbClr val="7DB928"/>
                </a:solidFill>
              </a:rPr>
              <a:t/>
            </a:r>
            <a:br>
              <a:rPr lang="fr-BE" sz="1600" dirty="0">
                <a:solidFill>
                  <a:srgbClr val="7DB928"/>
                </a:solidFill>
              </a:rPr>
            </a:br>
            <a:r>
              <a:rPr lang="fr-BE" sz="1600" dirty="0" smtClean="0">
                <a:solidFill>
                  <a:srgbClr val="7DB928"/>
                </a:solidFill>
              </a:rPr>
              <a:t>	l’agglomération nantaise</a:t>
            </a:r>
            <a:r>
              <a:rPr lang="fr-BE" sz="1800" dirty="0">
                <a:solidFill>
                  <a:srgbClr val="7DB928"/>
                </a:solidFill>
              </a:rPr>
              <a:t/>
            </a:r>
            <a:br>
              <a:rPr lang="fr-BE" sz="1800" dirty="0">
                <a:solidFill>
                  <a:srgbClr val="7DB928"/>
                </a:solidFill>
              </a:rPr>
            </a:br>
            <a:endParaRPr lang="fr-BE" sz="1946" dirty="0" smtClean="0">
              <a:solidFill>
                <a:srgbClr val="595959"/>
              </a:solidFill>
            </a:endParaRPr>
          </a:p>
          <a:p>
            <a:pPr>
              <a:buNone/>
            </a:pPr>
            <a:r>
              <a:rPr lang="fr-BE" sz="1800" dirty="0" smtClean="0">
                <a:solidFill>
                  <a:srgbClr val="7DB928"/>
                </a:solidFill>
              </a:rPr>
              <a:t>	</a:t>
            </a:r>
            <a:endParaRPr lang="fr-FR" sz="1730" dirty="0" smtClean="0">
              <a:solidFill>
                <a:srgbClr val="7DB928"/>
              </a:solidFill>
              <a:ea typeface="Cambria"/>
              <a:cs typeface="Calibri"/>
            </a:endParaRPr>
          </a:p>
        </p:txBody>
      </p:sp>
      <p:sp>
        <p:nvSpPr>
          <p:cNvPr id="5"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(6)</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grpSp>
        <p:nvGrpSpPr>
          <p:cNvPr id="9" name="Grouper 8"/>
          <p:cNvGrpSpPr/>
          <p:nvPr/>
        </p:nvGrpSpPr>
        <p:grpSpPr>
          <a:xfrm>
            <a:off x="3589020" y="1411828"/>
            <a:ext cx="5554980" cy="3731671"/>
            <a:chOff x="3589020" y="1411828"/>
            <a:chExt cx="5554980" cy="3731671"/>
          </a:xfrm>
        </p:grpSpPr>
        <p:pic>
          <p:nvPicPr>
            <p:cNvPr id="7" name="Image 6"/>
            <p:cNvPicPr>
              <a:picLocks noChangeAspect="1"/>
            </p:cNvPicPr>
            <p:nvPr/>
          </p:nvPicPr>
          <p:blipFill rotWithShape="1">
            <a:blip r:embed="rId3"/>
            <a:srcRect t="10431"/>
            <a:stretch/>
          </p:blipFill>
          <p:spPr>
            <a:xfrm>
              <a:off x="3589020" y="1411828"/>
              <a:ext cx="5554980" cy="3731671"/>
            </a:xfrm>
            <a:prstGeom prst="rect">
              <a:avLst/>
            </a:prstGeom>
          </p:spPr>
        </p:pic>
        <p:pic>
          <p:nvPicPr>
            <p:cNvPr id="10" name="Image 9"/>
            <p:cNvPicPr>
              <a:picLocks noChangeAspect="1"/>
            </p:cNvPicPr>
            <p:nvPr/>
          </p:nvPicPr>
          <p:blipFill rotWithShape="1">
            <a:blip r:embed="rId4"/>
            <a:srcRect l="27632" t="1116" r="44113" b="94155"/>
            <a:stretch/>
          </p:blipFill>
          <p:spPr>
            <a:xfrm>
              <a:off x="5177791" y="1572407"/>
              <a:ext cx="1725929" cy="216634"/>
            </a:xfrm>
            <a:prstGeom prst="rect">
              <a:avLst/>
            </a:prstGeom>
          </p:spPr>
        </p:pic>
      </p:grpSp>
      <p:sp>
        <p:nvSpPr>
          <p:cNvPr id="11" name="Rectangle 4"/>
          <p:cNvSpPr>
            <a:spLocks noChangeArrowheads="1"/>
          </p:cNvSpPr>
          <p:nvPr/>
        </p:nvSpPr>
        <p:spPr bwMode="auto">
          <a:xfrm>
            <a:off x="0" y="0"/>
            <a:ext cx="9144000" cy="0"/>
          </a:xfrm>
          <a:prstGeom prst="rect">
            <a:avLst/>
          </a:prstGeom>
          <a:noFill/>
          <a:ln>
            <a:noFill/>
          </a:ln>
          <a:effectLst/>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 uri="{AF507438-7753-43E0-B8FC-AC1667EBCBE1}">
              <a14:hiddenEffects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3" name="Image 12"/>
          <p:cNvPicPr>
            <a:picLocks noChangeAspect="1"/>
          </p:cNvPicPr>
          <p:nvPr/>
        </p:nvPicPr>
        <p:blipFill>
          <a:blip r:embed="rId5"/>
          <a:stretch>
            <a:fillRect/>
          </a:stretch>
        </p:blipFill>
        <p:spPr>
          <a:xfrm>
            <a:off x="34289" y="3200400"/>
            <a:ext cx="3466611" cy="168147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3991559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4" y="1000906"/>
            <a:ext cx="8219557" cy="4142594"/>
          </a:xfrm>
        </p:spPr>
        <p:txBody>
          <a:bodyPr>
            <a:normAutofit/>
          </a:bodyPr>
          <a:lstStyle/>
          <a:p>
            <a:r>
              <a:rPr lang="fr-BE" sz="2000" dirty="0" smtClean="0">
                <a:solidFill>
                  <a:srgbClr val="595959"/>
                </a:solidFill>
              </a:rPr>
              <a:t>Une dimension environnementale « énergétique »</a:t>
            </a:r>
            <a:br>
              <a:rPr lang="fr-BE" sz="2000" dirty="0" smtClean="0">
                <a:solidFill>
                  <a:srgbClr val="595959"/>
                </a:solidFill>
              </a:rPr>
            </a:br>
            <a:r>
              <a:rPr lang="fr-BE" sz="1622" dirty="0" smtClean="0">
                <a:solidFill>
                  <a:srgbClr val="595959"/>
                </a:solidFill>
              </a:rPr>
              <a:t/>
            </a:r>
            <a:br>
              <a:rPr lang="fr-BE" sz="1622" dirty="0" smtClean="0">
                <a:solidFill>
                  <a:srgbClr val="595959"/>
                </a:solidFill>
              </a:rPr>
            </a:br>
            <a:r>
              <a:rPr lang="fr-BE" sz="1800" dirty="0">
                <a:solidFill>
                  <a:srgbClr val="7DB928"/>
                </a:solidFill>
              </a:rPr>
              <a:t>- </a:t>
            </a:r>
            <a:r>
              <a:rPr lang="fr-FR" sz="1800" dirty="0">
                <a:solidFill>
                  <a:srgbClr val="7DB928"/>
                </a:solidFill>
              </a:rPr>
              <a:t>Pratiques agricoles paysannes locales </a:t>
            </a:r>
            <a:r>
              <a:rPr lang="fr-FR" sz="1800" dirty="0" smtClean="0">
                <a:solidFill>
                  <a:srgbClr val="7DB928"/>
                </a:solidFill>
              </a:rPr>
              <a:t>: garantes </a:t>
            </a:r>
            <a:r>
              <a:rPr lang="fr-FR" sz="1800" dirty="0">
                <a:solidFill>
                  <a:srgbClr val="7DB928"/>
                </a:solidFill>
              </a:rPr>
              <a:t>de qualité différenciée</a:t>
            </a:r>
            <a:br>
              <a:rPr lang="fr-FR" sz="1800" dirty="0">
                <a:solidFill>
                  <a:srgbClr val="7DB928"/>
                </a:solidFill>
              </a:rPr>
            </a:br>
            <a:r>
              <a:rPr lang="fr-FR" sz="1600" dirty="0" smtClean="0">
                <a:solidFill>
                  <a:srgbClr val="7DB928"/>
                </a:solidFill>
              </a:rPr>
              <a:t/>
            </a:r>
            <a:br>
              <a:rPr lang="fr-FR" sz="1600" dirty="0" smtClean="0">
                <a:solidFill>
                  <a:srgbClr val="7DB928"/>
                </a:solidFill>
              </a:rPr>
            </a:br>
            <a:r>
              <a:rPr lang="fr-BE" sz="1800" dirty="0" smtClean="0">
                <a:solidFill>
                  <a:srgbClr val="7DB928"/>
                </a:solidFill>
              </a:rPr>
              <a:t>- </a:t>
            </a:r>
            <a:r>
              <a:rPr lang="fr-BE" sz="1800" dirty="0">
                <a:solidFill>
                  <a:srgbClr val="7DB928"/>
                </a:solidFill>
              </a:rPr>
              <a:t>Efficience logistique et </a:t>
            </a:r>
            <a:r>
              <a:rPr lang="fr-BE" sz="1800" dirty="0" err="1" smtClean="0">
                <a:solidFill>
                  <a:srgbClr val="7DB928"/>
                </a:solidFill>
              </a:rPr>
              <a:t>foodmiles</a:t>
            </a:r>
            <a:endParaRPr lang="fr-BE" sz="1800" dirty="0">
              <a:solidFill>
                <a:srgbClr val="7DB928"/>
              </a:solidFill>
            </a:endParaRPr>
          </a:p>
          <a:p>
            <a:pPr marL="0" indent="0">
              <a:buNone/>
            </a:pPr>
            <a:r>
              <a:rPr lang="fr-BE" sz="1800" dirty="0">
                <a:solidFill>
                  <a:srgbClr val="7DB928"/>
                </a:solidFill>
              </a:rPr>
              <a:t>	</a:t>
            </a:r>
            <a:r>
              <a:rPr lang="fr-FR" sz="1800" dirty="0" smtClean="0">
                <a:solidFill>
                  <a:srgbClr val="7DB928"/>
                </a:solidFill>
              </a:rPr>
              <a:t>Logistique </a:t>
            </a:r>
            <a:r>
              <a:rPr lang="fr-FR" sz="1800" dirty="0">
                <a:solidFill>
                  <a:srgbClr val="7DB928"/>
                </a:solidFill>
              </a:rPr>
              <a:t>de proximité </a:t>
            </a:r>
            <a:r>
              <a:rPr lang="fr-FR" sz="1800" dirty="0" smtClean="0">
                <a:solidFill>
                  <a:srgbClr val="7DB928"/>
                </a:solidFill>
                <a:latin typeface="Wingdings 3" charset="2"/>
                <a:ea typeface="Wingdings 3" charset="2"/>
                <a:cs typeface="Wingdings 3" charset="2"/>
              </a:rPr>
              <a:t>n</a:t>
            </a:r>
            <a:r>
              <a:rPr lang="fr-FR" sz="1800" dirty="0" smtClean="0">
                <a:solidFill>
                  <a:srgbClr val="7DB928"/>
                </a:solidFill>
              </a:rPr>
              <a:t> halls relais et points de R ’aliments : </a:t>
            </a:r>
          </a:p>
          <a:p>
            <a:pPr marL="0" indent="0">
              <a:buNone/>
            </a:pPr>
            <a:r>
              <a:rPr lang="fr-FR" sz="1600" dirty="0">
                <a:solidFill>
                  <a:srgbClr val="7DB928"/>
                </a:solidFill>
                <a:latin typeface="Wingdings 3" charset="2"/>
                <a:ea typeface="Wingdings 3" charset="2"/>
                <a:cs typeface="Wingdings 3" charset="2"/>
              </a:rPr>
              <a:t>	</a:t>
            </a:r>
            <a:r>
              <a:rPr lang="fr-FR" sz="1600" dirty="0" smtClean="0">
                <a:solidFill>
                  <a:srgbClr val="7DB928"/>
                </a:solidFill>
                <a:latin typeface="Wingdings 3" charset="2"/>
                <a:ea typeface="Wingdings 3" charset="2"/>
                <a:cs typeface="Wingdings 3" charset="2"/>
              </a:rPr>
              <a:t>A</a:t>
            </a:r>
            <a:r>
              <a:rPr lang="fr-FR" sz="1600" dirty="0" smtClean="0">
                <a:solidFill>
                  <a:srgbClr val="7DB928"/>
                </a:solidFill>
              </a:rPr>
              <a:t> système </a:t>
            </a:r>
            <a:r>
              <a:rPr lang="fr-FR" sz="1600" dirty="0">
                <a:solidFill>
                  <a:srgbClr val="7DB928"/>
                </a:solidFill>
              </a:rPr>
              <a:t>collectif de ramasse, </a:t>
            </a:r>
            <a:r>
              <a:rPr lang="fr-FR" sz="1600" dirty="0" smtClean="0">
                <a:solidFill>
                  <a:srgbClr val="7DB928"/>
                </a:solidFill>
              </a:rPr>
              <a:t>optimiser </a:t>
            </a:r>
            <a:r>
              <a:rPr lang="fr-FR" sz="1600" dirty="0">
                <a:solidFill>
                  <a:srgbClr val="7DB928"/>
                </a:solidFill>
              </a:rPr>
              <a:t>les trajets de livraison, diminuer les </a:t>
            </a:r>
            <a:r>
              <a:rPr lang="fr-FR" sz="1600" dirty="0" err="1">
                <a:solidFill>
                  <a:srgbClr val="7DB928"/>
                </a:solidFill>
              </a:rPr>
              <a:t>foodmiles</a:t>
            </a:r>
            <a:r>
              <a:rPr lang="fr-FR" sz="1600" dirty="0">
                <a:solidFill>
                  <a:srgbClr val="7DB928"/>
                </a:solidFill>
              </a:rPr>
              <a:t> </a:t>
            </a:r>
            <a:r>
              <a:rPr lang="fr-FR" sz="1600" dirty="0" smtClean="0">
                <a:solidFill>
                  <a:srgbClr val="7DB928"/>
                </a:solidFill>
              </a:rPr>
              <a:t>et 	les consommations d'énergie</a:t>
            </a:r>
          </a:p>
          <a:p>
            <a:pPr marL="0" indent="0">
              <a:buNone/>
            </a:pPr>
            <a:r>
              <a:rPr lang="fr-FR" sz="1600" dirty="0">
                <a:solidFill>
                  <a:srgbClr val="7DB928"/>
                </a:solidFill>
                <a:latin typeface="Wingdings 3" charset="2"/>
                <a:ea typeface="Wingdings 3" charset="2"/>
                <a:cs typeface="Wingdings 3" charset="2"/>
              </a:rPr>
              <a:t>	</a:t>
            </a:r>
            <a:r>
              <a:rPr lang="fr-FR" sz="1600" dirty="0" smtClean="0">
                <a:solidFill>
                  <a:srgbClr val="7DB928"/>
                </a:solidFill>
                <a:latin typeface="Wingdings 3" charset="2"/>
                <a:ea typeface="Wingdings 3" charset="2"/>
                <a:cs typeface="Wingdings 3" charset="2"/>
              </a:rPr>
              <a:t>A</a:t>
            </a:r>
            <a:r>
              <a:rPr lang="fr-FR" sz="1600" dirty="0" smtClean="0">
                <a:solidFill>
                  <a:srgbClr val="7DB928"/>
                </a:solidFill>
              </a:rPr>
              <a:t> </a:t>
            </a:r>
            <a:r>
              <a:rPr lang="fr-FR" sz="1600" dirty="0">
                <a:solidFill>
                  <a:srgbClr val="7DB928"/>
                </a:solidFill>
              </a:rPr>
              <a:t>Gestion des flux et des stocks optimisée par le e-commerce (anticipation </a:t>
            </a:r>
            <a:r>
              <a:rPr lang="fr-FR" sz="1600" dirty="0" smtClean="0">
                <a:solidFill>
                  <a:srgbClr val="7DB928"/>
                </a:solidFill>
              </a:rPr>
              <a:t>des</a:t>
            </a:r>
            <a:br>
              <a:rPr lang="fr-FR" sz="1600" dirty="0" smtClean="0">
                <a:solidFill>
                  <a:srgbClr val="7DB928"/>
                </a:solidFill>
              </a:rPr>
            </a:br>
            <a:r>
              <a:rPr lang="fr-FR" sz="1600" dirty="0" smtClean="0">
                <a:solidFill>
                  <a:srgbClr val="7DB928"/>
                </a:solidFill>
              </a:rPr>
              <a:t>	commandes</a:t>
            </a:r>
            <a:r>
              <a:rPr lang="fr-FR" sz="1600" dirty="0">
                <a:solidFill>
                  <a:srgbClr val="7DB928"/>
                </a:solidFill>
              </a:rPr>
              <a:t>, peu de déchets et de gaspillages ; </a:t>
            </a:r>
            <a:endParaRPr lang="fr-FR" sz="1600" dirty="0" smtClean="0">
              <a:solidFill>
                <a:srgbClr val="7DB928"/>
              </a:solidFill>
            </a:endParaRPr>
          </a:p>
          <a:p>
            <a:pPr marL="0" indent="0">
              <a:buNone/>
            </a:pPr>
            <a:endParaRPr lang="fr-FR" sz="1000" dirty="0" smtClean="0">
              <a:solidFill>
                <a:srgbClr val="7DB928"/>
              </a:solidFill>
            </a:endParaRPr>
          </a:p>
          <a:p>
            <a:pPr marL="0" indent="0">
              <a:buNone/>
            </a:pPr>
            <a:r>
              <a:rPr lang="fr-FR" sz="1600" dirty="0">
                <a:solidFill>
                  <a:srgbClr val="7DB928"/>
                </a:solidFill>
              </a:rPr>
              <a:t>	</a:t>
            </a:r>
            <a:r>
              <a:rPr lang="fr-FR" sz="1800" dirty="0" smtClean="0">
                <a:solidFill>
                  <a:srgbClr val="7DB928"/>
                </a:solidFill>
              </a:rPr>
              <a:t>Travail </a:t>
            </a:r>
            <a:r>
              <a:rPr lang="fr-FR" sz="1800" dirty="0">
                <a:solidFill>
                  <a:srgbClr val="7DB928"/>
                </a:solidFill>
              </a:rPr>
              <a:t>en « Commission d’impulsion environnement » </a:t>
            </a:r>
            <a:r>
              <a:rPr lang="fr-FR" sz="1600" dirty="0" smtClean="0">
                <a:solidFill>
                  <a:srgbClr val="7DB928"/>
                </a:solidFill>
              </a:rPr>
              <a:t/>
            </a:r>
            <a:br>
              <a:rPr lang="fr-FR" sz="1600" dirty="0" smtClean="0">
                <a:solidFill>
                  <a:srgbClr val="7DB928"/>
                </a:solidFill>
              </a:rPr>
            </a:br>
            <a:r>
              <a:rPr lang="fr-FR" sz="1600" dirty="0" smtClean="0">
                <a:solidFill>
                  <a:srgbClr val="7DB928"/>
                </a:solidFill>
              </a:rPr>
              <a:t>	</a:t>
            </a:r>
            <a:r>
              <a:rPr lang="fr-FR" sz="1600" dirty="0" smtClean="0">
                <a:solidFill>
                  <a:srgbClr val="7DB928"/>
                </a:solidFill>
                <a:latin typeface="Wingdings 3" charset="2"/>
                <a:ea typeface="Wingdings 3" charset="2"/>
                <a:cs typeface="Wingdings 3" charset="2"/>
              </a:rPr>
              <a:t>A</a:t>
            </a:r>
            <a:r>
              <a:rPr lang="fr-FR" sz="1600" dirty="0" smtClean="0">
                <a:solidFill>
                  <a:srgbClr val="7DB928"/>
                </a:solidFill>
              </a:rPr>
              <a:t> emballages </a:t>
            </a:r>
            <a:r>
              <a:rPr lang="fr-FR" sz="1600" dirty="0">
                <a:solidFill>
                  <a:srgbClr val="7DB928"/>
                </a:solidFill>
              </a:rPr>
              <a:t>des produits</a:t>
            </a:r>
            <a:r>
              <a:rPr lang="fr-FR" sz="1600" dirty="0" smtClean="0">
                <a:solidFill>
                  <a:srgbClr val="7DB928"/>
                </a:solidFill>
              </a:rPr>
              <a:t>, choix énergétiques </a:t>
            </a:r>
            <a:r>
              <a:rPr lang="fr-FR" sz="1600" dirty="0">
                <a:solidFill>
                  <a:srgbClr val="7DB928"/>
                </a:solidFill>
              </a:rPr>
              <a:t>des bâtiments PA</a:t>
            </a:r>
            <a:r>
              <a:rPr lang="mr-IN" sz="1600" dirty="0" smtClean="0">
                <a:solidFill>
                  <a:srgbClr val="7DB928"/>
                </a:solidFill>
              </a:rPr>
              <a:t>…</a:t>
            </a:r>
            <a:endParaRPr lang="fr-FR" sz="1800" dirty="0">
              <a:latin typeface="Cambria" charset="0"/>
              <a:ea typeface="Times New Roman" charset="0"/>
              <a:cs typeface="Times New Roman" charset="0"/>
            </a:endParaRPr>
          </a:p>
        </p:txBody>
      </p:sp>
      <p:sp>
        <p:nvSpPr>
          <p:cNvPr id="5"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II. L</a:t>
            </a:r>
            <a:r>
              <a:rPr lang="fr-FR" sz="3600" dirty="0" smtClean="0">
                <a:solidFill>
                  <a:srgbClr val="7DB928"/>
                </a:solidFill>
                <a:latin typeface="+mj-lt"/>
                <a:ea typeface="+mj-ea"/>
                <a:cs typeface="+mj-cs"/>
              </a:rPr>
              <a:t>es proximités activées (6)</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6" name="Image 5"/>
          <p:cNvPicPr>
            <a:picLocks noChangeAspect="1"/>
          </p:cNvPicPr>
          <p:nvPr/>
        </p:nvPicPr>
        <p:blipFill>
          <a:blip r:embed="rId3"/>
          <a:srcRect t="18649" b="14919"/>
          <a:stretch>
            <a:fillRect/>
          </a:stretch>
        </p:blipFill>
        <p:spPr>
          <a:xfrm>
            <a:off x="7744819" y="919512"/>
            <a:ext cx="1149386" cy="76356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62501336"/>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re 1"/>
          <p:cNvSpPr>
            <a:spLocks noGrp="1"/>
          </p:cNvSpPr>
          <p:nvPr>
            <p:ph type="title"/>
          </p:nvPr>
        </p:nvSpPr>
        <p:spPr>
          <a:xfrm>
            <a:off x="1671503" y="1036368"/>
            <a:ext cx="7328339" cy="3101292"/>
          </a:xfrm>
        </p:spPr>
        <p:txBody>
          <a:bodyPr>
            <a:noAutofit/>
          </a:bodyPr>
          <a:lstStyle/>
          <a:p>
            <a:pPr algn="r"/>
            <a:r>
              <a:rPr lang="fr-FR" sz="4800" dirty="0" smtClean="0"/>
              <a:t>III. Premiers éléments </a:t>
            </a:r>
            <a:br>
              <a:rPr lang="fr-FR" sz="4800" dirty="0" smtClean="0"/>
            </a:br>
            <a:r>
              <a:rPr lang="fr-FR" sz="4800" dirty="0" smtClean="0"/>
              <a:t>de discussion au regard </a:t>
            </a:r>
            <a:br>
              <a:rPr lang="fr-FR" sz="4800" dirty="0" smtClean="0"/>
            </a:br>
            <a:r>
              <a:rPr lang="fr-FR" sz="4800" dirty="0" smtClean="0"/>
              <a:t>de la durabilité</a:t>
            </a:r>
            <a:br>
              <a:rPr lang="fr-FR" sz="4800" dirty="0" smtClean="0"/>
            </a:br>
            <a:r>
              <a:rPr lang="fr-FR" sz="1800" dirty="0" smtClean="0"/>
              <a:t/>
            </a:r>
            <a:br>
              <a:rPr lang="fr-FR" sz="1800" dirty="0" smtClean="0"/>
            </a:br>
            <a:r>
              <a:rPr lang="fr-FR" sz="4800" i="1" dirty="0" smtClean="0"/>
              <a:t>(en cours</a:t>
            </a:r>
            <a:r>
              <a:rPr lang="mr-IN" sz="4800" i="1" dirty="0" smtClean="0"/>
              <a:t>…</a:t>
            </a:r>
            <a:r>
              <a:rPr lang="fr-FR" sz="4800" i="1" dirty="0" smtClean="0"/>
              <a:t>)</a:t>
            </a:r>
            <a:endParaRPr lang="fr-FR" sz="4800" i="1" dirty="0"/>
          </a:p>
        </p:txBody>
      </p:sp>
      <p:pic>
        <p:nvPicPr>
          <p:cNvPr id="6" name="Image 5"/>
          <p:cNvPicPr preferRelativeResize="0">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090"/>
          <a:stretch>
            <a:fillRect/>
          </a:stretch>
        </p:blipFill>
        <p:spPr>
          <a:xfrm>
            <a:off x="6253261" y="140384"/>
            <a:ext cx="898770" cy="467782"/>
          </a:xfrm>
          <a:prstGeom prst="rect">
            <a:avLst/>
          </a:prstGeom>
        </p:spPr>
      </p:pic>
      <p:pic>
        <p:nvPicPr>
          <p:cNvPr id="5" name="Image 4"/>
          <p:cNvPicPr>
            <a:picLocks noChangeAspect="1"/>
          </p:cNvPicPr>
          <p:nvPr/>
        </p:nvPicPr>
        <p:blipFill>
          <a:blip r:embed="rId4"/>
          <a:stretch>
            <a:fillRect/>
          </a:stretch>
        </p:blipFill>
        <p:spPr>
          <a:xfrm>
            <a:off x="4929950" y="0"/>
            <a:ext cx="784288" cy="77383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3084754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re 1"/>
          <p:cNvSpPr>
            <a:spLocks noGrp="1"/>
          </p:cNvSpPr>
          <p:nvPr>
            <p:ph type="title"/>
          </p:nvPr>
        </p:nvSpPr>
        <p:spPr>
          <a:xfrm>
            <a:off x="0" y="7745"/>
            <a:ext cx="9144000" cy="534288"/>
          </a:xfrm>
        </p:spPr>
        <p:txBody>
          <a:bodyPr>
            <a:noAutofit/>
          </a:bodyPr>
          <a:lstStyle/>
          <a:p>
            <a:pPr algn="ctr"/>
            <a:r>
              <a:rPr lang="fr-FR" sz="3600" dirty="0" smtClean="0"/>
              <a:t>III. Premiers résultats (1)…</a:t>
            </a:r>
            <a:endParaRPr lang="fr-FR" sz="3600" dirty="0"/>
          </a:p>
        </p:txBody>
      </p:sp>
      <p:sp>
        <p:nvSpPr>
          <p:cNvPr id="6" name="Espace réservé du contenu 1"/>
          <p:cNvSpPr>
            <a:spLocks noGrp="1"/>
          </p:cNvSpPr>
          <p:nvPr>
            <p:ph idx="1"/>
          </p:nvPr>
        </p:nvSpPr>
        <p:spPr>
          <a:xfrm>
            <a:off x="410736" y="1000906"/>
            <a:ext cx="7861394" cy="3517931"/>
          </a:xfrm>
        </p:spPr>
        <p:txBody>
          <a:bodyPr>
            <a:normAutofit fontScale="47500" lnSpcReduction="20000"/>
          </a:bodyPr>
          <a:lstStyle/>
          <a:p>
            <a:r>
              <a:rPr lang="fr-BE" sz="4200" dirty="0">
                <a:solidFill>
                  <a:srgbClr val="595959"/>
                </a:solidFill>
              </a:rPr>
              <a:t>Analyse de résultats </a:t>
            </a:r>
            <a:r>
              <a:rPr lang="fr-BE" sz="4200" dirty="0">
                <a:solidFill>
                  <a:srgbClr val="595959"/>
                </a:solidFill>
                <a:latin typeface="Wingdings 3" charset="2"/>
                <a:ea typeface="Wingdings 3" charset="2"/>
                <a:cs typeface="Wingdings 3" charset="2"/>
              </a:rPr>
              <a:t>n</a:t>
            </a:r>
            <a:r>
              <a:rPr lang="fr-BE" sz="4200" dirty="0">
                <a:solidFill>
                  <a:srgbClr val="595959"/>
                </a:solidFill>
              </a:rPr>
              <a:t> pilier de </a:t>
            </a:r>
            <a:r>
              <a:rPr lang="fr-BE" sz="4200" dirty="0" smtClean="0">
                <a:solidFill>
                  <a:srgbClr val="595959"/>
                </a:solidFill>
              </a:rPr>
              <a:t>durabilité (en cours</a:t>
            </a:r>
            <a:r>
              <a:rPr lang="mr-IN" sz="4200" dirty="0" smtClean="0">
                <a:solidFill>
                  <a:srgbClr val="595959"/>
                </a:solidFill>
              </a:rPr>
              <a:t>…</a:t>
            </a:r>
            <a:r>
              <a:rPr lang="fr-BE" sz="4200" dirty="0" smtClean="0">
                <a:solidFill>
                  <a:srgbClr val="595959"/>
                </a:solidFill>
              </a:rPr>
              <a:t>)</a:t>
            </a:r>
            <a:endParaRPr lang="fr-FR" sz="4200" dirty="0">
              <a:solidFill>
                <a:srgbClr val="595959"/>
              </a:solidFill>
            </a:endParaRPr>
          </a:p>
          <a:p>
            <a:pPr marL="0" lvl="1" indent="0">
              <a:spcBef>
                <a:spcPts val="600"/>
              </a:spcBef>
              <a:buSzPct val="70000"/>
              <a:buNone/>
            </a:pPr>
            <a:endParaRPr lang="fr-FR" sz="4100" dirty="0">
              <a:solidFill>
                <a:srgbClr val="7DB928"/>
              </a:solidFill>
            </a:endParaRPr>
          </a:p>
          <a:p>
            <a:pPr marL="400050" lvl="2" indent="0">
              <a:spcBef>
                <a:spcPts val="600"/>
              </a:spcBef>
              <a:buSzPct val="70000"/>
              <a:buNone/>
            </a:pPr>
            <a:r>
              <a:rPr lang="fr-BE" sz="3800" dirty="0" smtClean="0">
                <a:solidFill>
                  <a:srgbClr val="7DB928"/>
                </a:solidFill>
              </a:rPr>
              <a:t>Points </a:t>
            </a:r>
            <a:r>
              <a:rPr lang="fr-BE" sz="3800" dirty="0">
                <a:solidFill>
                  <a:srgbClr val="7DB928"/>
                </a:solidFill>
              </a:rPr>
              <a:t>communs : </a:t>
            </a:r>
            <a:endParaRPr lang="fr-BE" sz="3800" dirty="0" smtClean="0">
              <a:solidFill>
                <a:srgbClr val="7DB928"/>
              </a:solidFill>
            </a:endParaRPr>
          </a:p>
          <a:p>
            <a:pPr marL="400050" lvl="2" indent="0">
              <a:spcBef>
                <a:spcPts val="600"/>
              </a:spcBef>
              <a:buSzPct val="70000"/>
              <a:buNone/>
            </a:pPr>
            <a:r>
              <a:rPr lang="fr-BE" sz="3400" dirty="0" smtClean="0">
                <a:solidFill>
                  <a:srgbClr val="7DB928"/>
                </a:solidFill>
              </a:rPr>
              <a:t>- Relationnel : valeurs paysannes ; travail de sensibilisation / formation / communication</a:t>
            </a:r>
          </a:p>
          <a:p>
            <a:pPr marL="400050" lvl="2" indent="0">
              <a:spcBef>
                <a:spcPts val="600"/>
              </a:spcBef>
              <a:buSzPct val="70000"/>
              <a:buNone/>
            </a:pPr>
            <a:r>
              <a:rPr lang="fr-BE" sz="3400" dirty="0" smtClean="0">
                <a:solidFill>
                  <a:srgbClr val="7DB928"/>
                </a:solidFill>
              </a:rPr>
              <a:t>- Fonctionnel : diversification débouchés en CCPA </a:t>
            </a:r>
            <a:r>
              <a:rPr lang="fr-BE" sz="3400" dirty="0" smtClean="0">
                <a:solidFill>
                  <a:srgbClr val="7DB928"/>
                </a:solidFill>
                <a:latin typeface="Wingdings 3" charset="2"/>
                <a:ea typeface="Wingdings 3" charset="2"/>
                <a:cs typeface="Wingdings 3" charset="2"/>
              </a:rPr>
              <a:t>n</a:t>
            </a:r>
            <a:r>
              <a:rPr lang="fr-BE" sz="3400" dirty="0" smtClean="0">
                <a:solidFill>
                  <a:srgbClr val="7DB928"/>
                </a:solidFill>
              </a:rPr>
              <a:t> projets mutualisés coopératifs</a:t>
            </a:r>
          </a:p>
          <a:p>
            <a:pPr marL="400050" lvl="2" indent="0">
              <a:spcBef>
                <a:spcPts val="600"/>
              </a:spcBef>
              <a:buSzPct val="70000"/>
              <a:buNone/>
            </a:pPr>
            <a:r>
              <a:rPr lang="fr-BE" sz="3400" dirty="0" smtClean="0">
                <a:solidFill>
                  <a:srgbClr val="7DB928"/>
                </a:solidFill>
              </a:rPr>
              <a:t>- Politique : collaboration multi-partenariale engagée</a:t>
            </a:r>
          </a:p>
          <a:p>
            <a:pPr marL="400050" lvl="2" indent="0">
              <a:spcBef>
                <a:spcPts val="600"/>
              </a:spcBef>
              <a:buSzPct val="70000"/>
              <a:buNone/>
            </a:pPr>
            <a:r>
              <a:rPr lang="fr-BE" sz="4100" dirty="0">
                <a:solidFill>
                  <a:srgbClr val="7DB928"/>
                </a:solidFill>
              </a:rPr>
              <a:t/>
            </a:r>
            <a:br>
              <a:rPr lang="fr-BE" sz="4100" dirty="0">
                <a:solidFill>
                  <a:srgbClr val="7DB928"/>
                </a:solidFill>
              </a:rPr>
            </a:br>
            <a:r>
              <a:rPr lang="fr-BE" sz="3800" dirty="0" smtClean="0">
                <a:solidFill>
                  <a:srgbClr val="7DB928"/>
                </a:solidFill>
              </a:rPr>
              <a:t>Divergences </a:t>
            </a:r>
            <a:r>
              <a:rPr lang="fr-BE" sz="3800" dirty="0">
                <a:solidFill>
                  <a:srgbClr val="7DB928"/>
                </a:solidFill>
              </a:rPr>
              <a:t>: </a:t>
            </a:r>
            <a:endParaRPr lang="fr-BE" sz="3800" dirty="0" smtClean="0">
              <a:solidFill>
                <a:srgbClr val="7DB928"/>
              </a:solidFill>
            </a:endParaRPr>
          </a:p>
          <a:p>
            <a:pPr marL="400050" lvl="2" indent="0">
              <a:spcBef>
                <a:spcPts val="600"/>
              </a:spcBef>
              <a:buSzPct val="70000"/>
              <a:buNone/>
            </a:pPr>
            <a:r>
              <a:rPr lang="fr-BE" sz="3400" dirty="0" smtClean="0">
                <a:solidFill>
                  <a:srgbClr val="7DB928"/>
                </a:solidFill>
              </a:rPr>
              <a:t>- Spatial : ancrage local réticulaire (T44) vs. ancrage territorial (PA)</a:t>
            </a:r>
          </a:p>
          <a:p>
            <a:pPr marL="400050" lvl="2" indent="0">
              <a:spcBef>
                <a:spcPts val="600"/>
              </a:spcBef>
              <a:buSzPct val="70000"/>
              <a:buNone/>
            </a:pPr>
            <a:r>
              <a:rPr lang="fr-BE" sz="3400" dirty="0" smtClean="0">
                <a:solidFill>
                  <a:srgbClr val="7DB928"/>
                </a:solidFill>
              </a:rPr>
              <a:t>- Économique : fragilité (T44) vs. efficacité (PA)</a:t>
            </a:r>
          </a:p>
          <a:p>
            <a:pPr marL="400050" lvl="2" indent="0">
              <a:spcBef>
                <a:spcPts val="600"/>
              </a:spcBef>
              <a:buSzPct val="70000"/>
              <a:buNone/>
            </a:pPr>
            <a:r>
              <a:rPr lang="fr-BE" sz="3400" dirty="0" smtClean="0">
                <a:solidFill>
                  <a:srgbClr val="7DB928"/>
                </a:solidFill>
              </a:rPr>
              <a:t>- Environnemental : efficience énergétique (PA; T44) ; évolution des pratiques bio (T44)</a:t>
            </a:r>
            <a:endParaRPr lang="fr-BE" sz="3400" dirty="0">
              <a:solidFill>
                <a:srgbClr val="7DB928"/>
              </a:solidFill>
            </a:endParaRPr>
          </a:p>
        </p:txBody>
      </p:sp>
      <p:pic>
        <p:nvPicPr>
          <p:cNvPr id="4" name="Image 3"/>
          <p:cNvPicPr>
            <a:picLocks noChangeAspect="1"/>
          </p:cNvPicPr>
          <p:nvPr/>
        </p:nvPicPr>
        <p:blipFill>
          <a:blip r:embed="rId3"/>
          <a:srcRect l="5669" t="8504" r="5669" b="8504"/>
          <a:stretch>
            <a:fillRect/>
          </a:stretch>
        </p:blipFill>
        <p:spPr>
          <a:xfrm>
            <a:off x="6862089" y="804861"/>
            <a:ext cx="851369" cy="796925"/>
          </a:xfrm>
          <a:prstGeom prst="rect">
            <a:avLst/>
          </a:prstGeom>
        </p:spPr>
      </p:pic>
      <p:pic>
        <p:nvPicPr>
          <p:cNvPr id="8" name="Image 7"/>
          <p:cNvPicPr>
            <a:picLocks noChangeAspect="1"/>
          </p:cNvPicPr>
          <p:nvPr/>
        </p:nvPicPr>
        <p:blipFill>
          <a:blip r:embed="rId4"/>
          <a:srcRect t="18649" b="14919"/>
          <a:stretch>
            <a:fillRect/>
          </a:stretch>
        </p:blipFill>
        <p:spPr>
          <a:xfrm>
            <a:off x="7857054" y="1000906"/>
            <a:ext cx="1149386" cy="763564"/>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640788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re 1"/>
          <p:cNvSpPr>
            <a:spLocks noGrp="1"/>
          </p:cNvSpPr>
          <p:nvPr>
            <p:ph type="title"/>
          </p:nvPr>
        </p:nvSpPr>
        <p:spPr>
          <a:xfrm>
            <a:off x="0" y="7745"/>
            <a:ext cx="9144000" cy="534288"/>
          </a:xfrm>
        </p:spPr>
        <p:txBody>
          <a:bodyPr>
            <a:noAutofit/>
          </a:bodyPr>
          <a:lstStyle/>
          <a:p>
            <a:pPr algn="ctr"/>
            <a:r>
              <a:rPr lang="fr-FR" sz="3600" dirty="0" smtClean="0"/>
              <a:t>III. Premiers résultats (2)…</a:t>
            </a:r>
            <a:endParaRPr lang="fr-FR" sz="3600" dirty="0"/>
          </a:p>
        </p:txBody>
      </p:sp>
      <p:sp>
        <p:nvSpPr>
          <p:cNvPr id="6" name="Espace réservé du contenu 1"/>
          <p:cNvSpPr>
            <a:spLocks noGrp="1"/>
          </p:cNvSpPr>
          <p:nvPr>
            <p:ph idx="1"/>
          </p:nvPr>
        </p:nvSpPr>
        <p:spPr>
          <a:xfrm>
            <a:off x="410736" y="1000906"/>
            <a:ext cx="7861394" cy="4142593"/>
          </a:xfrm>
        </p:spPr>
        <p:txBody>
          <a:bodyPr>
            <a:normAutofit fontScale="40000" lnSpcReduction="20000"/>
          </a:bodyPr>
          <a:lstStyle/>
          <a:p>
            <a:r>
              <a:rPr lang="fr-BE" sz="5000" dirty="0">
                <a:solidFill>
                  <a:srgbClr val="595959"/>
                </a:solidFill>
              </a:rPr>
              <a:t>Analyse de résultats </a:t>
            </a:r>
            <a:r>
              <a:rPr lang="fr-BE" sz="5000" dirty="0">
                <a:solidFill>
                  <a:srgbClr val="595959"/>
                </a:solidFill>
                <a:latin typeface="Wingdings 3" charset="2"/>
                <a:ea typeface="Wingdings 3" charset="2"/>
                <a:cs typeface="Wingdings 3" charset="2"/>
              </a:rPr>
              <a:t>n</a:t>
            </a:r>
            <a:r>
              <a:rPr lang="fr-BE" sz="5000" dirty="0">
                <a:solidFill>
                  <a:srgbClr val="595959"/>
                </a:solidFill>
              </a:rPr>
              <a:t> </a:t>
            </a:r>
            <a:r>
              <a:rPr lang="fr-BE" sz="5000" dirty="0" smtClean="0">
                <a:solidFill>
                  <a:srgbClr val="595959"/>
                </a:solidFill>
              </a:rPr>
              <a:t>grille de durabilité (en cours</a:t>
            </a:r>
            <a:r>
              <a:rPr lang="mr-IN" sz="5000" dirty="0" smtClean="0">
                <a:solidFill>
                  <a:srgbClr val="595959"/>
                </a:solidFill>
              </a:rPr>
              <a:t>…</a:t>
            </a:r>
            <a:r>
              <a:rPr lang="fr-BE" sz="5000" dirty="0" smtClean="0">
                <a:solidFill>
                  <a:srgbClr val="595959"/>
                </a:solidFill>
              </a:rPr>
              <a:t>)</a:t>
            </a:r>
            <a:endParaRPr lang="fr-FR" sz="5000" dirty="0">
              <a:solidFill>
                <a:srgbClr val="595959"/>
              </a:solidFill>
            </a:endParaRPr>
          </a:p>
          <a:p>
            <a:pPr lvl="1"/>
            <a:endParaRPr lang="fr-FR" sz="4100" dirty="0">
              <a:solidFill>
                <a:srgbClr val="7DB928"/>
              </a:solidFill>
            </a:endParaRPr>
          </a:p>
          <a:p>
            <a:pPr marL="274320" lvl="1">
              <a:spcBef>
                <a:spcPts val="600"/>
              </a:spcBef>
              <a:buSzPct val="70000"/>
              <a:buFont typeface="Wingdings"/>
              <a:buChar char=""/>
            </a:pPr>
            <a:r>
              <a:rPr lang="fr-FR" sz="4500" dirty="0" smtClean="0">
                <a:solidFill>
                  <a:srgbClr val="7DB928"/>
                </a:solidFill>
              </a:rPr>
              <a:t>Bien-être : </a:t>
            </a:r>
          </a:p>
          <a:p>
            <a:pPr marL="457200" lvl="1" indent="0">
              <a:buNone/>
            </a:pPr>
            <a:r>
              <a:rPr lang="fr-FR" sz="4100" dirty="0" smtClean="0">
                <a:solidFill>
                  <a:srgbClr val="7DB928"/>
                </a:solidFill>
              </a:rPr>
              <a:t>- création </a:t>
            </a:r>
            <a:r>
              <a:rPr lang="fr-FR" sz="4100" dirty="0">
                <a:solidFill>
                  <a:srgbClr val="7DB928"/>
                </a:solidFill>
              </a:rPr>
              <a:t>de </a:t>
            </a:r>
            <a:r>
              <a:rPr lang="fr-FR" sz="4100" dirty="0" smtClean="0">
                <a:solidFill>
                  <a:srgbClr val="7DB928"/>
                </a:solidFill>
              </a:rPr>
              <a:t>PVC vivants : occasions </a:t>
            </a:r>
            <a:r>
              <a:rPr lang="fr-FR" sz="4100" dirty="0">
                <a:solidFill>
                  <a:srgbClr val="7DB928"/>
                </a:solidFill>
              </a:rPr>
              <a:t>de rencontres </a:t>
            </a:r>
            <a:r>
              <a:rPr lang="fr-FR" sz="4100" dirty="0" smtClean="0">
                <a:solidFill>
                  <a:srgbClr val="7DB928"/>
                </a:solidFill>
              </a:rPr>
              <a:t>public </a:t>
            </a:r>
            <a:r>
              <a:rPr lang="fr-FR" sz="4100" dirty="0">
                <a:solidFill>
                  <a:srgbClr val="7DB928"/>
                </a:solidFill>
              </a:rPr>
              <a:t>et </a:t>
            </a:r>
            <a:r>
              <a:rPr lang="fr-FR" sz="4100" dirty="0" smtClean="0">
                <a:solidFill>
                  <a:srgbClr val="7DB928"/>
                </a:solidFill>
              </a:rPr>
              <a:t>agriculteurs </a:t>
            </a:r>
            <a:r>
              <a:rPr lang="fr-FR" sz="4100" dirty="0">
                <a:solidFill>
                  <a:srgbClr val="7DB928"/>
                </a:solidFill>
              </a:rPr>
              <a:t>; </a:t>
            </a:r>
          </a:p>
          <a:p>
            <a:pPr marL="457200" lvl="1" indent="0">
              <a:buNone/>
            </a:pPr>
            <a:r>
              <a:rPr lang="fr-FR" sz="4100" dirty="0" smtClean="0">
                <a:solidFill>
                  <a:srgbClr val="7DB928"/>
                </a:solidFill>
              </a:rPr>
              <a:t>- enrichissement </a:t>
            </a:r>
            <a:r>
              <a:rPr lang="fr-FR" sz="4100" dirty="0">
                <a:solidFill>
                  <a:srgbClr val="7DB928"/>
                </a:solidFill>
              </a:rPr>
              <a:t>de la réflexion collective </a:t>
            </a:r>
            <a:r>
              <a:rPr lang="fr-FR" sz="4100" dirty="0" smtClean="0">
                <a:solidFill>
                  <a:srgbClr val="7DB928"/>
                </a:solidFill>
              </a:rPr>
              <a:t>; élargissement </a:t>
            </a:r>
            <a:r>
              <a:rPr lang="fr-FR" sz="4100" dirty="0">
                <a:solidFill>
                  <a:srgbClr val="7DB928"/>
                </a:solidFill>
              </a:rPr>
              <a:t>des horizons.</a:t>
            </a:r>
          </a:p>
          <a:p>
            <a:pPr marL="457200" lvl="1" indent="0">
              <a:buNone/>
            </a:pPr>
            <a:r>
              <a:rPr lang="fr-FR" sz="4100" dirty="0" smtClean="0">
                <a:solidFill>
                  <a:srgbClr val="7DB928"/>
                </a:solidFill>
              </a:rPr>
              <a:t>- gains </a:t>
            </a:r>
            <a:r>
              <a:rPr lang="fr-FR" sz="4100" dirty="0">
                <a:solidFill>
                  <a:srgbClr val="7DB928"/>
                </a:solidFill>
              </a:rPr>
              <a:t>de temps </a:t>
            </a:r>
            <a:r>
              <a:rPr lang="fr-FR" sz="4100" dirty="0" smtClean="0">
                <a:solidFill>
                  <a:srgbClr val="7DB928"/>
                </a:solidFill>
              </a:rPr>
              <a:t>avec outils mutualisés</a:t>
            </a:r>
          </a:p>
          <a:p>
            <a:pPr marL="457200" lvl="1" indent="0">
              <a:buNone/>
            </a:pPr>
            <a:r>
              <a:rPr lang="fr-FR" sz="4100" dirty="0" smtClean="0">
                <a:solidFill>
                  <a:srgbClr val="7DB928"/>
                </a:solidFill>
              </a:rPr>
              <a:t>- équilibre précaire ; structures </a:t>
            </a:r>
            <a:r>
              <a:rPr lang="fr-FR" sz="4100" dirty="0">
                <a:solidFill>
                  <a:srgbClr val="7DB928"/>
                </a:solidFill>
              </a:rPr>
              <a:t>non </a:t>
            </a:r>
            <a:r>
              <a:rPr lang="fr-FR" sz="4100" dirty="0" smtClean="0">
                <a:solidFill>
                  <a:srgbClr val="7DB928"/>
                </a:solidFill>
              </a:rPr>
              <a:t>viables économiquement</a:t>
            </a:r>
          </a:p>
          <a:p>
            <a:pPr marL="457200" lvl="1" indent="0">
              <a:buNone/>
            </a:pPr>
            <a:endParaRPr lang="fr-FR" sz="4100" dirty="0" smtClean="0">
              <a:solidFill>
                <a:srgbClr val="7DB928"/>
              </a:solidFill>
            </a:endParaRPr>
          </a:p>
          <a:p>
            <a:pPr marL="274320" lvl="1">
              <a:spcBef>
                <a:spcPts val="600"/>
              </a:spcBef>
              <a:buSzPct val="70000"/>
              <a:buFont typeface="Wingdings"/>
              <a:buChar char=""/>
            </a:pPr>
            <a:r>
              <a:rPr lang="fr-FR" sz="4500" dirty="0" smtClean="0">
                <a:solidFill>
                  <a:srgbClr val="7DB928"/>
                </a:solidFill>
              </a:rPr>
              <a:t>Respect de l’environnement </a:t>
            </a:r>
            <a:r>
              <a:rPr lang="fr-FR" sz="4500" dirty="0">
                <a:solidFill>
                  <a:srgbClr val="7DB928"/>
                </a:solidFill>
              </a:rPr>
              <a:t>: </a:t>
            </a:r>
          </a:p>
          <a:p>
            <a:pPr marL="457200" lvl="1" indent="0">
              <a:buNone/>
            </a:pPr>
            <a:r>
              <a:rPr lang="fr-FR" sz="4100" dirty="0" smtClean="0">
                <a:solidFill>
                  <a:srgbClr val="7DB928"/>
                </a:solidFill>
              </a:rPr>
              <a:t>- </a:t>
            </a:r>
            <a:r>
              <a:rPr lang="fr-FR" sz="4100" dirty="0">
                <a:solidFill>
                  <a:srgbClr val="7DB928"/>
                </a:solidFill>
              </a:rPr>
              <a:t>e</a:t>
            </a:r>
            <a:r>
              <a:rPr lang="fr-FR" sz="4100" dirty="0" smtClean="0">
                <a:solidFill>
                  <a:srgbClr val="7DB928"/>
                </a:solidFill>
              </a:rPr>
              <a:t>fficacité énergétique et </a:t>
            </a:r>
            <a:r>
              <a:rPr lang="fr-FR" sz="4100" dirty="0" err="1" smtClean="0">
                <a:solidFill>
                  <a:srgbClr val="7DB928"/>
                </a:solidFill>
              </a:rPr>
              <a:t>foodmiles</a:t>
            </a:r>
            <a:r>
              <a:rPr lang="fr-FR" sz="4100" dirty="0" smtClean="0">
                <a:solidFill>
                  <a:srgbClr val="7DB928"/>
                </a:solidFill>
              </a:rPr>
              <a:t> (Terroir </a:t>
            </a:r>
            <a:r>
              <a:rPr lang="fr-FR" sz="4100" dirty="0">
                <a:solidFill>
                  <a:srgbClr val="7DB928"/>
                </a:solidFill>
              </a:rPr>
              <a:t>sur la </a:t>
            </a:r>
            <a:r>
              <a:rPr lang="fr-FR" sz="4100" dirty="0" smtClean="0">
                <a:solidFill>
                  <a:srgbClr val="7DB928"/>
                </a:solidFill>
              </a:rPr>
              <a:t>route), </a:t>
            </a:r>
            <a:r>
              <a:rPr lang="fr-FR" sz="4100" dirty="0">
                <a:solidFill>
                  <a:srgbClr val="7DB928"/>
                </a:solidFill>
              </a:rPr>
              <a:t>14000 </a:t>
            </a:r>
            <a:r>
              <a:rPr lang="fr-FR" sz="4100" dirty="0" smtClean="0">
                <a:solidFill>
                  <a:srgbClr val="7DB928"/>
                </a:solidFill>
              </a:rPr>
              <a:t>km/an économisés</a:t>
            </a:r>
          </a:p>
          <a:p>
            <a:pPr marL="457200" lvl="1" indent="0">
              <a:buNone/>
            </a:pPr>
            <a:r>
              <a:rPr lang="fr-FR" sz="4100" dirty="0" smtClean="0">
                <a:solidFill>
                  <a:srgbClr val="7DB928"/>
                </a:solidFill>
              </a:rPr>
              <a:t>- augmentation des adhérents bios (majoritaires)</a:t>
            </a:r>
            <a:endParaRPr lang="fr-FR" sz="4100" dirty="0">
              <a:solidFill>
                <a:srgbClr val="7DB928"/>
              </a:solidFill>
            </a:endParaRPr>
          </a:p>
          <a:p>
            <a:pPr lvl="1"/>
            <a:endParaRPr lang="fr-FR" sz="4100" dirty="0">
              <a:solidFill>
                <a:srgbClr val="7DB928"/>
              </a:solidFill>
            </a:endParaRPr>
          </a:p>
          <a:p>
            <a:pPr marL="274320" lvl="1">
              <a:spcBef>
                <a:spcPts val="600"/>
              </a:spcBef>
              <a:buSzPct val="70000"/>
              <a:buFont typeface="Wingdings"/>
              <a:buChar char=""/>
            </a:pPr>
            <a:r>
              <a:rPr lang="fr-FR" sz="4500" dirty="0" smtClean="0">
                <a:solidFill>
                  <a:srgbClr val="7DB928"/>
                </a:solidFill>
              </a:rPr>
              <a:t>Développement local : </a:t>
            </a:r>
          </a:p>
          <a:p>
            <a:pPr marL="0" lvl="1" indent="0">
              <a:spcBef>
                <a:spcPts val="600"/>
              </a:spcBef>
              <a:buSzPct val="70000"/>
              <a:buNone/>
            </a:pPr>
            <a:r>
              <a:rPr lang="fr-FR" sz="4500" dirty="0">
                <a:solidFill>
                  <a:srgbClr val="7DB928"/>
                </a:solidFill>
              </a:rPr>
              <a:t>	</a:t>
            </a:r>
            <a:r>
              <a:rPr lang="fr-FR" sz="4000" dirty="0" smtClean="0">
                <a:solidFill>
                  <a:srgbClr val="7DB928"/>
                </a:solidFill>
              </a:rPr>
              <a:t>- </a:t>
            </a:r>
            <a:r>
              <a:rPr lang="fr-FR" sz="4000" dirty="0">
                <a:solidFill>
                  <a:srgbClr val="7DB928"/>
                </a:solidFill>
              </a:rPr>
              <a:t>mais des créations (d’activités, d’emplois), </a:t>
            </a:r>
            <a:endParaRPr lang="fr-FR" sz="4000" dirty="0" smtClean="0">
              <a:solidFill>
                <a:srgbClr val="7DB928"/>
              </a:solidFill>
            </a:endParaRPr>
          </a:p>
          <a:p>
            <a:pPr marL="0" lvl="1" indent="0">
              <a:spcBef>
                <a:spcPts val="600"/>
              </a:spcBef>
              <a:buSzPct val="70000"/>
              <a:buNone/>
            </a:pPr>
            <a:r>
              <a:rPr lang="fr-FR" sz="4000" dirty="0">
                <a:solidFill>
                  <a:srgbClr val="7DB928"/>
                </a:solidFill>
              </a:rPr>
              <a:t>	</a:t>
            </a:r>
            <a:r>
              <a:rPr lang="fr-FR" sz="4000" dirty="0" smtClean="0">
                <a:solidFill>
                  <a:srgbClr val="7DB928"/>
                </a:solidFill>
              </a:rPr>
              <a:t>- animation </a:t>
            </a:r>
            <a:r>
              <a:rPr lang="fr-FR" sz="4000" dirty="0">
                <a:solidFill>
                  <a:srgbClr val="7DB928"/>
                </a:solidFill>
              </a:rPr>
              <a:t>territoriale (faire vivre un marché, être présent, une image</a:t>
            </a:r>
            <a:r>
              <a:rPr lang="fr-FR" sz="4000" dirty="0" smtClean="0">
                <a:solidFill>
                  <a:srgbClr val="7DB928"/>
                </a:solidFill>
              </a:rPr>
              <a:t>…)</a:t>
            </a:r>
            <a:endParaRPr lang="fr-BE" sz="1800" dirty="0">
              <a:solidFill>
                <a:srgbClr val="7DB928"/>
              </a:solidFill>
            </a:endParaRPr>
          </a:p>
          <a:p>
            <a:pPr marL="0" lvl="1" indent="0">
              <a:spcBef>
                <a:spcPts val="600"/>
              </a:spcBef>
              <a:buSzPct val="70000"/>
              <a:buNone/>
            </a:pPr>
            <a:endParaRPr lang="fr-FR" sz="4000" dirty="0">
              <a:solidFill>
                <a:srgbClr val="7DB928"/>
              </a:solidFill>
            </a:endParaRPr>
          </a:p>
        </p:txBody>
      </p:sp>
      <p:pic>
        <p:nvPicPr>
          <p:cNvPr id="4" name="Image 3"/>
          <p:cNvPicPr>
            <a:picLocks noChangeAspect="1"/>
          </p:cNvPicPr>
          <p:nvPr/>
        </p:nvPicPr>
        <p:blipFill>
          <a:blip r:embed="rId3"/>
          <a:srcRect l="5669" t="8504" r="5669" b="8504"/>
          <a:stretch>
            <a:fillRect/>
          </a:stretch>
        </p:blipFill>
        <p:spPr>
          <a:xfrm>
            <a:off x="7932812" y="764600"/>
            <a:ext cx="851369" cy="796925"/>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7978586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re 1"/>
          <p:cNvSpPr>
            <a:spLocks noGrp="1"/>
          </p:cNvSpPr>
          <p:nvPr>
            <p:ph type="title"/>
          </p:nvPr>
        </p:nvSpPr>
        <p:spPr>
          <a:xfrm>
            <a:off x="0" y="7745"/>
            <a:ext cx="9144000" cy="534288"/>
          </a:xfrm>
        </p:spPr>
        <p:txBody>
          <a:bodyPr>
            <a:noAutofit/>
          </a:bodyPr>
          <a:lstStyle/>
          <a:p>
            <a:pPr algn="ctr"/>
            <a:r>
              <a:rPr lang="fr-FR" sz="3600" dirty="0" smtClean="0"/>
              <a:t>III. Premiers résultats (3)…</a:t>
            </a:r>
            <a:endParaRPr lang="fr-FR" sz="3600" dirty="0"/>
          </a:p>
        </p:txBody>
      </p:sp>
      <p:sp>
        <p:nvSpPr>
          <p:cNvPr id="6" name="Espace réservé du contenu 1"/>
          <p:cNvSpPr>
            <a:spLocks noGrp="1"/>
          </p:cNvSpPr>
          <p:nvPr>
            <p:ph idx="1"/>
          </p:nvPr>
        </p:nvSpPr>
        <p:spPr>
          <a:xfrm>
            <a:off x="410736" y="1000906"/>
            <a:ext cx="8573776" cy="4142594"/>
          </a:xfrm>
        </p:spPr>
        <p:txBody>
          <a:bodyPr>
            <a:normAutofit/>
          </a:bodyPr>
          <a:lstStyle/>
          <a:p>
            <a:r>
              <a:rPr lang="fr-BE" sz="2000" dirty="0" smtClean="0">
                <a:solidFill>
                  <a:srgbClr val="595959"/>
                </a:solidFill>
              </a:rPr>
              <a:t>Questionnements, perspectives et réflexions conjointes</a:t>
            </a:r>
          </a:p>
          <a:p>
            <a:pPr>
              <a:buNone/>
            </a:pPr>
            <a:endParaRPr lang="fr-FR" sz="1400" dirty="0" smtClean="0">
              <a:solidFill>
                <a:srgbClr val="7DB928"/>
              </a:solidFill>
            </a:endParaRPr>
          </a:p>
          <a:p>
            <a:pPr>
              <a:buNone/>
            </a:pPr>
            <a:r>
              <a:rPr lang="fr-FR" sz="1800" dirty="0" smtClean="0">
                <a:solidFill>
                  <a:srgbClr val="7DB928"/>
                </a:solidFill>
              </a:rPr>
              <a:t>	</a:t>
            </a:r>
            <a:r>
              <a:rPr lang="fr-FR" sz="1800" dirty="0">
                <a:solidFill>
                  <a:srgbClr val="7DB928"/>
                </a:solidFill>
              </a:rPr>
              <a:t>- Un ancrage territorial et non </a:t>
            </a:r>
            <a:r>
              <a:rPr lang="fr-FR" sz="1800" dirty="0" smtClean="0">
                <a:solidFill>
                  <a:srgbClr val="7DB928"/>
                </a:solidFill>
              </a:rPr>
              <a:t>de filière : </a:t>
            </a:r>
            <a:r>
              <a:rPr lang="fr-FR" sz="1600" dirty="0" smtClean="0">
                <a:solidFill>
                  <a:srgbClr val="7DB928"/>
                </a:solidFill>
              </a:rPr>
              <a:t>«</a:t>
            </a:r>
            <a:r>
              <a:rPr lang="fr-FR" sz="1600" dirty="0">
                <a:solidFill>
                  <a:srgbClr val="7DB928"/>
                </a:solidFill>
              </a:rPr>
              <a:t> </a:t>
            </a:r>
            <a:r>
              <a:rPr lang="fr-FR" sz="1600" i="1" dirty="0" smtClean="0">
                <a:solidFill>
                  <a:srgbClr val="7DB928"/>
                </a:solidFill>
              </a:rPr>
              <a:t>On </a:t>
            </a:r>
            <a:r>
              <a:rPr lang="fr-FR" sz="1600" i="1" dirty="0">
                <a:solidFill>
                  <a:srgbClr val="7DB928"/>
                </a:solidFill>
              </a:rPr>
              <a:t>a la volonté </a:t>
            </a:r>
            <a:r>
              <a:rPr lang="fr-FR" sz="1600" i="1" dirty="0" smtClean="0">
                <a:solidFill>
                  <a:srgbClr val="7DB928"/>
                </a:solidFill>
              </a:rPr>
              <a:t>de </a:t>
            </a:r>
            <a:r>
              <a:rPr lang="fr-FR" sz="1600" i="1" dirty="0">
                <a:solidFill>
                  <a:srgbClr val="7DB928"/>
                </a:solidFill>
              </a:rPr>
              <a:t>s’ancrer sur le territoire local</a:t>
            </a:r>
            <a:r>
              <a:rPr lang="fr-FR" sz="1600" dirty="0">
                <a:solidFill>
                  <a:srgbClr val="7DB928"/>
                </a:solidFill>
              </a:rPr>
              <a:t> </a:t>
            </a:r>
            <a:r>
              <a:rPr lang="fr-FR" sz="1600" dirty="0" smtClean="0">
                <a:solidFill>
                  <a:srgbClr val="7DB928"/>
                </a:solidFill>
              </a:rPr>
              <a:t>»</a:t>
            </a:r>
            <a:br>
              <a:rPr lang="fr-FR" sz="1600" dirty="0" smtClean="0">
                <a:solidFill>
                  <a:srgbClr val="7DB928"/>
                </a:solidFill>
              </a:rPr>
            </a:br>
            <a:r>
              <a:rPr lang="fr-FR" sz="1600" dirty="0" smtClean="0">
                <a:solidFill>
                  <a:srgbClr val="7DB928"/>
                </a:solidFill>
                <a:latin typeface="Wingdings 3" charset="2"/>
                <a:ea typeface="Wingdings 3" charset="2"/>
                <a:cs typeface="Wingdings 3" charset="2"/>
              </a:rPr>
              <a:t>A</a:t>
            </a:r>
            <a:r>
              <a:rPr lang="fr-FR" sz="1600" dirty="0" smtClean="0">
                <a:solidFill>
                  <a:srgbClr val="7DB928"/>
                </a:solidFill>
              </a:rPr>
              <a:t> Développement de </a:t>
            </a:r>
            <a:r>
              <a:rPr lang="fr-FR" sz="1600" dirty="0">
                <a:solidFill>
                  <a:srgbClr val="7DB928"/>
                </a:solidFill>
              </a:rPr>
              <a:t>projets de coopération &amp; décloisonnant entre producteurs et autres acteurs de l’alimentation (RHD, artisans bouchers</a:t>
            </a:r>
            <a:r>
              <a:rPr lang="fr-FR" sz="1600" dirty="0" smtClean="0">
                <a:solidFill>
                  <a:srgbClr val="7DB928"/>
                </a:solidFill>
              </a:rPr>
              <a:t>)</a:t>
            </a:r>
            <a:r>
              <a:rPr lang="fr-FR" sz="1600" dirty="0">
                <a:solidFill>
                  <a:srgbClr val="7DB928"/>
                </a:solidFill>
              </a:rPr>
              <a:t/>
            </a:r>
            <a:br>
              <a:rPr lang="fr-FR" sz="1600" dirty="0">
                <a:solidFill>
                  <a:srgbClr val="7DB928"/>
                </a:solidFill>
              </a:rPr>
            </a:br>
            <a:r>
              <a:rPr lang="fr-FR" sz="1600" dirty="0" smtClean="0">
                <a:solidFill>
                  <a:srgbClr val="7DB928"/>
                </a:solidFill>
                <a:latin typeface="Wingdings 3" charset="2"/>
                <a:ea typeface="Wingdings 3" charset="2"/>
                <a:cs typeface="Wingdings 3" charset="2"/>
              </a:rPr>
              <a:t>A</a:t>
            </a:r>
            <a:r>
              <a:rPr lang="fr-FR" sz="1600" dirty="0" smtClean="0">
                <a:solidFill>
                  <a:srgbClr val="7DB928"/>
                </a:solidFill>
              </a:rPr>
              <a:t> Démocratiser l'accessibilité sociale aux </a:t>
            </a:r>
            <a:r>
              <a:rPr lang="fr-FR" sz="1600" dirty="0">
                <a:solidFill>
                  <a:srgbClr val="7DB928"/>
                </a:solidFill>
              </a:rPr>
              <a:t>produits fermiers – paysans locaux de </a:t>
            </a:r>
            <a:r>
              <a:rPr lang="fr-FR" sz="1600" dirty="0" smtClean="0">
                <a:solidFill>
                  <a:srgbClr val="7DB928"/>
                </a:solidFill>
              </a:rPr>
              <a:t>qualité</a:t>
            </a:r>
            <a:br>
              <a:rPr lang="fr-FR" sz="1600" dirty="0" smtClean="0">
                <a:solidFill>
                  <a:srgbClr val="7DB928"/>
                </a:solidFill>
              </a:rPr>
            </a:br>
            <a:r>
              <a:rPr lang="fr-FR" sz="1600" dirty="0" smtClean="0">
                <a:solidFill>
                  <a:srgbClr val="7DB928"/>
                </a:solidFill>
              </a:rPr>
              <a:t/>
            </a:r>
            <a:br>
              <a:rPr lang="fr-FR" sz="1600" dirty="0" smtClean="0">
                <a:solidFill>
                  <a:srgbClr val="7DB928"/>
                </a:solidFill>
              </a:rPr>
            </a:br>
            <a:r>
              <a:rPr lang="fr-FR" sz="1800" dirty="0" smtClean="0">
                <a:solidFill>
                  <a:srgbClr val="7DB928"/>
                </a:solidFill>
              </a:rPr>
              <a:t>- </a:t>
            </a:r>
            <a:r>
              <a:rPr lang="fr-FR" sz="1800" dirty="0">
                <a:solidFill>
                  <a:srgbClr val="7DB928"/>
                </a:solidFill>
              </a:rPr>
              <a:t>L’humain au cœur de la </a:t>
            </a:r>
            <a:r>
              <a:rPr lang="fr-FR" sz="1800" dirty="0" smtClean="0">
                <a:solidFill>
                  <a:srgbClr val="7DB928"/>
                </a:solidFill>
              </a:rPr>
              <a:t>stratégie / (con)centration sur personnes ressources</a:t>
            </a:r>
            <a:br>
              <a:rPr lang="fr-FR" sz="1800" dirty="0" smtClean="0">
                <a:solidFill>
                  <a:srgbClr val="7DB928"/>
                </a:solidFill>
              </a:rPr>
            </a:br>
            <a:r>
              <a:rPr lang="fr-FR" sz="1600" dirty="0" smtClean="0">
                <a:solidFill>
                  <a:srgbClr val="7DB928"/>
                </a:solidFill>
              </a:rPr>
              <a:t>«</a:t>
            </a:r>
            <a:r>
              <a:rPr lang="fr-FR" sz="1600" dirty="0">
                <a:solidFill>
                  <a:srgbClr val="7DB928"/>
                </a:solidFill>
              </a:rPr>
              <a:t> </a:t>
            </a:r>
            <a:r>
              <a:rPr lang="fr-FR" sz="1600" i="1" dirty="0">
                <a:solidFill>
                  <a:srgbClr val="7DB928"/>
                </a:solidFill>
              </a:rPr>
              <a:t>Ceux qui le font, c’est plus par conviction et par envie de travailler ensemble</a:t>
            </a:r>
            <a:r>
              <a:rPr lang="fr-FR" sz="1600" dirty="0">
                <a:solidFill>
                  <a:srgbClr val="7DB928"/>
                </a:solidFill>
              </a:rPr>
              <a:t> »</a:t>
            </a:r>
            <a:r>
              <a:rPr lang="fr-FR" sz="1600" dirty="0" smtClean="0"/>
              <a:t/>
            </a:r>
            <a:br>
              <a:rPr lang="fr-FR" sz="1600" dirty="0" smtClean="0"/>
            </a:br>
            <a:endParaRPr lang="fr-FR" sz="1800" dirty="0" smtClean="0">
              <a:solidFill>
                <a:srgbClr val="7DB928"/>
              </a:solidFill>
            </a:endParaRPr>
          </a:p>
          <a:p>
            <a:pPr>
              <a:buNone/>
            </a:pPr>
            <a:r>
              <a:rPr lang="fr-FR" sz="1800" dirty="0" smtClean="0">
                <a:solidFill>
                  <a:srgbClr val="7DB928"/>
                </a:solidFill>
              </a:rPr>
              <a:t> 	- Stratégies territoriales des structures en circuits courts alimentaires de proximité : </a:t>
            </a:r>
          </a:p>
          <a:p>
            <a:pPr>
              <a:buNone/>
            </a:pPr>
            <a:r>
              <a:rPr lang="fr-FR" sz="1800" dirty="0" smtClean="0">
                <a:solidFill>
                  <a:srgbClr val="7DB928"/>
                </a:solidFill>
              </a:rPr>
              <a:t>	</a:t>
            </a:r>
            <a:r>
              <a:rPr lang="fr-FR" sz="1600" dirty="0" smtClean="0">
                <a:solidFill>
                  <a:srgbClr val="7DB928"/>
                </a:solidFill>
                <a:latin typeface="Wingdings 3" charset="2"/>
                <a:cs typeface="Wingdings 3" charset="2"/>
              </a:rPr>
              <a:t>A</a:t>
            </a:r>
            <a:r>
              <a:rPr lang="fr-FR" sz="1600" dirty="0" smtClean="0">
                <a:solidFill>
                  <a:srgbClr val="7DB928"/>
                </a:solidFill>
              </a:rPr>
              <a:t> dimension économique = plus value pour les producteurs ? </a:t>
            </a:r>
          </a:p>
          <a:p>
            <a:pPr>
              <a:buNone/>
            </a:pPr>
            <a:r>
              <a:rPr lang="fr-FR" sz="1600" dirty="0" smtClean="0">
                <a:solidFill>
                  <a:srgbClr val="7DB928"/>
                </a:solidFill>
              </a:rPr>
              <a:t>	</a:t>
            </a:r>
            <a:r>
              <a:rPr lang="fr-FR" sz="1600" dirty="0" smtClean="0">
                <a:solidFill>
                  <a:srgbClr val="7DB928"/>
                </a:solidFill>
                <a:latin typeface="Wingdings 3" charset="2"/>
                <a:cs typeface="Wingdings 3" charset="2"/>
              </a:rPr>
              <a:t>A</a:t>
            </a:r>
            <a:r>
              <a:rPr lang="fr-FR" sz="1600" dirty="0" smtClean="0">
                <a:solidFill>
                  <a:srgbClr val="7DB928"/>
                </a:solidFill>
              </a:rPr>
              <a:t> dimension politique / institutionnelle = conflits &amp; gouvernance ?  </a:t>
            </a:r>
          </a:p>
          <a:p>
            <a:pPr>
              <a:buNone/>
            </a:pPr>
            <a:r>
              <a:rPr lang="fr-FR" sz="1600" dirty="0" smtClean="0">
                <a:solidFill>
                  <a:srgbClr val="7DB928"/>
                </a:solidFill>
              </a:rPr>
              <a:t>	</a:t>
            </a:r>
            <a:r>
              <a:rPr lang="fr-FR" sz="1600" dirty="0" smtClean="0">
                <a:solidFill>
                  <a:srgbClr val="7DB928"/>
                </a:solidFill>
                <a:latin typeface="Wingdings 3" charset="2"/>
                <a:ea typeface="Wingdings 3" charset="2"/>
                <a:cs typeface="Wingdings 3" charset="2"/>
              </a:rPr>
              <a:t>A</a:t>
            </a:r>
            <a:r>
              <a:rPr lang="fr-FR" sz="1600" dirty="0" smtClean="0">
                <a:solidFill>
                  <a:srgbClr val="7DB928"/>
                </a:solidFill>
              </a:rPr>
              <a:t> dimension environnementale : efficience logistique vs. changement de pratiques productives ?</a:t>
            </a:r>
          </a:p>
          <a:p>
            <a:endParaRPr lang="fr-FR" sz="1800" dirty="0" smtClean="0"/>
          </a:p>
          <a:p>
            <a:pPr>
              <a:buNone/>
            </a:pPr>
            <a:endParaRPr lang="fr-BE" sz="1800" dirty="0" smtClean="0">
              <a:solidFill>
                <a:srgbClr val="7DB928"/>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53352789"/>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3751770" y="4750102"/>
            <a:ext cx="5388734" cy="391884"/>
          </a:xfrm>
        </p:spPr>
        <p:txBody>
          <a:bodyPr/>
          <a:lstStyle/>
          <a:p>
            <a:r>
              <a:rPr lang="fr-FR" sz="1600" dirty="0" smtClean="0">
                <a:solidFill>
                  <a:schemeClr val="tx1">
                    <a:lumMod val="65000"/>
                    <a:lumOff val="35000"/>
                  </a:schemeClr>
                </a:solidFill>
              </a:rPr>
              <a:t>J. Noel, Ch. </a:t>
            </a:r>
            <a:r>
              <a:rPr lang="fr-FR" sz="1600" dirty="0" err="1" smtClean="0">
                <a:solidFill>
                  <a:schemeClr val="tx1">
                    <a:lumMod val="65000"/>
                    <a:lumOff val="35000"/>
                  </a:schemeClr>
                </a:solidFill>
              </a:rPr>
              <a:t>Margetic</a:t>
            </a:r>
            <a:r>
              <a:rPr lang="fr-FR" sz="1600" dirty="0" smtClean="0">
                <a:solidFill>
                  <a:schemeClr val="tx1">
                    <a:lumMod val="65000"/>
                    <a:lumOff val="35000"/>
                  </a:schemeClr>
                </a:solidFill>
              </a:rPr>
              <a:t> ; F. </a:t>
            </a:r>
            <a:r>
              <a:rPr lang="fr-FR" sz="1600" dirty="0" err="1" smtClean="0">
                <a:solidFill>
                  <a:schemeClr val="tx1">
                    <a:lumMod val="65000"/>
                    <a:lumOff val="35000"/>
                  </a:schemeClr>
                </a:solidFill>
              </a:rPr>
              <a:t>Lanzi</a:t>
            </a:r>
            <a:r>
              <a:rPr lang="fr-FR" sz="1600" dirty="0" smtClean="0">
                <a:solidFill>
                  <a:schemeClr val="tx1">
                    <a:lumMod val="65000"/>
                    <a:lumOff val="35000"/>
                  </a:schemeClr>
                </a:solidFill>
              </a:rPr>
              <a:t>, K. Maréchal, Th. Dogot</a:t>
            </a:r>
            <a:endParaRPr lang="fr-FR" sz="1600" dirty="0">
              <a:solidFill>
                <a:schemeClr val="tx1">
                  <a:lumMod val="65000"/>
                  <a:lumOff val="35000"/>
                </a:schemeClr>
              </a:solidFill>
            </a:endParaRPr>
          </a:p>
        </p:txBody>
      </p:sp>
      <p:sp>
        <p:nvSpPr>
          <p:cNvPr id="10" name="Titre 1"/>
          <p:cNvSpPr>
            <a:spLocks noGrp="1"/>
          </p:cNvSpPr>
          <p:nvPr>
            <p:ph type="title"/>
          </p:nvPr>
        </p:nvSpPr>
        <p:spPr>
          <a:xfrm>
            <a:off x="3656775" y="3478341"/>
            <a:ext cx="5152370" cy="521302"/>
          </a:xfrm>
        </p:spPr>
        <p:txBody>
          <a:bodyPr>
            <a:noAutofit/>
          </a:bodyPr>
          <a:lstStyle/>
          <a:p>
            <a:r>
              <a:rPr lang="fr-FR" dirty="0" smtClean="0"/>
              <a:t>Merci de votre attention…</a:t>
            </a:r>
            <a:endParaRPr lang="fr-FR" dirty="0"/>
          </a:p>
        </p:txBody>
      </p:sp>
      <p:grpSp>
        <p:nvGrpSpPr>
          <p:cNvPr id="11" name="Grouper 10"/>
          <p:cNvGrpSpPr/>
          <p:nvPr/>
        </p:nvGrpSpPr>
        <p:grpSpPr>
          <a:xfrm>
            <a:off x="6620320" y="58976"/>
            <a:ext cx="2575607" cy="2021252"/>
            <a:chOff x="6620320" y="58976"/>
            <a:chExt cx="2575607" cy="2021252"/>
          </a:xfrm>
        </p:grpSpPr>
        <p:pic>
          <p:nvPicPr>
            <p:cNvPr id="12" name="Image 11"/>
            <p:cNvPicPr>
              <a:picLocks noChangeAspect="1"/>
            </p:cNvPicPr>
            <p:nvPr/>
          </p:nvPicPr>
          <p:blipFill>
            <a:blip r:embed="rId3"/>
            <a:stretch>
              <a:fillRect/>
            </a:stretch>
          </p:blipFill>
          <p:spPr>
            <a:xfrm>
              <a:off x="8272957" y="1306397"/>
              <a:ext cx="784288" cy="773831"/>
            </a:xfrm>
            <a:prstGeom prst="rect">
              <a:avLst/>
            </a:prstGeom>
          </p:spPr>
        </p:pic>
        <p:sp>
          <p:nvSpPr>
            <p:cNvPr id="13" name="Rectangle 12"/>
            <p:cNvSpPr/>
            <p:nvPr/>
          </p:nvSpPr>
          <p:spPr>
            <a:xfrm>
              <a:off x="6620320" y="163347"/>
              <a:ext cx="2270035" cy="9998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4" name="Image 13"/>
            <p:cNvPicPr preferRelativeResize="0">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l="57090"/>
            <a:stretch>
              <a:fillRect/>
            </a:stretch>
          </p:blipFill>
          <p:spPr>
            <a:xfrm>
              <a:off x="8197695" y="670580"/>
              <a:ext cx="903344" cy="470163"/>
            </a:xfrm>
            <a:prstGeom prst="rect">
              <a:avLst/>
            </a:prstGeom>
          </p:spPr>
        </p:pic>
        <p:pic>
          <p:nvPicPr>
            <p:cNvPr id="15" name="Image 14"/>
            <p:cNvPicPr>
              <a:picLocks noChangeAspect="1"/>
            </p:cNvPicPr>
            <p:nvPr/>
          </p:nvPicPr>
          <p:blipFill>
            <a:blip r:embed="rId5"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7744388" y="58976"/>
              <a:ext cx="1451539" cy="604306"/>
            </a:xfrm>
            <a:prstGeom prst="rect">
              <a:avLst/>
            </a:prstGeom>
          </p:spPr>
        </p:pic>
      </p:grpSp>
      <p:sp>
        <p:nvSpPr>
          <p:cNvPr id="16" name="Espace réservé du texte 2"/>
          <p:cNvSpPr txBox="1">
            <a:spLocks/>
          </p:cNvSpPr>
          <p:nvPr/>
        </p:nvSpPr>
        <p:spPr>
          <a:xfrm>
            <a:off x="379547" y="-7298"/>
            <a:ext cx="6065588" cy="518182"/>
          </a:xfrm>
          <a:prstGeom prst="rect">
            <a:avLst/>
          </a:prstGeom>
        </p:spPr>
        <p:txBody>
          <a:bodyPr vert="horz" lIns="91440" tIns="45720" rIns="91440" bIns="45720" rtlCol="0">
            <a:noAutofit/>
          </a:bodyPr>
          <a:lstStyle/>
          <a:p>
            <a:pPr marL="0" marR="0" lvl="0" indent="0" algn="ctr" defTabSz="457200" rtl="0" eaLnBrk="1" fontAlgn="auto" latinLnBrk="0" hangingPunct="1">
              <a:lnSpc>
                <a:spcPct val="100000"/>
              </a:lnSpc>
              <a:spcBef>
                <a:spcPct val="20000"/>
              </a:spcBef>
              <a:spcAft>
                <a:spcPts val="0"/>
              </a:spcAft>
              <a:buClr>
                <a:srgbClr val="7DB928"/>
              </a:buClr>
              <a:buSzPct val="55000"/>
              <a:buFont typeface="Lucida Grande"/>
              <a:buNone/>
              <a:tabLst/>
              <a:defRPr/>
            </a:pPr>
            <a:r>
              <a:rPr kumimoji="0" lang="fr-FR" sz="12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a:t>
            </a:r>
            <a:r>
              <a:rPr kumimoji="0" lang="fr-FR" sz="1200" b="0" i="1" u="none" strike="noStrike" kern="1200" cap="none" spc="0" normalizeH="0" noProof="0" dirty="0" smtClean="0">
                <a:ln>
                  <a:noFill/>
                </a:ln>
                <a:solidFill>
                  <a:schemeClr val="tx1">
                    <a:lumMod val="65000"/>
                    <a:lumOff val="35000"/>
                  </a:schemeClr>
                </a:solidFill>
                <a:effectLst/>
                <a:uLnTx/>
                <a:uFillTx/>
                <a:latin typeface="+mn-lt"/>
                <a:ea typeface="+mn-ea"/>
                <a:cs typeface="+mn-cs"/>
              </a:rPr>
              <a:t>Quels rôles des structures collectives dans le développement</a:t>
            </a:r>
            <a:r>
              <a:rPr lang="fr-FR" sz="1200" i="1" dirty="0" smtClean="0">
                <a:solidFill>
                  <a:schemeClr val="tx1">
                    <a:lumMod val="65000"/>
                    <a:lumOff val="35000"/>
                  </a:schemeClr>
                </a:solidFill>
              </a:rPr>
              <a:t> de filières agricoles durables</a:t>
            </a:r>
            <a:r>
              <a:rPr lang="fr-FR" sz="1200" dirty="0" smtClean="0">
                <a:solidFill>
                  <a:schemeClr val="tx1">
                    <a:lumMod val="65000"/>
                    <a:lumOff val="35000"/>
                  </a:schemeClr>
                </a:solidFill>
              </a:rPr>
              <a:t> »</a:t>
            </a:r>
          </a:p>
          <a:p>
            <a:pPr lvl="0" algn="ctr">
              <a:spcBef>
                <a:spcPct val="20000"/>
              </a:spcBef>
              <a:buClr>
                <a:srgbClr val="7DB928"/>
              </a:buClr>
              <a:buSzPct val="55000"/>
              <a:defRPr/>
            </a:pPr>
            <a:r>
              <a:rPr lang="fr-FR" sz="1200" dirty="0" smtClean="0">
                <a:solidFill>
                  <a:schemeClr val="tx1">
                    <a:lumMod val="65000"/>
                    <a:lumOff val="35000"/>
                  </a:schemeClr>
                </a:solidFill>
              </a:rPr>
              <a:t>Journée de Recherche, Ecole d’Ingénieurs </a:t>
            </a:r>
            <a:r>
              <a:rPr kumimoji="0" lang="fr-FR" sz="1200" b="0" i="0" u="none" strike="noStrike" kern="1200" cap="none" spc="0" normalizeH="0" noProof="0" dirty="0" err="1" smtClean="0">
                <a:ln>
                  <a:noFill/>
                </a:ln>
                <a:solidFill>
                  <a:schemeClr val="tx1">
                    <a:lumMod val="65000"/>
                    <a:lumOff val="35000"/>
                  </a:schemeClr>
                </a:solidFill>
                <a:effectLst/>
                <a:uLnTx/>
                <a:uFillTx/>
                <a:latin typeface="+mn-lt"/>
                <a:ea typeface="+mn-ea"/>
                <a:cs typeface="+mn-cs"/>
              </a:rPr>
              <a:t>Purpan</a:t>
            </a:r>
            <a:r>
              <a:rPr kumimoji="0" lang="fr-FR" sz="12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Toulouse, 26 </a:t>
            </a:r>
            <a:r>
              <a:rPr kumimoji="0" lang="fr-FR" sz="1200" b="0" i="0" u="none" strike="noStrike" kern="1200" cap="none" spc="0" normalizeH="0" noProof="0" dirty="0" err="1" smtClean="0">
                <a:ln>
                  <a:noFill/>
                </a:ln>
                <a:solidFill>
                  <a:schemeClr val="tx1">
                    <a:lumMod val="65000"/>
                    <a:lumOff val="35000"/>
                  </a:schemeClr>
                </a:solidFill>
                <a:effectLst/>
                <a:uLnTx/>
                <a:uFillTx/>
                <a:latin typeface="+mn-lt"/>
                <a:ea typeface="+mn-ea"/>
                <a:cs typeface="+mn-cs"/>
              </a:rPr>
              <a:t>jui</a:t>
            </a:r>
            <a:r>
              <a:rPr lang="fr-FR" sz="1200" dirty="0" smtClean="0">
                <a:solidFill>
                  <a:schemeClr val="tx1">
                    <a:lumMod val="65000"/>
                    <a:lumOff val="35000"/>
                  </a:schemeClr>
                </a:solidFill>
              </a:rPr>
              <a:t>n </a:t>
            </a:r>
            <a:r>
              <a:rPr kumimoji="0" lang="fr-FR" sz="1200" b="0" i="0" u="none" strike="noStrike" kern="1200" cap="none" spc="0" normalizeH="0" noProof="0" dirty="0" smtClean="0">
                <a:ln>
                  <a:noFill/>
                </a:ln>
                <a:solidFill>
                  <a:schemeClr val="tx1">
                    <a:lumMod val="65000"/>
                    <a:lumOff val="35000"/>
                  </a:schemeClr>
                </a:solidFill>
                <a:effectLst/>
                <a:uLnTx/>
                <a:uFillTx/>
                <a:latin typeface="+mn-lt"/>
                <a:ea typeface="+mn-ea"/>
                <a:cs typeface="+mn-cs"/>
              </a:rPr>
              <a:t>2019 </a:t>
            </a:r>
            <a:endParaRPr kumimoji="0" lang="fr-FR" sz="1200" b="0" i="0" u="none" strike="noStrike" kern="1200" cap="none" spc="0" normalizeH="0" baseline="0" noProof="0" dirty="0">
              <a:ln>
                <a:noFill/>
              </a:ln>
              <a:solidFill>
                <a:schemeClr val="tx1">
                  <a:lumMod val="65000"/>
                  <a:lumOff val="35000"/>
                </a:schemeClr>
              </a:solidFill>
              <a:effectLst/>
              <a:uLnTx/>
              <a:uFillTx/>
              <a:latin typeface="+mn-lt"/>
              <a:ea typeface="+mn-ea"/>
              <a:cs typeface="+mn-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746267813"/>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965232"/>
            <a:ext cx="8063413" cy="3511075"/>
          </a:xfrm>
        </p:spPr>
        <p:txBody>
          <a:bodyPr>
            <a:normAutofit/>
          </a:bodyPr>
          <a:lstStyle/>
          <a:p>
            <a:r>
              <a:rPr lang="fr-FR" sz="2000" dirty="0" smtClean="0">
                <a:solidFill>
                  <a:srgbClr val="595959"/>
                </a:solidFill>
              </a:rPr>
              <a:t>Un </a:t>
            </a:r>
            <a:r>
              <a:rPr lang="fr-FR" sz="2000" dirty="0">
                <a:solidFill>
                  <a:srgbClr val="595959"/>
                </a:solidFill>
              </a:rPr>
              <a:t>questionnement </a:t>
            </a:r>
            <a:r>
              <a:rPr lang="fr-FR" sz="2000" dirty="0" smtClean="0">
                <a:solidFill>
                  <a:srgbClr val="595959"/>
                </a:solidFill>
              </a:rPr>
              <a:t>principal</a:t>
            </a:r>
          </a:p>
          <a:p>
            <a:pPr marL="0" indent="0">
              <a:buNone/>
            </a:pPr>
            <a:endParaRPr lang="fr-FR" sz="1000" dirty="0" smtClean="0">
              <a:solidFill>
                <a:srgbClr val="595959"/>
              </a:solidFill>
            </a:endParaRPr>
          </a:p>
          <a:p>
            <a:pPr marL="400050" lvl="1" indent="0">
              <a:buNone/>
            </a:pPr>
            <a:r>
              <a:rPr lang="fr-FR" sz="1800" dirty="0" smtClean="0">
                <a:solidFill>
                  <a:srgbClr val="7DB928"/>
                </a:solidFill>
              </a:rPr>
              <a:t>«</a:t>
            </a:r>
            <a:r>
              <a:rPr lang="fr-FR" sz="1800" dirty="0">
                <a:solidFill>
                  <a:srgbClr val="7DB928"/>
                </a:solidFill>
              </a:rPr>
              <a:t> </a:t>
            </a:r>
            <a:r>
              <a:rPr lang="fr-FR" sz="1800" i="1" dirty="0">
                <a:solidFill>
                  <a:srgbClr val="7DB928"/>
                </a:solidFill>
              </a:rPr>
              <a:t>Comprendre le rôle de l’action collective, et les stratégies territoriales mises </a:t>
            </a:r>
            <a:r>
              <a:rPr lang="fr-FR" sz="1800" i="1" dirty="0" smtClean="0">
                <a:solidFill>
                  <a:srgbClr val="7DB928"/>
                </a:solidFill>
              </a:rPr>
              <a:t/>
            </a:r>
            <a:br>
              <a:rPr lang="fr-FR" sz="1800" i="1" dirty="0" smtClean="0">
                <a:solidFill>
                  <a:srgbClr val="7DB928"/>
                </a:solidFill>
              </a:rPr>
            </a:br>
            <a:r>
              <a:rPr lang="fr-FR" sz="1800" i="1" dirty="0" smtClean="0">
                <a:solidFill>
                  <a:srgbClr val="7DB928"/>
                </a:solidFill>
              </a:rPr>
              <a:t>en </a:t>
            </a:r>
            <a:r>
              <a:rPr lang="fr-FR" sz="1800" i="1" dirty="0">
                <a:solidFill>
                  <a:srgbClr val="7DB928"/>
                </a:solidFill>
              </a:rPr>
              <a:t>œuvre, dans le développement de filières agricoles (paysannes) durables ? »  </a:t>
            </a:r>
            <a:r>
              <a:rPr lang="fr-FR" sz="1800" i="1" dirty="0" smtClean="0">
                <a:solidFill>
                  <a:srgbClr val="7DB928"/>
                </a:solidFill>
              </a:rPr>
              <a:t>`</a:t>
            </a:r>
          </a:p>
          <a:p>
            <a:pPr marL="400050" lvl="1" indent="0">
              <a:buNone/>
            </a:pPr>
            <a:r>
              <a:rPr lang="fr-FR" sz="1800" i="1" dirty="0" smtClean="0">
                <a:solidFill>
                  <a:srgbClr val="7DB928"/>
                </a:solidFill>
              </a:rPr>
              <a:t>«</a:t>
            </a:r>
            <a:r>
              <a:rPr lang="fr-FR" sz="1800" i="1" dirty="0">
                <a:solidFill>
                  <a:srgbClr val="7DB928"/>
                </a:solidFill>
              </a:rPr>
              <a:t> Rôle des proximités dans les stratégies d’ancrage territorial dans deux structures collectives francophones ? »</a:t>
            </a:r>
          </a:p>
          <a:p>
            <a:pPr marL="0" indent="0">
              <a:buNone/>
            </a:pPr>
            <a:endParaRPr lang="fr-FR" sz="1900" dirty="0" smtClean="0">
              <a:solidFill>
                <a:srgbClr val="595959"/>
              </a:solidFill>
            </a:endParaRPr>
          </a:p>
          <a:p>
            <a:r>
              <a:rPr lang="fr-FR" sz="2000" dirty="0" smtClean="0">
                <a:solidFill>
                  <a:srgbClr val="595959"/>
                </a:solidFill>
              </a:rPr>
              <a:t>2 </a:t>
            </a:r>
            <a:r>
              <a:rPr lang="fr-FR" sz="2000" dirty="0">
                <a:solidFill>
                  <a:srgbClr val="595959"/>
                </a:solidFill>
              </a:rPr>
              <a:t>études de cas en interaction</a:t>
            </a:r>
          </a:p>
          <a:p>
            <a:pPr marL="685800" lvl="1">
              <a:buFontTx/>
              <a:buChar char="-"/>
            </a:pPr>
            <a:r>
              <a:rPr lang="fr-FR" sz="1800" i="1" dirty="0" smtClean="0">
                <a:solidFill>
                  <a:srgbClr val="7DB928"/>
                </a:solidFill>
              </a:rPr>
              <a:t>Terroirs 44 </a:t>
            </a:r>
            <a:r>
              <a:rPr lang="fr-FR" sz="1600" dirty="0" smtClean="0">
                <a:solidFill>
                  <a:srgbClr val="7DB928"/>
                </a:solidFill>
              </a:rPr>
              <a:t>(Dép. 44, Région </a:t>
            </a:r>
            <a:r>
              <a:rPr lang="fr-FR" sz="1600" dirty="0" err="1" smtClean="0">
                <a:solidFill>
                  <a:srgbClr val="7DB928"/>
                </a:solidFill>
              </a:rPr>
              <a:t>PdL</a:t>
            </a:r>
            <a:r>
              <a:rPr lang="fr-FR" sz="1600" dirty="0" smtClean="0">
                <a:solidFill>
                  <a:srgbClr val="7DB928"/>
                </a:solidFill>
              </a:rPr>
              <a:t>, Ouest France) </a:t>
            </a:r>
          </a:p>
          <a:p>
            <a:pPr marL="685800" lvl="1">
              <a:buFontTx/>
              <a:buChar char="-"/>
            </a:pPr>
            <a:r>
              <a:rPr lang="fr-FR" sz="1800" i="1" dirty="0">
                <a:solidFill>
                  <a:srgbClr val="7DB928"/>
                </a:solidFill>
              </a:rPr>
              <a:t>Paysans Artisans </a:t>
            </a:r>
            <a:r>
              <a:rPr lang="fr-FR" sz="1600" dirty="0" smtClean="0">
                <a:solidFill>
                  <a:srgbClr val="7DB928"/>
                </a:solidFill>
              </a:rPr>
              <a:t>(Province de Namur, Région Wallonie, Sud-Ouest Belgique)</a:t>
            </a:r>
            <a:endParaRPr lang="fr-FR" sz="1600" dirty="0">
              <a:solidFill>
                <a:srgbClr val="7DB928"/>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smtClean="0">
                <a:ln>
                  <a:noFill/>
                </a:ln>
                <a:solidFill>
                  <a:srgbClr val="7DB928"/>
                </a:solidFill>
                <a:effectLst/>
                <a:uLnTx/>
                <a:uFillTx/>
                <a:latin typeface="+mj-lt"/>
                <a:ea typeface="+mj-ea"/>
                <a:cs typeface="+mj-cs"/>
              </a:rPr>
              <a:t>I. Un cadre conceptuel d’analyse</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30029784"/>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9"/>
          <p:cNvPicPr>
            <a:picLocks noChangeAspect="1" noChangeArrowheads="1"/>
          </p:cNvPicPr>
          <p:nvPr/>
        </p:nvPicPr>
        <p:blipFill>
          <a:blip r:embed="rId3"/>
          <a:srcRect l="12966" t="21266" r="12966" b="6134"/>
          <a:stretch>
            <a:fillRect/>
          </a:stretch>
        </p:blipFill>
        <p:spPr bwMode="auto">
          <a:xfrm>
            <a:off x="5384690" y="643080"/>
            <a:ext cx="2618126" cy="1742844"/>
          </a:xfrm>
          <a:prstGeom prst="rect">
            <a:avLst/>
          </a:prstGeom>
          <a:noFill/>
          <a:ln w="9525">
            <a:noFill/>
            <a:miter lim="800000"/>
            <a:headEnd/>
            <a:tailEnd/>
          </a:ln>
          <a:effectLst/>
        </p:spPr>
      </p:pic>
      <p:sp>
        <p:nvSpPr>
          <p:cNvPr id="2" name="Espace réservé du contenu 1"/>
          <p:cNvSpPr>
            <a:spLocks noGrp="1"/>
          </p:cNvSpPr>
          <p:nvPr>
            <p:ph idx="1"/>
          </p:nvPr>
        </p:nvSpPr>
        <p:spPr>
          <a:xfrm>
            <a:off x="410736" y="1000906"/>
            <a:ext cx="8301526" cy="2655668"/>
          </a:xfrm>
        </p:spPr>
        <p:txBody>
          <a:bodyPr>
            <a:normAutofit fontScale="77500" lnSpcReduction="20000"/>
          </a:bodyPr>
          <a:lstStyle/>
          <a:p>
            <a:r>
              <a:rPr lang="fr-BE" sz="2581" dirty="0" smtClean="0">
                <a:solidFill>
                  <a:srgbClr val="595959"/>
                </a:solidFill>
              </a:rPr>
              <a:t>L’école scientifique de la proximité</a:t>
            </a:r>
          </a:p>
          <a:p>
            <a:pPr>
              <a:buNone/>
            </a:pPr>
            <a:r>
              <a:rPr lang="fr-BE" sz="2600" dirty="0" smtClean="0">
                <a:solidFill>
                  <a:srgbClr val="7DB928"/>
                </a:solidFill>
              </a:rPr>
              <a:t/>
            </a:r>
            <a:br>
              <a:rPr lang="fr-BE" sz="2600" dirty="0" smtClean="0">
                <a:solidFill>
                  <a:srgbClr val="7DB928"/>
                </a:solidFill>
              </a:rPr>
            </a:br>
            <a:r>
              <a:rPr lang="fr-BE" sz="2323" dirty="0" smtClean="0">
                <a:solidFill>
                  <a:srgbClr val="7DB928"/>
                </a:solidFill>
              </a:rPr>
              <a:t>Des proximités territoriales :</a:t>
            </a:r>
          </a:p>
          <a:p>
            <a:pPr>
              <a:buNone/>
            </a:pPr>
            <a:r>
              <a:rPr lang="fr-BE" sz="1290" dirty="0">
                <a:solidFill>
                  <a:srgbClr val="7DB928"/>
                </a:solidFill>
              </a:rPr>
              <a:t>	</a:t>
            </a:r>
            <a:r>
              <a:rPr lang="fr-BE" sz="2323" dirty="0" smtClean="0">
                <a:solidFill>
                  <a:srgbClr val="7DB928"/>
                </a:solidFill>
              </a:rPr>
              <a:t>- </a:t>
            </a:r>
            <a:r>
              <a:rPr lang="fr-FR" sz="2323" dirty="0" smtClean="0">
                <a:solidFill>
                  <a:srgbClr val="7DB928"/>
                </a:solidFill>
              </a:rPr>
              <a:t>géographique </a:t>
            </a:r>
            <a:r>
              <a:rPr lang="fr-FR" sz="2323" dirty="0" smtClean="0">
                <a:solidFill>
                  <a:srgbClr val="7DB928"/>
                </a:solidFill>
                <a:latin typeface="Wingdings 3" charset="2"/>
                <a:cs typeface="Wingdings 3" charset="2"/>
              </a:rPr>
              <a:t>n</a:t>
            </a:r>
            <a:r>
              <a:rPr lang="fr-FR" sz="2323" dirty="0" smtClean="0">
                <a:solidFill>
                  <a:srgbClr val="7DB928"/>
                </a:solidFill>
              </a:rPr>
              <a:t> distance spatiale</a:t>
            </a:r>
            <a:r>
              <a:rPr lang="fr-FR" sz="1290" dirty="0">
                <a:solidFill>
                  <a:srgbClr val="7DB928"/>
                </a:solidFill>
              </a:rPr>
              <a:t/>
            </a:r>
            <a:br>
              <a:rPr lang="fr-FR" sz="1290" dirty="0">
                <a:solidFill>
                  <a:srgbClr val="7DB928"/>
                </a:solidFill>
              </a:rPr>
            </a:br>
            <a:r>
              <a:rPr lang="fr-FR" sz="2323" dirty="0" smtClean="0">
                <a:solidFill>
                  <a:srgbClr val="7DB928"/>
                </a:solidFill>
              </a:rPr>
              <a:t>- organisée </a:t>
            </a:r>
            <a:r>
              <a:rPr lang="fr-FR" sz="2323" dirty="0" smtClean="0">
                <a:solidFill>
                  <a:srgbClr val="7DB928"/>
                </a:solidFill>
                <a:latin typeface="Wingdings 3" charset="2"/>
                <a:cs typeface="Wingdings 3" charset="2"/>
              </a:rPr>
              <a:t>n</a:t>
            </a:r>
            <a:r>
              <a:rPr lang="fr-FR" sz="2323" dirty="0" smtClean="0">
                <a:solidFill>
                  <a:srgbClr val="7DB928"/>
                </a:solidFill>
              </a:rPr>
              <a:t> agencement socio-économique</a:t>
            </a:r>
            <a:br>
              <a:rPr lang="fr-FR" sz="2323" dirty="0" smtClean="0">
                <a:solidFill>
                  <a:srgbClr val="7DB928"/>
                </a:solidFill>
              </a:rPr>
            </a:br>
            <a:r>
              <a:rPr lang="fr-FR" sz="2600" dirty="0" smtClean="0">
                <a:solidFill>
                  <a:srgbClr val="7DB928"/>
                </a:solidFill>
              </a:rPr>
              <a:t/>
            </a:r>
            <a:br>
              <a:rPr lang="fr-FR" sz="2600" dirty="0" smtClean="0">
                <a:solidFill>
                  <a:srgbClr val="7DB928"/>
                </a:solidFill>
              </a:rPr>
            </a:br>
            <a:r>
              <a:rPr lang="fr-FR" sz="2300" dirty="0" smtClean="0">
                <a:solidFill>
                  <a:srgbClr val="7DB928"/>
                </a:solidFill>
              </a:rPr>
              <a:t>Couplée à d</a:t>
            </a:r>
            <a:r>
              <a:rPr lang="fr-BE" sz="2300" dirty="0" smtClean="0">
                <a:solidFill>
                  <a:srgbClr val="7DB928"/>
                </a:solidFill>
              </a:rPr>
              <a:t>es </a:t>
            </a:r>
            <a:r>
              <a:rPr lang="fr-BE" sz="2300" dirty="0">
                <a:solidFill>
                  <a:srgbClr val="7DB928"/>
                </a:solidFill>
              </a:rPr>
              <a:t>préoccupations croisées </a:t>
            </a:r>
            <a:r>
              <a:rPr lang="fr-BE" sz="2300" dirty="0" smtClean="0">
                <a:solidFill>
                  <a:srgbClr val="7DB928"/>
                </a:solidFill>
              </a:rPr>
              <a:t>sur le terrain  </a:t>
            </a:r>
            <a:endParaRPr lang="fr-FR" sz="2300" dirty="0" smtClean="0"/>
          </a:p>
          <a:p>
            <a:pPr>
              <a:buNone/>
            </a:pPr>
            <a:r>
              <a:rPr lang="fr-FR" sz="1412" dirty="0" smtClean="0"/>
              <a:t>											</a:t>
            </a:r>
            <a:endParaRPr lang="fr-FR" sz="1412" u="sng" dirty="0" smtClean="0"/>
          </a:p>
          <a:p>
            <a:pPr>
              <a:buNone/>
            </a:pPr>
            <a:endParaRPr lang="fr-FR" sz="1412" u="sng" dirty="0" smtClean="0"/>
          </a:p>
          <a:p>
            <a:pPr>
              <a:buNone/>
            </a:pPr>
            <a:r>
              <a:rPr lang="fr-FR" sz="1412" dirty="0" smtClean="0"/>
              <a:t>															</a:t>
            </a:r>
          </a:p>
          <a:p>
            <a:pPr>
              <a:buNone/>
            </a:pPr>
            <a:r>
              <a:rPr lang="fr-FR" sz="1412" dirty="0" smtClean="0"/>
              <a:t>												</a:t>
            </a:r>
          </a:p>
          <a:p>
            <a:pPr>
              <a:buNone/>
            </a:pPr>
            <a:r>
              <a:rPr lang="fr-FR" sz="1290" dirty="0" smtClean="0"/>
              <a:t>												</a:t>
            </a:r>
            <a:endParaRPr lang="fr-BE" sz="2600" dirty="0" smtClean="0">
              <a:solidFill>
                <a:srgbClr val="7DB928"/>
              </a:solidFill>
            </a:endParaRPr>
          </a:p>
          <a:p>
            <a:pPr marL="0" indent="0">
              <a:buNone/>
            </a:pPr>
            <a:endParaRPr lang="fr-BE" b="1" dirty="0" smtClean="0">
              <a:solidFill>
                <a:srgbClr val="595959"/>
              </a:solidFill>
            </a:endParaRPr>
          </a:p>
          <a:p>
            <a:endParaRPr lang="fr-BE" b="1" dirty="0">
              <a:solidFill>
                <a:srgbClr val="595959"/>
              </a:solidFill>
            </a:endParaRPr>
          </a:p>
        </p:txBody>
      </p:sp>
      <p:sp>
        <p:nvSpPr>
          <p:cNvPr id="3" name="Titre 1"/>
          <p:cNvSpPr>
            <a:spLocks noGrp="1"/>
          </p:cNvSpPr>
          <p:nvPr>
            <p:ph type="title"/>
          </p:nvPr>
        </p:nvSpPr>
        <p:spPr>
          <a:xfrm>
            <a:off x="0" y="7745"/>
            <a:ext cx="9144000" cy="534288"/>
          </a:xfrm>
        </p:spPr>
        <p:txBody>
          <a:bodyPr>
            <a:noAutofit/>
          </a:bodyPr>
          <a:lstStyle/>
          <a:p>
            <a:pPr algn="ctr"/>
            <a:r>
              <a:rPr lang="fr-FR" sz="3600" dirty="0" smtClean="0"/>
              <a:t>I. Un cadre conceptuel d’analyse</a:t>
            </a:r>
            <a:endParaRPr lang="fr-FR" sz="3600" dirty="0"/>
          </a:p>
        </p:txBody>
      </p:sp>
      <p:sp>
        <p:nvSpPr>
          <p:cNvPr id="5" name="Rectangle 4"/>
          <p:cNvSpPr/>
          <p:nvPr/>
        </p:nvSpPr>
        <p:spPr>
          <a:xfrm rot="5400000">
            <a:off x="7001008" y="1581544"/>
            <a:ext cx="2330392" cy="261610"/>
          </a:xfrm>
          <a:prstGeom prst="rect">
            <a:avLst/>
          </a:prstGeom>
        </p:spPr>
        <p:txBody>
          <a:bodyPr wrap="square">
            <a:spAutoFit/>
          </a:bodyPr>
          <a:lstStyle/>
          <a:p>
            <a:pPr>
              <a:buNone/>
            </a:pPr>
            <a:r>
              <a:rPr lang="fr-FR" sz="1100" u="sng" dirty="0"/>
              <a:t>Sources </a:t>
            </a:r>
            <a:r>
              <a:rPr lang="fr-FR" sz="1100" dirty="0"/>
              <a:t>: Torre et </a:t>
            </a:r>
            <a:r>
              <a:rPr lang="fr-FR" sz="1100" dirty="0" err="1"/>
              <a:t>Beuret</a:t>
            </a:r>
            <a:r>
              <a:rPr lang="fr-FR" sz="1100" dirty="0"/>
              <a:t>, 2012. </a:t>
            </a:r>
            <a:endParaRPr lang="fr-BE" sz="1100" dirty="0">
              <a:solidFill>
                <a:srgbClr val="7DB928"/>
              </a:solidFill>
            </a:endParaRPr>
          </a:p>
        </p:txBody>
      </p:sp>
      <p:grpSp>
        <p:nvGrpSpPr>
          <p:cNvPr id="6" name="Grouper 20"/>
          <p:cNvGrpSpPr>
            <a:grpSpLocks/>
          </p:cNvGrpSpPr>
          <p:nvPr/>
        </p:nvGrpSpPr>
        <p:grpSpPr bwMode="auto">
          <a:xfrm>
            <a:off x="188273" y="3116735"/>
            <a:ext cx="2466975" cy="1924050"/>
            <a:chOff x="7034048" y="1752600"/>
            <a:chExt cx="2467640" cy="2565652"/>
          </a:xfrm>
        </p:grpSpPr>
        <p:pic>
          <p:nvPicPr>
            <p:cNvPr id="7" name="Image 18"/>
            <p:cNvPicPr>
              <a:picLocks noChangeAspect="1"/>
            </p:cNvPicPr>
            <p:nvPr/>
          </p:nvPicPr>
          <p:blipFill>
            <a:blip r:embed="rId4"/>
            <a:srcRect l="26332" t="12807" r="2290" b="11385"/>
            <a:stretch>
              <a:fillRect/>
            </a:stretch>
          </p:blipFill>
          <p:spPr bwMode="auto">
            <a:xfrm>
              <a:off x="7034048" y="2209800"/>
              <a:ext cx="2467640" cy="2108452"/>
            </a:xfrm>
            <a:prstGeom prst="rect">
              <a:avLst/>
            </a:prstGeom>
            <a:noFill/>
            <a:ln w="9525">
              <a:noFill/>
              <a:miter lim="800000"/>
              <a:headEnd/>
              <a:tailEnd/>
            </a:ln>
          </p:spPr>
        </p:pic>
        <p:pic>
          <p:nvPicPr>
            <p:cNvPr id="8" name="Image 19"/>
            <p:cNvPicPr>
              <a:picLocks noChangeAspect="1"/>
            </p:cNvPicPr>
            <p:nvPr/>
          </p:nvPicPr>
          <p:blipFill>
            <a:blip r:embed="rId5"/>
            <a:srcRect/>
            <a:stretch>
              <a:fillRect/>
            </a:stretch>
          </p:blipFill>
          <p:spPr bwMode="auto">
            <a:xfrm>
              <a:off x="8001000" y="1752600"/>
              <a:ext cx="914400" cy="1016630"/>
            </a:xfrm>
            <a:prstGeom prst="rect">
              <a:avLst/>
            </a:prstGeom>
            <a:noFill/>
            <a:ln w="9525">
              <a:noFill/>
              <a:miter lim="800000"/>
              <a:headEnd/>
              <a:tailEnd/>
            </a:ln>
          </p:spPr>
        </p:pic>
      </p:grpSp>
      <p:grpSp>
        <p:nvGrpSpPr>
          <p:cNvPr id="9" name="Grouper 14"/>
          <p:cNvGrpSpPr>
            <a:grpSpLocks/>
          </p:cNvGrpSpPr>
          <p:nvPr/>
        </p:nvGrpSpPr>
        <p:grpSpPr bwMode="auto">
          <a:xfrm>
            <a:off x="3332666" y="3164627"/>
            <a:ext cx="2362775" cy="1632347"/>
            <a:chOff x="3733800" y="2057400"/>
            <a:chExt cx="2810900" cy="2362200"/>
          </a:xfrm>
        </p:grpSpPr>
        <p:pic>
          <p:nvPicPr>
            <p:cNvPr id="10" name="Image 11"/>
            <p:cNvPicPr>
              <a:picLocks noChangeAspect="1"/>
            </p:cNvPicPr>
            <p:nvPr/>
          </p:nvPicPr>
          <p:blipFill>
            <a:blip r:embed="rId6"/>
            <a:srcRect t="25368" r="1570" b="2455"/>
            <a:stretch>
              <a:fillRect/>
            </a:stretch>
          </p:blipFill>
          <p:spPr bwMode="auto">
            <a:xfrm>
              <a:off x="3733800" y="2442867"/>
              <a:ext cx="2810900" cy="1976733"/>
            </a:xfrm>
            <a:prstGeom prst="rect">
              <a:avLst/>
            </a:prstGeom>
            <a:noFill/>
            <a:ln w="9525">
              <a:noFill/>
              <a:miter lim="800000"/>
              <a:headEnd/>
              <a:tailEnd/>
            </a:ln>
          </p:spPr>
        </p:pic>
        <p:pic>
          <p:nvPicPr>
            <p:cNvPr id="11" name="Image 12"/>
            <p:cNvPicPr>
              <a:picLocks noChangeAspect="1"/>
            </p:cNvPicPr>
            <p:nvPr/>
          </p:nvPicPr>
          <p:blipFill>
            <a:blip r:embed="rId7"/>
            <a:srcRect t="5728" r="14127" b="71193"/>
            <a:stretch>
              <a:fillRect/>
            </a:stretch>
          </p:blipFill>
          <p:spPr bwMode="auto">
            <a:xfrm>
              <a:off x="3749786" y="2057400"/>
              <a:ext cx="2193814" cy="565461"/>
            </a:xfrm>
            <a:prstGeom prst="rect">
              <a:avLst/>
            </a:prstGeom>
            <a:noFill/>
            <a:ln w="9525">
              <a:noFill/>
              <a:miter lim="800000"/>
              <a:headEnd/>
              <a:tailEnd/>
            </a:ln>
          </p:spPr>
        </p:pic>
      </p:grpSp>
      <p:grpSp>
        <p:nvGrpSpPr>
          <p:cNvPr id="12" name="Grouper 21"/>
          <p:cNvGrpSpPr>
            <a:grpSpLocks/>
          </p:cNvGrpSpPr>
          <p:nvPr/>
        </p:nvGrpSpPr>
        <p:grpSpPr bwMode="auto">
          <a:xfrm>
            <a:off x="6372859" y="2778407"/>
            <a:ext cx="2567150" cy="2272904"/>
            <a:chOff x="3200399" y="2834561"/>
            <a:chExt cx="3048001" cy="2819400"/>
          </a:xfrm>
        </p:grpSpPr>
        <p:pic>
          <p:nvPicPr>
            <p:cNvPr id="13" name="Image 16"/>
            <p:cNvPicPr>
              <a:picLocks noChangeAspect="1"/>
            </p:cNvPicPr>
            <p:nvPr/>
          </p:nvPicPr>
          <p:blipFill>
            <a:blip r:embed="rId8"/>
            <a:srcRect l="30118" t="23032" r="27461" b="38091"/>
            <a:stretch>
              <a:fillRect/>
            </a:stretch>
          </p:blipFill>
          <p:spPr bwMode="auto">
            <a:xfrm>
              <a:off x="3200399" y="2863481"/>
              <a:ext cx="3001001" cy="2750404"/>
            </a:xfrm>
            <a:prstGeom prst="rect">
              <a:avLst/>
            </a:prstGeom>
            <a:noFill/>
            <a:ln w="9525">
              <a:noFill/>
              <a:miter lim="800000"/>
              <a:headEnd/>
              <a:tailEnd/>
            </a:ln>
          </p:spPr>
        </p:pic>
        <p:pic>
          <p:nvPicPr>
            <p:cNvPr id="14" name="Image 17"/>
            <p:cNvPicPr>
              <a:picLocks noChangeAspect="1"/>
            </p:cNvPicPr>
            <p:nvPr/>
          </p:nvPicPr>
          <p:blipFill>
            <a:blip r:embed="rId8"/>
            <a:srcRect l="30118" t="80611" r="27461" b="15945"/>
            <a:stretch>
              <a:fillRect/>
            </a:stretch>
          </p:blipFill>
          <p:spPr bwMode="auto">
            <a:xfrm>
              <a:off x="3239107" y="5410200"/>
              <a:ext cx="3000995" cy="243761"/>
            </a:xfrm>
            <a:prstGeom prst="rect">
              <a:avLst/>
            </a:prstGeom>
            <a:noFill/>
            <a:ln w="9525">
              <a:noFill/>
              <a:miter lim="800000"/>
              <a:headEnd/>
              <a:tailEnd/>
            </a:ln>
          </p:spPr>
        </p:pic>
        <p:pic>
          <p:nvPicPr>
            <p:cNvPr id="15" name="Image 18"/>
            <p:cNvPicPr>
              <a:picLocks noChangeAspect="1"/>
            </p:cNvPicPr>
            <p:nvPr/>
          </p:nvPicPr>
          <p:blipFill>
            <a:blip r:embed="rId8"/>
            <a:srcRect l="45177" t="15945" r="27461" b="82382"/>
            <a:stretch>
              <a:fillRect/>
            </a:stretch>
          </p:blipFill>
          <p:spPr bwMode="auto">
            <a:xfrm>
              <a:off x="3581400" y="2834561"/>
              <a:ext cx="2667000" cy="163059"/>
            </a:xfrm>
            <a:prstGeom prst="rect">
              <a:avLst/>
            </a:prstGeom>
            <a:noFill/>
            <a:ln w="9525">
              <a:noFill/>
              <a:miter lim="800000"/>
              <a:headEnd/>
              <a:tailEnd/>
            </a:ln>
          </p:spPr>
        </p:pic>
      </p:gr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6" y="965232"/>
            <a:ext cx="7882659" cy="1044486"/>
          </a:xfrm>
        </p:spPr>
        <p:txBody>
          <a:bodyPr>
            <a:normAutofit fontScale="92500" lnSpcReduction="10000"/>
          </a:bodyPr>
          <a:lstStyle/>
          <a:p>
            <a:r>
              <a:rPr lang="fr-BE" sz="2200" dirty="0" smtClean="0">
                <a:solidFill>
                  <a:srgbClr val="595959"/>
                </a:solidFill>
              </a:rPr>
              <a:t>Une application aux circuits courts alimentaires</a:t>
            </a:r>
            <a:endParaRPr lang="fr-BE" sz="2200" dirty="0" smtClean="0">
              <a:solidFill>
                <a:srgbClr val="7DB928"/>
              </a:solidFill>
            </a:endParaRPr>
          </a:p>
          <a:p>
            <a:pPr>
              <a:buNone/>
            </a:pPr>
            <a:endParaRPr lang="fr-BE" sz="1900" dirty="0" smtClean="0">
              <a:solidFill>
                <a:srgbClr val="595959"/>
              </a:solidFill>
            </a:endParaRPr>
          </a:p>
          <a:p>
            <a:pPr>
              <a:buNone/>
            </a:pPr>
            <a:r>
              <a:rPr lang="fr-BE" sz="1900" dirty="0" smtClean="0">
                <a:solidFill>
                  <a:srgbClr val="7DB928"/>
                </a:solidFill>
              </a:rPr>
              <a:t>	6 dimensions de la proximité</a:t>
            </a:r>
          </a:p>
          <a:p>
            <a:pPr>
              <a:buNone/>
            </a:pPr>
            <a:endParaRPr lang="fr-BE" sz="2100" dirty="0" smtClean="0">
              <a:solidFill>
                <a:srgbClr val="7DB928"/>
              </a:solidFill>
            </a:endParaRPr>
          </a:p>
          <a:p>
            <a:pPr>
              <a:buNone/>
            </a:pPr>
            <a:endParaRPr lang="fr-BE" sz="1800" b="1" dirty="0" smtClean="0">
              <a:solidFill>
                <a:srgbClr val="7DB928"/>
              </a:solidFill>
            </a:endParaRPr>
          </a:p>
          <a:p>
            <a:pPr>
              <a:buNone/>
            </a:pPr>
            <a:endParaRPr lang="fr-BE" sz="1800" b="1" dirty="0">
              <a:solidFill>
                <a:srgbClr val="7DB928"/>
              </a:solidFill>
            </a:endParaRPr>
          </a:p>
          <a:p>
            <a:pPr>
              <a:buNone/>
            </a:pPr>
            <a:endParaRPr lang="fr-BE" sz="1800" b="1" dirty="0" smtClean="0">
              <a:solidFill>
                <a:srgbClr val="7DB928"/>
              </a:solidFill>
            </a:endParaRPr>
          </a:p>
          <a:p>
            <a:pPr>
              <a:buNone/>
            </a:pPr>
            <a:endParaRPr lang="fr-BE" sz="1800" b="1" dirty="0">
              <a:solidFill>
                <a:srgbClr val="7DB928"/>
              </a:solidFill>
            </a:endParaRPr>
          </a:p>
          <a:p>
            <a:pPr>
              <a:buNone/>
            </a:pPr>
            <a:endParaRPr lang="fr-BE" sz="1800" b="1" dirty="0" smtClean="0">
              <a:solidFill>
                <a:srgbClr val="7DB928"/>
              </a:solidFill>
            </a:endParaRPr>
          </a:p>
          <a:p>
            <a:pPr>
              <a:buNone/>
            </a:pPr>
            <a:endParaRPr lang="fr-BE" sz="1800" b="1" dirty="0">
              <a:solidFill>
                <a:srgbClr val="7DB928"/>
              </a:solidFill>
            </a:endParaRPr>
          </a:p>
          <a:p>
            <a:pPr>
              <a:buNone/>
            </a:pPr>
            <a:endParaRPr lang="fr-BE" sz="1800" b="1" dirty="0" smtClean="0">
              <a:solidFill>
                <a:srgbClr val="595959"/>
              </a:solidFill>
            </a:endParaRPr>
          </a:p>
          <a:p>
            <a:endParaRPr lang="fr-FR" sz="1800" dirty="0" smtClean="0"/>
          </a:p>
          <a:p>
            <a:pPr marL="0" indent="0">
              <a:buNone/>
            </a:pPr>
            <a:endParaRPr lang="fr-FR" sz="700" dirty="0" smtClean="0"/>
          </a:p>
        </p:txBody>
      </p:sp>
      <p:pic>
        <p:nvPicPr>
          <p:cNvPr id="5" name="Image 4"/>
          <p:cNvPicPr>
            <a:picLocks noChangeAspect="1"/>
          </p:cNvPicPr>
          <p:nvPr/>
        </p:nvPicPr>
        <p:blipFill>
          <a:blip r:embed="rId3"/>
          <a:srcRect l="15571"/>
          <a:stretch>
            <a:fillRect/>
          </a:stretch>
        </p:blipFill>
        <p:spPr>
          <a:xfrm>
            <a:off x="294776" y="2196071"/>
            <a:ext cx="5515098" cy="1889393"/>
          </a:xfrm>
          <a:prstGeom prst="rect">
            <a:avLst/>
          </a:prstGeom>
        </p:spPr>
      </p:pic>
      <p:sp>
        <p:nvSpPr>
          <p:cNvPr id="6" name="Rectangle 5"/>
          <p:cNvSpPr/>
          <p:nvPr/>
        </p:nvSpPr>
        <p:spPr>
          <a:xfrm>
            <a:off x="343988" y="4322317"/>
            <a:ext cx="7049385" cy="307777"/>
          </a:xfrm>
          <a:prstGeom prst="rect">
            <a:avLst/>
          </a:prstGeom>
        </p:spPr>
        <p:txBody>
          <a:bodyPr wrap="square">
            <a:spAutoFit/>
          </a:bodyPr>
          <a:lstStyle/>
          <a:p>
            <a:r>
              <a:rPr lang="fr-FR" sz="1400" u="sng" dirty="0" smtClean="0"/>
              <a:t>Sources </a:t>
            </a:r>
            <a:r>
              <a:rPr lang="fr-FR" sz="1400" dirty="0" smtClean="0"/>
              <a:t>: </a:t>
            </a:r>
            <a:r>
              <a:rPr lang="fr-FR" sz="1400" dirty="0" err="1" smtClean="0"/>
              <a:t>Praly</a:t>
            </a:r>
            <a:r>
              <a:rPr lang="fr-FR" sz="1400" dirty="0" smtClean="0"/>
              <a:t> </a:t>
            </a:r>
            <a:r>
              <a:rPr lang="fr-FR" sz="1400" i="1" dirty="0" smtClean="0"/>
              <a:t>et al</a:t>
            </a:r>
            <a:r>
              <a:rPr lang="fr-FR" sz="1400" dirty="0" smtClean="0"/>
              <a:t>., 2014 ; Hérault-Fournier &amp; </a:t>
            </a:r>
            <a:r>
              <a:rPr lang="fr-FR" sz="1400" dirty="0" err="1" smtClean="0"/>
              <a:t>Prigent-Simonin</a:t>
            </a:r>
            <a:r>
              <a:rPr lang="fr-FR" sz="1400" dirty="0" smtClean="0"/>
              <a:t>, 2012 ; Alves et al., 2005 </a:t>
            </a: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smtClean="0">
                <a:ln>
                  <a:noFill/>
                </a:ln>
                <a:solidFill>
                  <a:srgbClr val="7DB928"/>
                </a:solidFill>
                <a:effectLst/>
                <a:uLnTx/>
                <a:uFillTx/>
                <a:latin typeface="+mj-lt"/>
                <a:ea typeface="+mj-ea"/>
                <a:cs typeface="+mj-cs"/>
              </a:rPr>
              <a:t>I. </a:t>
            </a:r>
            <a:r>
              <a:rPr kumimoji="0" lang="fr-FR" sz="3600" b="0" i="0" u="none" strike="noStrike" kern="1200" cap="none" spc="0" normalizeH="0" baseline="0" noProof="0" dirty="0" smtClean="0">
                <a:ln>
                  <a:noFill/>
                </a:ln>
                <a:solidFill>
                  <a:srgbClr val="7DB928"/>
                </a:solidFill>
                <a:effectLst/>
                <a:uLnTx/>
                <a:uFillTx/>
                <a:latin typeface="+mj-lt"/>
                <a:ea typeface="+mj-ea"/>
                <a:cs typeface="+mj-cs"/>
              </a:rPr>
              <a:t>Un cadre conceptuel d’analyse</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graphicFrame>
        <p:nvGraphicFramePr>
          <p:cNvPr id="3" name="Tableau 2"/>
          <p:cNvGraphicFramePr>
            <a:graphicFrameLocks noGrp="1"/>
          </p:cNvGraphicFramePr>
          <p:nvPr>
            <p:extLst>
              <p:ext uri="{D42A27DB-BD31-4B8C-83A1-F6EECF244321}">
                <p14:mod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78704388"/>
              </p:ext>
            </p:extLst>
          </p:nvPr>
        </p:nvGraphicFramePr>
        <p:xfrm>
          <a:off x="5876663" y="2246571"/>
          <a:ext cx="3033420" cy="1793801"/>
        </p:xfrm>
        <a:graphic>
          <a:graphicData uri="http://schemas.openxmlformats.org/drawingml/2006/table">
            <a:tbl>
              <a:tblPr>
                <a:tableStyleId>{073A0DAA-6AF3-43AB-8588-CEC1D06C72B9}</a:tableStyleId>
              </a:tblPr>
              <a:tblGrid>
                <a:gridCol w="1516710"/>
                <a:gridCol w="1516710"/>
              </a:tblGrid>
              <a:tr h="520728">
                <a:tc>
                  <a:txBody>
                    <a:bodyPr/>
                    <a:lstStyle/>
                    <a:p>
                      <a:pPr algn="ctr"/>
                      <a:r>
                        <a:rPr lang="fr-FR" sz="1100" b="1" dirty="0" smtClean="0"/>
                        <a:t>Dimension</a:t>
                      </a:r>
                      <a:br>
                        <a:rPr lang="fr-FR" sz="1100" b="1" dirty="0" smtClean="0"/>
                      </a:br>
                      <a:r>
                        <a:rPr lang="fr-FR" sz="1100" b="1" dirty="0" smtClean="0"/>
                        <a:t> politique</a:t>
                      </a:r>
                      <a:endParaRPr lang="fr-FR" sz="11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fr-FR" sz="1100" b="1" dirty="0" smtClean="0"/>
                        <a:t>Dimension</a:t>
                      </a:r>
                      <a:r>
                        <a:rPr lang="fr-FR" sz="1100" b="1" baseline="0" dirty="0" smtClean="0"/>
                        <a:t> </a:t>
                      </a:r>
                    </a:p>
                    <a:p>
                      <a:pPr algn="ctr"/>
                      <a:r>
                        <a:rPr lang="fr-FR" sz="1100" b="1" baseline="0" dirty="0" smtClean="0"/>
                        <a:t>environnementale</a:t>
                      </a:r>
                      <a:endParaRPr lang="fr-FR" sz="11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27307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sz="1100" b="0" dirty="0" smtClean="0"/>
                        <a:t>Modes de coordination</a:t>
                      </a:r>
                      <a:r>
                        <a:rPr lang="fr-FR" sz="1100" b="0" baseline="0" dirty="0" smtClean="0"/>
                        <a:t> partenariale ; </a:t>
                      </a:r>
                    </a:p>
                    <a:p>
                      <a:pPr marL="0" marR="0" indent="0" algn="l" defTabSz="457200" rtl="0" eaLnBrk="1" fontAlgn="auto" latinLnBrk="0" hangingPunct="1">
                        <a:lnSpc>
                          <a:spcPct val="100000"/>
                        </a:lnSpc>
                        <a:spcBef>
                          <a:spcPts val="0"/>
                        </a:spcBef>
                        <a:spcAft>
                          <a:spcPts val="0"/>
                        </a:spcAft>
                        <a:buClrTx/>
                        <a:buSzTx/>
                        <a:buFontTx/>
                        <a:buNone/>
                        <a:tabLst/>
                        <a:defRPr/>
                      </a:pPr>
                      <a:r>
                        <a:rPr lang="fr-FR" sz="1100" b="0" dirty="0" smtClean="0"/>
                        <a:t>Degré d’implication</a:t>
                      </a:r>
                      <a:r>
                        <a:rPr lang="fr-FR" sz="1100" b="0" baseline="0" dirty="0" smtClean="0"/>
                        <a:t> des acteurs ; </a:t>
                      </a:r>
                    </a:p>
                    <a:p>
                      <a:r>
                        <a:rPr lang="fr-FR" sz="1100" b="0" dirty="0" smtClean="0"/>
                        <a:t>Relations de pouvoir ;</a:t>
                      </a:r>
                      <a:r>
                        <a:rPr lang="fr-FR" sz="1100" b="0" baseline="0" dirty="0" smtClean="0"/>
                        <a:t> </a:t>
                      </a:r>
                    </a:p>
                    <a:p>
                      <a:r>
                        <a:rPr lang="fr-FR" sz="1100" b="0" baseline="0" dirty="0" smtClean="0"/>
                        <a:t>Gestion des conflits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fr-FR" sz="1100" b="0" dirty="0" smtClean="0"/>
                        <a:t>Aménités</a:t>
                      </a:r>
                      <a:r>
                        <a:rPr lang="fr-FR" sz="1100" b="0" baseline="0" dirty="0" smtClean="0"/>
                        <a:t> en termes de biodiversité, paysages;</a:t>
                      </a:r>
                    </a:p>
                    <a:p>
                      <a:r>
                        <a:rPr lang="fr-FR" sz="1100" b="0" baseline="0" dirty="0" smtClean="0"/>
                        <a:t>Efficience énergétique;</a:t>
                      </a:r>
                    </a:p>
                    <a:p>
                      <a:r>
                        <a:rPr lang="fr-FR" sz="1100" b="0" baseline="0" dirty="0" smtClean="0"/>
                        <a:t>Pratiques plus « écologiques » (AB)</a:t>
                      </a:r>
                      <a:endParaRPr lang="fr-FR" sz="11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Espace réservé du contenu 1"/>
          <p:cNvSpPr>
            <a:spLocks noGrp="1"/>
          </p:cNvSpPr>
          <p:nvPr>
            <p:ph idx="1"/>
          </p:nvPr>
        </p:nvSpPr>
        <p:spPr>
          <a:xfrm>
            <a:off x="410735" y="1000906"/>
            <a:ext cx="8520614" cy="3592360"/>
          </a:xfrm>
        </p:spPr>
        <p:txBody>
          <a:bodyPr>
            <a:normAutofit fontScale="40000" lnSpcReduction="20000"/>
          </a:bodyPr>
          <a:lstStyle/>
          <a:p>
            <a:r>
              <a:rPr lang="fr-BE" sz="5000" dirty="0">
                <a:solidFill>
                  <a:srgbClr val="595959"/>
                </a:solidFill>
              </a:rPr>
              <a:t>D</a:t>
            </a:r>
            <a:r>
              <a:rPr lang="fr-BE" sz="5000" dirty="0" smtClean="0">
                <a:solidFill>
                  <a:srgbClr val="595959"/>
                </a:solidFill>
              </a:rPr>
              <a:t>urabilité des </a:t>
            </a:r>
            <a:r>
              <a:rPr lang="fr-FR" sz="5000" dirty="0" smtClean="0">
                <a:solidFill>
                  <a:srgbClr val="595959"/>
                </a:solidFill>
              </a:rPr>
              <a:t>circuits courts alimentaires de proximité </a:t>
            </a:r>
            <a:endParaRPr lang="fr-FR" sz="5000" dirty="0">
              <a:solidFill>
                <a:srgbClr val="595959"/>
              </a:solidFill>
            </a:endParaRPr>
          </a:p>
          <a:p>
            <a:pPr lvl="1"/>
            <a:endParaRPr lang="fr-FR" sz="4100" dirty="0">
              <a:solidFill>
                <a:srgbClr val="7DB928"/>
              </a:solidFill>
            </a:endParaRPr>
          </a:p>
          <a:p>
            <a:pPr marL="400050" lvl="2" indent="0">
              <a:spcBef>
                <a:spcPts val="600"/>
              </a:spcBef>
              <a:buSzPct val="70000"/>
              <a:buNone/>
            </a:pPr>
            <a:r>
              <a:rPr lang="fr-FR" sz="4500" dirty="0" smtClean="0">
                <a:solidFill>
                  <a:srgbClr val="7DB928"/>
                </a:solidFill>
              </a:rPr>
              <a:t>=&gt; Grille proposée </a:t>
            </a:r>
            <a:r>
              <a:rPr lang="fr-FR" sz="4500" dirty="0">
                <a:solidFill>
                  <a:srgbClr val="7DB928"/>
                </a:solidFill>
              </a:rPr>
              <a:t>par chercheurs </a:t>
            </a:r>
            <a:r>
              <a:rPr lang="fr-FR" sz="4500" dirty="0" smtClean="0">
                <a:solidFill>
                  <a:srgbClr val="7DB928"/>
                </a:solidFill>
              </a:rPr>
              <a:t>francophones</a:t>
            </a:r>
            <a:r>
              <a:rPr lang="fr-FR" sz="4000" dirty="0" smtClean="0">
                <a:solidFill>
                  <a:srgbClr val="7DB928"/>
                </a:solidFill>
              </a:rPr>
              <a:t> </a:t>
            </a:r>
            <a:r>
              <a:rPr lang="fr-FR" sz="4000" dirty="0">
                <a:solidFill>
                  <a:srgbClr val="7DB928"/>
                </a:solidFill>
              </a:rPr>
              <a:t>: </a:t>
            </a:r>
            <a:r>
              <a:rPr lang="fr-FR" sz="4000" dirty="0" err="1">
                <a:solidFill>
                  <a:srgbClr val="7DB928"/>
                </a:solidFill>
              </a:rPr>
              <a:t>Mundler</a:t>
            </a:r>
            <a:r>
              <a:rPr lang="fr-FR" sz="4000" dirty="0">
                <a:solidFill>
                  <a:srgbClr val="7DB928"/>
                </a:solidFill>
              </a:rPr>
              <a:t> &amp; </a:t>
            </a:r>
            <a:r>
              <a:rPr lang="fr-FR" sz="4000" dirty="0" err="1" smtClean="0">
                <a:solidFill>
                  <a:srgbClr val="7DB928"/>
                </a:solidFill>
              </a:rPr>
              <a:t>Laughréa</a:t>
            </a:r>
            <a:r>
              <a:rPr lang="fr-FR" sz="4000" dirty="0" smtClean="0">
                <a:solidFill>
                  <a:srgbClr val="7DB928"/>
                </a:solidFill>
              </a:rPr>
              <a:t>, 2016 ; </a:t>
            </a:r>
            <a:br>
              <a:rPr lang="fr-FR" sz="4000" dirty="0" smtClean="0">
                <a:solidFill>
                  <a:srgbClr val="7DB928"/>
                </a:solidFill>
              </a:rPr>
            </a:br>
            <a:r>
              <a:rPr lang="fr-FR" sz="4000" dirty="0" smtClean="0">
                <a:solidFill>
                  <a:srgbClr val="7DB928"/>
                </a:solidFill>
              </a:rPr>
              <a:t>											</a:t>
            </a:r>
            <a:r>
              <a:rPr lang="fr-FR" sz="4000" dirty="0" err="1" smtClean="0">
                <a:solidFill>
                  <a:srgbClr val="7DB928"/>
                </a:solidFill>
              </a:rPr>
              <a:t>Boutry</a:t>
            </a:r>
            <a:r>
              <a:rPr lang="fr-FR" sz="4000" dirty="0" smtClean="0">
                <a:solidFill>
                  <a:srgbClr val="7DB928"/>
                </a:solidFill>
              </a:rPr>
              <a:t> </a:t>
            </a:r>
            <a:r>
              <a:rPr lang="fr-FR" sz="4000" dirty="0">
                <a:solidFill>
                  <a:srgbClr val="7DB928"/>
                </a:solidFill>
              </a:rPr>
              <a:t>&amp; </a:t>
            </a:r>
            <a:r>
              <a:rPr lang="fr-FR" sz="4000" dirty="0" err="1" smtClean="0">
                <a:solidFill>
                  <a:srgbClr val="7DB928"/>
                </a:solidFill>
              </a:rPr>
              <a:t>Ferru</a:t>
            </a:r>
            <a:r>
              <a:rPr lang="fr-FR" sz="4000" dirty="0" smtClean="0">
                <a:solidFill>
                  <a:srgbClr val="7DB928"/>
                </a:solidFill>
              </a:rPr>
              <a:t>, 2016 ;</a:t>
            </a:r>
            <a:r>
              <a:rPr lang="fr-FR" sz="4500" dirty="0">
                <a:solidFill>
                  <a:srgbClr val="7DB928"/>
                </a:solidFill>
              </a:rPr>
              <a:t/>
            </a:r>
            <a:br>
              <a:rPr lang="fr-FR" sz="4500" dirty="0">
                <a:solidFill>
                  <a:srgbClr val="7DB928"/>
                </a:solidFill>
              </a:rPr>
            </a:br>
            <a:endParaRPr lang="fr-FR" sz="4500" dirty="0">
              <a:solidFill>
                <a:srgbClr val="7DB928"/>
              </a:solidFill>
            </a:endParaRPr>
          </a:p>
          <a:p>
            <a:pPr marL="400050" lvl="2" indent="0">
              <a:spcBef>
                <a:spcPts val="600"/>
              </a:spcBef>
              <a:buSzPct val="70000"/>
              <a:buNone/>
            </a:pPr>
            <a:r>
              <a:rPr lang="fr-FR" sz="4000" dirty="0" smtClean="0">
                <a:solidFill>
                  <a:srgbClr val="7DB928"/>
                </a:solidFill>
              </a:rPr>
              <a:t>- </a:t>
            </a:r>
            <a:r>
              <a:rPr lang="fr-FR" sz="4500" i="1" dirty="0" smtClean="0">
                <a:solidFill>
                  <a:srgbClr val="7DB928"/>
                </a:solidFill>
              </a:rPr>
              <a:t>Bien-être des agriculteurs </a:t>
            </a:r>
            <a:r>
              <a:rPr lang="fr-FR" sz="4000" dirty="0" smtClean="0">
                <a:solidFill>
                  <a:srgbClr val="7DB928"/>
                </a:solidFill>
              </a:rPr>
              <a:t>: stabilité revenus &amp; prix / diversification des débouchés / autonomie / reconnaissance sociale &amp; professionnelle / amélioration des compétences </a:t>
            </a:r>
            <a:endParaRPr lang="fr-FR" sz="4000" dirty="0">
              <a:solidFill>
                <a:srgbClr val="7DB928"/>
              </a:solidFill>
            </a:endParaRPr>
          </a:p>
          <a:p>
            <a:pPr marL="400050" lvl="2" indent="0">
              <a:spcBef>
                <a:spcPts val="600"/>
              </a:spcBef>
              <a:buSzPct val="70000"/>
              <a:buNone/>
            </a:pPr>
            <a:r>
              <a:rPr lang="fr-FR" sz="4500" i="1" dirty="0">
                <a:solidFill>
                  <a:srgbClr val="7DB928"/>
                </a:solidFill>
              </a:rPr>
              <a:t/>
            </a:r>
            <a:br>
              <a:rPr lang="fr-FR" sz="4500" i="1" dirty="0">
                <a:solidFill>
                  <a:srgbClr val="7DB928"/>
                </a:solidFill>
              </a:rPr>
            </a:br>
            <a:r>
              <a:rPr lang="fr-FR" sz="4500" i="1" dirty="0">
                <a:solidFill>
                  <a:srgbClr val="7DB928"/>
                </a:solidFill>
              </a:rPr>
              <a:t>- Développement local </a:t>
            </a:r>
            <a:r>
              <a:rPr lang="fr-FR" sz="4000" dirty="0" smtClean="0">
                <a:solidFill>
                  <a:srgbClr val="7DB928"/>
                </a:solidFill>
              </a:rPr>
              <a:t>: créations emplois / installation agricole / impacts sur commerce locaux / lien social &amp; </a:t>
            </a:r>
            <a:r>
              <a:rPr lang="fr-FR" sz="4000" dirty="0">
                <a:solidFill>
                  <a:srgbClr val="7DB928"/>
                </a:solidFill>
              </a:rPr>
              <a:t>é</a:t>
            </a:r>
            <a:r>
              <a:rPr lang="fr-FR" sz="4000" dirty="0" smtClean="0">
                <a:solidFill>
                  <a:srgbClr val="7DB928"/>
                </a:solidFill>
              </a:rPr>
              <a:t>ducation / gouvernance territoriale </a:t>
            </a:r>
          </a:p>
          <a:p>
            <a:pPr marL="400050" lvl="2" indent="0">
              <a:spcBef>
                <a:spcPts val="600"/>
              </a:spcBef>
              <a:buSzPct val="70000"/>
              <a:buNone/>
            </a:pPr>
            <a:r>
              <a:rPr lang="fr-FR" sz="4500" i="1" dirty="0">
                <a:solidFill>
                  <a:srgbClr val="7DB928"/>
                </a:solidFill>
              </a:rPr>
              <a:t/>
            </a:r>
            <a:br>
              <a:rPr lang="fr-FR" sz="4500" i="1" dirty="0">
                <a:solidFill>
                  <a:srgbClr val="7DB928"/>
                </a:solidFill>
              </a:rPr>
            </a:br>
            <a:r>
              <a:rPr lang="fr-FR" sz="4500" i="1" dirty="0">
                <a:solidFill>
                  <a:srgbClr val="7DB928"/>
                </a:solidFill>
              </a:rPr>
              <a:t>- Respect environnement </a:t>
            </a:r>
            <a:r>
              <a:rPr lang="fr-FR" sz="4000" dirty="0" smtClean="0">
                <a:solidFill>
                  <a:srgbClr val="7DB928"/>
                </a:solidFill>
              </a:rPr>
              <a:t>: pratiques AB / préservation biodiversité &amp; paysages / réduction des emballages / efficacité énergétique &amp; </a:t>
            </a:r>
            <a:r>
              <a:rPr lang="fr-FR" sz="4000" dirty="0" err="1" smtClean="0">
                <a:solidFill>
                  <a:srgbClr val="7DB928"/>
                </a:solidFill>
              </a:rPr>
              <a:t>foodmiles</a:t>
            </a:r>
            <a:endParaRPr lang="fr-FR" sz="4000" dirty="0" smtClean="0">
              <a:solidFill>
                <a:srgbClr val="7DB928"/>
              </a:solidFill>
            </a:endParaRPr>
          </a:p>
          <a:p>
            <a:pPr marL="400050" lvl="2" indent="0">
              <a:spcBef>
                <a:spcPts val="600"/>
              </a:spcBef>
              <a:buSzPct val="70000"/>
              <a:buNone/>
            </a:pPr>
            <a:endParaRPr lang="fr-FR" sz="4000" dirty="0" smtClean="0">
              <a:solidFill>
                <a:srgbClr val="7DB928"/>
              </a:solidFill>
            </a:endParaRPr>
          </a:p>
          <a:p>
            <a:pPr marL="400050" lvl="2" indent="0">
              <a:spcBef>
                <a:spcPts val="600"/>
              </a:spcBef>
              <a:buSzPct val="70000"/>
              <a:buNone/>
            </a:pPr>
            <a:endParaRPr lang="fr-FR" sz="3700" dirty="0" smtClean="0">
              <a:solidFill>
                <a:srgbClr val="7DB928"/>
              </a:solidFill>
            </a:endParaRPr>
          </a:p>
        </p:txBody>
      </p:sp>
      <p:sp>
        <p:nvSpPr>
          <p:cNvPr id="7"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smtClean="0">
                <a:ln>
                  <a:noFill/>
                </a:ln>
                <a:solidFill>
                  <a:srgbClr val="7DB928"/>
                </a:solidFill>
                <a:effectLst/>
                <a:uLnTx/>
                <a:uFillTx/>
                <a:latin typeface="+mj-lt"/>
                <a:ea typeface="+mj-ea"/>
                <a:cs typeface="+mj-cs"/>
              </a:rPr>
              <a:t>I. </a:t>
            </a:r>
            <a:r>
              <a:rPr kumimoji="0" lang="fr-FR" sz="3600" b="0" i="0" u="none" strike="noStrike" kern="1200" cap="none" spc="0" normalizeH="0" baseline="0" noProof="0" dirty="0" smtClean="0">
                <a:ln>
                  <a:noFill/>
                </a:ln>
                <a:solidFill>
                  <a:srgbClr val="7DB928"/>
                </a:solidFill>
                <a:effectLst/>
                <a:uLnTx/>
                <a:uFillTx/>
                <a:latin typeface="+mj-lt"/>
                <a:ea typeface="+mj-ea"/>
                <a:cs typeface="+mj-cs"/>
              </a:rPr>
              <a:t>Un cadre conceptuel d’analyse</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4488865"/>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6" y="965232"/>
            <a:ext cx="8301526" cy="4095866"/>
          </a:xfrm>
        </p:spPr>
        <p:txBody>
          <a:bodyPr>
            <a:normAutofit/>
          </a:bodyPr>
          <a:lstStyle/>
          <a:p>
            <a:r>
              <a:rPr lang="fr-BE" sz="2000" dirty="0" smtClean="0">
                <a:solidFill>
                  <a:srgbClr val="595959"/>
                </a:solidFill>
              </a:rPr>
              <a:t>Recueil et traitement des données</a:t>
            </a:r>
            <a:r>
              <a:rPr lang="fr-BE" sz="1800" dirty="0" smtClean="0">
                <a:solidFill>
                  <a:srgbClr val="595959"/>
                </a:solidFill>
              </a:rPr>
              <a:t/>
            </a:r>
            <a:br>
              <a:rPr lang="fr-BE" sz="1800" dirty="0" smtClean="0">
                <a:solidFill>
                  <a:srgbClr val="595959"/>
                </a:solidFill>
              </a:rPr>
            </a:br>
            <a:r>
              <a:rPr lang="fr-BE" sz="1800" dirty="0">
                <a:solidFill>
                  <a:srgbClr val="7DB928"/>
                </a:solidFill>
              </a:rPr>
              <a:t/>
            </a:r>
            <a:br>
              <a:rPr lang="fr-BE" sz="1800" dirty="0">
                <a:solidFill>
                  <a:srgbClr val="7DB928"/>
                </a:solidFill>
              </a:rPr>
            </a:br>
            <a:r>
              <a:rPr lang="fr-BE" sz="1800" dirty="0" smtClean="0">
                <a:solidFill>
                  <a:srgbClr val="7DB928"/>
                </a:solidFill>
              </a:rPr>
              <a:t>Données primaires</a:t>
            </a:r>
            <a:br>
              <a:rPr lang="fr-BE" sz="1800" dirty="0" smtClean="0">
                <a:solidFill>
                  <a:srgbClr val="7DB928"/>
                </a:solidFill>
              </a:rPr>
            </a:br>
            <a:r>
              <a:rPr lang="fr-BE" sz="1600" dirty="0" smtClean="0">
                <a:solidFill>
                  <a:srgbClr val="7DB928"/>
                </a:solidFill>
              </a:rPr>
              <a:t>- Observation participante (capitalisation)</a:t>
            </a:r>
          </a:p>
          <a:p>
            <a:pPr marL="400050" lvl="1" indent="0">
              <a:buNone/>
            </a:pPr>
            <a:r>
              <a:rPr lang="fr-BE" sz="400" dirty="0" smtClean="0">
                <a:solidFill>
                  <a:srgbClr val="7DB928"/>
                </a:solidFill>
              </a:rPr>
              <a:t/>
            </a:r>
            <a:br>
              <a:rPr lang="fr-BE" sz="400" dirty="0" smtClean="0">
                <a:solidFill>
                  <a:srgbClr val="7DB928"/>
                </a:solidFill>
              </a:rPr>
            </a:br>
            <a:r>
              <a:rPr lang="fr-BE" sz="1600" dirty="0" smtClean="0">
                <a:solidFill>
                  <a:srgbClr val="7DB928"/>
                </a:solidFill>
              </a:rPr>
              <a:t>- </a:t>
            </a:r>
            <a:r>
              <a:rPr lang="fr-FR" sz="1600" dirty="0" smtClean="0">
                <a:solidFill>
                  <a:srgbClr val="7DB928"/>
                </a:solidFill>
              </a:rPr>
              <a:t>6 entretiens semi-directifs ciblés</a:t>
            </a:r>
            <a:br>
              <a:rPr lang="fr-FR" sz="1600" dirty="0" smtClean="0">
                <a:solidFill>
                  <a:srgbClr val="7DB928"/>
                </a:solidFill>
              </a:rPr>
            </a:br>
            <a:r>
              <a:rPr lang="fr-FR" sz="1600" dirty="0" smtClean="0">
                <a:solidFill>
                  <a:srgbClr val="7DB928"/>
                </a:solidFill>
                <a:latin typeface="Wingdings 3" charset="2"/>
                <a:ea typeface="Wingdings 3" charset="2"/>
                <a:cs typeface="Wingdings 3" charset="2"/>
              </a:rPr>
              <a:t>A</a:t>
            </a:r>
            <a:r>
              <a:rPr lang="fr-FR" sz="1600" dirty="0" smtClean="0">
                <a:solidFill>
                  <a:srgbClr val="7DB928"/>
                </a:solidFill>
              </a:rPr>
              <a:t> Responsable de chaque structure : présidente de PA  </a:t>
            </a:r>
            <a:br>
              <a:rPr lang="fr-FR" sz="1600" dirty="0" smtClean="0">
                <a:solidFill>
                  <a:srgbClr val="7DB928"/>
                </a:solidFill>
              </a:rPr>
            </a:br>
            <a:r>
              <a:rPr lang="fr-FR" sz="1600" dirty="0" smtClean="0">
                <a:solidFill>
                  <a:srgbClr val="7DB928"/>
                </a:solidFill>
              </a:rPr>
              <a:t>/ coordinatrice de T44</a:t>
            </a:r>
            <a:r>
              <a:rPr lang="fr-BE" sz="1600" dirty="0" smtClean="0">
                <a:solidFill>
                  <a:srgbClr val="7DB928"/>
                </a:solidFill>
              </a:rPr>
              <a:t/>
            </a:r>
            <a:br>
              <a:rPr lang="fr-BE" sz="1600" dirty="0" smtClean="0">
                <a:solidFill>
                  <a:srgbClr val="7DB928"/>
                </a:solidFill>
              </a:rPr>
            </a:br>
            <a:r>
              <a:rPr lang="fr-BE" sz="1600" dirty="0" smtClean="0">
                <a:solidFill>
                  <a:srgbClr val="7DB928"/>
                </a:solidFill>
                <a:latin typeface="Wingdings 3" charset="2"/>
                <a:ea typeface="Wingdings 3" charset="2"/>
                <a:cs typeface="Wingdings 3" charset="2"/>
              </a:rPr>
              <a:t>A</a:t>
            </a:r>
            <a:r>
              <a:rPr lang="fr-BE" sz="1600" b="1" dirty="0" smtClean="0">
                <a:solidFill>
                  <a:srgbClr val="595959"/>
                </a:solidFill>
              </a:rPr>
              <a:t> </a:t>
            </a:r>
            <a:r>
              <a:rPr lang="fr-BE" sz="1600" dirty="0" smtClean="0">
                <a:solidFill>
                  <a:srgbClr val="7DB928"/>
                </a:solidFill>
              </a:rPr>
              <a:t>4 agriculteurs/</a:t>
            </a:r>
            <a:r>
              <a:rPr lang="fr-BE" sz="1600" dirty="0" err="1" smtClean="0">
                <a:solidFill>
                  <a:srgbClr val="7DB928"/>
                </a:solidFill>
              </a:rPr>
              <a:t>trices</a:t>
            </a:r>
            <a:r>
              <a:rPr lang="fr-BE" sz="1600" dirty="0" smtClean="0">
                <a:solidFill>
                  <a:srgbClr val="7DB928"/>
                </a:solidFill>
              </a:rPr>
              <a:t> aux profils </a:t>
            </a:r>
            <a:r>
              <a:rPr lang="fr-BE" sz="1600" dirty="0" err="1" smtClean="0">
                <a:solidFill>
                  <a:srgbClr val="7DB928"/>
                </a:solidFill>
              </a:rPr>
              <a:t>socio-démographiques</a:t>
            </a:r>
            <a:r>
              <a:rPr lang="fr-BE" sz="1600" dirty="0" smtClean="0">
                <a:solidFill>
                  <a:srgbClr val="7DB928"/>
                </a:solidFill>
              </a:rPr>
              <a:t> </a:t>
            </a:r>
            <a:br>
              <a:rPr lang="fr-BE" sz="1600" dirty="0" smtClean="0">
                <a:solidFill>
                  <a:srgbClr val="7DB928"/>
                </a:solidFill>
              </a:rPr>
            </a:br>
            <a:r>
              <a:rPr lang="fr-BE" sz="1600" dirty="0" smtClean="0">
                <a:solidFill>
                  <a:srgbClr val="7DB928"/>
                </a:solidFill>
              </a:rPr>
              <a:t>et technico-économiques variés (maraichers/</a:t>
            </a:r>
            <a:r>
              <a:rPr lang="fr-BE" sz="1600" dirty="0">
                <a:solidFill>
                  <a:srgbClr val="7DB928"/>
                </a:solidFill>
              </a:rPr>
              <a:t>é</a:t>
            </a:r>
            <a:r>
              <a:rPr lang="fr-BE" sz="1600" dirty="0" smtClean="0">
                <a:solidFill>
                  <a:srgbClr val="7DB928"/>
                </a:solidFill>
              </a:rPr>
              <a:t>leveurs ; </a:t>
            </a:r>
            <a:br>
              <a:rPr lang="fr-BE" sz="1600" dirty="0" smtClean="0">
                <a:solidFill>
                  <a:srgbClr val="7DB928"/>
                </a:solidFill>
              </a:rPr>
            </a:br>
            <a:r>
              <a:rPr lang="fr-BE" sz="1600" dirty="0" smtClean="0">
                <a:solidFill>
                  <a:srgbClr val="7DB928"/>
                </a:solidFill>
              </a:rPr>
              <a:t>homme/femme; rural/périurbain; jeunes/</a:t>
            </a:r>
            <a:r>
              <a:rPr lang="fr-FR" sz="1600" dirty="0" smtClean="0">
                <a:solidFill>
                  <a:srgbClr val="7DB928"/>
                </a:solidFill>
              </a:rPr>
              <a:t>âgés</a:t>
            </a:r>
            <a:r>
              <a:rPr lang="mr-IN" sz="1600" dirty="0" smtClean="0">
                <a:solidFill>
                  <a:srgbClr val="7DB928"/>
                </a:solidFill>
              </a:rPr>
              <a:t>…</a:t>
            </a:r>
            <a:r>
              <a:rPr lang="fr-FR" sz="1600" dirty="0" smtClean="0">
                <a:solidFill>
                  <a:srgbClr val="7DB928"/>
                </a:solidFill>
              </a:rPr>
              <a:t>)</a:t>
            </a:r>
            <a:endParaRPr lang="fr-FR" sz="1600" dirty="0">
              <a:solidFill>
                <a:srgbClr val="7DB928"/>
              </a:solidFill>
            </a:endParaRPr>
          </a:p>
          <a:p>
            <a:pPr>
              <a:buNone/>
            </a:pPr>
            <a:r>
              <a:rPr lang="fr-FR" sz="1600" dirty="0" smtClean="0">
                <a:solidFill>
                  <a:srgbClr val="7DB928"/>
                </a:solidFill>
              </a:rPr>
              <a:t>	</a:t>
            </a:r>
          </a:p>
          <a:p>
            <a:pPr>
              <a:buNone/>
            </a:pPr>
            <a:r>
              <a:rPr lang="fr-FR" sz="1800" dirty="0">
                <a:solidFill>
                  <a:srgbClr val="7DB928"/>
                </a:solidFill>
              </a:rPr>
              <a:t>	</a:t>
            </a:r>
            <a:r>
              <a:rPr lang="fr-FR" sz="1800" dirty="0" smtClean="0">
                <a:solidFill>
                  <a:srgbClr val="7DB928"/>
                </a:solidFill>
              </a:rPr>
              <a:t>Données secondaires </a:t>
            </a:r>
            <a:br>
              <a:rPr lang="fr-FR" sz="1800" dirty="0" smtClean="0">
                <a:solidFill>
                  <a:srgbClr val="7DB928"/>
                </a:solidFill>
              </a:rPr>
            </a:br>
            <a:r>
              <a:rPr lang="fr-FR" sz="1600" dirty="0" smtClean="0">
                <a:solidFill>
                  <a:srgbClr val="7DB928"/>
                </a:solidFill>
              </a:rPr>
              <a:t>- Sites Internet</a:t>
            </a:r>
            <a:br>
              <a:rPr lang="fr-FR" sz="1600" dirty="0" smtClean="0">
                <a:solidFill>
                  <a:srgbClr val="7DB928"/>
                </a:solidFill>
              </a:rPr>
            </a:br>
            <a:r>
              <a:rPr lang="fr-FR" sz="1600" dirty="0" smtClean="0">
                <a:solidFill>
                  <a:srgbClr val="7DB928"/>
                </a:solidFill>
              </a:rPr>
              <a:t>- </a:t>
            </a:r>
            <a:r>
              <a:rPr lang="fr-FR" sz="1600" dirty="0">
                <a:solidFill>
                  <a:srgbClr val="7DB928"/>
                </a:solidFill>
              </a:rPr>
              <a:t>Documents internes : </a:t>
            </a:r>
            <a:r>
              <a:rPr lang="fr-FR" sz="1600" dirty="0" smtClean="0">
                <a:solidFill>
                  <a:srgbClr val="7DB928"/>
                </a:solidFill>
              </a:rPr>
              <a:t>chartes</a:t>
            </a:r>
            <a:r>
              <a:rPr lang="fr-FR" sz="1600" dirty="0">
                <a:solidFill>
                  <a:srgbClr val="7DB928"/>
                </a:solidFill>
              </a:rPr>
              <a:t>, </a:t>
            </a:r>
            <a:r>
              <a:rPr lang="fr-FR" sz="1600" dirty="0" smtClean="0">
                <a:solidFill>
                  <a:srgbClr val="7DB928"/>
                </a:solidFill>
              </a:rPr>
              <a:t>statuts, bulletins, flyers</a:t>
            </a:r>
            <a:r>
              <a:rPr lang="mr-IN" sz="1600" dirty="0" smtClean="0">
                <a:solidFill>
                  <a:srgbClr val="7DB928"/>
                </a:solidFill>
              </a:rPr>
              <a:t>…</a:t>
            </a:r>
            <a:endParaRPr lang="fr-FR" sz="1600" dirty="0" smtClean="0">
              <a:solidFill>
                <a:srgbClr val="7DB928"/>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 Un cadre méthodologique</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4" name="Image 3"/>
          <p:cNvPicPr>
            <a:picLocks noChangeAspect="1"/>
          </p:cNvPicPr>
          <p:nvPr/>
        </p:nvPicPr>
        <p:blipFill rotWithShape="1">
          <a:blip r:embed="rId3"/>
          <a:srcRect b="14419"/>
          <a:stretch/>
        </p:blipFill>
        <p:spPr>
          <a:xfrm>
            <a:off x="5762848" y="1483660"/>
            <a:ext cx="3268395" cy="3428582"/>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10735" y="965232"/>
            <a:ext cx="8390365" cy="4127412"/>
          </a:xfrm>
        </p:spPr>
        <p:txBody>
          <a:bodyPr>
            <a:normAutofit/>
          </a:bodyPr>
          <a:lstStyle/>
          <a:p>
            <a:pPr marL="342900" lvl="1" indent="-342900">
              <a:buSzPct val="55000"/>
              <a:buFont typeface="Lucida Grande"/>
              <a:buChar char="▶"/>
            </a:pPr>
            <a:r>
              <a:rPr lang="fr-BE" sz="2000" dirty="0" smtClean="0">
                <a:solidFill>
                  <a:srgbClr val="595959"/>
                </a:solidFill>
              </a:rPr>
              <a:t>Une association de producteurs fermiers en vente directe</a:t>
            </a:r>
            <a:r>
              <a:rPr lang="fr-BE" sz="1800" dirty="0" smtClean="0">
                <a:solidFill>
                  <a:srgbClr val="595959"/>
                </a:solidFill>
              </a:rPr>
              <a:t/>
            </a:r>
            <a:br>
              <a:rPr lang="fr-BE" sz="1800" dirty="0" smtClean="0">
                <a:solidFill>
                  <a:srgbClr val="595959"/>
                </a:solidFill>
              </a:rPr>
            </a:br>
            <a:r>
              <a:rPr lang="fr-BE" sz="1800" dirty="0">
                <a:solidFill>
                  <a:srgbClr val="7DB928"/>
                </a:solidFill>
              </a:rPr>
              <a:t/>
            </a:r>
            <a:br>
              <a:rPr lang="fr-BE" sz="1800" dirty="0">
                <a:solidFill>
                  <a:srgbClr val="7DB928"/>
                </a:solidFill>
              </a:rPr>
            </a:br>
            <a:r>
              <a:rPr lang="fr-BE" sz="1800" dirty="0" smtClean="0">
                <a:solidFill>
                  <a:srgbClr val="7DB928"/>
                </a:solidFill>
              </a:rPr>
              <a:t>- Depuis </a:t>
            </a:r>
            <a:r>
              <a:rPr lang="fr-BE" sz="1800" dirty="0">
                <a:solidFill>
                  <a:srgbClr val="7DB928"/>
                </a:solidFill>
              </a:rPr>
              <a:t>1988 : regroupement </a:t>
            </a:r>
            <a:r>
              <a:rPr lang="fr-BE" sz="1800" dirty="0" smtClean="0">
                <a:solidFill>
                  <a:srgbClr val="7DB928"/>
                </a:solidFill>
              </a:rPr>
              <a:t>fédératif d’associations </a:t>
            </a:r>
            <a:r>
              <a:rPr lang="fr-BE" sz="1800" dirty="0">
                <a:solidFill>
                  <a:srgbClr val="7DB928"/>
                </a:solidFill>
              </a:rPr>
              <a:t>locales </a:t>
            </a:r>
            <a:r>
              <a:rPr lang="fr-BE" sz="1800" dirty="0" smtClean="0">
                <a:solidFill>
                  <a:srgbClr val="7DB928"/>
                </a:solidFill>
              </a:rPr>
              <a:t>du Dép.44</a:t>
            </a:r>
            <a:r>
              <a:rPr lang="fr-BE" sz="1600" dirty="0">
                <a:solidFill>
                  <a:srgbClr val="7DB928"/>
                </a:solidFill>
              </a:rPr>
              <a:t/>
            </a:r>
            <a:br>
              <a:rPr lang="fr-BE" sz="1600" dirty="0">
                <a:solidFill>
                  <a:srgbClr val="7DB928"/>
                </a:solidFill>
              </a:rPr>
            </a:br>
            <a:r>
              <a:rPr lang="fr-BE" sz="1600" dirty="0" smtClean="0">
                <a:solidFill>
                  <a:srgbClr val="7DB928"/>
                </a:solidFill>
              </a:rPr>
              <a:t> </a:t>
            </a:r>
            <a:r>
              <a:rPr lang="fr-FR" sz="1600" dirty="0" smtClean="0">
                <a:solidFill>
                  <a:srgbClr val="7DB928"/>
                </a:solidFill>
                <a:latin typeface="Wingdings 3" charset="2"/>
                <a:ea typeface="Wingdings 3" charset="2"/>
                <a:cs typeface="Wingdings 3" charset="2"/>
              </a:rPr>
              <a:t>A</a:t>
            </a:r>
            <a:r>
              <a:rPr lang="fr-FR" sz="1600" dirty="0" smtClean="0">
                <a:solidFill>
                  <a:srgbClr val="7DB928"/>
                </a:solidFill>
              </a:rPr>
              <a:t> </a:t>
            </a:r>
            <a:r>
              <a:rPr lang="fr-FR" sz="1600" dirty="0">
                <a:solidFill>
                  <a:srgbClr val="7DB928"/>
                </a:solidFill>
              </a:rPr>
              <a:t>Terroir et Sel ; Terroir de la Baie ; Terroir de </a:t>
            </a:r>
            <a:r>
              <a:rPr lang="fr-FR" sz="1600" dirty="0" smtClean="0">
                <a:solidFill>
                  <a:srgbClr val="7DB928"/>
                </a:solidFill>
              </a:rPr>
              <a:t>Retz…</a:t>
            </a:r>
            <a:endParaRPr lang="fr-FR" sz="1600" dirty="0">
              <a:solidFill>
                <a:srgbClr val="7DB928"/>
              </a:solidFill>
            </a:endParaRPr>
          </a:p>
          <a:p>
            <a:pPr marL="400050" lvl="2" indent="0">
              <a:buSzPct val="55000"/>
              <a:buNone/>
            </a:pPr>
            <a:r>
              <a:rPr lang="fr-FR" sz="1600" dirty="0" smtClean="0">
                <a:solidFill>
                  <a:srgbClr val="7DB928"/>
                </a:solidFill>
              </a:rPr>
              <a:t>75 </a:t>
            </a:r>
            <a:r>
              <a:rPr lang="fr-FR" sz="1600" dirty="0">
                <a:solidFill>
                  <a:srgbClr val="7DB928"/>
                </a:solidFill>
              </a:rPr>
              <a:t>producteurs adhérents + </a:t>
            </a:r>
            <a:r>
              <a:rPr lang="fr-FR" sz="1600" dirty="0" smtClean="0">
                <a:solidFill>
                  <a:srgbClr val="7DB928"/>
                </a:solidFill>
              </a:rPr>
              <a:t>5 salariées + 1 animatrice </a:t>
            </a:r>
            <a:endParaRPr lang="fr-FR" sz="1600" dirty="0">
              <a:solidFill>
                <a:srgbClr val="7DB928"/>
              </a:solidFill>
            </a:endParaRPr>
          </a:p>
          <a:p>
            <a:pPr marL="400050" lvl="2" indent="0">
              <a:buSzPct val="55000"/>
              <a:buNone/>
            </a:pPr>
            <a:r>
              <a:rPr lang="fr-FR" sz="1600" dirty="0" smtClean="0">
                <a:solidFill>
                  <a:srgbClr val="7DB928"/>
                </a:solidFill>
              </a:rPr>
              <a:t>50 </a:t>
            </a:r>
            <a:r>
              <a:rPr lang="fr-FR" sz="1600" dirty="0">
                <a:solidFill>
                  <a:srgbClr val="7DB928"/>
                </a:solidFill>
              </a:rPr>
              <a:t>lieux de distribution </a:t>
            </a:r>
            <a:r>
              <a:rPr lang="fr-FR" sz="1600" dirty="0" smtClean="0">
                <a:solidFill>
                  <a:srgbClr val="7DB928"/>
                </a:solidFill>
              </a:rPr>
              <a:t>(</a:t>
            </a:r>
            <a:r>
              <a:rPr lang="fr-FR" sz="1600" dirty="0">
                <a:solidFill>
                  <a:srgbClr val="7DB928"/>
                </a:solidFill>
              </a:rPr>
              <a:t>fermes, marchés, magasins </a:t>
            </a:r>
            <a:r>
              <a:rPr lang="fr-FR" sz="1600" dirty="0" smtClean="0">
                <a:solidFill>
                  <a:srgbClr val="7DB928"/>
                </a:solidFill>
              </a:rPr>
              <a:t>de producteurs, </a:t>
            </a:r>
            <a:r>
              <a:rPr lang="fr-FR" sz="1600" dirty="0">
                <a:solidFill>
                  <a:srgbClr val="7DB928"/>
                </a:solidFill>
              </a:rPr>
              <a:t>vente en ligne)</a:t>
            </a:r>
            <a:r>
              <a:rPr lang="fr-BE" sz="1600" dirty="0" smtClean="0">
                <a:solidFill>
                  <a:srgbClr val="7DB928"/>
                </a:solidFill>
              </a:rPr>
              <a:t/>
            </a:r>
            <a:br>
              <a:rPr lang="fr-BE" sz="1600" dirty="0" smtClean="0">
                <a:solidFill>
                  <a:srgbClr val="7DB928"/>
                </a:solidFill>
              </a:rPr>
            </a:br>
            <a:r>
              <a:rPr lang="fr-BE" sz="1600" dirty="0" smtClean="0">
                <a:solidFill>
                  <a:srgbClr val="7DB928"/>
                </a:solidFill>
              </a:rPr>
              <a:t/>
            </a:r>
            <a:br>
              <a:rPr lang="fr-BE" sz="1600" dirty="0" smtClean="0">
                <a:solidFill>
                  <a:srgbClr val="7DB928"/>
                </a:solidFill>
              </a:rPr>
            </a:br>
            <a:r>
              <a:rPr lang="fr-BE" sz="1800" dirty="0" smtClean="0">
                <a:solidFill>
                  <a:srgbClr val="7DB928"/>
                </a:solidFill>
              </a:rPr>
              <a:t>- Mission principale</a:t>
            </a:r>
            <a:br>
              <a:rPr lang="fr-BE" sz="1800" dirty="0" smtClean="0">
                <a:solidFill>
                  <a:srgbClr val="7DB928"/>
                </a:solidFill>
              </a:rPr>
            </a:br>
            <a:r>
              <a:rPr lang="fr-FR" sz="1600" dirty="0" smtClean="0">
                <a:solidFill>
                  <a:srgbClr val="7DB928"/>
                </a:solidFill>
              </a:rPr>
              <a:t>« </a:t>
            </a:r>
            <a:r>
              <a:rPr lang="fr-FR" sz="1600" i="1" dirty="0" smtClean="0">
                <a:solidFill>
                  <a:srgbClr val="7DB928"/>
                </a:solidFill>
              </a:rPr>
              <a:t>Défendre </a:t>
            </a:r>
            <a:r>
              <a:rPr lang="fr-FR" sz="1600" i="1" dirty="0">
                <a:solidFill>
                  <a:srgbClr val="7DB928"/>
                </a:solidFill>
              </a:rPr>
              <a:t>et promouvoir la vente </a:t>
            </a:r>
            <a:r>
              <a:rPr lang="fr-FR" sz="1600" i="1" dirty="0" smtClean="0">
                <a:solidFill>
                  <a:srgbClr val="7DB928"/>
                </a:solidFill>
              </a:rPr>
              <a:t>directe, l’agriculture paysanne et la </a:t>
            </a:r>
            <a:r>
              <a:rPr lang="fr-FR" sz="1600" i="1" dirty="0">
                <a:solidFill>
                  <a:srgbClr val="7DB928"/>
                </a:solidFill>
              </a:rPr>
              <a:t>production </a:t>
            </a:r>
            <a:r>
              <a:rPr lang="fr-FR" sz="1600" i="1" dirty="0" smtClean="0">
                <a:solidFill>
                  <a:srgbClr val="7DB928"/>
                </a:solidFill>
              </a:rPr>
              <a:t>fermière de proximité, </a:t>
            </a:r>
            <a:r>
              <a:rPr lang="fr-FR" sz="1600" i="1" dirty="0">
                <a:solidFill>
                  <a:srgbClr val="7DB928"/>
                </a:solidFill>
              </a:rPr>
              <a:t>riche de </a:t>
            </a:r>
            <a:r>
              <a:rPr lang="fr-FR" sz="1600" i="1" dirty="0" smtClean="0">
                <a:solidFill>
                  <a:srgbClr val="7DB928"/>
                </a:solidFill>
              </a:rPr>
              <a:t>liens, ancrée </a:t>
            </a:r>
            <a:r>
              <a:rPr lang="fr-FR" sz="1600" i="1" dirty="0">
                <a:solidFill>
                  <a:srgbClr val="7DB928"/>
                </a:solidFill>
              </a:rPr>
              <a:t>dans ses territoires </a:t>
            </a:r>
            <a:r>
              <a:rPr lang="fr-FR" sz="1600" i="1" dirty="0" smtClean="0">
                <a:solidFill>
                  <a:srgbClr val="7DB928"/>
                </a:solidFill>
              </a:rPr>
              <a:t>naturels et </a:t>
            </a:r>
            <a:r>
              <a:rPr lang="fr-FR" sz="1600" i="1" dirty="0">
                <a:solidFill>
                  <a:srgbClr val="7DB928"/>
                </a:solidFill>
              </a:rPr>
              <a:t>sociaux</a:t>
            </a:r>
            <a:r>
              <a:rPr lang="fr-FR" sz="1600" dirty="0">
                <a:solidFill>
                  <a:srgbClr val="7DB928"/>
                </a:solidFill>
              </a:rPr>
              <a:t> </a:t>
            </a:r>
            <a:r>
              <a:rPr lang="fr-FR" sz="1600" dirty="0" smtClean="0">
                <a:solidFill>
                  <a:srgbClr val="7DB928"/>
                </a:solidFill>
              </a:rPr>
              <a:t>»</a:t>
            </a:r>
            <a:endParaRPr lang="fr-FR" sz="1600" dirty="0">
              <a:solidFill>
                <a:srgbClr val="7DB928"/>
              </a:solidFill>
            </a:endParaRPr>
          </a:p>
          <a:p>
            <a:pPr marL="400050" lvl="2" indent="0">
              <a:buSzPct val="55000"/>
              <a:buNone/>
            </a:pPr>
            <a:r>
              <a:rPr lang="fr-FR" sz="1600" i="1" dirty="0" smtClean="0">
                <a:solidFill>
                  <a:srgbClr val="7DB928"/>
                </a:solidFill>
              </a:rPr>
              <a:t>«</a:t>
            </a:r>
            <a:r>
              <a:rPr lang="fr-FR" sz="1600" i="1" dirty="0">
                <a:solidFill>
                  <a:srgbClr val="7DB928"/>
                </a:solidFill>
              </a:rPr>
              <a:t> L'Agriculture p</a:t>
            </a:r>
            <a:r>
              <a:rPr lang="fr-FR" sz="1600" i="1" dirty="0" smtClean="0">
                <a:solidFill>
                  <a:srgbClr val="7DB928"/>
                </a:solidFill>
              </a:rPr>
              <a:t>aysanne </a:t>
            </a:r>
            <a:r>
              <a:rPr lang="fr-FR" sz="1600" i="1" dirty="0">
                <a:solidFill>
                  <a:srgbClr val="7DB928"/>
                </a:solidFill>
              </a:rPr>
              <a:t>doit permettre à un maximum de paysans répartis sur tout le territoire de vivre décemment de leur métier, en produisant sur des exploitations à taille </a:t>
            </a:r>
            <a:r>
              <a:rPr lang="fr-FR" sz="1600" i="1" dirty="0" smtClean="0">
                <a:solidFill>
                  <a:srgbClr val="7DB928"/>
                </a:solidFill>
              </a:rPr>
              <a:t>humaine, </a:t>
            </a:r>
            <a:r>
              <a:rPr lang="fr-FR" sz="1600" i="1" dirty="0">
                <a:solidFill>
                  <a:srgbClr val="7DB928"/>
                </a:solidFill>
              </a:rPr>
              <a:t>une alimentation saine et de qualité, sans remettre en cause les ressources naturelles de demain. Elle doit participer avec les citoyens à rendre le milieu rural vivant dans un cadre de vie apprécié par </a:t>
            </a:r>
            <a:r>
              <a:rPr lang="fr-FR" sz="1600" i="1" dirty="0" smtClean="0">
                <a:solidFill>
                  <a:srgbClr val="7DB928"/>
                </a:solidFill>
              </a:rPr>
              <a:t>tous ».</a:t>
            </a:r>
            <a:endParaRPr lang="fr-FR" sz="1600" dirty="0">
              <a:solidFill>
                <a:srgbClr val="7DB928"/>
              </a:solidFill>
            </a:endParaRPr>
          </a:p>
        </p:txBody>
      </p:sp>
      <p:sp>
        <p:nvSpPr>
          <p:cNvPr id="8" name="Titre 1"/>
          <p:cNvSpPr txBox="1">
            <a:spLocks/>
          </p:cNvSpPr>
          <p:nvPr/>
        </p:nvSpPr>
        <p:spPr>
          <a:xfrm>
            <a:off x="0" y="7745"/>
            <a:ext cx="9144000" cy="534288"/>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fr-FR" sz="3600" b="0" i="0" u="none" strike="noStrike" kern="1200" cap="none" spc="0" normalizeH="0" baseline="0" noProof="0" dirty="0" smtClean="0">
                <a:ln>
                  <a:noFill/>
                </a:ln>
                <a:solidFill>
                  <a:srgbClr val="7DB928"/>
                </a:solidFill>
                <a:effectLst/>
                <a:uLnTx/>
                <a:uFillTx/>
                <a:latin typeface="+mj-lt"/>
                <a:ea typeface="+mj-ea"/>
                <a:cs typeface="+mj-cs"/>
              </a:rPr>
              <a:t>I. Deux études de cas complémentaires</a:t>
            </a:r>
            <a:endParaRPr kumimoji="0" lang="fr-FR" sz="3600" b="0" i="0" u="none" strike="noStrike" kern="1200" cap="none" spc="0" normalizeH="0" baseline="0" noProof="0" dirty="0">
              <a:ln>
                <a:noFill/>
              </a:ln>
              <a:solidFill>
                <a:srgbClr val="7DB928"/>
              </a:solidFill>
              <a:effectLst/>
              <a:uLnTx/>
              <a:uFillTx/>
              <a:latin typeface="+mj-lt"/>
              <a:ea typeface="+mj-ea"/>
              <a:cs typeface="+mj-cs"/>
            </a:endParaRPr>
          </a:p>
        </p:txBody>
      </p:sp>
      <p:pic>
        <p:nvPicPr>
          <p:cNvPr id="13" name="Image 12"/>
          <p:cNvPicPr>
            <a:picLocks noChangeAspect="1"/>
          </p:cNvPicPr>
          <p:nvPr/>
        </p:nvPicPr>
        <p:blipFill>
          <a:blip r:embed="rId3"/>
          <a:srcRect l="5669" t="8504" r="5669" b="8504"/>
          <a:stretch>
            <a:fillRect/>
          </a:stretch>
        </p:blipFill>
        <p:spPr>
          <a:xfrm>
            <a:off x="7928177" y="851256"/>
            <a:ext cx="956519" cy="895351"/>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08301277"/>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lnSpcReduction="10000"/>
      </a:bodyPr>
      <a:lstStyle>
        <a:defPPr>
          <a:defRPr dirty="0" smtClean="0"/>
        </a:defPPr>
      </a:lstStyle>
    </a:tx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6842</TotalTime>
  <Words>3454</Words>
  <Application>Microsoft Macintosh PowerPoint</Application>
  <PresentationFormat>Présentation à l'écran (16:9)</PresentationFormat>
  <Paragraphs>275</Paragraphs>
  <Slides>36</Slides>
  <Notes>36</Notes>
  <HiddenSlides>0</HiddenSlides>
  <MMClips>0</MMClips>
  <ScaleCrop>false</ScaleCrop>
  <HeadingPairs>
    <vt:vector size="4" baseType="variant">
      <vt:variant>
        <vt:lpstr>Modèle de conception</vt:lpstr>
      </vt:variant>
      <vt:variant>
        <vt:i4>1</vt:i4>
      </vt:variant>
      <vt:variant>
        <vt:lpstr>Titres des diapositives</vt:lpstr>
      </vt:variant>
      <vt:variant>
        <vt:i4>36</vt:i4>
      </vt:variant>
    </vt:vector>
  </HeadingPairs>
  <TitlesOfParts>
    <vt:vector size="37" baseType="lpstr">
      <vt:lpstr>Thème Office</vt:lpstr>
      <vt:lpstr>Stratégies territoriales  de pérennisation des circuits alimentaires de proximités   Etude de cas de Terroirs 44 et de Paysans Artisans</vt:lpstr>
      <vt:lpstr>Déroulé de la présentation</vt:lpstr>
      <vt:lpstr>I. Démarche de recherche:  Concepts, méthodes  et études de cas</vt:lpstr>
      <vt:lpstr>Diapositive 4</vt:lpstr>
      <vt:lpstr>I. Un cadre conceptuel d’analyse</vt:lpstr>
      <vt:lpstr>Diapositive 6</vt:lpstr>
      <vt:lpstr>Diapositive 7</vt:lpstr>
      <vt:lpstr>Diapositive 8</vt:lpstr>
      <vt:lpstr>Diapositive 9</vt:lpstr>
      <vt:lpstr>Diapositive 10</vt:lpstr>
      <vt:lpstr>II. Les dimensions de la proximité activées par les  2 structures collectives</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III. Premiers éléments  de discussion au regard  de la durabilité  (en cours…)</vt:lpstr>
      <vt:lpstr>III. Premiers résultats (1)…</vt:lpstr>
      <vt:lpstr>III. Premiers résultats (2)…</vt:lpstr>
      <vt:lpstr>III. Premiers résultats (3)…</vt:lpstr>
      <vt:lpstr>Merci de votre attention…</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Minon</dc:creator>
  <cp:lastModifiedBy>Juliette Desfrançois</cp:lastModifiedBy>
  <cp:revision>281</cp:revision>
  <cp:lastPrinted>2019-06-18T08:23:19Z</cp:lastPrinted>
  <dcterms:created xsi:type="dcterms:W3CDTF">2019-11-23T16:01:27Z</dcterms:created>
  <dcterms:modified xsi:type="dcterms:W3CDTF">2019-11-23T16:09:32Z</dcterms:modified>
</cp:coreProperties>
</file>