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3" r:id="rId3"/>
    <p:sldId id="338" r:id="rId4"/>
    <p:sldId id="275" r:id="rId5"/>
    <p:sldId id="341" r:id="rId6"/>
    <p:sldId id="345" r:id="rId7"/>
    <p:sldId id="344" r:id="rId8"/>
    <p:sldId id="340" r:id="rId9"/>
    <p:sldId id="342" r:id="rId10"/>
    <p:sldId id="343" r:id="rId11"/>
    <p:sldId id="287" r:id="rId12"/>
    <p:sldId id="346" r:id="rId13"/>
    <p:sldId id="348" r:id="rId14"/>
    <p:sldId id="302" r:id="rId15"/>
    <p:sldId id="349" r:id="rId16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3C78"/>
    <a:srgbClr val="006600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683" y="5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F9A85-9D8F-4DD8-8906-2C37BD7D6EC1}" type="datetimeFigureOut">
              <a:rPr lang="fr-FR" smtClean="0"/>
              <a:t>23/10/2017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214C5-8343-4C1C-86E6-113F4FD6D9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99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" y="4204190"/>
            <a:ext cx="331997" cy="14106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7"/>
          <a:stretch/>
        </p:blipFill>
        <p:spPr>
          <a:xfrm rot="21031634">
            <a:off x="107863" y="-181681"/>
            <a:ext cx="1721341" cy="72301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76350" y="-200025"/>
            <a:ext cx="1228725" cy="736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2894" t="29210" r="76727" b="56019"/>
          <a:stretch/>
        </p:blipFill>
        <p:spPr bwMode="auto">
          <a:xfrm>
            <a:off x="36190" y="6521694"/>
            <a:ext cx="544835" cy="29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e 9"/>
          <p:cNvGrpSpPr/>
          <p:nvPr userDrawn="1"/>
        </p:nvGrpSpPr>
        <p:grpSpPr>
          <a:xfrm>
            <a:off x="7851211" y="34813"/>
            <a:ext cx="1226114" cy="579181"/>
            <a:chOff x="2267744" y="4054751"/>
            <a:chExt cx="2137305" cy="96798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4054751"/>
              <a:ext cx="2137305" cy="967987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423" y="4120399"/>
              <a:ext cx="1037605" cy="634091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" y="6002983"/>
            <a:ext cx="384634" cy="4360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" y="5355688"/>
            <a:ext cx="368361" cy="6253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148478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285875" y="692470"/>
            <a:ext cx="7934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tx2"/>
                </a:solidFill>
              </a:rPr>
              <a:t>KALIDEOS </a:t>
            </a:r>
            <a:r>
              <a:rPr lang="fr-FR" sz="3200" b="1" dirty="0" smtClean="0">
                <a:solidFill>
                  <a:schemeClr val="tx2"/>
                </a:solidFill>
              </a:rPr>
              <a:t>Bretagne </a:t>
            </a:r>
            <a:br>
              <a:rPr lang="fr-FR" sz="3200" b="1" dirty="0" smtClean="0">
                <a:solidFill>
                  <a:schemeClr val="tx2"/>
                </a:solidFill>
              </a:rPr>
            </a:br>
            <a:r>
              <a:rPr lang="fr-FR" sz="3200" b="1" dirty="0" smtClean="0">
                <a:solidFill>
                  <a:schemeClr val="tx2"/>
                </a:solidFill>
              </a:rPr>
              <a:t>Dispositif </a:t>
            </a:r>
            <a:r>
              <a:rPr lang="fr-FR" sz="3200" b="1" dirty="0">
                <a:solidFill>
                  <a:schemeClr val="tx2"/>
                </a:solidFill>
              </a:rPr>
              <a:t>scientifique pour </a:t>
            </a:r>
            <a:r>
              <a:rPr lang="fr-FR" sz="3200" b="1" dirty="0" smtClean="0">
                <a:solidFill>
                  <a:schemeClr val="tx2"/>
                </a:solidFill>
              </a:rPr>
              <a:t>l'écologie spatiale</a:t>
            </a:r>
            <a:br>
              <a:rPr lang="fr-FR" sz="3200" b="1" dirty="0" smtClean="0">
                <a:solidFill>
                  <a:schemeClr val="tx2"/>
                </a:solidFill>
              </a:rPr>
            </a:br>
            <a:endParaRPr lang="fr-FR" sz="32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2400" b="1" dirty="0" smtClean="0"/>
              <a:t>De </a:t>
            </a:r>
            <a:r>
              <a:rPr lang="fr-FR" sz="2400" b="1" dirty="0"/>
              <a:t>la caractérisation écologique au suivi des interactions hommes / milieux</a:t>
            </a:r>
            <a:endParaRPr lang="fr-FR" sz="24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585912" y="3640708"/>
            <a:ext cx="733425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GB" dirty="0" err="1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Houet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fr-FR" sz="2400" baseline="30000" dirty="0">
                <a:solidFill>
                  <a:srgbClr val="17365D"/>
                </a:solidFill>
                <a:latin typeface="Arial Unicode MS" panose="020B0604020202020204" pitchFamily="34" charset="-128"/>
                <a:ea typeface="Times New Roman" panose="02020603050405020304" pitchFamily="18" charset="0"/>
                <a:cs typeface="Times New Roman" panose="02020603050405020304" pitchFamily="18" charset="0"/>
              </a:rPr>
              <a:t>✉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Hubert-Moy L.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Houpert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Nabucet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Corgne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Pottier E.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Nicolas H.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Bellec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  <a:r>
              <a:rPr lang="en-GB" baseline="300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GB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others*.</a:t>
            </a:r>
            <a:endParaRPr lang="fr-F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1736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LTER </a:t>
            </a:r>
            <a:r>
              <a:rPr lang="en-GB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ILTER Zone Atelier </a:t>
            </a:r>
            <a:r>
              <a:rPr lang="en-GB" sz="105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Armorique</a:t>
            </a:r>
            <a:endParaRPr lang="en-GB" sz="105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CNRS, Université Rennes 2, CNRS UMR LETG 6554, Place du recteur Henri Le </a:t>
            </a:r>
            <a:r>
              <a:rPr lang="fr-FR" sz="105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Moal</a:t>
            </a: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35043 Rennes Cedex, </a:t>
            </a:r>
            <a:r>
              <a:rPr lang="fr-FR" sz="1050" u="sng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thomas.houet@univ-rennes2.fr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Université Rennes 2, CNRS UMR LETG 6554, Place du recteur Henri Le </a:t>
            </a:r>
            <a:r>
              <a:rPr lang="fr-FR" sz="105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Moal</a:t>
            </a: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35043 Rennes 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Cedex</a:t>
            </a:r>
            <a:endParaRPr lang="fr-FR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CNES, DSO/SI/2A, 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avenue Edouard Belin, 31400 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Toulouse</a:t>
            </a:r>
            <a:endParaRPr lang="fr-FR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IETR </a:t>
            </a: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UMR CNRS 6164, Université Rennes 1,  Campus de Beaulieu 263 Avenue du Général Leclerc - CS 74205, 35042 Rennes 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Cedex</a:t>
            </a:r>
            <a:endParaRPr lang="fr-FR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fr-FR" sz="105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Agrocampus</a:t>
            </a: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Ouest, UMR INRA/</a:t>
            </a:r>
            <a:r>
              <a:rPr lang="fr-FR" sz="105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Agrocampus</a:t>
            </a: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1069 SAS, 65, rue de St-Brieuc, CS 84215, 35042 Rennes 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Cedex</a:t>
            </a:r>
            <a:endParaRPr lang="fr-FR" sz="10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GIS </a:t>
            </a:r>
            <a:r>
              <a:rPr lang="fr-FR" sz="105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BreTel</a:t>
            </a:r>
            <a:r>
              <a:rPr lang="fr-FR" sz="10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(Bretagne Télédétection), Telecom Bretagne, Technopôle Brest Iroise - CS 83818, 29238 BREST </a:t>
            </a:r>
            <a:r>
              <a:rPr lang="fr-FR" sz="105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Cedex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3465" y="-110028"/>
            <a:ext cx="6027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Occupation hivernale des sols</a:t>
            </a:r>
          </a:p>
          <a:p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5" name="Rectangle 117"/>
          <p:cNvSpPr>
            <a:spLocks noChangeArrowheads="1"/>
          </p:cNvSpPr>
          <p:nvPr/>
        </p:nvSpPr>
        <p:spPr bwMode="auto">
          <a:xfrm>
            <a:off x="-4445720" y="11692347"/>
            <a:ext cx="45719" cy="3884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1" t="12284" r="21050"/>
          <a:stretch/>
        </p:blipFill>
        <p:spPr>
          <a:xfrm>
            <a:off x="2426576" y="1831737"/>
            <a:ext cx="4525516" cy="5026263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9" y="1551964"/>
            <a:ext cx="1733806" cy="3241464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22321" r="25759" b="1725"/>
          <a:stretch/>
        </p:blipFill>
        <p:spPr>
          <a:xfrm>
            <a:off x="6496559" y="4597400"/>
            <a:ext cx="2647441" cy="226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9114" y="628636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3600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Couplage de séries temporelles de télédétection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optique 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(Sentinel-2) et Radar (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Sentinel-1) et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données terrain 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3815771" y="6488668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Thèse Julien DENIZE</a:t>
            </a:r>
            <a:endParaRPr lang="fr-FR" dirty="0"/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65" y="977900"/>
            <a:ext cx="2834186" cy="22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309114" y="-110027"/>
            <a:ext cx="665734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Cartographie des habitats</a:t>
            </a:r>
            <a:endParaRPr lang="fr-FR" sz="2000" dirty="0"/>
          </a:p>
          <a:p>
            <a:r>
              <a:rPr lang="fr-FR" dirty="0" smtClean="0"/>
              <a:t>(Prairies humides)</a:t>
            </a:r>
          </a:p>
          <a:p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1309114" y="1198591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3600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Couplage de séries temporelles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Sentinel-2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relevés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phytosociologiques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Image 40" descr="carte_S2_gro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6963" y="1717757"/>
            <a:ext cx="3629959" cy="5140244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3671314" y="6359961"/>
            <a:ext cx="20306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Précision: ± 80 %</a:t>
            </a:r>
          </a:p>
        </p:txBody>
      </p:sp>
      <p:pic>
        <p:nvPicPr>
          <p:cNvPr id="43" name="Picture 2" descr="C:\Users\sebastien\Downloads\mmflngafilpbfdi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326" y="5223817"/>
            <a:ext cx="3993637" cy="1104386"/>
          </a:xfrm>
          <a:prstGeom prst="rect">
            <a:avLst/>
          </a:prstGeom>
          <a:noFill/>
        </p:spPr>
      </p:pic>
      <p:pic>
        <p:nvPicPr>
          <p:cNvPr id="69" name="Picture 3" descr="F:\CDD_LETG_CARHAB\Donnees\releves_veget_2017\Aucey_9juin\20170609_105143_resized.jpg"/>
          <p:cNvPicPr>
            <a:picLocks noChangeAspect="1" noChangeArrowheads="1"/>
          </p:cNvPicPr>
          <p:nvPr/>
        </p:nvPicPr>
        <p:blipFill rotWithShape="1">
          <a:blip r:embed="rId5" cstate="print"/>
          <a:srcRect l="21395" t="17132" b="23996"/>
          <a:stretch/>
        </p:blipFill>
        <p:spPr bwMode="auto">
          <a:xfrm>
            <a:off x="1403326" y="1919783"/>
            <a:ext cx="1581387" cy="888298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713" y="2068059"/>
            <a:ext cx="2067576" cy="3029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5092" y="2068059"/>
            <a:ext cx="1155940" cy="231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5897594" y="5043760"/>
            <a:ext cx="598098" cy="934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>
            <a:stCxn id="3" idx="3"/>
            <a:endCxn id="70" idx="0"/>
          </p:cNvCxnSpPr>
          <p:nvPr/>
        </p:nvCxnSpPr>
        <p:spPr>
          <a:xfrm>
            <a:off x="4961032" y="2183966"/>
            <a:ext cx="1235611" cy="2859794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1" t="12284" r="21050"/>
          <a:stretch/>
        </p:blipFill>
        <p:spPr>
          <a:xfrm>
            <a:off x="7560038" y="37401"/>
            <a:ext cx="1575734" cy="17500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Rectangle 71"/>
          <p:cNvSpPr/>
          <p:nvPr/>
        </p:nvSpPr>
        <p:spPr>
          <a:xfrm rot="4470771">
            <a:off x="8475909" y="465463"/>
            <a:ext cx="457625" cy="231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378097" y="6390739"/>
            <a:ext cx="172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Rapinel</a:t>
            </a:r>
            <a:r>
              <a:rPr lang="fr-FR" sz="1400" dirty="0" smtClean="0"/>
              <a:t> &amp; al (In </a:t>
            </a:r>
            <a:r>
              <a:rPr lang="fr-FR" sz="1400" dirty="0" err="1" smtClean="0"/>
              <a:t>prep</a:t>
            </a:r>
            <a:r>
              <a:rPr lang="fr-FR" sz="1400" dirty="0" smtClean="0"/>
              <a:t>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001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ha_curzon_vs_N2000.jpg"/>
          <p:cNvPicPr>
            <a:picLocks noChangeAspect="1"/>
          </p:cNvPicPr>
          <p:nvPr/>
        </p:nvPicPr>
        <p:blipFill>
          <a:blip r:embed="rId2" cstate="print"/>
          <a:srcRect t="9051" b="25850"/>
          <a:stretch>
            <a:fillRect/>
          </a:stretch>
        </p:blipFill>
        <p:spPr>
          <a:xfrm>
            <a:off x="2060410" y="990080"/>
            <a:ext cx="6100179" cy="56242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9114" y="-110027"/>
            <a:ext cx="665734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Cartographie des habitats</a:t>
            </a:r>
            <a:endParaRPr lang="fr-FR" sz="2000" dirty="0"/>
          </a:p>
          <a:p>
            <a:r>
              <a:rPr lang="fr-FR" dirty="0" smtClean="0"/>
              <a:t>(Prairies humides)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309114" y="6229243"/>
            <a:ext cx="2307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Rapinel</a:t>
            </a:r>
            <a:r>
              <a:rPr lang="fr-FR" sz="1400" dirty="0" smtClean="0"/>
              <a:t> &amp; al (2015) </a:t>
            </a:r>
            <a:r>
              <a:rPr lang="fr-FR" sz="1400" dirty="0" err="1" smtClean="0"/>
              <a:t>Wetlands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1309114" y="6459750"/>
            <a:ext cx="459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Rapinel</a:t>
            </a:r>
            <a:r>
              <a:rPr lang="fr-FR" sz="1400" dirty="0" smtClean="0"/>
              <a:t> &amp; al (2016) </a:t>
            </a:r>
            <a:r>
              <a:rPr lang="fr-FR" sz="1400" dirty="0" err="1" smtClean="0"/>
              <a:t>Environmental</a:t>
            </a:r>
            <a:r>
              <a:rPr lang="fr-FR" sz="1400" dirty="0" smtClean="0"/>
              <a:t> monitoring &amp; </a:t>
            </a:r>
            <a:r>
              <a:rPr lang="fr-FR" sz="1400" dirty="0" err="1" smtClean="0"/>
              <a:t>Assessment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230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309114" y="-110027"/>
            <a:ext cx="665734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Connectivité intra-annuelle (en cours)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1636852" y="2387774"/>
            <a:ext cx="7194206" cy="2014625"/>
            <a:chOff x="233138" y="4087293"/>
            <a:chExt cx="8649421" cy="2482079"/>
          </a:xfrm>
        </p:grpSpPr>
        <p:grpSp>
          <p:nvGrpSpPr>
            <p:cNvPr id="9" name="Groupe 8"/>
            <p:cNvGrpSpPr/>
            <p:nvPr/>
          </p:nvGrpSpPr>
          <p:grpSpPr>
            <a:xfrm>
              <a:off x="313234" y="4869160"/>
              <a:ext cx="8569325" cy="1700212"/>
              <a:chOff x="255588" y="4505348"/>
              <a:chExt cx="8569325" cy="1700212"/>
            </a:xfrm>
          </p:grpSpPr>
          <p:pic>
            <p:nvPicPr>
              <p:cNvPr id="11" name="Picture 4" descr="INTER_BIG_BOU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683375" y="4706960"/>
                <a:ext cx="2141538" cy="149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3" descr="100_844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2000" y="4568848"/>
                <a:ext cx="2182813" cy="16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6" descr="IMG_323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398713" y="4584723"/>
                <a:ext cx="2182812" cy="1620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7" descr="P112038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5588" y="4505348"/>
                <a:ext cx="2139950" cy="1690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ZoneTexte 9"/>
            <p:cNvSpPr txBox="1"/>
            <p:nvPr/>
          </p:nvSpPr>
          <p:spPr>
            <a:xfrm>
              <a:off x="233138" y="4087293"/>
              <a:ext cx="8649421" cy="8721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2400" b="1"/>
              </a:lvl1pPr>
            </a:lstStyle>
            <a:p>
              <a:r>
                <a:rPr lang="fr-FR" sz="2000" dirty="0" smtClean="0"/>
                <a:t>… mais quid </a:t>
              </a:r>
              <a:r>
                <a:rPr lang="fr-FR" sz="2000" dirty="0"/>
                <a:t>de la prise en compte de l’évolution intra-annuelle de l’occupation du </a:t>
              </a:r>
              <a:r>
                <a:rPr lang="fr-FR" sz="2000" dirty="0" smtClean="0"/>
                <a:t>sol… </a:t>
              </a:r>
              <a:endParaRPr lang="fr-FR" sz="2000" dirty="0"/>
            </a:p>
          </p:txBody>
        </p:sp>
      </p:grpSp>
      <p:pic>
        <p:nvPicPr>
          <p:cNvPr id="15" name="Picture 14" descr="darwin add1"/>
          <p:cNvPicPr>
            <a:picLocks noChangeAspect="1" noChangeArrowheads="1"/>
          </p:cNvPicPr>
          <p:nvPr/>
        </p:nvPicPr>
        <p:blipFill>
          <a:blip r:embed="rId6" cstate="print"/>
          <a:srcRect l="5124" t="50023" r="31058" b="11098"/>
          <a:stretch>
            <a:fillRect/>
          </a:stretch>
        </p:blipFill>
        <p:spPr bwMode="auto">
          <a:xfrm>
            <a:off x="5319522" y="982169"/>
            <a:ext cx="2728923" cy="1246168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280" y="5033415"/>
            <a:ext cx="5210720" cy="144629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049821" y="6512483"/>
            <a:ext cx="2207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Adapté </a:t>
            </a:r>
            <a:r>
              <a:rPr lang="fr-FR" sz="1100" dirty="0" smtClean="0"/>
              <a:t>de </a:t>
            </a:r>
            <a:r>
              <a:rPr lang="fr-FR" sz="1100" dirty="0" err="1" smtClean="0"/>
              <a:t>Nagelkerke</a:t>
            </a:r>
            <a:r>
              <a:rPr lang="fr-FR" sz="1100" dirty="0" smtClean="0"/>
              <a:t> </a:t>
            </a:r>
            <a:r>
              <a:rPr lang="fr-FR" sz="1100" dirty="0"/>
              <a:t>et al</a:t>
            </a:r>
            <a:r>
              <a:rPr lang="fr-FR" sz="1100" dirty="0" smtClean="0"/>
              <a:t>. (2002) </a:t>
            </a:r>
            <a:endParaRPr lang="fr-FR" sz="1100" dirty="0"/>
          </a:p>
        </p:txBody>
      </p:sp>
      <p:sp>
        <p:nvSpPr>
          <p:cNvPr id="18" name="Rectangle 17"/>
          <p:cNvSpPr/>
          <p:nvPr/>
        </p:nvSpPr>
        <p:spPr>
          <a:xfrm>
            <a:off x="1636852" y="1251310"/>
            <a:ext cx="3401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L’occupation du sol (culture principale) c’est bien…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44" t="13301" r="14038" b="19269"/>
          <a:stretch/>
        </p:blipFill>
        <p:spPr>
          <a:xfrm rot="5400000">
            <a:off x="898642" y="5197603"/>
            <a:ext cx="1943116" cy="12098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439" y="5314194"/>
            <a:ext cx="1398617" cy="11655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36852" y="4557748"/>
            <a:ext cx="65064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… pour expliquer les relations biodiversité / paysage ?</a:t>
            </a:r>
          </a:p>
        </p:txBody>
      </p:sp>
    </p:spTree>
    <p:extLst>
      <p:ext uri="{BB962C8B-B14F-4D97-AF65-F5344CB8AC3E}">
        <p14:creationId xmlns:p14="http://schemas.microsoft.com/office/powerpoint/2010/main" val="8816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09114" y="-110027"/>
            <a:ext cx="665734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r>
              <a:rPr lang="fr-FR" sz="2800" b="1" dirty="0" smtClean="0">
                <a:solidFill>
                  <a:schemeClr val="tx2"/>
                </a:solidFill>
              </a:rPr>
              <a:t>Conclusion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00996" y="1181819"/>
            <a:ext cx="7560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dispositif à long terme (</a:t>
            </a:r>
            <a:r>
              <a:rPr lang="fr-FR" sz="2400" dirty="0" smtClean="0"/>
              <a:t>2015-</a:t>
            </a:r>
            <a:r>
              <a:rPr lang="fr-FR" sz="2400" dirty="0" smtClean="0">
                <a:sym typeface="Wingdings" panose="05000000000000000000" pitchFamily="2" charset="2"/>
              </a:rPr>
              <a:t>2020) </a:t>
            </a:r>
            <a:r>
              <a:rPr lang="fr-FR" sz="2400" dirty="0" smtClean="0"/>
              <a:t>de </a:t>
            </a:r>
            <a:r>
              <a:rPr lang="fr-FR" sz="2400" dirty="0" smtClean="0"/>
              <a:t>R&amp;D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>
                <a:sym typeface="Wingdings" panose="05000000000000000000" pitchFamily="2" charset="2"/>
              </a:rPr>
              <a:t> </a:t>
            </a:r>
            <a:r>
              <a:rPr lang="fr-FR" sz="2400" dirty="0" smtClean="0">
                <a:sym typeface="Wingdings" panose="05000000000000000000" pitchFamily="2" charset="2"/>
              </a:rPr>
              <a:t>Transfert et valorisation de la télédétection</a:t>
            </a:r>
          </a:p>
          <a:p>
            <a:r>
              <a:rPr lang="fr-FR" sz="2400" dirty="0" smtClean="0">
                <a:sym typeface="Wingdings" panose="05000000000000000000" pitchFamily="2" charset="2"/>
              </a:rPr>
              <a:t> </a:t>
            </a:r>
            <a:r>
              <a:rPr lang="fr-FR" sz="2400" dirty="0" smtClean="0">
                <a:sym typeface="Wingdings" panose="05000000000000000000" pitchFamily="2" charset="2"/>
              </a:rPr>
              <a:t>Orienté vers les acteurs </a:t>
            </a:r>
          </a:p>
          <a:p>
            <a:r>
              <a:rPr lang="fr-FR" sz="2400" dirty="0" smtClean="0">
                <a:sym typeface="Wingdings" panose="05000000000000000000" pitchFamily="2" charset="2"/>
              </a:rPr>
              <a:t> </a:t>
            </a:r>
            <a:r>
              <a:rPr lang="fr-FR" sz="2400" dirty="0" smtClean="0">
                <a:sym typeface="Wingdings" panose="05000000000000000000" pitchFamily="2" charset="2"/>
              </a:rPr>
              <a:t>Destiné à produire de l’innovation pour </a:t>
            </a:r>
            <a:r>
              <a:rPr lang="fr-FR" sz="2400" dirty="0" smtClean="0">
                <a:sym typeface="Wingdings" panose="05000000000000000000" pitchFamily="2" charset="2"/>
              </a:rPr>
              <a:t>la recherche</a:t>
            </a:r>
            <a:endParaRPr lang="fr-FR" sz="2400" dirty="0" smtClean="0">
              <a:sym typeface="Wingdings" panose="05000000000000000000" pitchFamily="2" charset="2"/>
            </a:endParaRPr>
          </a:p>
          <a:p>
            <a:endParaRPr lang="fr-FR" sz="2400" dirty="0">
              <a:sym typeface="Wingdings" panose="05000000000000000000" pitchFamily="2" charset="2"/>
            </a:endParaRPr>
          </a:p>
          <a:p>
            <a:r>
              <a:rPr lang="fr-FR" sz="2400" dirty="0" smtClean="0">
                <a:sym typeface="Wingdings" panose="05000000000000000000" pitchFamily="2" charset="2"/>
              </a:rPr>
              <a:t>Ouvert à toutes nouvelles </a:t>
            </a:r>
            <a:r>
              <a:rPr lang="fr-FR" sz="2400" dirty="0" smtClean="0">
                <a:sym typeface="Wingdings" panose="05000000000000000000" pitchFamily="2" charset="2"/>
              </a:rPr>
              <a:t>initiatives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695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691738"/>
            <a:ext cx="7720319" cy="32559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71598" y="3147429"/>
            <a:ext cx="685525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sz="2800" b="1" dirty="0" smtClean="0">
                <a:solidFill>
                  <a:schemeClr val="bg1"/>
                </a:solidFill>
              </a:rPr>
              <a:t>Merci de votre attention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608277" y="4667957"/>
            <a:ext cx="7165608" cy="1792716"/>
            <a:chOff x="1434106" y="4243413"/>
            <a:chExt cx="8148132" cy="200498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t="14566" r="68838" b="49107"/>
            <a:stretch/>
          </p:blipFill>
          <p:spPr>
            <a:xfrm>
              <a:off x="1434106" y="4245429"/>
              <a:ext cx="4074066" cy="200297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 t="14566" r="68838" b="49107"/>
            <a:stretch/>
          </p:blipFill>
          <p:spPr>
            <a:xfrm>
              <a:off x="5508172" y="4243413"/>
              <a:ext cx="4074066" cy="2002971"/>
            </a:xfrm>
            <a:prstGeom prst="rect">
              <a:avLst/>
            </a:prstGeom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2894" t="29210" r="76727" b="56019"/>
          <a:stretch/>
        </p:blipFill>
        <p:spPr bwMode="auto">
          <a:xfrm>
            <a:off x="7616106" y="5957258"/>
            <a:ext cx="1157779" cy="5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58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3465" y="-110028"/>
            <a:ext cx="593271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KALIDEOS Bretagne : Objectif</a:t>
            </a:r>
          </a:p>
          <a:p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563465" y="1325925"/>
            <a:ext cx="734523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FAVORISER L'UTILISATION DES DONNÉES DE TÉLÉDÉTECTION SPATIALE ET LE DÉVELOPPEMENT D’APPLICATIONS AVAL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marL="984250" algn="just"/>
            <a:r>
              <a:rPr lang="fr-FR" b="1" dirty="0" smtClean="0">
                <a:sym typeface="Wingdings" panose="05000000000000000000" pitchFamily="2" charset="2"/>
              </a:rPr>
              <a:t> Produire </a:t>
            </a:r>
            <a:r>
              <a:rPr lang="fr-FR" b="1" dirty="0" smtClean="0">
                <a:sym typeface="Wingdings" panose="05000000000000000000" pitchFamily="2" charset="2"/>
              </a:rPr>
              <a:t>de l’information nécessaire à la compréhension, à l’explicitation et à la modélisation de processus écologiques, hydrologiques, agronomiques, anthropiques, etc. </a:t>
            </a:r>
          </a:p>
          <a:p>
            <a:endParaRPr lang="fr-FR" b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2918673" y="2987918"/>
            <a:ext cx="5162689" cy="3190874"/>
            <a:chOff x="2469564" y="2661191"/>
            <a:chExt cx="5162689" cy="3190874"/>
          </a:xfrm>
        </p:grpSpPr>
        <p:grpSp>
          <p:nvGrpSpPr>
            <p:cNvPr id="6" name="Groupe 5"/>
            <p:cNvGrpSpPr>
              <a:grpSpLocks noChangeAspect="1"/>
            </p:cNvGrpSpPr>
            <p:nvPr/>
          </p:nvGrpSpPr>
          <p:grpSpPr>
            <a:xfrm>
              <a:off x="2934383" y="2661191"/>
              <a:ext cx="3190874" cy="3190874"/>
              <a:chOff x="-571536" y="-1500222"/>
              <a:chExt cx="8286808" cy="8286808"/>
            </a:xfrm>
          </p:grpSpPr>
          <p:sp>
            <p:nvSpPr>
              <p:cNvPr id="12" name="Secteurs 11"/>
              <p:cNvSpPr/>
              <p:nvPr/>
            </p:nvSpPr>
            <p:spPr>
              <a:xfrm>
                <a:off x="2357422" y="1428736"/>
                <a:ext cx="5357850" cy="5357850"/>
              </a:xfrm>
              <a:prstGeom prst="pie">
                <a:avLst>
                  <a:gd name="adj1" fmla="val 0"/>
                  <a:gd name="adj2" fmla="val 5413195"/>
                </a:avLst>
              </a:prstGeom>
              <a:solidFill>
                <a:schemeClr val="accent6">
                  <a:lumMod val="20000"/>
                  <a:lumOff val="80000"/>
                  <a:alpha val="57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Secteurs 12"/>
              <p:cNvSpPr/>
              <p:nvPr/>
            </p:nvSpPr>
            <p:spPr>
              <a:xfrm>
                <a:off x="2357422" y="-1500222"/>
                <a:ext cx="5357850" cy="5357850"/>
              </a:xfrm>
              <a:prstGeom prst="pie">
                <a:avLst>
                  <a:gd name="adj1" fmla="val 0"/>
                  <a:gd name="adj2" fmla="val 5413195"/>
                </a:avLst>
              </a:prstGeom>
              <a:solidFill>
                <a:schemeClr val="accent3">
                  <a:lumMod val="20000"/>
                  <a:lumOff val="80000"/>
                  <a:alpha val="57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Secteurs 13"/>
              <p:cNvSpPr/>
              <p:nvPr/>
            </p:nvSpPr>
            <p:spPr>
              <a:xfrm>
                <a:off x="-571536" y="1428736"/>
                <a:ext cx="5357850" cy="5357850"/>
              </a:xfrm>
              <a:prstGeom prst="pie">
                <a:avLst>
                  <a:gd name="adj1" fmla="val 0"/>
                  <a:gd name="adj2" fmla="val 5413195"/>
                </a:avLst>
              </a:prstGeom>
              <a:solidFill>
                <a:schemeClr val="bg2">
                  <a:lumMod val="90000"/>
                  <a:alpha val="57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Secteurs 14"/>
              <p:cNvSpPr/>
              <p:nvPr/>
            </p:nvSpPr>
            <p:spPr>
              <a:xfrm>
                <a:off x="-571536" y="-1500222"/>
                <a:ext cx="5357850" cy="5357850"/>
              </a:xfrm>
              <a:prstGeom prst="pie">
                <a:avLst>
                  <a:gd name="adj1" fmla="val 0"/>
                  <a:gd name="adj2" fmla="val 5413195"/>
                </a:avLst>
              </a:prstGeom>
              <a:solidFill>
                <a:schemeClr val="accent1">
                  <a:lumMod val="20000"/>
                  <a:lumOff val="80000"/>
                  <a:alpha val="57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cene3d>
                <a:camera prst="orthographicFront">
                  <a:rot lat="0" lon="0" rev="107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2469564" y="3688813"/>
              <a:ext cx="1785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          </a:t>
              </a:r>
              <a:r>
                <a:rPr lang="fr-FR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Demande</a:t>
              </a:r>
              <a:endPara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r>
                <a:rPr lang="fr-FR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institutionnelle</a:t>
              </a:r>
              <a:endParaRPr lang="fr-FR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853101" y="5187150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    </a:t>
              </a:r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Formation</a:t>
              </a:r>
              <a:endParaRPr lang="fr-FR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989179" y="3688813"/>
              <a:ext cx="1643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3">
                      <a:lumMod val="75000"/>
                    </a:schemeClr>
                  </a:solidFill>
                </a:rPr>
                <a:t>Innovation scientifique</a:t>
              </a:r>
              <a:endParaRPr lang="fr-FR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753885" y="5048650"/>
              <a:ext cx="1643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2">
                      <a:lumMod val="25000"/>
                    </a:schemeClr>
                  </a:solidFill>
                </a:rPr>
                <a:t>Transfert &amp; Valorisation</a:t>
              </a:r>
              <a:endParaRPr lang="fr-FR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Flèche en arc 10"/>
            <p:cNvSpPr/>
            <p:nvPr/>
          </p:nvSpPr>
          <p:spPr>
            <a:xfrm rot="18480842">
              <a:off x="4682491" y="4383408"/>
              <a:ext cx="743633" cy="78279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8588"/>
                <a:gd name="adj5" fmla="val 15149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23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3465" y="-110028"/>
            <a:ext cx="6027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KALIDEOS Bretagne: Stratégie</a:t>
            </a:r>
          </a:p>
          <a:p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563465" y="968057"/>
            <a:ext cx="7345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UN COUPLAGE ÉTROIT AVEC LA ZONE ATELIER ARMORIQUE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marL="1438275" algn="just"/>
            <a:r>
              <a:rPr lang="fr-FR" b="1" dirty="0" smtClean="0">
                <a:sym typeface="Wingdings" panose="05000000000000000000" pitchFamily="2" charset="2"/>
              </a:rPr>
              <a:t>	</a:t>
            </a:r>
            <a:endParaRPr lang="fr-FR" b="1" dirty="0"/>
          </a:p>
        </p:txBody>
      </p:sp>
      <p:pic>
        <p:nvPicPr>
          <p:cNvPr id="44" name="Image 4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65" y="1429722"/>
            <a:ext cx="3727846" cy="5126354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5291311" y="1570638"/>
            <a:ext cx="1643586" cy="955715"/>
            <a:chOff x="307885" y="2204864"/>
            <a:chExt cx="5434637" cy="3326372"/>
          </a:xfrm>
        </p:grpSpPr>
        <p:pic>
          <p:nvPicPr>
            <p:cNvPr id="46" name="Image 45" descr="BZH_modis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307885" y="2204864"/>
              <a:ext cx="5434637" cy="3326372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 rot="1021728">
              <a:off x="4695893" y="3073665"/>
              <a:ext cx="360000" cy="972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2894" t="29210" r="76727" b="56019"/>
          <a:stretch/>
        </p:blipFill>
        <p:spPr bwMode="auto">
          <a:xfrm>
            <a:off x="7162420" y="1568743"/>
            <a:ext cx="1965594" cy="8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36528" y="2969472"/>
            <a:ext cx="3907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Applications aux surfaces continentales</a:t>
            </a:r>
          </a:p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Etalement urbain et conséquences sur l’environnement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/>
              <a:t>Réseaux </a:t>
            </a:r>
            <a:r>
              <a:rPr lang="fr-FR" dirty="0"/>
              <a:t>écologiques en milieu urbain </a:t>
            </a:r>
            <a:r>
              <a:rPr lang="fr-FR" dirty="0" smtClean="0"/>
              <a:t>et rural</a:t>
            </a:r>
          </a:p>
        </p:txBody>
      </p:sp>
    </p:spTree>
    <p:extLst>
      <p:ext uri="{BB962C8B-B14F-4D97-AF65-F5344CB8AC3E}">
        <p14:creationId xmlns:p14="http://schemas.microsoft.com/office/powerpoint/2010/main" val="11509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3465" y="-110028"/>
            <a:ext cx="6027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KALIDEOS Bretagne: Fonctionnement</a:t>
            </a:r>
          </a:p>
          <a:p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grpSp>
        <p:nvGrpSpPr>
          <p:cNvPr id="31" name="Groupe 30"/>
          <p:cNvGrpSpPr/>
          <p:nvPr/>
        </p:nvGrpSpPr>
        <p:grpSpPr>
          <a:xfrm>
            <a:off x="1465718" y="1406106"/>
            <a:ext cx="7678282" cy="2935199"/>
            <a:chOff x="2572755" y="1644724"/>
            <a:chExt cx="6283650" cy="2342898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2572755" y="2320505"/>
              <a:ext cx="2111388" cy="1026543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tabLst>
                  <a:tab pos="7366000" algn="r"/>
                </a:tabLst>
              </a:pPr>
              <a:r>
                <a:rPr lang="fr-F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Prétraitements des données </a:t>
              </a:r>
              <a:br>
                <a:rPr lang="fr-F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fr-FR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Provider d’images satellites</a:t>
              </a:r>
            </a:p>
            <a:p>
              <a:pPr>
                <a:tabLst>
                  <a:tab pos="7366000" algn="r"/>
                </a:tabLst>
              </a:pPr>
              <a:endParaRPr lang="fr-FR" sz="12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tabLst>
                  <a:tab pos="7366000" algn="r"/>
                </a:tabLst>
              </a:pP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tabLst>
                  <a:tab pos="7366000" algn="r"/>
                </a:tabLst>
              </a:pP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287" y="2778621"/>
              <a:ext cx="493601" cy="459245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888" y="1644724"/>
              <a:ext cx="5627517" cy="2342898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1336519" y="4915236"/>
            <a:ext cx="77384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/>
              <a:t>Développement des méthodes pour fournir des produits dédiés aux acteurs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Cartographie d’états de surface (ex: occupation hivernale des sols, végétation urbaine)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Cartographie de fonctionnalités écologiques ou </a:t>
            </a:r>
            <a:r>
              <a:rPr lang="fr-FR" sz="1600" dirty="0" smtClean="0"/>
              <a:t>d’habitats </a:t>
            </a:r>
            <a:endParaRPr lang="fr-FR" sz="1600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6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3465" y="-110028"/>
            <a:ext cx="64280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KALIDEOS Bretagne: les données</a:t>
            </a:r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1295400" y="30516"/>
            <a:ext cx="7848600" cy="5390108"/>
            <a:chOff x="1563465" y="1133474"/>
            <a:chExt cx="7285260" cy="502032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9565" y="1133474"/>
              <a:ext cx="7149160" cy="502032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563465" y="4079195"/>
              <a:ext cx="2370360" cy="2074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438717" y="3620126"/>
            <a:ext cx="242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 Données RADAR (Sentinel1, Radarsat2, </a:t>
            </a:r>
            <a:r>
              <a:rPr lang="fr-FR" dirty="0" err="1" smtClean="0"/>
              <a:t>TerraSarX</a:t>
            </a:r>
            <a:r>
              <a:rPr lang="fr-FR" dirty="0" smtClean="0"/>
              <a:t>, ALOS2…)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43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/>
          <p:cNvSpPr/>
          <p:nvPr/>
        </p:nvSpPr>
        <p:spPr>
          <a:xfrm>
            <a:off x="3518631" y="5727927"/>
            <a:ext cx="1485296" cy="4411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xxx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63465" y="-110028"/>
            <a:ext cx="64280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KALIDEOS Bretagne: Actions thématiques</a:t>
            </a:r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646696" y="1068678"/>
            <a:ext cx="3275984" cy="8165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/>
              <a:t>Etalement </a:t>
            </a:r>
            <a:r>
              <a:rPr lang="fr-FR" dirty="0"/>
              <a:t>urbain et ses conséquences sur l'environnement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5122528" y="1068678"/>
            <a:ext cx="3275985" cy="816518"/>
          </a:xfrm>
          <a:prstGeom prst="roundRect">
            <a:avLst>
              <a:gd name="adj" fmla="val 876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/>
              <a:t>Occupations du sol, Réseaux </a:t>
            </a:r>
            <a:r>
              <a:rPr lang="fr-FR" dirty="0"/>
              <a:t>écologiques en milieu urbain et rural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646696" y="2109234"/>
            <a:ext cx="1375026" cy="729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Détection de </a:t>
            </a:r>
            <a:r>
              <a:rPr lang="fr-FR" sz="1100" dirty="0">
                <a:solidFill>
                  <a:schemeClr val="bg1"/>
                </a:solidFill>
              </a:rPr>
              <a:t>la </a:t>
            </a:r>
            <a:r>
              <a:rPr lang="fr-FR" sz="1100" dirty="0" smtClean="0">
                <a:solidFill>
                  <a:schemeClr val="bg1"/>
                </a:solidFill>
              </a:rPr>
              <a:t>végétation urbaine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646696" y="3463408"/>
            <a:ext cx="1555780" cy="58366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Modélisation de l’îlot de chaleur urbain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646696" y="4177695"/>
            <a:ext cx="1555780" cy="7334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I</a:t>
            </a:r>
            <a:r>
              <a:rPr lang="fr-FR" sz="1100" dirty="0" smtClean="0"/>
              <a:t>mpact </a:t>
            </a:r>
            <a:r>
              <a:rPr lang="fr-FR" sz="1100" dirty="0"/>
              <a:t>de l'étalement urbain sur la biodiversité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3437384" y="5489527"/>
            <a:ext cx="1485296" cy="5718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Pollution lumineuse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646696" y="5489527"/>
            <a:ext cx="1485296" cy="5718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Suivi de la qualité de l’air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1348330" y="5381847"/>
            <a:ext cx="771855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5120965" y="2018098"/>
            <a:ext cx="1421270" cy="73905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Occupation hivernale des sols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695839" y="2014837"/>
            <a:ext cx="1702674" cy="73905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Caractérisation de la structure des haies 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090187" y="3483328"/>
            <a:ext cx="1605652" cy="80110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Cartographie des habitats continentaux de basse altitude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5120965" y="2856848"/>
            <a:ext cx="3277548" cy="41282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Caractérisation et évaluation fonctionnelle des zones humides 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6792861" y="3490550"/>
            <a:ext cx="1605652" cy="55652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Cartographie </a:t>
            </a:r>
            <a:r>
              <a:rPr lang="fr-FR" sz="1100" dirty="0" smtClean="0">
                <a:solidFill>
                  <a:schemeClr val="bg1"/>
                </a:solidFill>
              </a:rPr>
              <a:t>bandes enherbées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6792861" y="5092166"/>
            <a:ext cx="1605652" cy="55652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Connectivité intra-annuelle (trame verte)</a:t>
            </a:r>
            <a:endParaRPr lang="fr-FR" sz="1100" dirty="0">
              <a:solidFill>
                <a:schemeClr val="bg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1400753" y="3394899"/>
            <a:ext cx="771855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348330" y="3103918"/>
            <a:ext cx="1278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Actions achevées</a:t>
            </a:r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347897" y="5093429"/>
            <a:ext cx="1214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Actions en cours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347897" y="6376532"/>
            <a:ext cx="125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Actions en projet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090187" y="4387163"/>
            <a:ext cx="1605652" cy="55652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Détection et suivi des plantes invasives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3336871" y="3458599"/>
            <a:ext cx="1618920" cy="797126"/>
          </a:xfrm>
          <a:prstGeom prst="roundRect">
            <a:avLst/>
          </a:prstGeom>
          <a:gradFill flip="none" rotWithShape="1">
            <a:gsLst>
              <a:gs pos="55000">
                <a:srgbClr val="4F81BD"/>
              </a:gs>
              <a:gs pos="100000">
                <a:schemeClr val="accent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Caractérisation </a:t>
            </a:r>
            <a:r>
              <a:rPr lang="fr-FR" sz="1100" dirty="0">
                <a:solidFill>
                  <a:schemeClr val="bg1"/>
                </a:solidFill>
              </a:rPr>
              <a:t>et suivi de la </a:t>
            </a:r>
            <a:r>
              <a:rPr lang="fr-FR" sz="1100" dirty="0" smtClean="0">
                <a:solidFill>
                  <a:schemeClr val="bg1"/>
                </a:solidFill>
              </a:rPr>
              <a:t>végétation urbaine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5090187" y="5092166"/>
            <a:ext cx="1605652" cy="73246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Occupation du sol, pratiques de fertilisation et impact sur la santé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87509" y="5924517"/>
            <a:ext cx="271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smtClean="0"/>
              <a:t>4 thèses, 4 post-docs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smtClean="0"/>
              <a:t>1 BE (</a:t>
            </a:r>
            <a:r>
              <a:rPr lang="fr-FR" sz="2000" dirty="0" err="1" smtClean="0"/>
              <a:t>Kermap</a:t>
            </a:r>
            <a:r>
              <a:rPr lang="fr-FR" sz="2000" dirty="0" smtClean="0"/>
              <a:t>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851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3465" y="-110028"/>
            <a:ext cx="6027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Cartographie de la végétation urbaine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9" name="Picture 2" descr="http://www.kermap.com/img/KERMAP_blu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933370"/>
            <a:ext cx="1856837" cy="6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991" y="3730809"/>
            <a:ext cx="5560009" cy="31271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299" y="756557"/>
            <a:ext cx="4772425" cy="29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3465" y="-110028"/>
            <a:ext cx="6027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Caractérisation des haies</a:t>
            </a:r>
          </a:p>
          <a:p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03004" y="925038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Lignes</a:t>
            </a:r>
            <a:endParaRPr lang="fr-FR" sz="1600" dirty="0"/>
          </a:p>
        </p:txBody>
      </p:sp>
      <p:pic>
        <p:nvPicPr>
          <p:cNvPr id="9" name="Image 8" descr="PI_extraction_hai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98751" y="3650233"/>
            <a:ext cx="1963122" cy="2067442"/>
          </a:xfrm>
          <a:prstGeom prst="rect">
            <a:avLst/>
          </a:prstGeom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2051518" y="3274000"/>
            <a:ext cx="190784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fr-FR" sz="1400" dirty="0" err="1" smtClean="0">
                <a:latin typeface="Times New Roman" pitchFamily="18" charset="0"/>
                <a:cs typeface="Times New Roman" pitchFamily="18" charset="0"/>
              </a:rPr>
              <a:t>Aerial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dirty="0" err="1" smtClean="0">
                <a:latin typeface="Times New Roman" pitchFamily="18" charset="0"/>
                <a:cs typeface="Times New Roman" pitchFamily="18" charset="0"/>
              </a:rPr>
              <a:t>photographs</a:t>
            </a:r>
            <a:endParaRPr lang="fr-FR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 3" descr="photo_brut.png"/>
          <p:cNvPicPr>
            <a:picLocks noChangeAspect="1"/>
          </p:cNvPicPr>
          <p:nvPr/>
        </p:nvPicPr>
        <p:blipFill>
          <a:blip r:embed="rId3" cstate="print"/>
          <a:srcRect l="-708"/>
          <a:stretch>
            <a:fillRect/>
          </a:stretch>
        </p:blipFill>
        <p:spPr>
          <a:xfrm>
            <a:off x="2051518" y="1212141"/>
            <a:ext cx="2020554" cy="2102844"/>
          </a:xfrm>
          <a:prstGeom prst="rect">
            <a:avLst/>
          </a:prstGeom>
        </p:spPr>
      </p:pic>
      <p:grpSp>
        <p:nvGrpSpPr>
          <p:cNvPr id="12" name="Groupe 83"/>
          <p:cNvGrpSpPr/>
          <p:nvPr/>
        </p:nvGrpSpPr>
        <p:grpSpPr>
          <a:xfrm>
            <a:off x="4259066" y="925038"/>
            <a:ext cx="2454292" cy="5359800"/>
            <a:chOff x="3260716" y="1382698"/>
            <a:chExt cx="2454292" cy="5359800"/>
          </a:xfrm>
        </p:grpSpPr>
        <p:sp>
          <p:nvSpPr>
            <p:cNvPr id="13" name="ZoneTexte 12"/>
            <p:cNvSpPr txBox="1"/>
            <p:nvPr/>
          </p:nvSpPr>
          <p:spPr>
            <a:xfrm>
              <a:off x="3260716" y="1382698"/>
              <a:ext cx="2357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Objet sans structure interne</a:t>
              </a:r>
              <a:endParaRPr lang="fr-FR" sz="1400" dirty="0"/>
            </a:p>
          </p:txBody>
        </p:sp>
        <p:pic>
          <p:nvPicPr>
            <p:cNvPr id="15" name="Image 14" descr="spot_extraction_haie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3490341" y="4139555"/>
              <a:ext cx="2024470" cy="210284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ZoneTexte 15"/>
            <p:cNvSpPr txBox="1"/>
            <p:nvPr/>
          </p:nvSpPr>
          <p:spPr>
            <a:xfrm>
              <a:off x="3414876" y="6219278"/>
              <a:ext cx="23001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Times New Roman" pitchFamily="18" charset="0"/>
                  <a:cs typeface="Times New Roman" pitchFamily="18" charset="0"/>
                </a:rPr>
                <a:t>Cartographie des haies à partir d’une image optique</a:t>
              </a:r>
              <a:endParaRPr lang="fr-F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Image 18" descr="spot_brut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3428992" y="1643050"/>
              <a:ext cx="1973564" cy="219232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3758757" y="3750296"/>
              <a:ext cx="1410994" cy="249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Times New Roman" pitchFamily="18" charset="0"/>
                  <a:cs typeface="Times New Roman" pitchFamily="18" charset="0"/>
                </a:rPr>
                <a:t>(2) SPOT-5</a:t>
              </a:r>
              <a:endParaRPr lang="fr-F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765766" y="5742982"/>
            <a:ext cx="23574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Cartographie des haies à partir de photo-interprétation</a:t>
            </a:r>
            <a:endParaRPr lang="fr-FR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e 84"/>
          <p:cNvGrpSpPr/>
          <p:nvPr/>
        </p:nvGrpSpPr>
        <p:grpSpPr>
          <a:xfrm>
            <a:off x="6536775" y="925038"/>
            <a:ext cx="2571768" cy="5359800"/>
            <a:chOff x="6072198" y="1382698"/>
            <a:chExt cx="2571768" cy="5359800"/>
          </a:xfrm>
        </p:grpSpPr>
        <p:sp>
          <p:nvSpPr>
            <p:cNvPr id="23" name="ZoneTexte 22"/>
            <p:cNvSpPr txBox="1"/>
            <p:nvPr/>
          </p:nvSpPr>
          <p:spPr>
            <a:xfrm>
              <a:off x="6072198" y="1382698"/>
              <a:ext cx="2571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Objet avec structure interne</a:t>
              </a:r>
              <a:endParaRPr lang="fr-FR" sz="14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854797" y="3750296"/>
              <a:ext cx="1410994" cy="249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Times New Roman" pitchFamily="18" charset="0"/>
                  <a:cs typeface="Times New Roman" pitchFamily="18" charset="0"/>
                </a:rPr>
                <a:t>(3) </a:t>
              </a:r>
              <a:r>
                <a:rPr lang="fr-FR" sz="1400" dirty="0" err="1" smtClean="0">
                  <a:latin typeface="Times New Roman" pitchFamily="18" charset="0"/>
                  <a:cs typeface="Times New Roman" pitchFamily="18" charset="0"/>
                </a:rPr>
                <a:t>TerraSAR</a:t>
              </a:r>
              <a:r>
                <a:rPr lang="fr-FR" sz="1400" dirty="0" smtClean="0">
                  <a:latin typeface="Times New Roman" pitchFamily="18" charset="0"/>
                  <a:cs typeface="Times New Roman" pitchFamily="18" charset="0"/>
                </a:rPr>
                <a:t>-X</a:t>
              </a:r>
              <a:endParaRPr lang="fr-F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5" name="Image 24" descr="tsx_brut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6425363" y="1643050"/>
              <a:ext cx="2028386" cy="2161256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6609406" y="6219278"/>
              <a:ext cx="19631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Times New Roman" pitchFamily="18" charset="0"/>
                  <a:cs typeface="Times New Roman" pitchFamily="18" charset="0"/>
                </a:rPr>
                <a:t>Cartographie des haies à partir d’une image radar</a:t>
              </a:r>
              <a:endParaRPr lang="fr-F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7" name="Image 4" descr="S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6429388" y="4143380"/>
              <a:ext cx="2071702" cy="210058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9" name="Rectangle 28"/>
          <p:cNvSpPr/>
          <p:nvPr/>
        </p:nvSpPr>
        <p:spPr>
          <a:xfrm>
            <a:off x="6005735" y="6375934"/>
            <a:ext cx="3279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/>
              <a:t>Betbeder</a:t>
            </a:r>
            <a:r>
              <a:rPr lang="fr-FR" sz="1200" dirty="0" smtClean="0"/>
              <a:t> &amp; al (2015) </a:t>
            </a:r>
            <a:r>
              <a:rPr lang="fr-FR" sz="1200" i="1" dirty="0" err="1" smtClean="0"/>
              <a:t>Ecological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Indicators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392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3465" y="-110028"/>
            <a:ext cx="6027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800" b="1" dirty="0" smtClean="0">
                <a:solidFill>
                  <a:schemeClr val="tx2"/>
                </a:solidFill>
              </a:rPr>
              <a:t>Caractérisation des haies</a:t>
            </a:r>
          </a:p>
          <a:p>
            <a:endParaRPr lang="fr-FR" sz="2000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624030" y="4396348"/>
            <a:ext cx="372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Relations avec les carabes forestiers</a:t>
            </a:r>
          </a:p>
        </p:txBody>
      </p:sp>
      <p:grpSp>
        <p:nvGrpSpPr>
          <p:cNvPr id="19" name="Groupe 9"/>
          <p:cNvGrpSpPr/>
          <p:nvPr/>
        </p:nvGrpSpPr>
        <p:grpSpPr>
          <a:xfrm>
            <a:off x="1451362" y="814169"/>
            <a:ext cx="2248006" cy="2964267"/>
            <a:chOff x="-246933" y="1533935"/>
            <a:chExt cx="3193411" cy="4348932"/>
          </a:xfrm>
        </p:grpSpPr>
        <p:pic>
          <p:nvPicPr>
            <p:cNvPr id="28" name="Image 4" descr="S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-217508" y="1533935"/>
              <a:ext cx="3163986" cy="32494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Image 5" descr="SE.png"/>
            <p:cNvPicPr>
              <a:picLocks noChangeAspect="1"/>
            </p:cNvPicPr>
            <p:nvPr/>
          </p:nvPicPr>
          <p:blipFill rotWithShape="1">
            <a:blip r:embed="rId3" cstate="print"/>
            <a:srcRect t="29795" b="7904"/>
            <a:stretch/>
          </p:blipFill>
          <p:spPr>
            <a:xfrm>
              <a:off x="-246933" y="4895700"/>
              <a:ext cx="2376785" cy="987167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3888970" y="533932"/>
            <a:ext cx="5238328" cy="3473077"/>
            <a:chOff x="3620005" y="698706"/>
            <a:chExt cx="5711522" cy="3832340"/>
          </a:xfrm>
        </p:grpSpPr>
        <p:grpSp>
          <p:nvGrpSpPr>
            <p:cNvPr id="20" name="Groupe 11"/>
            <p:cNvGrpSpPr/>
            <p:nvPr/>
          </p:nvGrpSpPr>
          <p:grpSpPr>
            <a:xfrm>
              <a:off x="4223727" y="1115174"/>
              <a:ext cx="5107800" cy="2551935"/>
              <a:chOff x="3491880" y="1773240"/>
              <a:chExt cx="7255900" cy="3743992"/>
            </a:xfrm>
          </p:grpSpPr>
          <p:pic>
            <p:nvPicPr>
              <p:cNvPr id="22" name="Image 21" descr="SE_bas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7645838" y="1844824"/>
                <a:ext cx="2736303" cy="27363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Image 2" descr="SE_top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5436096" y="2348880"/>
                <a:ext cx="2664296" cy="27363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4" name="Image 3" descr="SE_hautes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>
              <a:xfrm>
                <a:off x="3491880" y="2808312"/>
                <a:ext cx="2664296" cy="27089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5" name="ZoneTexte 24"/>
              <p:cNvSpPr txBox="1"/>
              <p:nvPr/>
            </p:nvSpPr>
            <p:spPr>
              <a:xfrm>
                <a:off x="5483941" y="2748993"/>
                <a:ext cx="747658" cy="406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[5,4]</a:t>
                </a:r>
                <a:endParaRPr lang="fr-FR" sz="120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295653" y="2296367"/>
                <a:ext cx="912106" cy="448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[5,0.2]</a:t>
                </a:r>
                <a:endParaRPr lang="fr-FR" sz="1200" dirty="0"/>
              </a:p>
            </p:txBody>
          </p:sp>
          <p:sp>
            <p:nvSpPr>
              <p:cNvPr id="27" name="ZoneTexte 8"/>
              <p:cNvSpPr txBox="1"/>
              <p:nvPr/>
            </p:nvSpPr>
            <p:spPr>
              <a:xfrm>
                <a:off x="9669814" y="1773240"/>
                <a:ext cx="1077966" cy="406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[5,-5]</a:t>
                </a:r>
                <a:endParaRPr lang="fr-FR" sz="1200" dirty="0"/>
              </a:p>
            </p:txBody>
          </p:sp>
        </p:grpSp>
        <p:sp>
          <p:nvSpPr>
            <p:cNvPr id="21" name="Flèche droite 20"/>
            <p:cNvSpPr/>
            <p:nvPr/>
          </p:nvSpPr>
          <p:spPr>
            <a:xfrm>
              <a:off x="3745150" y="2322437"/>
              <a:ext cx="469860" cy="29448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 descr="C:\Users\admin\Desktop\radar_vs_terrain\traitements\heterogeneity_structure\images_brutes\IMG_2554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38183" y="3402225"/>
              <a:ext cx="760542" cy="736218"/>
            </a:xfrm>
            <a:prstGeom prst="rect">
              <a:avLst/>
            </a:prstGeom>
            <a:noFill/>
          </p:spPr>
        </p:pic>
        <p:pic>
          <p:nvPicPr>
            <p:cNvPr id="8" name="Picture 3" descr="C:\Users\admin\Desktop\radar_vs_terrain\traitements\heterogeneity_structure\images_brutes\IMG_2582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9515" y="3058656"/>
              <a:ext cx="750666" cy="736218"/>
            </a:xfrm>
            <a:prstGeom prst="rect">
              <a:avLst/>
            </a:prstGeom>
            <a:noFill/>
          </p:spPr>
        </p:pic>
        <p:pic>
          <p:nvPicPr>
            <p:cNvPr id="9" name="Picture 4" descr="C:\Users\admin\Desktop\radar_vs_terrain\traitements\heterogeneity_structure\images_brutes\IMG_2569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36762" y="3696712"/>
              <a:ext cx="856315" cy="785300"/>
            </a:xfrm>
            <a:prstGeom prst="rect">
              <a:avLst/>
            </a:prstGeom>
            <a:noFill/>
          </p:spPr>
        </p:pic>
        <p:cxnSp>
          <p:nvCxnSpPr>
            <p:cNvPr id="10" name="Connecteur droit avec flèche 9"/>
            <p:cNvCxnSpPr/>
            <p:nvPr/>
          </p:nvCxnSpPr>
          <p:spPr>
            <a:xfrm>
              <a:off x="4586629" y="2420600"/>
              <a:ext cx="450400" cy="127611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6438271" y="2911412"/>
              <a:ext cx="150133" cy="49081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7739426" y="2322438"/>
              <a:ext cx="374980" cy="73621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3620005" y="4242374"/>
              <a:ext cx="1501332" cy="28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/>
                <a:t>Forte densité</a:t>
              </a:r>
              <a:endParaRPr lang="fr-FR" sz="11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053153" y="4042749"/>
              <a:ext cx="1451289" cy="28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/>
                <a:t>Densité moyenne</a:t>
              </a:r>
              <a:endParaRPr lang="fr-FR" sz="1100" b="1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475521" y="3749092"/>
              <a:ext cx="1601421" cy="28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/>
                <a:t>Faible densité</a:t>
              </a:r>
              <a:endParaRPr lang="fr-FR" sz="1100" b="1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470909" y="3725761"/>
              <a:ext cx="16014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err="1" smtClean="0"/>
                <a:t>ShE</a:t>
              </a:r>
              <a:r>
                <a:rPr lang="fr-FR" sz="1100" b="1" dirty="0" smtClean="0"/>
                <a:t> = 4 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971270" y="3398007"/>
              <a:ext cx="16014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err="1" smtClean="0"/>
                <a:t>ShE</a:t>
              </a:r>
              <a:r>
                <a:rPr lang="fr-FR" sz="1100" b="1" dirty="0" smtClean="0"/>
                <a:t> = 1.5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25701" y="1452878"/>
              <a:ext cx="1674994" cy="2886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100" b="1" dirty="0" smtClean="0"/>
                <a:t>Hautes valeurs de </a:t>
              </a:r>
              <a:r>
                <a:rPr lang="fr-FR" sz="1100" b="1" dirty="0" err="1" smtClean="0"/>
                <a:t>ShE</a:t>
              </a:r>
              <a:endParaRPr lang="fr-FR" sz="1100" b="1" dirty="0" smtClean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86380" y="997849"/>
              <a:ext cx="1785950" cy="4308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100" b="1" dirty="0" smtClean="0"/>
                <a:t>Hautes et moyennes valeurs de </a:t>
              </a:r>
              <a:r>
                <a:rPr lang="fr-FR" sz="1100" b="1" dirty="0" err="1" smtClean="0"/>
                <a:t>ShE</a:t>
              </a:r>
              <a:endParaRPr lang="fr-FR" sz="1100" b="1" dirty="0" smtClean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191847" y="698706"/>
              <a:ext cx="1695371" cy="47545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100" b="1" dirty="0" smtClean="0"/>
                <a:t>Hautes, moyennes et faibles valeurs de </a:t>
              </a:r>
              <a:r>
                <a:rPr lang="fr-FR" sz="1100" b="1" dirty="0" err="1" smtClean="0"/>
                <a:t>ShE</a:t>
              </a:r>
              <a:endParaRPr lang="fr-FR" sz="1100" b="1" dirty="0" smtClean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8529644" y="3099094"/>
              <a:ext cx="715147" cy="28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err="1" smtClean="0"/>
                <a:t>ShE</a:t>
              </a:r>
              <a:r>
                <a:rPr lang="fr-FR" sz="1100" b="1" dirty="0" smtClean="0"/>
                <a:t> = -2</a:t>
              </a:r>
            </a:p>
          </p:txBody>
        </p:sp>
      </p:grpSp>
      <p:pic>
        <p:nvPicPr>
          <p:cNvPr id="34" name="Image 33" descr="Image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59342" y="4063223"/>
            <a:ext cx="4478698" cy="276098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860807" y="6518784"/>
            <a:ext cx="3279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/>
              <a:t>Betbeder</a:t>
            </a:r>
            <a:r>
              <a:rPr lang="fr-FR" sz="1200" dirty="0" smtClean="0"/>
              <a:t> &amp; al (2015) </a:t>
            </a:r>
            <a:r>
              <a:rPr lang="fr-FR" sz="1200" i="1" dirty="0" err="1" smtClean="0"/>
              <a:t>Ecological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Indicators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913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8102</TotalTime>
  <Words>601</Words>
  <Application>Microsoft Office PowerPoint</Application>
  <PresentationFormat>Affichage à l'écran (4:3)</PresentationFormat>
  <Paragraphs>131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 Unicode MS</vt:lpstr>
      <vt:lpstr>Arial</vt:lpstr>
      <vt:lpstr>Calibri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Laurence</dc:creator>
  <cp:lastModifiedBy>   </cp:lastModifiedBy>
  <cp:revision>240</cp:revision>
  <cp:lastPrinted>2016-11-21T09:56:17Z</cp:lastPrinted>
  <dcterms:created xsi:type="dcterms:W3CDTF">2015-10-21T10:22:05Z</dcterms:created>
  <dcterms:modified xsi:type="dcterms:W3CDTF">2017-10-23T19:25:15Z</dcterms:modified>
</cp:coreProperties>
</file>