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4" r:id="rId5"/>
    <p:sldId id="283" r:id="rId6"/>
    <p:sldId id="295" r:id="rId7"/>
    <p:sldId id="291" r:id="rId8"/>
    <p:sldId id="277" r:id="rId9"/>
    <p:sldId id="272" r:id="rId10"/>
    <p:sldId id="287" r:id="rId11"/>
    <p:sldId id="292" r:id="rId12"/>
    <p:sldId id="288" r:id="rId13"/>
    <p:sldId id="284" r:id="rId14"/>
    <p:sldId id="294" r:id="rId15"/>
    <p:sldId id="275" r:id="rId16"/>
    <p:sldId id="285" r:id="rId17"/>
    <p:sldId id="273" r:id="rId18"/>
    <p:sldId id="274" r:id="rId19"/>
    <p:sldId id="263" r:id="rId20"/>
    <p:sldId id="280" r:id="rId21"/>
    <p:sldId id="281" r:id="rId22"/>
    <p:sldId id="298" r:id="rId23"/>
    <p:sldId id="290" r:id="rId24"/>
    <p:sldId id="289" r:id="rId25"/>
    <p:sldId id="269" r:id="rId26"/>
    <p:sldId id="271" r:id="rId27"/>
    <p:sldId id="297" r:id="rId28"/>
    <p:sldId id="293" r:id="rId29"/>
    <p:sldId id="261" r:id="rId30"/>
    <p:sldId id="276" r:id="rId31"/>
    <p:sldId id="279" r:id="rId32"/>
    <p:sldId id="282" r:id="rId33"/>
    <p:sldId id="262" r:id="rId34"/>
    <p:sldId id="267" r:id="rId35"/>
    <p:sldId id="270" r:id="rId36"/>
    <p:sldId id="260" r:id="rId3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7" d="100"/>
          <a:sy n="87" d="100"/>
        </p:scale>
        <p:origin x="31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47EE-570C-4F21-B025-C19DED20DD6B}" type="datetimeFigureOut">
              <a:rPr lang="fr-FR" smtClean="0"/>
              <a:t>30/11/2018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6B03-7F41-47B3-A76A-087F54248A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2786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47EE-570C-4F21-B025-C19DED20DD6B}" type="datetimeFigureOut">
              <a:rPr lang="fr-FR" smtClean="0"/>
              <a:t>30/11/2018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6B03-7F41-47B3-A76A-087F54248A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9411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47EE-570C-4F21-B025-C19DED20DD6B}" type="datetimeFigureOut">
              <a:rPr lang="fr-FR" smtClean="0"/>
              <a:t>30/11/2018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6B03-7F41-47B3-A76A-087F54248A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8024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599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F172A-F59D-44E3-9F2C-0A585A642BEB}" type="datetimeFigureOut">
              <a:rPr lang="fr-FR" smtClean="0"/>
              <a:t>30/11/2018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98D0C-5246-4D77-A398-FA92C78EF84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6721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00" y="159679"/>
            <a:ext cx="10515600" cy="576000"/>
          </a:xfrm>
        </p:spPr>
        <p:txBody>
          <a:bodyPr/>
          <a:lstStyle>
            <a:lvl1pPr>
              <a:defRPr sz="28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47EE-570C-4F21-B025-C19DED20DD6B}" type="datetimeFigureOut">
              <a:rPr lang="fr-FR" smtClean="0"/>
              <a:t>30/11/2018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6B03-7F41-47B3-A76A-087F54248A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53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47EE-570C-4F21-B025-C19DED20DD6B}" type="datetimeFigureOut">
              <a:rPr lang="fr-FR" smtClean="0"/>
              <a:t>30/11/2018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6B03-7F41-47B3-A76A-087F54248A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753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47EE-570C-4F21-B025-C19DED20DD6B}" type="datetimeFigureOut">
              <a:rPr lang="fr-FR" smtClean="0"/>
              <a:t>30/11/2018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6B03-7F41-47B3-A76A-087F54248A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73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47EE-570C-4F21-B025-C19DED20DD6B}" type="datetimeFigureOut">
              <a:rPr lang="fr-FR" smtClean="0"/>
              <a:t>30/11/2018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6B03-7F41-47B3-A76A-087F54248A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819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47EE-570C-4F21-B025-C19DED20DD6B}" type="datetimeFigureOut">
              <a:rPr lang="fr-FR" smtClean="0"/>
              <a:t>30/11/2018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6B03-7F41-47B3-A76A-087F54248A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6347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47EE-570C-4F21-B025-C19DED20DD6B}" type="datetimeFigureOut">
              <a:rPr lang="fr-FR" smtClean="0"/>
              <a:t>30/11/2018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6B03-7F41-47B3-A76A-087F54248A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3020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47EE-570C-4F21-B025-C19DED20DD6B}" type="datetimeFigureOut">
              <a:rPr lang="fr-FR" smtClean="0"/>
              <a:t>30/11/2018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6B03-7F41-47B3-A76A-087F54248A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5862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47EE-570C-4F21-B025-C19DED20DD6B}" type="datetimeFigureOut">
              <a:rPr lang="fr-FR" smtClean="0"/>
              <a:t>30/11/2018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6B03-7F41-47B3-A76A-087F54248A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51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747EE-570C-4F21-B025-C19DED20DD6B}" type="datetimeFigureOut">
              <a:rPr lang="fr-FR" smtClean="0"/>
              <a:t>30/11/2018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A6B03-7F41-47B3-A76A-087F54248A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253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615499"/>
            <a:ext cx="9144000" cy="1277937"/>
          </a:xfrm>
        </p:spPr>
        <p:txBody>
          <a:bodyPr>
            <a:normAutofit/>
          </a:bodyPr>
          <a:lstStyle/>
          <a:p>
            <a:r>
              <a:rPr lang="fr-FR" sz="3600" smtClean="0"/>
              <a:t>Some remarks and precisions on number and gender in a few Bak languages</a:t>
            </a:r>
            <a:endParaRPr lang="fr-FR" sz="360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5790846"/>
            <a:ext cx="9144000" cy="451488"/>
          </a:xfrm>
        </p:spPr>
        <p:txBody>
          <a:bodyPr/>
          <a:lstStyle/>
          <a:p>
            <a:r>
              <a:rPr lang="fr-FR" smtClean="0"/>
              <a:t>Guillaume Segerer – Berlin, Nov. 30, 2018</a:t>
            </a:r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620964" y="1365813"/>
            <a:ext cx="49500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b="1" smtClean="0"/>
              <a:t>BA(c)K to numbers</a:t>
            </a:r>
            <a:endParaRPr lang="fr-FR" sz="4800" b="1"/>
          </a:p>
        </p:txBody>
      </p:sp>
    </p:spTree>
    <p:extLst>
      <p:ext uri="{BB962C8B-B14F-4D97-AF65-F5344CB8AC3E}">
        <p14:creationId xmlns:p14="http://schemas.microsoft.com/office/powerpoint/2010/main" val="56561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00" y="180000"/>
            <a:ext cx="11251246" cy="576000"/>
          </a:xfrm>
        </p:spPr>
        <p:txBody>
          <a:bodyPr>
            <a:noAutofit/>
          </a:bodyPr>
          <a:lstStyle/>
          <a:p>
            <a:r>
              <a:rPr lang="en-US" sz="2800" smtClean="0"/>
              <a:t>3-way number contrast </a:t>
            </a:r>
            <a:r>
              <a:rPr lang="en-US" sz="2800"/>
              <a:t>in </a:t>
            </a:r>
            <a:r>
              <a:rPr lang="en-US" sz="2800" smtClean="0"/>
              <a:t>Nyun: s</a:t>
            </a:r>
            <a:r>
              <a:rPr lang="en-US" smtClean="0"/>
              <a:t>ingular</a:t>
            </a:r>
            <a:r>
              <a:rPr lang="en-US" sz="2800" smtClean="0"/>
              <a:t> </a:t>
            </a:r>
            <a:r>
              <a:rPr lang="en-US" sz="2800"/>
              <a:t>/ </a:t>
            </a:r>
            <a:r>
              <a:rPr lang="en-US" sz="2800" smtClean="0"/>
              <a:t>count plural </a:t>
            </a:r>
            <a:r>
              <a:rPr lang="en-US" sz="2800"/>
              <a:t>/ </a:t>
            </a:r>
            <a:r>
              <a:rPr lang="en-US" sz="2800" smtClean="0"/>
              <a:t>unlimited plural</a:t>
            </a:r>
            <a:endParaRPr lang="fr-FR" sz="2800"/>
          </a:p>
        </p:txBody>
      </p:sp>
      <p:grpSp>
        <p:nvGrpSpPr>
          <p:cNvPr id="49" name="Groupe 48"/>
          <p:cNvGrpSpPr/>
          <p:nvPr/>
        </p:nvGrpSpPr>
        <p:grpSpPr>
          <a:xfrm>
            <a:off x="602224" y="1790897"/>
            <a:ext cx="4228214" cy="2294654"/>
            <a:chOff x="327904" y="1790897"/>
            <a:chExt cx="4228214" cy="2294654"/>
          </a:xfrm>
        </p:grpSpPr>
        <p:sp>
          <p:nvSpPr>
            <p:cNvPr id="5" name="ZoneTexte 4"/>
            <p:cNvSpPr txBox="1"/>
            <p:nvPr/>
          </p:nvSpPr>
          <p:spPr>
            <a:xfrm>
              <a:off x="1008815" y="2420817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BU / I</a:t>
              </a:r>
              <a:endParaRPr lang="fr-FR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745923" y="3097830"/>
              <a:ext cx="9733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GU / HA</a:t>
              </a:r>
              <a:endParaRPr lang="fr-FR"/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500663" y="3716219"/>
              <a:ext cx="12186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RAN / ƝAN</a:t>
              </a:r>
              <a:endParaRPr lang="fr-FR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3494609" y="2420817"/>
              <a:ext cx="3914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DI</a:t>
              </a:r>
              <a:endParaRPr lang="fr-FR"/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3494609" y="3716219"/>
              <a:ext cx="3960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JA</a:t>
              </a:r>
              <a:endParaRPr lang="fr-FR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3494609" y="3097830"/>
              <a:ext cx="4517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BA</a:t>
              </a:r>
              <a:endParaRPr lang="fr-FR"/>
            </a:p>
          </p:txBody>
        </p:sp>
        <p:cxnSp>
          <p:nvCxnSpPr>
            <p:cNvPr id="15" name="Connecteur droit 14"/>
            <p:cNvCxnSpPr/>
            <p:nvPr/>
          </p:nvCxnSpPr>
          <p:spPr>
            <a:xfrm>
              <a:off x="1737360" y="2611120"/>
              <a:ext cx="1800000" cy="648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>
            <a:xfrm>
              <a:off x="1737360" y="2611120"/>
              <a:ext cx="180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>
              <a:off x="1737360" y="2611120"/>
              <a:ext cx="1800000" cy="129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>
              <a:off x="1737360" y="3251200"/>
              <a:ext cx="1800000" cy="648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/>
            <p:cNvCxnSpPr/>
            <p:nvPr/>
          </p:nvCxnSpPr>
          <p:spPr>
            <a:xfrm>
              <a:off x="1737360" y="3251200"/>
              <a:ext cx="180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/>
            <p:nvPr/>
          </p:nvCxnSpPr>
          <p:spPr>
            <a:xfrm>
              <a:off x="1737360" y="3911600"/>
              <a:ext cx="180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ZoneTexte 36"/>
            <p:cNvSpPr txBox="1"/>
            <p:nvPr/>
          </p:nvSpPr>
          <p:spPr>
            <a:xfrm>
              <a:off x="327904" y="1790897"/>
              <a:ext cx="14005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sg / count pl.</a:t>
              </a:r>
              <a:endParaRPr lang="fr-FR"/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3494609" y="1790897"/>
              <a:ext cx="10615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unlim. pl.</a:t>
              </a:r>
              <a:endParaRPr lang="fr-FR"/>
            </a:p>
          </p:txBody>
        </p:sp>
      </p:grpSp>
      <p:sp>
        <p:nvSpPr>
          <p:cNvPr id="25" name="ZoneTexte 24"/>
          <p:cNvSpPr txBox="1"/>
          <p:nvPr/>
        </p:nvSpPr>
        <p:spPr>
          <a:xfrm>
            <a:off x="7276097" y="2420817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BU / DI</a:t>
            </a:r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7199153" y="3070041"/>
            <a:ext cx="93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BU / BA</a:t>
            </a:r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7273661" y="3719265"/>
            <a:ext cx="85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BU / JA</a:t>
            </a:r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9816142" y="2420817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I</a:t>
            </a:r>
            <a:endParaRPr lang="fr-FR"/>
          </a:p>
        </p:txBody>
      </p:sp>
      <p:cxnSp>
        <p:nvCxnSpPr>
          <p:cNvPr id="32" name="Connecteur droit 31"/>
          <p:cNvCxnSpPr/>
          <p:nvPr/>
        </p:nvCxnSpPr>
        <p:spPr>
          <a:xfrm>
            <a:off x="8046720" y="2605483"/>
            <a:ext cx="180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flipV="1">
            <a:off x="8046720" y="2605483"/>
            <a:ext cx="1830382" cy="12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>
            <a:cxnSpLocks/>
          </p:cNvCxnSpPr>
          <p:nvPr/>
        </p:nvCxnSpPr>
        <p:spPr>
          <a:xfrm flipV="1">
            <a:off x="8067040" y="2611120"/>
            <a:ext cx="1800000" cy="6487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8067040" y="4541520"/>
            <a:ext cx="180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>
            <a:off x="7199794" y="4368489"/>
            <a:ext cx="929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GU / BA</a:t>
            </a:r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>
            <a:off x="7139009" y="5666939"/>
            <a:ext cx="990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RAN / JA</a:t>
            </a:r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9816142" y="5666939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ƝAN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7209313" y="5017713"/>
            <a:ext cx="93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BU / BA</a:t>
            </a:r>
            <a:endParaRPr lang="fr-FR"/>
          </a:p>
        </p:txBody>
      </p:sp>
      <p:sp>
        <p:nvSpPr>
          <p:cNvPr id="44" name="ZoneTexte 43"/>
          <p:cNvSpPr txBox="1"/>
          <p:nvPr/>
        </p:nvSpPr>
        <p:spPr>
          <a:xfrm>
            <a:off x="9816142" y="4368489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HA</a:t>
            </a:r>
            <a:endParaRPr lang="fr-FR"/>
          </a:p>
        </p:txBody>
      </p:sp>
      <p:cxnSp>
        <p:nvCxnSpPr>
          <p:cNvPr id="45" name="Connecteur droit 44"/>
          <p:cNvCxnSpPr>
            <a:cxnSpLocks/>
          </p:cNvCxnSpPr>
          <p:nvPr/>
        </p:nvCxnSpPr>
        <p:spPr>
          <a:xfrm flipV="1">
            <a:off x="8077200" y="4551680"/>
            <a:ext cx="1800000" cy="6487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6673368" y="1801057"/>
            <a:ext cx="1455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sg / unlim. pl.</a:t>
            </a:r>
            <a:endParaRPr lang="fr-FR"/>
          </a:p>
        </p:txBody>
      </p:sp>
      <p:sp>
        <p:nvSpPr>
          <p:cNvPr id="47" name="ZoneTexte 46"/>
          <p:cNvSpPr txBox="1"/>
          <p:nvPr/>
        </p:nvSpPr>
        <p:spPr>
          <a:xfrm>
            <a:off x="9816142" y="1790897"/>
            <a:ext cx="1006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count pl.</a:t>
            </a:r>
            <a:endParaRPr lang="fr-FR"/>
          </a:p>
        </p:txBody>
      </p:sp>
      <p:cxnSp>
        <p:nvCxnSpPr>
          <p:cNvPr id="51" name="Connecteur droit 50"/>
          <p:cNvCxnSpPr/>
          <p:nvPr/>
        </p:nvCxnSpPr>
        <p:spPr>
          <a:xfrm>
            <a:off x="8046720" y="5846523"/>
            <a:ext cx="180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1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00" y="180000"/>
            <a:ext cx="11251246" cy="576000"/>
          </a:xfrm>
        </p:spPr>
        <p:txBody>
          <a:bodyPr>
            <a:noAutofit/>
          </a:bodyPr>
          <a:lstStyle/>
          <a:p>
            <a:r>
              <a:rPr lang="en-US" sz="2800" smtClean="0"/>
              <a:t>3-way number contrast </a:t>
            </a:r>
            <a:r>
              <a:rPr lang="en-US" sz="2800"/>
              <a:t>in </a:t>
            </a:r>
            <a:r>
              <a:rPr lang="en-US" sz="2800" smtClean="0"/>
              <a:t>Nyun: s</a:t>
            </a:r>
            <a:r>
              <a:rPr lang="en-US" smtClean="0"/>
              <a:t>ingular</a:t>
            </a:r>
            <a:r>
              <a:rPr lang="en-US" sz="2800" smtClean="0"/>
              <a:t> </a:t>
            </a:r>
            <a:r>
              <a:rPr lang="en-US" sz="2800"/>
              <a:t>/ </a:t>
            </a:r>
            <a:r>
              <a:rPr lang="en-US" sz="2800" smtClean="0"/>
              <a:t>count plural </a:t>
            </a:r>
            <a:r>
              <a:rPr lang="en-US" sz="2800"/>
              <a:t>/ </a:t>
            </a:r>
            <a:r>
              <a:rPr lang="en-US" sz="2800" smtClean="0"/>
              <a:t>unlimited plural</a:t>
            </a:r>
            <a:endParaRPr lang="fr-FR" sz="2800"/>
          </a:p>
        </p:txBody>
      </p:sp>
      <p:grpSp>
        <p:nvGrpSpPr>
          <p:cNvPr id="6" name="Groupe 5"/>
          <p:cNvGrpSpPr/>
          <p:nvPr/>
        </p:nvGrpSpPr>
        <p:grpSpPr>
          <a:xfrm>
            <a:off x="3843264" y="1729937"/>
            <a:ext cx="4242812" cy="740174"/>
            <a:chOff x="3843264" y="1729937"/>
            <a:chExt cx="4242812" cy="740174"/>
          </a:xfrm>
        </p:grpSpPr>
        <p:sp>
          <p:nvSpPr>
            <p:cNvPr id="7" name="ZoneTexte 6"/>
            <p:cNvSpPr txBox="1"/>
            <p:nvPr/>
          </p:nvSpPr>
          <p:spPr>
            <a:xfrm>
              <a:off x="4025173" y="2100779"/>
              <a:ext cx="12186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RAN / ƝAN</a:t>
              </a:r>
              <a:endParaRPr lang="fr-FR"/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7024567" y="2100779"/>
              <a:ext cx="3960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JA</a:t>
              </a:r>
              <a:endParaRPr lang="fr-FR"/>
            </a:p>
          </p:txBody>
        </p:sp>
        <p:cxnSp>
          <p:nvCxnSpPr>
            <p:cNvPr id="24" name="Connecteur droit 23"/>
            <p:cNvCxnSpPr/>
            <p:nvPr/>
          </p:nvCxnSpPr>
          <p:spPr>
            <a:xfrm>
              <a:off x="5222240" y="2296160"/>
              <a:ext cx="180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ZoneTexte 36"/>
            <p:cNvSpPr txBox="1"/>
            <p:nvPr/>
          </p:nvSpPr>
          <p:spPr>
            <a:xfrm>
              <a:off x="3843264" y="1729937"/>
              <a:ext cx="14005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sg / count pl.</a:t>
              </a:r>
              <a:endParaRPr lang="fr-FR"/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7024567" y="1729937"/>
              <a:ext cx="10615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unlim. pl.</a:t>
              </a:r>
              <a:endParaRPr lang="fr-FR"/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3787928" y="3936806"/>
            <a:ext cx="4242812" cy="740174"/>
            <a:chOff x="3787928" y="3936806"/>
            <a:chExt cx="4242812" cy="740174"/>
          </a:xfrm>
        </p:grpSpPr>
        <p:sp>
          <p:nvSpPr>
            <p:cNvPr id="40" name="ZoneTexte 39"/>
            <p:cNvSpPr txBox="1"/>
            <p:nvPr/>
          </p:nvSpPr>
          <p:spPr>
            <a:xfrm>
              <a:off x="4253569" y="4307648"/>
              <a:ext cx="9902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RAN / JA</a:t>
              </a:r>
              <a:endParaRPr lang="fr-FR"/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7024567" y="4307648"/>
              <a:ext cx="6158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/>
                <a:t>ƝAN</a:t>
              </a:r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3787928" y="3946966"/>
              <a:ext cx="14558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sg / unlim. pl.</a:t>
              </a:r>
              <a:endParaRPr lang="fr-FR"/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7024567" y="3936806"/>
              <a:ext cx="10061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count pl.</a:t>
              </a:r>
              <a:endParaRPr lang="fr-FR"/>
            </a:p>
          </p:txBody>
        </p:sp>
        <p:cxnSp>
          <p:nvCxnSpPr>
            <p:cNvPr id="42" name="Connecteur droit 41"/>
            <p:cNvCxnSpPr/>
            <p:nvPr/>
          </p:nvCxnSpPr>
          <p:spPr>
            <a:xfrm>
              <a:off x="5238152" y="4503029"/>
              <a:ext cx="180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ZoneTexte 49"/>
          <p:cNvSpPr txBox="1"/>
          <p:nvPr/>
        </p:nvSpPr>
        <p:spPr>
          <a:xfrm>
            <a:off x="9547000" y="6374423"/>
            <a:ext cx="2529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Cobbinah 2012: 280, 287</a:t>
            </a:r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5669280" y="3108960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smtClean="0"/>
              <a:t>OR</a:t>
            </a:r>
            <a:endParaRPr lang="fr-FR" b="1"/>
          </a:p>
        </p:txBody>
      </p:sp>
    </p:spTree>
    <p:extLst>
      <p:ext uri="{BB962C8B-B14F-4D97-AF65-F5344CB8AC3E}">
        <p14:creationId xmlns:p14="http://schemas.microsoft.com/office/powerpoint/2010/main" val="51038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00" y="180000"/>
            <a:ext cx="11251246" cy="576000"/>
          </a:xfrm>
        </p:spPr>
        <p:txBody>
          <a:bodyPr>
            <a:noAutofit/>
          </a:bodyPr>
          <a:lstStyle/>
          <a:p>
            <a:r>
              <a:rPr lang="en-US" sz="2800" smtClean="0"/>
              <a:t>3-way number contrast </a:t>
            </a:r>
            <a:r>
              <a:rPr lang="en-US" sz="2800"/>
              <a:t>in </a:t>
            </a:r>
            <a:r>
              <a:rPr lang="en-US" sz="2800" smtClean="0"/>
              <a:t>Nyun: s</a:t>
            </a:r>
            <a:r>
              <a:rPr lang="en-US" smtClean="0"/>
              <a:t>ingular</a:t>
            </a:r>
            <a:r>
              <a:rPr lang="en-US" sz="2800" smtClean="0"/>
              <a:t> </a:t>
            </a:r>
            <a:r>
              <a:rPr lang="en-US" sz="2800"/>
              <a:t>/ </a:t>
            </a:r>
            <a:r>
              <a:rPr lang="en-US" sz="2800" smtClean="0"/>
              <a:t>count plural </a:t>
            </a:r>
            <a:r>
              <a:rPr lang="en-US" sz="2800"/>
              <a:t>/ </a:t>
            </a:r>
            <a:r>
              <a:rPr lang="en-US" sz="2800" smtClean="0"/>
              <a:t>unlimited plural</a:t>
            </a:r>
            <a:endParaRPr lang="fr-FR" sz="2800"/>
          </a:p>
        </p:txBody>
      </p:sp>
      <p:grpSp>
        <p:nvGrpSpPr>
          <p:cNvPr id="8" name="Groupe 7"/>
          <p:cNvGrpSpPr/>
          <p:nvPr/>
        </p:nvGrpSpPr>
        <p:grpSpPr>
          <a:xfrm>
            <a:off x="256784" y="1374337"/>
            <a:ext cx="4228214" cy="740174"/>
            <a:chOff x="602224" y="1790897"/>
            <a:chExt cx="4228214" cy="740174"/>
          </a:xfrm>
        </p:grpSpPr>
        <p:sp>
          <p:nvSpPr>
            <p:cNvPr id="7" name="ZoneTexte 6"/>
            <p:cNvSpPr txBox="1"/>
            <p:nvPr/>
          </p:nvSpPr>
          <p:spPr>
            <a:xfrm>
              <a:off x="774983" y="2161739"/>
              <a:ext cx="12186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RAN / ƝAN</a:t>
              </a:r>
              <a:endParaRPr lang="fr-FR"/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3811680" y="2161739"/>
              <a:ext cx="3960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JA</a:t>
              </a:r>
              <a:endParaRPr lang="fr-FR"/>
            </a:p>
          </p:txBody>
        </p:sp>
        <p:cxnSp>
          <p:nvCxnSpPr>
            <p:cNvPr id="24" name="Connecteur droit 23"/>
            <p:cNvCxnSpPr/>
            <p:nvPr/>
          </p:nvCxnSpPr>
          <p:spPr>
            <a:xfrm>
              <a:off x="2011680" y="2357120"/>
              <a:ext cx="180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ZoneTexte 36"/>
            <p:cNvSpPr txBox="1"/>
            <p:nvPr/>
          </p:nvSpPr>
          <p:spPr>
            <a:xfrm>
              <a:off x="602224" y="1790897"/>
              <a:ext cx="14005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sg / count pl.</a:t>
              </a:r>
              <a:endParaRPr lang="fr-FR"/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3768929" y="1790897"/>
              <a:ext cx="10615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unlim. pl.</a:t>
              </a:r>
              <a:endParaRPr lang="fr-FR"/>
            </a:p>
          </p:txBody>
        </p:sp>
      </p:grpSp>
      <p:grpSp>
        <p:nvGrpSpPr>
          <p:cNvPr id="4" name="Groupe 3"/>
          <p:cNvGrpSpPr/>
          <p:nvPr/>
        </p:nvGrpSpPr>
        <p:grpSpPr>
          <a:xfrm>
            <a:off x="256784" y="2778566"/>
            <a:ext cx="4148947" cy="740174"/>
            <a:chOff x="6673368" y="1790897"/>
            <a:chExt cx="4148947" cy="740174"/>
          </a:xfrm>
        </p:grpSpPr>
        <p:sp>
          <p:nvSpPr>
            <p:cNvPr id="40" name="ZoneTexte 39"/>
            <p:cNvSpPr txBox="1"/>
            <p:nvPr/>
          </p:nvSpPr>
          <p:spPr>
            <a:xfrm>
              <a:off x="7181760" y="2161739"/>
              <a:ext cx="9902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RAN / JA</a:t>
              </a:r>
              <a:endParaRPr lang="fr-FR"/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9858893" y="2161739"/>
              <a:ext cx="6158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/>
                <a:t>ƝAN</a:t>
              </a:r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6673368" y="1801057"/>
              <a:ext cx="14558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sg / unlim. pl.</a:t>
              </a:r>
              <a:endParaRPr lang="fr-FR"/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9816142" y="1790897"/>
              <a:ext cx="10061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count pl.</a:t>
              </a:r>
              <a:endParaRPr lang="fr-FR"/>
            </a:p>
          </p:txBody>
        </p:sp>
        <p:cxnSp>
          <p:nvCxnSpPr>
            <p:cNvPr id="42" name="Connecteur droit 41"/>
            <p:cNvCxnSpPr/>
            <p:nvPr/>
          </p:nvCxnSpPr>
          <p:spPr>
            <a:xfrm>
              <a:off x="8108896" y="2357120"/>
              <a:ext cx="180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68497"/>
              </p:ext>
            </p:extLst>
          </p:nvPr>
        </p:nvGraphicFramePr>
        <p:xfrm>
          <a:off x="5151120" y="1122204"/>
          <a:ext cx="6908800" cy="42748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7200"/>
                <a:gridCol w="1259840"/>
                <a:gridCol w="1645920"/>
                <a:gridCol w="227584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>
                          <a:effectLst/>
                        </a:rPr>
                        <a:t>Singular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>
                          <a:effectLst/>
                        </a:rPr>
                        <a:t>Plural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>
                          <a:effectLst/>
                        </a:rPr>
                        <a:t>Gloss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rën-nób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ñën-nób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‘bundle’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rëŋ-kébul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ñëŋ-kébul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‘hip’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rën-dimb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ñën-dimb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‘veranda’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raŋ-kot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ñaŋ-kot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‘woven mat’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ram-basa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ñam-basa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‘mat’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ran-daŋk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ñan-daŋk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‘large palm tree’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ran-no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ñan-no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‘bad person’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raŋ-kulux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ñan-kulux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‘rooster’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rë’-liim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ñë’-liim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‘type water bird’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>
                          <a:effectLst/>
                        </a:rPr>
                        <a:t>Singular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>
                          <a:effectLst/>
                        </a:rPr>
                        <a:t>Count plural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>
                          <a:effectLst/>
                        </a:rPr>
                        <a:t>Unlimited plural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>
                          <a:effectLst/>
                        </a:rPr>
                        <a:t>Gloss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rën-jëm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ñën-jëm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jë-jëm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‘frog’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ram-maasix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ñam-maasix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ja-maasix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‘crab with two claws’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rëŋ-kókól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ñëŋ-kókól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jë-xókól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‘type crab’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rëŋ-guux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ñëŋ-guux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jë-guux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‘crab with one claw’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rë’-siŋ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ñë-‘siŋ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jë-siŋ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‘type crab’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noFill/>
                  </a:tcPr>
                </a:tc>
              </a:tr>
            </a:tbl>
          </a:graphicData>
        </a:graphic>
      </p:graphicFrame>
      <p:sp>
        <p:nvSpPr>
          <p:cNvPr id="50" name="ZoneTexte 49"/>
          <p:cNvSpPr txBox="1"/>
          <p:nvPr/>
        </p:nvSpPr>
        <p:spPr>
          <a:xfrm>
            <a:off x="9547000" y="6374423"/>
            <a:ext cx="2529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Cobbinah 2012: 280, 287</a:t>
            </a:r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365760" y="6035040"/>
            <a:ext cx="909550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2000" b="1" smtClean="0"/>
              <a:t>&gt; Unlimited plural is an addition to an otherwise ‘standard’ sg/pl pairing &gt; </a:t>
            </a:r>
            <a:r>
              <a:rPr lang="fr-FR" sz="2000" b="1" smtClean="0">
                <a:solidFill>
                  <a:srgbClr val="FF0000"/>
                </a:solidFill>
              </a:rPr>
              <a:t>collective</a:t>
            </a:r>
            <a:endParaRPr lang="fr-FR" sz="20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51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00" y="159679"/>
            <a:ext cx="8332560" cy="576000"/>
          </a:xfrm>
        </p:spPr>
        <p:txBody>
          <a:bodyPr/>
          <a:lstStyle/>
          <a:p>
            <a:r>
              <a:rPr lang="fr-FR" smtClean="0"/>
              <a:t>Number values and Noun forms in Nyun (Gubëeher) </a:t>
            </a:r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7738407" y="609600"/>
            <a:ext cx="144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strict singular</a:t>
            </a:r>
            <a:endParaRPr lang="fr-FR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562180"/>
              </p:ext>
            </p:extLst>
          </p:nvPr>
        </p:nvGraphicFramePr>
        <p:xfrm>
          <a:off x="9337041" y="204511"/>
          <a:ext cx="2600962" cy="6440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9851"/>
                <a:gridCol w="342320"/>
                <a:gridCol w="342320"/>
                <a:gridCol w="342320"/>
                <a:gridCol w="342320"/>
                <a:gridCol w="342320"/>
                <a:gridCol w="419511"/>
              </a:tblGrid>
              <a:tr h="23394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>
                          <a:effectLst/>
                        </a:rPr>
                        <a:t>NF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>
                          <a:effectLst/>
                        </a:rPr>
                        <a:t>SINGULAR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>
                          <a:effectLst/>
                        </a:rPr>
                        <a:t>PLURAL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>
                          <a:effectLst/>
                        </a:rPr>
                        <a:t>TN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477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>
                          <a:effectLst/>
                        </a:rPr>
                        <a:t>sg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>
                          <a:effectLst/>
                        </a:rPr>
                        <a:t>sgS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>
                          <a:effectLst/>
                        </a:rPr>
                        <a:t>Cp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>
                          <a:effectLst/>
                        </a:rPr>
                        <a:t>Up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>
                          <a:effectLst/>
                        </a:rPr>
                        <a:t>pl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2477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ran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2477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u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477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bu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2477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gu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2477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ko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2477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si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2477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sin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477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fa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2477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ho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2477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hu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2477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kan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477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2477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fun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2477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ji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2477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ta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477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bi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477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ja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2477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ba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477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di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2477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ñan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2477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mun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477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ha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2477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i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2477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in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2477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ñan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2477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ño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477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da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2477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din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2477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hapi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2477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jan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2477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ti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2477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kun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x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9" marR="5199" marT="51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" name="ZoneTexte 16"/>
          <p:cNvSpPr txBox="1"/>
          <p:nvPr/>
        </p:nvSpPr>
        <p:spPr>
          <a:xfrm>
            <a:off x="6810780" y="1277040"/>
            <a:ext cx="2376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singular / transnumeral</a:t>
            </a:r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6386049" y="3334345"/>
            <a:ext cx="2800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singular / transn. / G/N split</a:t>
            </a:r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7716606" y="2061098"/>
            <a:ext cx="1470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G/N split only</a:t>
            </a:r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6717806" y="2866937"/>
            <a:ext cx="24690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mtClean="0"/>
              <a:t>transnumeral / G/N split</a:t>
            </a:r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8214113" y="3605418"/>
            <a:ext cx="972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complex</a:t>
            </a:r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7014298" y="4078167"/>
            <a:ext cx="2172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mtClean="0"/>
              <a:t>plural / transnumeral</a:t>
            </a:r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7941924" y="4850327"/>
            <a:ext cx="1244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mtClean="0"/>
              <a:t>strict plural</a:t>
            </a:r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7291681" y="5933875"/>
            <a:ext cx="18951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mtClean="0"/>
              <a:t>transnumeral only</a:t>
            </a:r>
            <a:endParaRPr lang="fr-FR"/>
          </a:p>
        </p:txBody>
      </p:sp>
      <p:sp>
        <p:nvSpPr>
          <p:cNvPr id="25" name="Accolade ouvrante 24"/>
          <p:cNvSpPr/>
          <p:nvPr/>
        </p:nvSpPr>
        <p:spPr>
          <a:xfrm>
            <a:off x="5781039" y="735679"/>
            <a:ext cx="406400" cy="1145786"/>
          </a:xfrm>
          <a:prstGeom prst="lef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4796428" y="1122806"/>
            <a:ext cx="923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/>
              <a:t>singular</a:t>
            </a:r>
          </a:p>
        </p:txBody>
      </p:sp>
      <p:sp>
        <p:nvSpPr>
          <p:cNvPr id="27" name="Accolade ouvrante 26"/>
          <p:cNvSpPr/>
          <p:nvPr/>
        </p:nvSpPr>
        <p:spPr>
          <a:xfrm>
            <a:off x="5781039" y="2057931"/>
            <a:ext cx="406400" cy="1333322"/>
          </a:xfrm>
          <a:prstGeom prst="lef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4703454" y="2528458"/>
            <a:ext cx="10166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mtClean="0"/>
              <a:t>G/N split</a:t>
            </a:r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4747312" y="3515439"/>
            <a:ext cx="972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complex</a:t>
            </a:r>
            <a:endParaRPr lang="fr-FR"/>
          </a:p>
        </p:txBody>
      </p:sp>
      <p:sp>
        <p:nvSpPr>
          <p:cNvPr id="30" name="Accolade ouvrante 29"/>
          <p:cNvSpPr/>
          <p:nvPr/>
        </p:nvSpPr>
        <p:spPr>
          <a:xfrm>
            <a:off x="5781039" y="3535759"/>
            <a:ext cx="406400" cy="369332"/>
          </a:xfrm>
          <a:prstGeom prst="lef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31" name="Accolade ouvrante 30"/>
          <p:cNvSpPr/>
          <p:nvPr/>
        </p:nvSpPr>
        <p:spPr>
          <a:xfrm>
            <a:off x="5781039" y="4106860"/>
            <a:ext cx="406400" cy="1354266"/>
          </a:xfrm>
          <a:prstGeom prst="lef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4999945" y="4572435"/>
            <a:ext cx="7201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mtClean="0"/>
              <a:t>plural</a:t>
            </a:r>
            <a:endParaRPr lang="fr-FR"/>
          </a:p>
        </p:txBody>
      </p:sp>
      <p:sp>
        <p:nvSpPr>
          <p:cNvPr id="33" name="Accolade ouvrante 32"/>
          <p:cNvSpPr/>
          <p:nvPr/>
        </p:nvSpPr>
        <p:spPr>
          <a:xfrm>
            <a:off x="5781039" y="5592159"/>
            <a:ext cx="406400" cy="981361"/>
          </a:xfrm>
          <a:prstGeom prst="lef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4278531" y="5898173"/>
            <a:ext cx="14415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/>
              <a:t>transnumeral</a:t>
            </a:r>
          </a:p>
        </p:txBody>
      </p:sp>
    </p:spTree>
    <p:extLst>
      <p:ext uri="{BB962C8B-B14F-4D97-AF65-F5344CB8AC3E}">
        <p14:creationId xmlns:p14="http://schemas.microsoft.com/office/powerpoint/2010/main" val="1391293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 animBg="1"/>
      <p:bldP spid="26" grpId="0"/>
      <p:bldP spid="27" grpId="0" animBg="1"/>
      <p:bldP spid="28" grpId="0"/>
      <p:bldP spid="29" grpId="0"/>
      <p:bldP spid="30" grpId="0" animBg="1"/>
      <p:bldP spid="31" grpId="0" animBg="1"/>
      <p:bldP spid="32" grpId="0"/>
      <p:bldP spid="33" grpId="0" animBg="1"/>
      <p:bldP spid="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Keeraak (NC, Atlantic, Bak, Joola) – personal </a:t>
            </a:r>
            <a:r>
              <a:rPr lang="fr-FR" smtClean="0"/>
              <a:t>data (2009-2019)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12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00" y="180000"/>
            <a:ext cx="10515600" cy="576000"/>
          </a:xfrm>
        </p:spPr>
        <p:txBody>
          <a:bodyPr>
            <a:noAutofit/>
          </a:bodyPr>
          <a:lstStyle/>
          <a:p>
            <a:r>
              <a:rPr lang="en-US" sz="2800" smtClean="0"/>
              <a:t>3-way number contrast </a:t>
            </a:r>
            <a:r>
              <a:rPr lang="en-US" sz="2800"/>
              <a:t>in </a:t>
            </a:r>
            <a:r>
              <a:rPr lang="en-US" sz="2800" smtClean="0"/>
              <a:t>Keeraak: singular </a:t>
            </a:r>
            <a:r>
              <a:rPr lang="en-US"/>
              <a:t>/ plural / collective</a:t>
            </a:r>
            <a:endParaRPr lang="fr-FR" sz="2800"/>
          </a:p>
        </p:txBody>
      </p:sp>
      <p:sp>
        <p:nvSpPr>
          <p:cNvPr id="4" name="Rectangle 3"/>
          <p:cNvSpPr/>
          <p:nvPr/>
        </p:nvSpPr>
        <p:spPr>
          <a:xfrm>
            <a:off x="4247419" y="1683851"/>
            <a:ext cx="4184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ka-ɬɛɬ-ak / ʊ-ɬɛɬ-aw / </a:t>
            </a:r>
            <a:r>
              <a:rPr lang="fr-FR" smtClean="0">
                <a:solidFill>
                  <a:srgbClr val="000000"/>
                </a:solidFill>
                <a:latin typeface="Calibri" panose="020F0502020204030204" pitchFamily="34" charset="0"/>
              </a:rPr>
              <a:t>ba-ɬɛɬ-ab ‘shell sp.’</a:t>
            </a:r>
            <a:r>
              <a:rPr lang="fr-FR" smtClean="0"/>
              <a:t> </a:t>
            </a: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247419" y="2631503"/>
            <a:ext cx="5091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ka-jahand-ak / ʊ-jahand-aw / ɛ-jahand-ay</a:t>
            </a:r>
            <a:r>
              <a:rPr lang="fr-FR"/>
              <a:t> </a:t>
            </a:r>
            <a:r>
              <a:rPr lang="fr-FR" smtClean="0"/>
              <a:t>‘palm leaf’</a:t>
            </a: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4256653" y="2157677"/>
            <a:ext cx="3792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ka-rɩŋ-ak / ʊ-rɩŋ-aw </a:t>
            </a:r>
            <a:r>
              <a:rPr lang="fr-FR" smtClean="0">
                <a:solidFill>
                  <a:srgbClr val="000000"/>
                </a:solidFill>
                <a:latin typeface="Calibri" panose="020F0502020204030204" pitchFamily="34" charset="0"/>
              </a:rPr>
              <a:t>/ </a:t>
            </a:r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bʊ-rɩŋ-ab</a:t>
            </a:r>
            <a:r>
              <a:rPr lang="fr-FR"/>
              <a:t> </a:t>
            </a:r>
            <a:r>
              <a:rPr lang="fr-FR" smtClean="0"/>
              <a:t>‘thorn’</a:t>
            </a:r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2687124" y="1683851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KA / U / BA</a:t>
            </a:r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2687124" y="2157677"/>
            <a:ext cx="110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KA / U / B</a:t>
            </a:r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2687124" y="2631503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KA / U / E</a:t>
            </a:r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4247419" y="3105329"/>
            <a:ext cx="48184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jɩ-lʊʊf-aj / mʊ-lʊʊf-am / </a:t>
            </a:r>
            <a:r>
              <a:rPr lang="fr-FR" smtClean="0">
                <a:solidFill>
                  <a:srgbClr val="000000"/>
                </a:solidFill>
                <a:latin typeface="Calibri" panose="020F0502020204030204" pitchFamily="34" charset="0"/>
              </a:rPr>
              <a:t>ba-lʊʊf-ab ‘small house’</a:t>
            </a:r>
            <a:r>
              <a:rPr lang="fr-FR" smtClean="0"/>
              <a:t> </a:t>
            </a:r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2687124" y="3105329"/>
            <a:ext cx="1102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J / M / BA</a:t>
            </a:r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247419" y="3579155"/>
            <a:ext cx="4775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hʊ-gɛrɛta-ah / kʊ-gɛrɛta-ak / ɛ-gɛrɛta-ay</a:t>
            </a:r>
            <a:r>
              <a:rPr lang="fr-FR"/>
              <a:t> </a:t>
            </a:r>
            <a:r>
              <a:rPr lang="fr-FR" smtClean="0"/>
              <a:t>‘peanut’</a:t>
            </a:r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2687124" y="3579155"/>
            <a:ext cx="95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H / K / E</a:t>
            </a:r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4247419" y="4052981"/>
            <a:ext cx="3504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hʊ-ɔt-ah / kʊ-ɔt-ak </a:t>
            </a:r>
            <a:r>
              <a:rPr lang="fr-FR" smtClean="0">
                <a:solidFill>
                  <a:srgbClr val="000000"/>
                </a:solidFill>
                <a:latin typeface="Calibri" panose="020F0502020204030204" pitchFamily="34" charset="0"/>
              </a:rPr>
              <a:t>/ ba-ɔt-ab ‘star’</a:t>
            </a:r>
            <a:r>
              <a:rPr lang="fr-FR" smtClean="0"/>
              <a:t> </a:t>
            </a:r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687124" y="4052981"/>
            <a:ext cx="1096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H / K / BA</a:t>
            </a:r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4256653" y="4526807"/>
            <a:ext cx="4064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ɛ-noɔl-ɛy / sɩ-nɔɔl-as </a:t>
            </a:r>
            <a:r>
              <a:rPr lang="fr-FR" smtClean="0">
                <a:solidFill>
                  <a:srgbClr val="000000"/>
                </a:solidFill>
                <a:latin typeface="Calibri" panose="020F0502020204030204" pitchFamily="34" charset="0"/>
              </a:rPr>
              <a:t>/ </a:t>
            </a:r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ha-nɔɔl-ah</a:t>
            </a:r>
            <a:r>
              <a:rPr lang="fr-FR"/>
              <a:t> </a:t>
            </a:r>
            <a:r>
              <a:rPr lang="fr-FR" smtClean="0"/>
              <a:t>‘ant sp.’</a:t>
            </a:r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2686787" y="4526807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E / S / HA</a:t>
            </a:r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4247419" y="5000633"/>
            <a:ext cx="37206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ɛ-lɔl-ɛy / sɩ-lɔl-as / bʊ-lɔl-ab</a:t>
            </a:r>
            <a:r>
              <a:rPr lang="fr-FR"/>
              <a:t> </a:t>
            </a:r>
            <a:r>
              <a:rPr lang="fr-FR" smtClean="0"/>
              <a:t>‘termite’</a:t>
            </a:r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2695940" y="5000633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E / S / B</a:t>
            </a:r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4256653" y="5474461"/>
            <a:ext cx="4533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ɛ-mɛɛra-ay / sɩ-mɛɛra-as / ba-mɛɛra-ab</a:t>
            </a:r>
            <a:r>
              <a:rPr lang="fr-FR"/>
              <a:t> </a:t>
            </a:r>
            <a:r>
              <a:rPr lang="fr-FR" smtClean="0"/>
              <a:t>‘arrow’</a:t>
            </a:r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2695940" y="5474461"/>
            <a:ext cx="1049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E / S / BA</a:t>
            </a:r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4256653" y="5948285"/>
            <a:ext cx="5700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bʊ-hɛndʊwa-ab / ʊ-hɛndʊwa-aw </a:t>
            </a:r>
            <a:r>
              <a:rPr lang="fr-FR" smtClean="0">
                <a:solidFill>
                  <a:srgbClr val="000000"/>
                </a:solidFill>
                <a:latin typeface="Calibri" panose="020F0502020204030204" pitchFamily="34" charset="0"/>
              </a:rPr>
              <a:t>/ </a:t>
            </a:r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ɛ-hɛndʊwa-ay</a:t>
            </a:r>
            <a:r>
              <a:rPr lang="fr-FR"/>
              <a:t> </a:t>
            </a:r>
            <a:r>
              <a:rPr lang="fr-FR" smtClean="0"/>
              <a:t>‘plant sp.’</a:t>
            </a:r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2685709" y="5948285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B / U / E</a:t>
            </a:r>
            <a:endParaRPr lang="fr-FR"/>
          </a:p>
        </p:txBody>
      </p:sp>
      <p:grpSp>
        <p:nvGrpSpPr>
          <p:cNvPr id="23" name="Groupe 22"/>
          <p:cNvGrpSpPr/>
          <p:nvPr/>
        </p:nvGrpSpPr>
        <p:grpSpPr>
          <a:xfrm>
            <a:off x="1584000" y="912647"/>
            <a:ext cx="9193644" cy="369332"/>
            <a:chOff x="1696720" y="912647"/>
            <a:chExt cx="9193644" cy="378906"/>
          </a:xfrm>
        </p:grpSpPr>
        <p:sp>
          <p:nvSpPr>
            <p:cNvPr id="24" name="ZoneTexte 23"/>
            <p:cNvSpPr txBox="1"/>
            <p:nvPr/>
          </p:nvSpPr>
          <p:spPr>
            <a:xfrm>
              <a:off x="3376246" y="912647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A</a:t>
              </a:r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3796362" y="912647"/>
              <a:ext cx="314510" cy="3789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>
                  <a:solidFill>
                    <a:srgbClr val="FF0000"/>
                  </a:solidFill>
                </a:rPr>
                <a:t>B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6146365" y="912647"/>
              <a:ext cx="2584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J</a:t>
              </a:r>
              <a:endParaRPr lang="fr-FR"/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6507169" y="912647"/>
              <a:ext cx="3874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JA</a:t>
              </a:r>
              <a:endParaRPr lang="fr-FR"/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4208462" y="912647"/>
              <a:ext cx="451727" cy="3789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>
                  <a:solidFill>
                    <a:srgbClr val="FF0000"/>
                  </a:solidFill>
                </a:rPr>
                <a:t>BA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4751367" y="912647"/>
              <a:ext cx="296876" cy="3789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>
                  <a:solidFill>
                    <a:srgbClr val="FF0000"/>
                  </a:solidFill>
                </a:rPr>
                <a:t>E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5581979" y="912647"/>
              <a:ext cx="470000" cy="3789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>
                  <a:solidFill>
                    <a:srgbClr val="FF0000"/>
                  </a:solidFill>
                </a:rPr>
                <a:t>HA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5150643" y="912647"/>
              <a:ext cx="330540" cy="3789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>
                  <a:solidFill>
                    <a:srgbClr val="FF0000"/>
                  </a:solidFill>
                </a:rPr>
                <a:t>H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6997047" y="912647"/>
              <a:ext cx="311304" cy="3789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>
                  <a:solidFill>
                    <a:srgbClr val="FF0000"/>
                  </a:solidFill>
                </a:rPr>
                <a:t>K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04339" y="912647"/>
              <a:ext cx="450764" cy="3789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>
                  <a:solidFill>
                    <a:srgbClr val="FF0000"/>
                  </a:solidFill>
                </a:rPr>
                <a:t>KA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7944679" y="912647"/>
              <a:ext cx="5774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BUK</a:t>
              </a:r>
              <a:endParaRPr lang="fr-FR"/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8624481" y="912647"/>
              <a:ext cx="386644" cy="3789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>
                  <a:solidFill>
                    <a:srgbClr val="FF0000"/>
                  </a:solidFill>
                </a:rPr>
                <a:t>M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9108717" y="912647"/>
              <a:ext cx="5148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MA</a:t>
              </a:r>
              <a:endParaRPr lang="fr-FR"/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9726002" y="912647"/>
              <a:ext cx="3337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Ɲ</a:t>
              </a:r>
              <a:endParaRPr lang="fr-FR"/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10162148" y="912647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S</a:t>
              </a:r>
              <a:endParaRPr lang="fr-FR"/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10555016" y="912647"/>
              <a:ext cx="335348" cy="3789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>
                  <a:solidFill>
                    <a:srgbClr val="FF0000"/>
                  </a:solidFill>
                </a:rPr>
                <a:t>U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1696720" y="912647"/>
              <a:ext cx="13824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NF inventory</a:t>
              </a:r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42620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00" y="180000"/>
            <a:ext cx="10515600" cy="576000"/>
          </a:xfrm>
        </p:spPr>
        <p:txBody>
          <a:bodyPr>
            <a:noAutofit/>
          </a:bodyPr>
          <a:lstStyle/>
          <a:p>
            <a:r>
              <a:rPr lang="en-US" sz="2800" smtClean="0"/>
              <a:t>3-way number contrast </a:t>
            </a:r>
            <a:r>
              <a:rPr lang="en-US" sz="2800"/>
              <a:t>in </a:t>
            </a:r>
            <a:r>
              <a:rPr lang="en-US" sz="2800" smtClean="0"/>
              <a:t>Keeraak: singular </a:t>
            </a:r>
            <a:r>
              <a:rPr lang="en-US"/>
              <a:t>/ plural / collective</a:t>
            </a:r>
            <a:endParaRPr lang="fr-FR" sz="2800"/>
          </a:p>
        </p:txBody>
      </p:sp>
      <p:grpSp>
        <p:nvGrpSpPr>
          <p:cNvPr id="68" name="Groupe 67"/>
          <p:cNvGrpSpPr/>
          <p:nvPr/>
        </p:nvGrpSpPr>
        <p:grpSpPr>
          <a:xfrm>
            <a:off x="846897" y="1902927"/>
            <a:ext cx="3181385" cy="2364079"/>
            <a:chOff x="4227051" y="2736047"/>
            <a:chExt cx="3181385" cy="2364079"/>
          </a:xfrm>
        </p:grpSpPr>
        <p:sp>
          <p:nvSpPr>
            <p:cNvPr id="23" name="ZoneTexte 22"/>
            <p:cNvSpPr txBox="1"/>
            <p:nvPr/>
          </p:nvSpPr>
          <p:spPr>
            <a:xfrm>
              <a:off x="4227051" y="3235804"/>
              <a:ext cx="7809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KA / U</a:t>
              </a:r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6946450" y="3732895"/>
              <a:ext cx="4405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BA</a:t>
              </a:r>
              <a:endParaRPr lang="fr-FR"/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4355291" y="2736047"/>
              <a:ext cx="652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b="1" smtClean="0">
                  <a:solidFill>
                    <a:srgbClr val="FF0000"/>
                  </a:solidFill>
                </a:rPr>
                <a:t>B</a:t>
              </a:r>
              <a:r>
                <a:rPr lang="fr-FR" smtClean="0"/>
                <a:t> / U</a:t>
              </a:r>
              <a:endParaRPr lang="fr-FR"/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4409794" y="4238360"/>
              <a:ext cx="5982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b="1" smtClean="0">
                  <a:solidFill>
                    <a:srgbClr val="FF0000"/>
                  </a:solidFill>
                </a:rPr>
                <a:t>E</a:t>
              </a:r>
              <a:r>
                <a:rPr lang="fr-FR" smtClean="0"/>
                <a:t> / S</a:t>
              </a:r>
              <a:endParaRPr lang="fr-FR"/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4356895" y="4730794"/>
              <a:ext cx="6511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J / M</a:t>
              </a:r>
              <a:endParaRPr lang="fr-FR"/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6946450" y="4238360"/>
              <a:ext cx="4619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HA</a:t>
              </a:r>
              <a:endParaRPr lang="fr-FR"/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4363307" y="3732895"/>
              <a:ext cx="6447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H / K</a:t>
              </a:r>
              <a:endParaRPr lang="fr-FR"/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6946450" y="2736047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>
                  <a:solidFill>
                    <a:srgbClr val="FF0000"/>
                  </a:solidFill>
                </a:rPr>
                <a:t>E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6946450" y="3235804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>
                  <a:solidFill>
                    <a:srgbClr val="FF0000"/>
                  </a:solidFill>
                </a:rPr>
                <a:t>B</a:t>
              </a:r>
              <a:endParaRPr lang="fr-FR" b="1">
                <a:solidFill>
                  <a:srgbClr val="FF0000"/>
                </a:solidFill>
              </a:endParaRPr>
            </a:p>
          </p:txBody>
        </p:sp>
        <p:cxnSp>
          <p:nvCxnSpPr>
            <p:cNvPr id="55" name="Connecteur droit 54"/>
            <p:cNvCxnSpPr/>
            <p:nvPr/>
          </p:nvCxnSpPr>
          <p:spPr>
            <a:xfrm>
              <a:off x="5089315" y="2920713"/>
              <a:ext cx="180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55"/>
            <p:cNvCxnSpPr/>
            <p:nvPr/>
          </p:nvCxnSpPr>
          <p:spPr>
            <a:xfrm>
              <a:off x="5089315" y="3422811"/>
              <a:ext cx="180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cteur droit 56"/>
            <p:cNvCxnSpPr/>
            <p:nvPr/>
          </p:nvCxnSpPr>
          <p:spPr>
            <a:xfrm>
              <a:off x="5089315" y="3927721"/>
              <a:ext cx="180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57"/>
            <p:cNvCxnSpPr>
              <a:endCxn id="25" idx="1"/>
            </p:cNvCxnSpPr>
            <p:nvPr/>
          </p:nvCxnSpPr>
          <p:spPr>
            <a:xfrm flipV="1">
              <a:off x="5089315" y="3917561"/>
              <a:ext cx="1800000" cy="10139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>
              <a:off x="5089315" y="4440752"/>
              <a:ext cx="180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 flipV="1">
              <a:off x="5089315" y="3422811"/>
              <a:ext cx="1800000" cy="10139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61"/>
            <p:cNvCxnSpPr/>
            <p:nvPr/>
          </p:nvCxnSpPr>
          <p:spPr>
            <a:xfrm flipV="1">
              <a:off x="5089315" y="3917561"/>
              <a:ext cx="1800000" cy="522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62"/>
            <p:cNvCxnSpPr/>
            <p:nvPr/>
          </p:nvCxnSpPr>
          <p:spPr>
            <a:xfrm>
              <a:off x="5089315" y="3422811"/>
              <a:ext cx="1800000" cy="504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cteur droit 64"/>
            <p:cNvCxnSpPr/>
            <p:nvPr/>
          </p:nvCxnSpPr>
          <p:spPr>
            <a:xfrm flipV="1">
              <a:off x="5089315" y="2920713"/>
              <a:ext cx="1800000" cy="504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cteur droit 65"/>
            <p:cNvCxnSpPr/>
            <p:nvPr/>
          </p:nvCxnSpPr>
          <p:spPr>
            <a:xfrm flipV="1">
              <a:off x="5079155" y="2930873"/>
              <a:ext cx="1800000" cy="1008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e 68"/>
          <p:cNvGrpSpPr/>
          <p:nvPr/>
        </p:nvGrpSpPr>
        <p:grpSpPr>
          <a:xfrm>
            <a:off x="1584000" y="912647"/>
            <a:ext cx="9193644" cy="369332"/>
            <a:chOff x="1696720" y="912647"/>
            <a:chExt cx="9193644" cy="378906"/>
          </a:xfrm>
        </p:grpSpPr>
        <p:sp>
          <p:nvSpPr>
            <p:cNvPr id="38" name="ZoneTexte 37"/>
            <p:cNvSpPr txBox="1"/>
            <p:nvPr/>
          </p:nvSpPr>
          <p:spPr>
            <a:xfrm>
              <a:off x="3376246" y="912647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A</a:t>
              </a:r>
              <a:endParaRPr lang="fr-FR"/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3796362" y="912647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>
                  <a:solidFill>
                    <a:srgbClr val="FF0000"/>
                  </a:solidFill>
                </a:rPr>
                <a:t>B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6146365" y="912647"/>
              <a:ext cx="2584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J</a:t>
              </a:r>
              <a:endParaRPr lang="fr-FR"/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6507169" y="912647"/>
              <a:ext cx="3874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JA</a:t>
              </a:r>
              <a:endParaRPr lang="fr-FR"/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4208462" y="912647"/>
              <a:ext cx="4517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>
                  <a:solidFill>
                    <a:srgbClr val="FF0000"/>
                  </a:solidFill>
                </a:rPr>
                <a:t>BA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4751367" y="912647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>
                  <a:solidFill>
                    <a:srgbClr val="FF0000"/>
                  </a:solidFill>
                </a:rPr>
                <a:t>E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5581979" y="912647"/>
              <a:ext cx="4700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>
                  <a:solidFill>
                    <a:srgbClr val="FF0000"/>
                  </a:solidFill>
                </a:rPr>
                <a:t>HA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5150643" y="912647"/>
              <a:ext cx="328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>
                  <a:solidFill>
                    <a:srgbClr val="FF0000"/>
                  </a:solidFill>
                </a:rPr>
                <a:t>H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6997047" y="912647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>
                  <a:solidFill>
                    <a:srgbClr val="FF0000"/>
                  </a:solidFill>
                </a:rPr>
                <a:t>K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7404339" y="912647"/>
              <a:ext cx="4507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>
                  <a:solidFill>
                    <a:srgbClr val="FF0000"/>
                  </a:solidFill>
                </a:rPr>
                <a:t>KA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7944679" y="912647"/>
              <a:ext cx="5774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BUK</a:t>
              </a:r>
              <a:endParaRPr lang="fr-FR"/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8624481" y="912647"/>
              <a:ext cx="386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>
                  <a:solidFill>
                    <a:srgbClr val="FF0000"/>
                  </a:solidFill>
                </a:rPr>
                <a:t>M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9108717" y="912647"/>
              <a:ext cx="5148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MA</a:t>
              </a:r>
              <a:endParaRPr lang="fr-FR"/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9726002" y="912647"/>
              <a:ext cx="3337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Ɲ</a:t>
              </a:r>
              <a:endParaRPr lang="fr-FR"/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10162148" y="912647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S</a:t>
              </a:r>
              <a:endParaRPr lang="fr-FR"/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10555016" y="912647"/>
              <a:ext cx="335348" cy="3789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>
                  <a:solidFill>
                    <a:srgbClr val="FF0000"/>
                  </a:solidFill>
                </a:rPr>
                <a:t>U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1696720" y="912647"/>
              <a:ext cx="13824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NF inventory</a:t>
              </a:r>
              <a:endParaRPr lang="fr-FR"/>
            </a:p>
          </p:txBody>
        </p:sp>
      </p:grpSp>
      <p:sp>
        <p:nvSpPr>
          <p:cNvPr id="70" name="Rectangle 69"/>
          <p:cNvSpPr/>
          <p:nvPr/>
        </p:nvSpPr>
        <p:spPr>
          <a:xfrm>
            <a:off x="6137179" y="2276555"/>
            <a:ext cx="4184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ka-ɬɛɬ-ak / ʊ-ɬɛɬ-aw / </a:t>
            </a:r>
            <a:r>
              <a:rPr lang="fr-FR" smtClean="0">
                <a:solidFill>
                  <a:srgbClr val="000000"/>
                </a:solidFill>
                <a:latin typeface="Calibri" panose="020F0502020204030204" pitchFamily="34" charset="0"/>
              </a:rPr>
              <a:t>ba-ɬɛɬ-ab ‘shell sp.’</a:t>
            </a:r>
            <a:r>
              <a:rPr lang="fr-FR" smtClean="0"/>
              <a:t> </a:t>
            </a:r>
            <a:endParaRPr lang="fr-FR"/>
          </a:p>
        </p:txBody>
      </p:sp>
      <p:sp>
        <p:nvSpPr>
          <p:cNvPr id="71" name="Rectangle 70"/>
          <p:cNvSpPr/>
          <p:nvPr/>
        </p:nvSpPr>
        <p:spPr>
          <a:xfrm>
            <a:off x="6137179" y="3040499"/>
            <a:ext cx="5091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ka-jahand-ak / ʊ-jahand-aw / ɛ-jahand-ay</a:t>
            </a:r>
            <a:r>
              <a:rPr lang="fr-FR"/>
              <a:t> </a:t>
            </a:r>
            <a:r>
              <a:rPr lang="fr-FR" smtClean="0"/>
              <a:t>‘palm leaf’</a:t>
            </a:r>
            <a:endParaRPr lang="fr-FR"/>
          </a:p>
        </p:txBody>
      </p:sp>
      <p:sp>
        <p:nvSpPr>
          <p:cNvPr id="72" name="Rectangle 71"/>
          <p:cNvSpPr/>
          <p:nvPr/>
        </p:nvSpPr>
        <p:spPr>
          <a:xfrm>
            <a:off x="6146413" y="2658527"/>
            <a:ext cx="3792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ka-rɩŋ-ak / ʊ-rɩŋ-aw </a:t>
            </a:r>
            <a:r>
              <a:rPr lang="fr-FR" smtClean="0">
                <a:solidFill>
                  <a:srgbClr val="000000"/>
                </a:solidFill>
                <a:latin typeface="Calibri" panose="020F0502020204030204" pitchFamily="34" charset="0"/>
              </a:rPr>
              <a:t>/ </a:t>
            </a:r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bʊ-rɩŋ-ab</a:t>
            </a:r>
            <a:r>
              <a:rPr lang="fr-FR"/>
              <a:t> </a:t>
            </a:r>
            <a:r>
              <a:rPr lang="fr-FR" smtClean="0"/>
              <a:t>‘thorn’</a:t>
            </a:r>
            <a:endParaRPr lang="fr-FR"/>
          </a:p>
        </p:txBody>
      </p:sp>
      <p:sp>
        <p:nvSpPr>
          <p:cNvPr id="73" name="ZoneTexte 72"/>
          <p:cNvSpPr txBox="1"/>
          <p:nvPr/>
        </p:nvSpPr>
        <p:spPr>
          <a:xfrm>
            <a:off x="4698804" y="2284661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KA / U / BA</a:t>
            </a:r>
            <a:endParaRPr lang="fr-FR"/>
          </a:p>
        </p:txBody>
      </p:sp>
      <p:sp>
        <p:nvSpPr>
          <p:cNvPr id="74" name="ZoneTexte 73"/>
          <p:cNvSpPr txBox="1"/>
          <p:nvPr/>
        </p:nvSpPr>
        <p:spPr>
          <a:xfrm>
            <a:off x="4846280" y="2666633"/>
            <a:ext cx="110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KA / U / B</a:t>
            </a:r>
            <a:endParaRPr lang="fr-FR"/>
          </a:p>
        </p:txBody>
      </p:sp>
      <p:sp>
        <p:nvSpPr>
          <p:cNvPr id="75" name="ZoneTexte 74"/>
          <p:cNvSpPr txBox="1"/>
          <p:nvPr/>
        </p:nvSpPr>
        <p:spPr>
          <a:xfrm>
            <a:off x="4859104" y="3048605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KA / U / E</a:t>
            </a:r>
            <a:endParaRPr lang="fr-FR"/>
          </a:p>
        </p:txBody>
      </p:sp>
      <p:sp>
        <p:nvSpPr>
          <p:cNvPr id="76" name="Rectangle 75"/>
          <p:cNvSpPr/>
          <p:nvPr/>
        </p:nvSpPr>
        <p:spPr>
          <a:xfrm>
            <a:off x="6137179" y="5332331"/>
            <a:ext cx="48184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jɩ-lʊʊf-aj / mʊ-lʊʊf-am / </a:t>
            </a:r>
            <a:r>
              <a:rPr lang="fr-FR" smtClean="0">
                <a:solidFill>
                  <a:srgbClr val="000000"/>
                </a:solidFill>
                <a:latin typeface="Calibri" panose="020F0502020204030204" pitchFamily="34" charset="0"/>
              </a:rPr>
              <a:t>ba-lʊʊf-ab ‘small house’</a:t>
            </a:r>
            <a:r>
              <a:rPr lang="fr-FR" smtClean="0"/>
              <a:t> </a:t>
            </a:r>
            <a:endParaRPr lang="fr-FR"/>
          </a:p>
        </p:txBody>
      </p:sp>
      <p:sp>
        <p:nvSpPr>
          <p:cNvPr id="77" name="ZoneTexte 76"/>
          <p:cNvSpPr txBox="1"/>
          <p:nvPr/>
        </p:nvSpPr>
        <p:spPr>
          <a:xfrm>
            <a:off x="4845318" y="5340429"/>
            <a:ext cx="1102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J / M / BA</a:t>
            </a:r>
            <a:endParaRPr lang="fr-FR"/>
          </a:p>
        </p:txBody>
      </p:sp>
      <p:sp>
        <p:nvSpPr>
          <p:cNvPr id="78" name="Rectangle 77"/>
          <p:cNvSpPr/>
          <p:nvPr/>
        </p:nvSpPr>
        <p:spPr>
          <a:xfrm>
            <a:off x="6137179" y="3422471"/>
            <a:ext cx="4775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hʊ-gɛrɛta-ah / kʊ-gɛrɛta-ak / ɛ-gɛrɛta-ay</a:t>
            </a:r>
            <a:r>
              <a:rPr lang="fr-FR"/>
              <a:t> </a:t>
            </a:r>
            <a:r>
              <a:rPr lang="fr-FR" smtClean="0"/>
              <a:t>‘peanut’</a:t>
            </a:r>
            <a:endParaRPr lang="fr-FR"/>
          </a:p>
        </p:txBody>
      </p:sp>
      <p:sp>
        <p:nvSpPr>
          <p:cNvPr id="79" name="ZoneTexte 78"/>
          <p:cNvSpPr txBox="1"/>
          <p:nvPr/>
        </p:nvSpPr>
        <p:spPr>
          <a:xfrm>
            <a:off x="4995359" y="3430577"/>
            <a:ext cx="95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H / K / E</a:t>
            </a:r>
            <a:endParaRPr lang="fr-FR"/>
          </a:p>
        </p:txBody>
      </p:sp>
      <p:sp>
        <p:nvSpPr>
          <p:cNvPr id="80" name="Rectangle 79"/>
          <p:cNvSpPr/>
          <p:nvPr/>
        </p:nvSpPr>
        <p:spPr>
          <a:xfrm>
            <a:off x="6137179" y="3804443"/>
            <a:ext cx="3504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hʊ-ɔt-ah / kʊ-ɔt-ak </a:t>
            </a:r>
            <a:r>
              <a:rPr lang="fr-FR" smtClean="0">
                <a:solidFill>
                  <a:srgbClr val="000000"/>
                </a:solidFill>
                <a:latin typeface="Calibri" panose="020F0502020204030204" pitchFamily="34" charset="0"/>
              </a:rPr>
              <a:t>/ ba-ɔt-ab ‘star’</a:t>
            </a:r>
            <a:r>
              <a:rPr lang="fr-FR" smtClean="0"/>
              <a:t> </a:t>
            </a:r>
            <a:endParaRPr lang="fr-FR"/>
          </a:p>
        </p:txBody>
      </p:sp>
      <p:sp>
        <p:nvSpPr>
          <p:cNvPr id="81" name="ZoneTexte 80"/>
          <p:cNvSpPr txBox="1"/>
          <p:nvPr/>
        </p:nvSpPr>
        <p:spPr>
          <a:xfrm>
            <a:off x="4851730" y="3812549"/>
            <a:ext cx="1096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H / K / BA</a:t>
            </a:r>
            <a:endParaRPr lang="fr-FR"/>
          </a:p>
        </p:txBody>
      </p:sp>
      <p:sp>
        <p:nvSpPr>
          <p:cNvPr id="82" name="Rectangle 81"/>
          <p:cNvSpPr/>
          <p:nvPr/>
        </p:nvSpPr>
        <p:spPr>
          <a:xfrm>
            <a:off x="6146413" y="4186415"/>
            <a:ext cx="4064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ɛ-noɔl-ɛy / sɩ-nɔɔl-as </a:t>
            </a:r>
            <a:r>
              <a:rPr lang="fr-FR" smtClean="0">
                <a:solidFill>
                  <a:srgbClr val="000000"/>
                </a:solidFill>
                <a:latin typeface="Calibri" panose="020F0502020204030204" pitchFamily="34" charset="0"/>
              </a:rPr>
              <a:t>/ </a:t>
            </a:r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ha-nɔɔl-ah</a:t>
            </a:r>
            <a:r>
              <a:rPr lang="fr-FR"/>
              <a:t> </a:t>
            </a:r>
            <a:r>
              <a:rPr lang="fr-FR" smtClean="0"/>
              <a:t>‘ant sp.’</a:t>
            </a:r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4876737" y="4194521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E / S / HA</a:t>
            </a:r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6137179" y="4568387"/>
            <a:ext cx="37206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ɛ-lɔl-ɛy / sɩ-lɔl-as / bʊ-lɔl-ab</a:t>
            </a:r>
            <a:r>
              <a:rPr lang="fr-FR"/>
              <a:t> </a:t>
            </a:r>
            <a:r>
              <a:rPr lang="fr-FR" smtClean="0"/>
              <a:t>‘termite’</a:t>
            </a:r>
            <a:endParaRPr lang="fr-FR"/>
          </a:p>
        </p:txBody>
      </p:sp>
      <p:sp>
        <p:nvSpPr>
          <p:cNvPr id="85" name="ZoneTexte 84"/>
          <p:cNvSpPr txBox="1"/>
          <p:nvPr/>
        </p:nvSpPr>
        <p:spPr>
          <a:xfrm>
            <a:off x="5029023" y="4576493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E / S / B</a:t>
            </a:r>
            <a:endParaRPr lang="fr-FR"/>
          </a:p>
        </p:txBody>
      </p:sp>
      <p:sp>
        <p:nvSpPr>
          <p:cNvPr id="86" name="Rectangle 85"/>
          <p:cNvSpPr/>
          <p:nvPr/>
        </p:nvSpPr>
        <p:spPr>
          <a:xfrm>
            <a:off x="6146413" y="4950359"/>
            <a:ext cx="4533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ɛ-mɛɛra-ay / sɩ-mɛɛra-as / ba-mɛɛra-ab</a:t>
            </a:r>
            <a:r>
              <a:rPr lang="fr-FR"/>
              <a:t> </a:t>
            </a:r>
            <a:r>
              <a:rPr lang="fr-FR" smtClean="0"/>
              <a:t>‘arrow’</a:t>
            </a:r>
            <a:endParaRPr lang="fr-FR"/>
          </a:p>
        </p:txBody>
      </p:sp>
      <p:sp>
        <p:nvSpPr>
          <p:cNvPr id="87" name="ZoneTexte 86"/>
          <p:cNvSpPr txBox="1"/>
          <p:nvPr/>
        </p:nvSpPr>
        <p:spPr>
          <a:xfrm>
            <a:off x="4898218" y="4958465"/>
            <a:ext cx="1049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E / S / BA</a:t>
            </a:r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6146413" y="1894583"/>
            <a:ext cx="5700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bʊ-hɛndʊwa-ab / ʊ-hɛndʊwa-aw </a:t>
            </a:r>
            <a:r>
              <a:rPr lang="fr-FR" smtClean="0">
                <a:solidFill>
                  <a:srgbClr val="000000"/>
                </a:solidFill>
                <a:latin typeface="Calibri" panose="020F0502020204030204" pitchFamily="34" charset="0"/>
              </a:rPr>
              <a:t>/ </a:t>
            </a:r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ɛ-hɛndʊwa-ay</a:t>
            </a:r>
            <a:r>
              <a:rPr lang="fr-FR"/>
              <a:t> </a:t>
            </a:r>
            <a:r>
              <a:rPr lang="fr-FR" smtClean="0"/>
              <a:t>‘plant sp.’</a:t>
            </a:r>
            <a:endParaRPr lang="fr-FR"/>
          </a:p>
        </p:txBody>
      </p:sp>
      <p:sp>
        <p:nvSpPr>
          <p:cNvPr id="89" name="ZoneTexte 88"/>
          <p:cNvSpPr txBox="1"/>
          <p:nvPr/>
        </p:nvSpPr>
        <p:spPr>
          <a:xfrm>
            <a:off x="4987345" y="1902689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B / U / E</a:t>
            </a:r>
            <a:endParaRPr lang="fr-FR"/>
          </a:p>
        </p:txBody>
      </p:sp>
      <p:sp>
        <p:nvSpPr>
          <p:cNvPr id="90" name="ZoneTexte 89"/>
          <p:cNvSpPr txBox="1"/>
          <p:nvPr/>
        </p:nvSpPr>
        <p:spPr>
          <a:xfrm>
            <a:off x="638413" y="5082012"/>
            <a:ext cx="368319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smtClean="0"/>
              <a:t>&gt; As in Nyun, the 3rd ‘number value’ is ‘added’ to an otherwise standard sg/pl pairing.</a:t>
            </a:r>
            <a:endParaRPr lang="fr-FR" b="1"/>
          </a:p>
        </p:txBody>
      </p:sp>
      <p:sp>
        <p:nvSpPr>
          <p:cNvPr id="91" name="ZoneTexte 90"/>
          <p:cNvSpPr txBox="1"/>
          <p:nvPr/>
        </p:nvSpPr>
        <p:spPr>
          <a:xfrm>
            <a:off x="877377" y="1554480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sg / pl</a:t>
            </a:r>
            <a:endParaRPr lang="fr-FR"/>
          </a:p>
        </p:txBody>
      </p:sp>
      <p:sp>
        <p:nvSpPr>
          <p:cNvPr id="92" name="ZoneTexte 91"/>
          <p:cNvSpPr txBox="1"/>
          <p:nvPr/>
        </p:nvSpPr>
        <p:spPr>
          <a:xfrm>
            <a:off x="3558166" y="1554480"/>
            <a:ext cx="1068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collective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228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00" y="180000"/>
            <a:ext cx="10515600" cy="576000"/>
          </a:xfrm>
        </p:spPr>
        <p:txBody>
          <a:bodyPr>
            <a:noAutofit/>
          </a:bodyPr>
          <a:lstStyle/>
          <a:p>
            <a:r>
              <a:rPr lang="en-US" sz="2800" smtClean="0"/>
              <a:t>Other marginal </a:t>
            </a:r>
            <a:r>
              <a:rPr lang="en-US" sz="2800"/>
              <a:t>number </a:t>
            </a:r>
            <a:r>
              <a:rPr lang="en-US" sz="2800" smtClean="0"/>
              <a:t>contrasts </a:t>
            </a:r>
            <a:r>
              <a:rPr lang="en-US" sz="2800"/>
              <a:t>(singulative </a:t>
            </a:r>
            <a:r>
              <a:rPr lang="en-US" sz="2800" smtClean="0"/>
              <a:t>~ collective ? ~ generic ?)</a:t>
            </a:r>
            <a:endParaRPr lang="fr-FR" sz="2800"/>
          </a:p>
        </p:txBody>
      </p:sp>
      <p:grpSp>
        <p:nvGrpSpPr>
          <p:cNvPr id="3" name="Groupe 2"/>
          <p:cNvGrpSpPr/>
          <p:nvPr/>
        </p:nvGrpSpPr>
        <p:grpSpPr>
          <a:xfrm>
            <a:off x="1584000" y="912647"/>
            <a:ext cx="9193644" cy="369332"/>
            <a:chOff x="1696720" y="912647"/>
            <a:chExt cx="9193644" cy="378906"/>
          </a:xfrm>
        </p:grpSpPr>
        <p:sp>
          <p:nvSpPr>
            <p:cNvPr id="4" name="ZoneTexte 3"/>
            <p:cNvSpPr txBox="1"/>
            <p:nvPr/>
          </p:nvSpPr>
          <p:spPr>
            <a:xfrm>
              <a:off x="3376246" y="912647"/>
              <a:ext cx="324128" cy="3789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>
                  <a:solidFill>
                    <a:srgbClr val="FF0000"/>
                  </a:solidFill>
                </a:rPr>
                <a:t>A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3796362" y="912647"/>
              <a:ext cx="314510" cy="3789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>
                  <a:solidFill>
                    <a:srgbClr val="FF0000"/>
                  </a:solidFill>
                </a:rPr>
                <a:t>B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6146365" y="912647"/>
              <a:ext cx="261610" cy="3789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J</a:t>
              </a:r>
              <a:endParaRPr lang="fr-FR"/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6507169" y="912647"/>
              <a:ext cx="396006" cy="3789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JA</a:t>
              </a:r>
              <a:endParaRPr lang="fr-FR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4208462" y="912647"/>
              <a:ext cx="451727" cy="3789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BA</a:t>
              </a:r>
              <a:endParaRPr lang="fr-FR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4751367" y="912647"/>
              <a:ext cx="296876" cy="3789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E</a:t>
              </a:r>
              <a:endParaRPr lang="fr-FR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5581979" y="912647"/>
              <a:ext cx="470000" cy="3789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HA</a:t>
              </a:r>
              <a:endParaRPr lang="fr-FR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5150643" y="912647"/>
              <a:ext cx="330540" cy="3789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H</a:t>
              </a:r>
              <a:endParaRPr lang="fr-FR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6997047" y="912647"/>
              <a:ext cx="311304" cy="3789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>
                  <a:solidFill>
                    <a:srgbClr val="FF0000"/>
                  </a:solidFill>
                </a:rPr>
                <a:t>K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7404339" y="912647"/>
              <a:ext cx="450764" cy="3789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>
                  <a:solidFill>
                    <a:srgbClr val="FF0000"/>
                  </a:solidFill>
                </a:rPr>
                <a:t>KA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7944679" y="912647"/>
              <a:ext cx="591829" cy="3789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BUK</a:t>
              </a:r>
              <a:endParaRPr lang="fr-FR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8624481" y="912647"/>
              <a:ext cx="386644" cy="3789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M</a:t>
              </a:r>
              <a:endParaRPr lang="fr-FR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9108717" y="912647"/>
              <a:ext cx="526106" cy="3789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>
                  <a:solidFill>
                    <a:srgbClr val="FF0000"/>
                  </a:solidFill>
                </a:rPr>
                <a:t>MA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9726002" y="912647"/>
              <a:ext cx="336952" cy="3789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>
                  <a:solidFill>
                    <a:srgbClr val="FF0000"/>
                  </a:solidFill>
                </a:rPr>
                <a:t>Ɲ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10162148" y="912647"/>
              <a:ext cx="293670" cy="3789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S</a:t>
              </a:r>
              <a:endParaRPr lang="fr-FR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10555016" y="912647"/>
              <a:ext cx="335348" cy="3789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>
                  <a:solidFill>
                    <a:srgbClr val="FF0000"/>
                  </a:solidFill>
                </a:rPr>
                <a:t>U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1696720" y="912647"/>
              <a:ext cx="1408655" cy="3789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NF inventory</a:t>
              </a:r>
              <a:endParaRPr lang="fr-FR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2440256" y="2208014"/>
            <a:ext cx="33553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ka-fɛɛs-ak </a:t>
            </a:r>
            <a:r>
              <a:rPr lang="fr-FR" smtClean="0">
                <a:solidFill>
                  <a:srgbClr val="000000"/>
                </a:solidFill>
                <a:latin typeface="Calibri" panose="020F0502020204030204" pitchFamily="34" charset="0"/>
              </a:rPr>
              <a:t>/ </a:t>
            </a:r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bʊ-fɛɛs-ab</a:t>
            </a:r>
            <a:r>
              <a:rPr lang="fr-FR"/>
              <a:t> </a:t>
            </a:r>
            <a:r>
              <a:rPr lang="fr-FR" smtClean="0"/>
              <a:t>‘rice chaff’</a:t>
            </a:r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1504138" y="2208014"/>
            <a:ext cx="784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KA / B</a:t>
            </a:r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2440256" y="2612073"/>
            <a:ext cx="44759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a-yaaj-aw </a:t>
            </a:r>
            <a:r>
              <a:rPr lang="fr-FR" smtClean="0">
                <a:solidFill>
                  <a:srgbClr val="000000"/>
                </a:solidFill>
                <a:latin typeface="Calibri" panose="020F0502020204030204" pitchFamily="34" charset="0"/>
              </a:rPr>
              <a:t>/ </a:t>
            </a:r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ʊ-yaaj-aw</a:t>
            </a:r>
            <a:r>
              <a:rPr lang="fr-FR"/>
              <a:t> </a:t>
            </a:r>
            <a:r>
              <a:rPr lang="fr-FR" smtClean="0"/>
              <a:t>‘piece of wood ~ wood’</a:t>
            </a:r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1601921" y="2612073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A / U</a:t>
            </a:r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2440256" y="3016132"/>
            <a:ext cx="37906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mtClean="0">
                <a:solidFill>
                  <a:srgbClr val="000000"/>
                </a:solidFill>
                <a:latin typeface="Calibri" panose="020F0502020204030204" pitchFamily="34" charset="0"/>
              </a:rPr>
              <a:t>ka-lɔlɔbɔɔr-ak / kʊ-lɔlɔbɔɔr-ak ‘noise’</a:t>
            </a:r>
            <a:r>
              <a:rPr lang="fr-FR" smtClean="0"/>
              <a:t> </a:t>
            </a:r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1529787" y="3016132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KA / K</a:t>
            </a:r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2440256" y="3420191"/>
            <a:ext cx="34419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ma-ɬɛgɛn-am </a:t>
            </a:r>
            <a:r>
              <a:rPr lang="fr-FR" smtClean="0">
                <a:solidFill>
                  <a:srgbClr val="000000"/>
                </a:solidFill>
                <a:latin typeface="Calibri" panose="020F0502020204030204" pitchFamily="34" charset="0"/>
              </a:rPr>
              <a:t>/ </a:t>
            </a:r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ʊ-ɬɛgɛn-aw</a:t>
            </a:r>
            <a:r>
              <a:rPr lang="fr-FR"/>
              <a:t> </a:t>
            </a:r>
            <a:r>
              <a:rPr lang="fr-FR" smtClean="0"/>
              <a:t>‘truth’</a:t>
            </a:r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1399943" y="3420191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MA / U</a:t>
            </a:r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2440256" y="3824250"/>
            <a:ext cx="32993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mʊ-kʊʊk-am </a:t>
            </a:r>
            <a:r>
              <a:rPr lang="fr-FR" smtClean="0">
                <a:solidFill>
                  <a:srgbClr val="000000"/>
                </a:solidFill>
                <a:latin typeface="Calibri" panose="020F0502020204030204" pitchFamily="34" charset="0"/>
              </a:rPr>
              <a:t>/ ʊ-kʊʊk-aw ‘brain’</a:t>
            </a:r>
            <a:r>
              <a:rPr lang="fr-FR" smtClean="0"/>
              <a:t> </a:t>
            </a:r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1532991" y="3824250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M / U</a:t>
            </a:r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2440256" y="4228309"/>
            <a:ext cx="35574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ɲɩ-kʊl-aɲ / </a:t>
            </a:r>
            <a:r>
              <a:rPr lang="fr-FR" smtClean="0">
                <a:solidFill>
                  <a:srgbClr val="000000"/>
                </a:solidFill>
                <a:latin typeface="Calibri" panose="020F0502020204030204" pitchFamily="34" charset="0"/>
              </a:rPr>
              <a:t>ʊ-kʊl-aw ‘funeral dance’</a:t>
            </a:r>
            <a:r>
              <a:rPr lang="fr-FR" smtClean="0"/>
              <a:t> </a:t>
            </a:r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1581081" y="4228309"/>
            <a:ext cx="702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Ɲ ~ 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70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00" y="180000"/>
            <a:ext cx="10760242" cy="578151"/>
          </a:xfrm>
        </p:spPr>
        <p:txBody>
          <a:bodyPr>
            <a:noAutofit/>
          </a:bodyPr>
          <a:lstStyle/>
          <a:p>
            <a:r>
              <a:rPr lang="en-US" sz="2800" smtClean="0"/>
              <a:t>Keeraak: variation </a:t>
            </a:r>
            <a:r>
              <a:rPr lang="en-US" sz="2800"/>
              <a:t>in class </a:t>
            </a:r>
            <a:r>
              <a:rPr lang="en-US" sz="2800" smtClean="0"/>
              <a:t>assignment</a:t>
            </a:r>
            <a:endParaRPr lang="fr-FR" sz="2800"/>
          </a:p>
        </p:txBody>
      </p:sp>
      <p:sp>
        <p:nvSpPr>
          <p:cNvPr id="4" name="Rectangle 3"/>
          <p:cNvSpPr/>
          <p:nvPr/>
        </p:nvSpPr>
        <p:spPr>
          <a:xfrm>
            <a:off x="3524160" y="1801614"/>
            <a:ext cx="43342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ka-sanj-ak ~ bʊ-sanj-ab / </a:t>
            </a:r>
            <a:r>
              <a:rPr lang="fr-FR" smtClean="0">
                <a:solidFill>
                  <a:srgbClr val="000000"/>
                </a:solidFill>
                <a:latin typeface="Calibri" panose="020F0502020204030204" pitchFamily="34" charset="0"/>
              </a:rPr>
              <a:t>ʊ-sanj-aw</a:t>
            </a:r>
            <a:r>
              <a:rPr lang="fr-FR" smtClean="0"/>
              <a:t> ‘tree sp.’</a:t>
            </a: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524160" y="2252365"/>
            <a:ext cx="5210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ɛ-mpal-ay ~ ja-mpal-aw / </a:t>
            </a:r>
            <a:r>
              <a:rPr lang="fr-FR" smtClean="0">
                <a:solidFill>
                  <a:srgbClr val="000000"/>
                </a:solidFill>
                <a:latin typeface="Calibri" panose="020F0502020204030204" pitchFamily="34" charset="0"/>
              </a:rPr>
              <a:t>ba-mpal-ab ‘bird sp. (dove)’</a:t>
            </a:r>
            <a:r>
              <a:rPr lang="fr-FR" smtClean="0"/>
              <a:t> </a:t>
            </a:r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3524160" y="2703116"/>
            <a:ext cx="54895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ɲi-səng-əɲ ~ ji-səng-əj</a:t>
            </a:r>
            <a:r>
              <a:rPr lang="fr-FR"/>
              <a:t> </a:t>
            </a:r>
            <a:r>
              <a:rPr lang="fr-FR" smtClean="0"/>
              <a:t>‘ornament, decoration’ (no plural)</a:t>
            </a: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3524160" y="3153867"/>
            <a:ext cx="5342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jɩ-maɲ-aj ~ a-maɲ-aw / </a:t>
            </a:r>
            <a:r>
              <a:rPr lang="fr-FR" smtClean="0">
                <a:solidFill>
                  <a:srgbClr val="000000"/>
                </a:solidFill>
                <a:latin typeface="Calibri" panose="020F0502020204030204" pitchFamily="34" charset="0"/>
              </a:rPr>
              <a:t>ba-maɲ-ab ‘small piece of iron’</a:t>
            </a:r>
            <a:r>
              <a:rPr lang="fr-FR" smtClean="0"/>
              <a:t> </a:t>
            </a: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524160" y="3604618"/>
            <a:ext cx="47997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ji-hiiriir-əj ~ jə-hiiriir-əw / </a:t>
            </a:r>
            <a:r>
              <a:rPr lang="fr-FR" smtClean="0">
                <a:solidFill>
                  <a:srgbClr val="000000"/>
                </a:solidFill>
                <a:latin typeface="Calibri" panose="020F0502020204030204" pitchFamily="34" charset="0"/>
              </a:rPr>
              <a:t>bə-hiiriir-əb ‘insect sp.’</a:t>
            </a:r>
            <a:r>
              <a:rPr lang="fr-FR" smtClean="0"/>
              <a:t> </a:t>
            </a:r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3544480" y="5759092"/>
            <a:ext cx="5033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ə-ruuk-əw </a:t>
            </a:r>
            <a:r>
              <a:rPr lang="fr-FR" smtClean="0">
                <a:solidFill>
                  <a:srgbClr val="000000"/>
                </a:solidFill>
                <a:latin typeface="Calibri" panose="020F0502020204030204" pitchFamily="34" charset="0"/>
              </a:rPr>
              <a:t>/ </a:t>
            </a:r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mu-ruuk-əm </a:t>
            </a:r>
            <a:r>
              <a:rPr lang="fr-FR" smtClean="0">
                <a:solidFill>
                  <a:srgbClr val="000000"/>
                </a:solidFill>
                <a:latin typeface="Calibri" panose="020F0502020204030204" pitchFamily="34" charset="0"/>
              </a:rPr>
              <a:t>~ </a:t>
            </a:r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bə-ruuk-əb</a:t>
            </a:r>
            <a:r>
              <a:rPr lang="fr-FR"/>
              <a:t> </a:t>
            </a:r>
            <a:r>
              <a:rPr lang="fr-FR" smtClean="0"/>
              <a:t> ‘bull (small)’</a:t>
            </a:r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2534724" y="1801614"/>
            <a:ext cx="784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KA ~ B</a:t>
            </a:r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2706245" y="3153867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/>
              <a:t>A</a:t>
            </a:r>
            <a:r>
              <a:rPr lang="fr-FR" smtClean="0"/>
              <a:t> ~ J</a:t>
            </a:r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2598010" y="2252365"/>
            <a:ext cx="720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E ~ JA</a:t>
            </a:r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2690215" y="2703116"/>
            <a:ext cx="62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Ɲ ~ J</a:t>
            </a:r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2636482" y="3604618"/>
            <a:ext cx="682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J ~ JA</a:t>
            </a:r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2483924" y="5759092"/>
            <a:ext cx="858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M ~ BA</a:t>
            </a:r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535248" y="5295674"/>
            <a:ext cx="7572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Singular only ? (when in plural, it might be a case of plural / collective contrast)</a:t>
            </a:r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3524160" y="4055369"/>
            <a:ext cx="40601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mtClean="0">
                <a:solidFill>
                  <a:srgbClr val="000000"/>
                </a:solidFill>
                <a:latin typeface="Calibri" panose="020F0502020204030204" pitchFamily="34" charset="0"/>
              </a:rPr>
              <a:t>a-kɩɩw-aw ~ </a:t>
            </a:r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ɛ-kɩɩw-ay </a:t>
            </a:r>
            <a:r>
              <a:rPr lang="fr-FR" smtClean="0">
                <a:solidFill>
                  <a:srgbClr val="000000"/>
                </a:solidFill>
                <a:latin typeface="Calibri" panose="020F0502020204030204" pitchFamily="34" charset="0"/>
              </a:rPr>
              <a:t> / </a:t>
            </a:r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ba-kɩɩw-ab</a:t>
            </a:r>
            <a:r>
              <a:rPr lang="fr-FR"/>
              <a:t> </a:t>
            </a:r>
            <a:r>
              <a:rPr lang="fr-FR" smtClean="0"/>
              <a:t>‘chick’</a:t>
            </a:r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2667773" y="4055369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/>
              <a:t>A</a:t>
            </a:r>
            <a:r>
              <a:rPr lang="fr-FR" smtClean="0"/>
              <a:t> ~ E</a:t>
            </a:r>
            <a:endParaRPr lang="fr-FR"/>
          </a:p>
        </p:txBody>
      </p:sp>
      <p:grpSp>
        <p:nvGrpSpPr>
          <p:cNvPr id="18" name="Groupe 17"/>
          <p:cNvGrpSpPr/>
          <p:nvPr/>
        </p:nvGrpSpPr>
        <p:grpSpPr>
          <a:xfrm>
            <a:off x="1584000" y="851687"/>
            <a:ext cx="9190438" cy="360000"/>
            <a:chOff x="1696720" y="912647"/>
            <a:chExt cx="9190438" cy="369332"/>
          </a:xfrm>
        </p:grpSpPr>
        <p:sp>
          <p:nvSpPr>
            <p:cNvPr id="19" name="ZoneTexte 18"/>
            <p:cNvSpPr txBox="1"/>
            <p:nvPr/>
          </p:nvSpPr>
          <p:spPr>
            <a:xfrm>
              <a:off x="3376246" y="912647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>
                  <a:solidFill>
                    <a:srgbClr val="FF0000"/>
                  </a:solidFill>
                </a:rPr>
                <a:t>A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3796362" y="912647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>
                  <a:solidFill>
                    <a:srgbClr val="FF0000"/>
                  </a:solidFill>
                </a:rPr>
                <a:t>B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6146365" y="912647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>
                  <a:solidFill>
                    <a:srgbClr val="FF0000"/>
                  </a:solidFill>
                </a:rPr>
                <a:t>J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6507169" y="912647"/>
              <a:ext cx="3960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>
                  <a:solidFill>
                    <a:srgbClr val="FF0000"/>
                  </a:solidFill>
                </a:rPr>
                <a:t>JA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4208462" y="912647"/>
              <a:ext cx="4517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BA</a:t>
              </a:r>
              <a:endParaRPr lang="fr-FR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4751367" y="912647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>
                  <a:solidFill>
                    <a:srgbClr val="FF0000"/>
                  </a:solidFill>
                </a:rPr>
                <a:t>E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5581979" y="912647"/>
              <a:ext cx="4700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HA</a:t>
              </a:r>
              <a:endParaRPr lang="fr-FR"/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5150643" y="912647"/>
              <a:ext cx="328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H</a:t>
              </a:r>
              <a:endParaRPr lang="fr-FR"/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6997047" y="912647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K</a:t>
              </a:r>
              <a:endParaRPr lang="fr-FR"/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7404339" y="912647"/>
              <a:ext cx="4507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>
                  <a:solidFill>
                    <a:srgbClr val="FF0000"/>
                  </a:solidFill>
                </a:rPr>
                <a:t>KA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7944679" y="912647"/>
              <a:ext cx="5918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BUK</a:t>
              </a:r>
              <a:endParaRPr lang="fr-FR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8624481" y="912647"/>
              <a:ext cx="386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>
                  <a:solidFill>
                    <a:srgbClr val="FF0000"/>
                  </a:solidFill>
                </a:rPr>
                <a:t>M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9108717" y="912647"/>
              <a:ext cx="5261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MA</a:t>
              </a:r>
              <a:endParaRPr lang="fr-FR"/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726002" y="912647"/>
              <a:ext cx="3337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Ɲ</a:t>
              </a:r>
              <a:endParaRPr lang="fr-FR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10162148" y="912647"/>
              <a:ext cx="2936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S</a:t>
              </a:r>
              <a:endParaRPr lang="fr-FR"/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0555016" y="912647"/>
              <a:ext cx="3321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U</a:t>
              </a:r>
              <a:endParaRPr lang="fr-FR"/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1696720" y="912647"/>
              <a:ext cx="14086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NF inventory</a:t>
              </a:r>
              <a:endParaRPr lang="fr-FR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3524160" y="4506118"/>
            <a:ext cx="30877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mtClean="0">
                <a:solidFill>
                  <a:srgbClr val="000000"/>
                </a:solidFill>
                <a:latin typeface="Calibri" panose="020F0502020204030204" pitchFamily="34" charset="0"/>
              </a:rPr>
              <a:t>bʊ-jɛk-ab </a:t>
            </a:r>
            <a:r>
              <a:rPr lang="fr-FR">
                <a:solidFill>
                  <a:srgbClr val="000000"/>
                </a:solidFill>
                <a:latin typeface="Calibri" panose="020F0502020204030204" pitchFamily="34" charset="0"/>
              </a:rPr>
              <a:t>~ </a:t>
            </a:r>
            <a:r>
              <a:rPr lang="fr-FR" smtClean="0">
                <a:solidFill>
                  <a:srgbClr val="000000"/>
                </a:solidFill>
                <a:latin typeface="Calibri" panose="020F0502020204030204" pitchFamily="34" charset="0"/>
              </a:rPr>
              <a:t>ba-jɛk-ab</a:t>
            </a:r>
            <a:r>
              <a:rPr lang="fr-FR" smtClean="0"/>
              <a:t> ‘charcoal’</a:t>
            </a:r>
            <a:endParaRPr lang="fr-FR"/>
          </a:p>
        </p:txBody>
      </p:sp>
      <p:sp>
        <p:nvSpPr>
          <p:cNvPr id="37" name="ZoneTexte 36"/>
          <p:cNvSpPr txBox="1"/>
          <p:nvPr/>
        </p:nvSpPr>
        <p:spPr>
          <a:xfrm>
            <a:off x="2532159" y="4506118"/>
            <a:ext cx="786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B ~ BA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44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00" y="180000"/>
            <a:ext cx="10515600" cy="576000"/>
          </a:xfrm>
        </p:spPr>
        <p:txBody>
          <a:bodyPr>
            <a:noAutofit/>
          </a:bodyPr>
          <a:lstStyle/>
          <a:p>
            <a:r>
              <a:rPr lang="fr-FR" smtClean="0"/>
              <a:t>Keeraak – declension system</a:t>
            </a:r>
            <a:endParaRPr lang="fr-FR"/>
          </a:p>
        </p:txBody>
      </p:sp>
      <p:grpSp>
        <p:nvGrpSpPr>
          <p:cNvPr id="3" name="Groupe 2"/>
          <p:cNvGrpSpPr/>
          <p:nvPr/>
        </p:nvGrpSpPr>
        <p:grpSpPr>
          <a:xfrm>
            <a:off x="1285340" y="1080000"/>
            <a:ext cx="3227538" cy="3788999"/>
            <a:chOff x="1285340" y="1233119"/>
            <a:chExt cx="3227538" cy="3788999"/>
          </a:xfrm>
        </p:grpSpPr>
        <p:cxnSp>
          <p:nvCxnSpPr>
            <p:cNvPr id="4" name="Connecteur droit 3"/>
            <p:cNvCxnSpPr/>
            <p:nvPr/>
          </p:nvCxnSpPr>
          <p:spPr>
            <a:xfrm flipV="1">
              <a:off x="1737067" y="1781772"/>
              <a:ext cx="2268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necteur droit 4"/>
            <p:cNvCxnSpPr/>
            <p:nvPr/>
          </p:nvCxnSpPr>
          <p:spPr>
            <a:xfrm flipV="1">
              <a:off x="1757387" y="2642303"/>
              <a:ext cx="226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cteur droit 5"/>
            <p:cNvCxnSpPr/>
            <p:nvPr/>
          </p:nvCxnSpPr>
          <p:spPr>
            <a:xfrm flipV="1">
              <a:off x="1757387" y="3525620"/>
              <a:ext cx="226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>
            <a:xfrm flipV="1">
              <a:off x="1757387" y="3939960"/>
              <a:ext cx="226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/>
            <p:cNvCxnSpPr/>
            <p:nvPr/>
          </p:nvCxnSpPr>
          <p:spPr>
            <a:xfrm flipV="1">
              <a:off x="1757387" y="4344143"/>
              <a:ext cx="226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>
            <a:xfrm flipV="1">
              <a:off x="1757387" y="2648304"/>
              <a:ext cx="2268000" cy="21241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>
              <a:off x="1737067" y="1781772"/>
              <a:ext cx="2268000" cy="43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flipV="1">
              <a:off x="1757387" y="1790509"/>
              <a:ext cx="2268000" cy="2558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flipV="1">
              <a:off x="1757387" y="1789088"/>
              <a:ext cx="2268000" cy="419542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>
            <a:xfrm flipV="1">
              <a:off x="1757387" y="2658412"/>
              <a:ext cx="2268000" cy="419542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/>
            <p:cNvCxnSpPr/>
            <p:nvPr/>
          </p:nvCxnSpPr>
          <p:spPr>
            <a:xfrm flipV="1">
              <a:off x="1757387" y="1774455"/>
              <a:ext cx="2268000" cy="17424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ZoneTexte 22"/>
            <p:cNvSpPr txBox="1"/>
            <p:nvPr/>
          </p:nvSpPr>
          <p:spPr>
            <a:xfrm>
              <a:off x="1429511" y="1591371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A</a:t>
              </a:r>
              <a:endParaRPr lang="fr-FR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1435381" y="334075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E</a:t>
              </a:r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1285340" y="2903406"/>
              <a:ext cx="4517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b="1" smtClean="0">
                  <a:solidFill>
                    <a:srgbClr val="FF0000"/>
                  </a:solidFill>
                </a:rPr>
                <a:t>BA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1288967" y="4652786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	KA</a:t>
              </a:r>
              <a:endParaRPr lang="fr-FR"/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4061151" y="3778096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K</a:t>
              </a:r>
              <a:endParaRPr lang="fr-FR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4061151" y="1591371"/>
              <a:ext cx="4517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>
                  <a:solidFill>
                    <a:srgbClr val="FF0000"/>
                  </a:solidFill>
                </a:rPr>
                <a:t>BA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4061151" y="3340751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S</a:t>
              </a:r>
              <a:endParaRPr lang="fr-FR"/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4061151" y="2466061"/>
              <a:ext cx="3353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U</a:t>
              </a:r>
              <a:endParaRPr lang="fr-FR"/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4061151" y="4215441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M</a:t>
              </a:r>
              <a:endParaRPr lang="fr-FR"/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1395362" y="2028716"/>
              <a:ext cx="3874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JA</a:t>
              </a:r>
              <a:endParaRPr lang="fr-FR"/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1422557" y="2466061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b="1" smtClean="0">
                  <a:solidFill>
                    <a:srgbClr val="FF0000"/>
                  </a:solidFill>
                </a:rPr>
                <a:t>B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1478663" y="4215441"/>
              <a:ext cx="2584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J</a:t>
              </a:r>
              <a:endParaRPr lang="fr-FR"/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1403321" y="3778096"/>
              <a:ext cx="3337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H</a:t>
              </a:r>
              <a:endParaRPr lang="fr-FR"/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4061151" y="2028716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b="1" smtClean="0">
                  <a:solidFill>
                    <a:srgbClr val="FF0000"/>
                  </a:solidFill>
                </a:rPr>
                <a:t>B</a:t>
              </a:r>
              <a:endParaRPr lang="fr-FR" b="1">
                <a:solidFill>
                  <a:srgbClr val="FF0000"/>
                </a:solidFill>
              </a:endParaRPr>
            </a:p>
          </p:txBody>
        </p:sp>
        <p:cxnSp>
          <p:nvCxnSpPr>
            <p:cNvPr id="83" name="Connecteur droit 82"/>
            <p:cNvCxnSpPr/>
            <p:nvPr/>
          </p:nvCxnSpPr>
          <p:spPr>
            <a:xfrm>
              <a:off x="1737067" y="1781772"/>
              <a:ext cx="2268000" cy="216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ZoneTexte 85"/>
            <p:cNvSpPr txBox="1"/>
            <p:nvPr/>
          </p:nvSpPr>
          <p:spPr>
            <a:xfrm>
              <a:off x="2202308" y="1233119"/>
              <a:ext cx="14011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smtClean="0"/>
                <a:t>DECLENSION</a:t>
              </a:r>
              <a:endParaRPr lang="fr-FR" b="1"/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1307683" y="1233119"/>
              <a:ext cx="4395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/>
                <a:t>NF</a:t>
              </a:r>
              <a:endParaRPr lang="fr-FR" b="1"/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4061151" y="1233119"/>
              <a:ext cx="4395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/>
                <a:t>NF</a:t>
              </a:r>
              <a:endParaRPr lang="fr-FR" b="1"/>
            </a:p>
          </p:txBody>
        </p:sp>
      </p:grpSp>
      <p:sp>
        <p:nvSpPr>
          <p:cNvPr id="89" name="ZoneTexte 88"/>
          <p:cNvSpPr txBox="1"/>
          <p:nvPr/>
        </p:nvSpPr>
        <p:spPr>
          <a:xfrm>
            <a:off x="2034010" y="6147369"/>
            <a:ext cx="1674113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2800" b="1" smtClean="0"/>
              <a:t>&gt; 10 cases</a:t>
            </a:r>
            <a:endParaRPr lang="fr-FR" sz="2800" b="1"/>
          </a:p>
        </p:txBody>
      </p:sp>
      <p:grpSp>
        <p:nvGrpSpPr>
          <p:cNvPr id="10" name="Groupe 9"/>
          <p:cNvGrpSpPr/>
          <p:nvPr/>
        </p:nvGrpSpPr>
        <p:grpSpPr>
          <a:xfrm>
            <a:off x="7643302" y="1080000"/>
            <a:ext cx="3440958" cy="5101032"/>
            <a:chOff x="7643302" y="1233119"/>
            <a:chExt cx="3440958" cy="5101032"/>
          </a:xfrm>
        </p:grpSpPr>
        <p:cxnSp>
          <p:nvCxnSpPr>
            <p:cNvPr id="46" name="Connecteur droit 45"/>
            <p:cNvCxnSpPr/>
            <p:nvPr/>
          </p:nvCxnSpPr>
          <p:spPr>
            <a:xfrm flipV="1">
              <a:off x="8188667" y="1765362"/>
              <a:ext cx="2268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46"/>
            <p:cNvCxnSpPr/>
            <p:nvPr/>
          </p:nvCxnSpPr>
          <p:spPr>
            <a:xfrm flipV="1">
              <a:off x="8188667" y="2646136"/>
              <a:ext cx="226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8188667" y="3525620"/>
              <a:ext cx="226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cteur droit 48"/>
            <p:cNvCxnSpPr/>
            <p:nvPr/>
          </p:nvCxnSpPr>
          <p:spPr>
            <a:xfrm flipV="1">
              <a:off x="8188667" y="3909480"/>
              <a:ext cx="226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49"/>
            <p:cNvCxnSpPr/>
            <p:nvPr/>
          </p:nvCxnSpPr>
          <p:spPr>
            <a:xfrm flipV="1">
              <a:off x="8188667" y="4344143"/>
              <a:ext cx="226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8188667" y="2646136"/>
              <a:ext cx="2268000" cy="21241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51"/>
            <p:cNvCxnSpPr/>
            <p:nvPr/>
          </p:nvCxnSpPr>
          <p:spPr>
            <a:xfrm flipV="1">
              <a:off x="8188667" y="2646136"/>
              <a:ext cx="2268000" cy="2577733"/>
            </a:xfrm>
            <a:prstGeom prst="line">
              <a:avLst/>
            </a:prstGeom>
            <a:ln w="127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8188667" y="2646136"/>
              <a:ext cx="2268000" cy="3518868"/>
            </a:xfrm>
            <a:prstGeom prst="line">
              <a:avLst/>
            </a:prstGeom>
            <a:ln w="127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>
              <a:off x="8188667" y="1765362"/>
              <a:ext cx="2268000" cy="1269968"/>
            </a:xfrm>
            <a:prstGeom prst="line">
              <a:avLst/>
            </a:prstGeom>
            <a:ln w="127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8188667" y="1765362"/>
              <a:ext cx="2268000" cy="419544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55"/>
            <p:cNvCxnSpPr/>
            <p:nvPr/>
          </p:nvCxnSpPr>
          <p:spPr>
            <a:xfrm>
              <a:off x="8188667" y="1774154"/>
              <a:ext cx="2268000" cy="1704628"/>
            </a:xfrm>
            <a:prstGeom prst="line">
              <a:avLst/>
            </a:prstGeom>
            <a:ln w="127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57"/>
            <p:cNvCxnSpPr/>
            <p:nvPr/>
          </p:nvCxnSpPr>
          <p:spPr>
            <a:xfrm flipV="1">
              <a:off x="8188667" y="1790509"/>
              <a:ext cx="2268000" cy="2558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8188667" y="1789088"/>
              <a:ext cx="2268000" cy="419542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8188667" y="2646136"/>
              <a:ext cx="2268000" cy="419542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 flipV="1">
              <a:off x="8188667" y="2646136"/>
              <a:ext cx="2268000" cy="3084208"/>
            </a:xfrm>
            <a:prstGeom prst="line">
              <a:avLst/>
            </a:prstGeom>
            <a:ln w="127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61"/>
            <p:cNvCxnSpPr/>
            <p:nvPr/>
          </p:nvCxnSpPr>
          <p:spPr>
            <a:xfrm>
              <a:off x="8188667" y="1765362"/>
              <a:ext cx="2268000" cy="303129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62"/>
            <p:cNvCxnSpPr/>
            <p:nvPr/>
          </p:nvCxnSpPr>
          <p:spPr>
            <a:xfrm flipV="1">
              <a:off x="8188667" y="1774455"/>
              <a:ext cx="2268000" cy="17424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ZoneTexte 63"/>
            <p:cNvSpPr txBox="1"/>
            <p:nvPr/>
          </p:nvSpPr>
          <p:spPr>
            <a:xfrm>
              <a:off x="7850631" y="1591371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A</a:t>
              </a:r>
              <a:endParaRPr lang="fr-FR"/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7866661" y="334075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b="1" smtClean="0">
                  <a:solidFill>
                    <a:srgbClr val="FF0000"/>
                  </a:solidFill>
                </a:rPr>
                <a:t>E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66" name="ZoneTexte 65"/>
            <p:cNvSpPr txBox="1"/>
            <p:nvPr/>
          </p:nvSpPr>
          <p:spPr>
            <a:xfrm>
              <a:off x="7716620" y="2903406"/>
              <a:ext cx="4517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b="1" smtClean="0">
                  <a:solidFill>
                    <a:srgbClr val="FF0000"/>
                  </a:solidFill>
                </a:rPr>
                <a:t>BA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7720247" y="4652786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	KA</a:t>
              </a:r>
              <a:endParaRPr lang="fr-FR"/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10492431" y="3778096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K</a:t>
              </a:r>
              <a:endParaRPr lang="fr-FR"/>
            </a:p>
          </p:txBody>
        </p:sp>
        <p:sp>
          <p:nvSpPr>
            <p:cNvPr id="69" name="ZoneTexte 68"/>
            <p:cNvSpPr txBox="1"/>
            <p:nvPr/>
          </p:nvSpPr>
          <p:spPr>
            <a:xfrm>
              <a:off x="7834601" y="5964819"/>
              <a:ext cx="3337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/>
                <a:t>Ɲ</a:t>
              </a:r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10492431" y="4652786"/>
              <a:ext cx="2968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b="1">
                  <a:solidFill>
                    <a:srgbClr val="FF0000"/>
                  </a:solidFill>
                </a:rPr>
                <a:t>E</a:t>
              </a:r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10492431" y="1591371"/>
              <a:ext cx="4405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BA</a:t>
              </a:r>
              <a:endParaRPr lang="fr-FR"/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10492431" y="3340751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S</a:t>
              </a:r>
              <a:endParaRPr lang="fr-FR"/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10492431" y="2466061"/>
              <a:ext cx="3353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>
                  <a:solidFill>
                    <a:srgbClr val="FF0000"/>
                  </a:solidFill>
                </a:rPr>
                <a:t>U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10492431" y="2028716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>
                  <a:solidFill>
                    <a:srgbClr val="FF0000"/>
                  </a:solidFill>
                </a:rPr>
                <a:t>B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10492431" y="4215441"/>
              <a:ext cx="386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>
                  <a:solidFill>
                    <a:srgbClr val="FF0000"/>
                  </a:solidFill>
                </a:rPr>
                <a:t>M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7781702" y="5090131"/>
              <a:ext cx="3866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b="1" smtClean="0">
                  <a:solidFill>
                    <a:srgbClr val="FF0000"/>
                  </a:solidFill>
                </a:rPr>
                <a:t>M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7826642" y="2028716"/>
              <a:ext cx="3874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JA</a:t>
              </a:r>
              <a:endParaRPr lang="fr-FR"/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7853837" y="2466061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b="1" smtClean="0">
                  <a:solidFill>
                    <a:srgbClr val="FF0000"/>
                  </a:solidFill>
                </a:rPr>
                <a:t>B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7909943" y="4215441"/>
              <a:ext cx="2584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J</a:t>
              </a:r>
              <a:endParaRPr lang="fr-FR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7834601" y="3778096"/>
              <a:ext cx="3337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H</a:t>
              </a:r>
              <a:endParaRPr lang="fr-FR"/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7643302" y="5527476"/>
              <a:ext cx="5148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MA</a:t>
              </a:r>
              <a:endParaRPr lang="fr-FR"/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10492431" y="2903406"/>
              <a:ext cx="5918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/>
                <a:t>BUK</a:t>
              </a:r>
            </a:p>
          </p:txBody>
        </p:sp>
        <p:cxnSp>
          <p:nvCxnSpPr>
            <p:cNvPr id="85" name="Connecteur droit 84"/>
            <p:cNvCxnSpPr/>
            <p:nvPr/>
          </p:nvCxnSpPr>
          <p:spPr>
            <a:xfrm>
              <a:off x="8188667" y="1765362"/>
              <a:ext cx="2268000" cy="212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ZoneTexte 89"/>
            <p:cNvSpPr txBox="1"/>
            <p:nvPr/>
          </p:nvSpPr>
          <p:spPr>
            <a:xfrm>
              <a:off x="8633588" y="1233119"/>
              <a:ext cx="14011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smtClean="0"/>
                <a:t>DECLENSION</a:t>
              </a:r>
              <a:endParaRPr lang="fr-FR" b="1"/>
            </a:p>
          </p:txBody>
        </p:sp>
        <p:sp>
          <p:nvSpPr>
            <p:cNvPr id="91" name="ZoneTexte 90"/>
            <p:cNvSpPr txBox="1"/>
            <p:nvPr/>
          </p:nvSpPr>
          <p:spPr>
            <a:xfrm>
              <a:off x="7738963" y="1233119"/>
              <a:ext cx="4395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/>
                <a:t>NF</a:t>
              </a:r>
              <a:endParaRPr lang="fr-FR" b="1"/>
            </a:p>
          </p:txBody>
        </p:sp>
        <p:sp>
          <p:nvSpPr>
            <p:cNvPr id="92" name="ZoneTexte 91"/>
            <p:cNvSpPr txBox="1"/>
            <p:nvPr/>
          </p:nvSpPr>
          <p:spPr>
            <a:xfrm>
              <a:off x="10492431" y="1233119"/>
              <a:ext cx="4395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/>
                <a:t>NF</a:t>
              </a:r>
              <a:endParaRPr lang="fr-FR" b="1"/>
            </a:p>
          </p:txBody>
        </p:sp>
        <p:cxnSp>
          <p:nvCxnSpPr>
            <p:cNvPr id="93" name="Connecteur droit 92"/>
            <p:cNvCxnSpPr/>
            <p:nvPr/>
          </p:nvCxnSpPr>
          <p:spPr>
            <a:xfrm>
              <a:off x="8188667" y="1765362"/>
              <a:ext cx="2268000" cy="2592000"/>
            </a:xfrm>
            <a:prstGeom prst="line">
              <a:avLst/>
            </a:prstGeom>
            <a:ln w="127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ZoneTexte 93"/>
          <p:cNvSpPr txBox="1"/>
          <p:nvPr/>
        </p:nvSpPr>
        <p:spPr>
          <a:xfrm>
            <a:off x="2258477" y="5243947"/>
            <a:ext cx="1288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13 relations</a:t>
            </a:r>
            <a:endParaRPr lang="fr-FR"/>
          </a:p>
        </p:txBody>
      </p:sp>
      <p:sp>
        <p:nvSpPr>
          <p:cNvPr id="95" name="ZoneTexte 94"/>
          <p:cNvSpPr txBox="1"/>
          <p:nvPr/>
        </p:nvSpPr>
        <p:spPr>
          <a:xfrm>
            <a:off x="8984397" y="5782786"/>
            <a:ext cx="1288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19 relations</a:t>
            </a:r>
            <a:endParaRPr lang="fr-FR"/>
          </a:p>
        </p:txBody>
      </p:sp>
      <p:cxnSp>
        <p:nvCxnSpPr>
          <p:cNvPr id="84" name="Connecteur droit 83"/>
          <p:cNvCxnSpPr/>
          <p:nvPr/>
        </p:nvCxnSpPr>
        <p:spPr>
          <a:xfrm>
            <a:off x="1737067" y="1628653"/>
            <a:ext cx="2268000" cy="12960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ZoneTexte 95"/>
          <p:cNvSpPr txBox="1"/>
          <p:nvPr/>
        </p:nvSpPr>
        <p:spPr>
          <a:xfrm>
            <a:off x="4061151" y="2750287"/>
            <a:ext cx="296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408844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00" y="180000"/>
            <a:ext cx="10515600" cy="576000"/>
          </a:xfrm>
        </p:spPr>
        <p:txBody>
          <a:bodyPr/>
          <a:lstStyle/>
          <a:p>
            <a:r>
              <a:rPr lang="fr-FR" smtClean="0"/>
              <a:t>1. How I have understood G&amp;F’s approach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59115"/>
            <a:ext cx="10515600" cy="4732258"/>
          </a:xfrm>
        </p:spPr>
        <p:txBody>
          <a:bodyPr>
            <a:normAutofit lnSpcReduction="10000"/>
          </a:bodyPr>
          <a:lstStyle/>
          <a:p>
            <a:r>
              <a:rPr lang="fr-FR" smtClean="0"/>
              <a:t>Traditional view of ‘noun classes’ involves:</a:t>
            </a:r>
          </a:p>
          <a:p>
            <a:pPr lvl="1"/>
            <a:r>
              <a:rPr lang="fr-FR" smtClean="0"/>
              <a:t>noun morphology (for ex. prefixes)</a:t>
            </a:r>
          </a:p>
          <a:p>
            <a:pPr lvl="1"/>
            <a:r>
              <a:rPr lang="fr-FR" smtClean="0"/>
              <a:t>concord ~ agreement (i.e. a set of forms triggered by the head noun)</a:t>
            </a:r>
          </a:p>
          <a:p>
            <a:pPr lvl="1"/>
            <a:r>
              <a:rPr lang="fr-FR" smtClean="0"/>
              <a:t>pairings (singular / plural correspondances)</a:t>
            </a:r>
          </a:p>
          <a:p>
            <a:pPr lvl="1"/>
            <a:endParaRPr lang="fr-FR" smtClean="0"/>
          </a:p>
          <a:p>
            <a:r>
              <a:rPr lang="fr-FR" smtClean="0"/>
              <a:t>G&amp;F approach</a:t>
            </a:r>
          </a:p>
          <a:p>
            <a:pPr lvl="1"/>
            <a:r>
              <a:rPr lang="fr-FR" smtClean="0"/>
              <a:t>renaming:</a:t>
            </a:r>
          </a:p>
          <a:p>
            <a:pPr lvl="2"/>
            <a:r>
              <a:rPr lang="fr-FR" smtClean="0"/>
              <a:t>‘noun morphology’ &gt; ‘noun form class’</a:t>
            </a:r>
          </a:p>
          <a:p>
            <a:pPr lvl="2"/>
            <a:r>
              <a:rPr lang="fr-FR" smtClean="0"/>
              <a:t>‘agreement’ &gt; ‘agreement class’</a:t>
            </a:r>
          </a:p>
          <a:p>
            <a:pPr lvl="2"/>
            <a:r>
              <a:rPr lang="fr-FR" smtClean="0"/>
              <a:t>‘pairings’ &gt; ‘declension’ &gt; ‘deriflection’</a:t>
            </a:r>
          </a:p>
          <a:p>
            <a:pPr lvl="1"/>
            <a:r>
              <a:rPr lang="fr-FR" b="1" smtClean="0"/>
              <a:t>addition of ‘gender’, i.e. pairings of agreement patterns</a:t>
            </a:r>
          </a:p>
          <a:p>
            <a:pPr lvl="1"/>
            <a:r>
              <a:rPr lang="fr-FR" smtClean="0"/>
              <a:t>proposal to analyse those 4 ‘systems’ separately</a:t>
            </a:r>
          </a:p>
        </p:txBody>
      </p:sp>
    </p:spTree>
    <p:extLst>
      <p:ext uri="{BB962C8B-B14F-4D97-AF65-F5344CB8AC3E}">
        <p14:creationId xmlns:p14="http://schemas.microsoft.com/office/powerpoint/2010/main" val="57617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00" y="180000"/>
            <a:ext cx="10515600" cy="576000"/>
          </a:xfrm>
        </p:spPr>
        <p:txBody>
          <a:bodyPr>
            <a:noAutofit/>
          </a:bodyPr>
          <a:lstStyle/>
          <a:p>
            <a:r>
              <a:rPr lang="fr-FR" smtClean="0"/>
              <a:t>Keeraak – declension </a:t>
            </a:r>
            <a:r>
              <a:rPr lang="fr-FR" i="1" smtClean="0"/>
              <a:t>vs</a:t>
            </a:r>
            <a:r>
              <a:rPr lang="fr-FR" smtClean="0"/>
              <a:t> gender</a:t>
            </a:r>
            <a:endParaRPr lang="fr-FR"/>
          </a:p>
        </p:txBody>
      </p:sp>
      <p:sp>
        <p:nvSpPr>
          <p:cNvPr id="89" name="ZoneTexte 88"/>
          <p:cNvSpPr txBox="1"/>
          <p:nvPr/>
        </p:nvSpPr>
        <p:spPr>
          <a:xfrm>
            <a:off x="4164083" y="5653296"/>
            <a:ext cx="1674113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2800" b="1" smtClean="0"/>
              <a:t>&gt; 10 cases</a:t>
            </a:r>
            <a:endParaRPr lang="fr-FR" sz="2800" b="1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369"/>
              </p:ext>
            </p:extLst>
          </p:nvPr>
        </p:nvGraphicFramePr>
        <p:xfrm>
          <a:off x="10080000" y="1031331"/>
          <a:ext cx="1750357" cy="4686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3972"/>
                <a:gridCol w="996385"/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>
                          <a:effectLst/>
                        </a:rPr>
                        <a:t>AGR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WF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u="none" strike="noStrike">
                          <a:effectLst/>
                        </a:rPr>
                        <a:t>1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A, JA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u="none" strike="noStrike">
                          <a:effectLst/>
                        </a:rPr>
                        <a:t>2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B, BA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u="none" strike="noStrike">
                          <a:effectLst/>
                        </a:rPr>
                        <a:t>3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E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u="none" strike="noStrike">
                          <a:effectLst/>
                        </a:rPr>
                        <a:t>4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E/K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u="none" strike="noStrike">
                          <a:effectLst/>
                        </a:rPr>
                        <a:t>5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H, HA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u="none" strike="noStrike">
                          <a:effectLst/>
                        </a:rPr>
                        <a:t>6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J, JA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u="none" strike="noStrike">
                          <a:effectLst/>
                        </a:rPr>
                        <a:t>7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K, KA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u="none" strike="noStrike">
                          <a:effectLst/>
                        </a:rPr>
                        <a:t>8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BUK, K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u="none" strike="noStrike">
                          <a:effectLst/>
                        </a:rPr>
                        <a:t>9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M, MA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u="none" strike="noStrike">
                          <a:effectLst/>
                        </a:rPr>
                        <a:t>10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Ɲ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u="none" strike="noStrike">
                          <a:effectLst/>
                        </a:rPr>
                        <a:t>11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2000" u="none" strike="noStrike">
                          <a:effectLst/>
                        </a:rPr>
                        <a:t>S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u="none" strike="noStrike">
                          <a:effectLst/>
                        </a:rPr>
                        <a:t>12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2000" u="none" strike="noStrike" smtClean="0">
                          <a:effectLst/>
                        </a:rPr>
                        <a:t>U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u="none" strike="noStrike">
                          <a:effectLst/>
                        </a:rPr>
                        <a:t>13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2000" u="none" strike="noStrike" smtClean="0">
                          <a:effectLst/>
                        </a:rPr>
                        <a:t>D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u="none" strike="noStrike" smtClean="0">
                          <a:effectLst/>
                        </a:rPr>
                        <a:t>T</a:t>
                      </a:r>
                      <a:endParaRPr lang="fr-FR" sz="2000" b="0" i="0" u="none" strike="noStrike" smtClean="0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58" name="ZoneTexte 157"/>
          <p:cNvSpPr txBox="1"/>
          <p:nvPr/>
        </p:nvSpPr>
        <p:spPr>
          <a:xfrm>
            <a:off x="6241197" y="5040000"/>
            <a:ext cx="1288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10 relations</a:t>
            </a:r>
            <a:endParaRPr lang="fr-FR"/>
          </a:p>
        </p:txBody>
      </p:sp>
      <p:sp>
        <p:nvSpPr>
          <p:cNvPr id="101" name="ZoneTexte 100"/>
          <p:cNvSpPr txBox="1"/>
          <p:nvPr/>
        </p:nvSpPr>
        <p:spPr>
          <a:xfrm>
            <a:off x="2246980" y="5040000"/>
            <a:ext cx="1288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13 relations</a:t>
            </a:r>
            <a:endParaRPr lang="fr-FR"/>
          </a:p>
        </p:txBody>
      </p:sp>
      <p:grpSp>
        <p:nvGrpSpPr>
          <p:cNvPr id="15" name="Groupe 14"/>
          <p:cNvGrpSpPr/>
          <p:nvPr/>
        </p:nvGrpSpPr>
        <p:grpSpPr>
          <a:xfrm>
            <a:off x="1274754" y="1080000"/>
            <a:ext cx="3251286" cy="3788999"/>
            <a:chOff x="1274754" y="1188000"/>
            <a:chExt cx="3251286" cy="3788999"/>
          </a:xfrm>
        </p:grpSpPr>
        <p:cxnSp>
          <p:nvCxnSpPr>
            <p:cNvPr id="102" name="Connecteur droit 101"/>
            <p:cNvCxnSpPr/>
            <p:nvPr/>
          </p:nvCxnSpPr>
          <p:spPr>
            <a:xfrm flipV="1">
              <a:off x="1737067" y="1736653"/>
              <a:ext cx="2268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757387" y="2605976"/>
              <a:ext cx="226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Connecteur droit 114"/>
            <p:cNvCxnSpPr/>
            <p:nvPr/>
          </p:nvCxnSpPr>
          <p:spPr>
            <a:xfrm flipV="1">
              <a:off x="1757387" y="3480501"/>
              <a:ext cx="226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necteur droit 118"/>
            <p:cNvCxnSpPr/>
            <p:nvPr/>
          </p:nvCxnSpPr>
          <p:spPr>
            <a:xfrm flipV="1">
              <a:off x="1757387" y="3894841"/>
              <a:ext cx="226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necteur droit 126"/>
            <p:cNvCxnSpPr/>
            <p:nvPr/>
          </p:nvCxnSpPr>
          <p:spPr>
            <a:xfrm flipV="1">
              <a:off x="1757387" y="4299024"/>
              <a:ext cx="226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Connecteur droit 127"/>
            <p:cNvCxnSpPr/>
            <p:nvPr/>
          </p:nvCxnSpPr>
          <p:spPr>
            <a:xfrm flipV="1">
              <a:off x="1757387" y="2604553"/>
              <a:ext cx="2268000" cy="21241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Connecteur droit 128"/>
            <p:cNvCxnSpPr/>
            <p:nvPr/>
          </p:nvCxnSpPr>
          <p:spPr>
            <a:xfrm>
              <a:off x="1737067" y="1736653"/>
              <a:ext cx="2268000" cy="43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Connecteur droit 158"/>
            <p:cNvCxnSpPr/>
            <p:nvPr/>
          </p:nvCxnSpPr>
          <p:spPr>
            <a:xfrm flipV="1">
              <a:off x="1757387" y="1745390"/>
              <a:ext cx="2268000" cy="2558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Connecteur droit 161"/>
            <p:cNvCxnSpPr/>
            <p:nvPr/>
          </p:nvCxnSpPr>
          <p:spPr>
            <a:xfrm flipV="1">
              <a:off x="1757387" y="1743969"/>
              <a:ext cx="2268000" cy="419542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Connecteur droit 162"/>
            <p:cNvCxnSpPr/>
            <p:nvPr/>
          </p:nvCxnSpPr>
          <p:spPr>
            <a:xfrm flipV="1">
              <a:off x="1757387" y="2613293"/>
              <a:ext cx="2268000" cy="419542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necteur droit 163"/>
            <p:cNvCxnSpPr/>
            <p:nvPr/>
          </p:nvCxnSpPr>
          <p:spPr>
            <a:xfrm>
              <a:off x="1737067" y="1736653"/>
              <a:ext cx="2268000" cy="129600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Connecteur droit 164"/>
            <p:cNvCxnSpPr/>
            <p:nvPr/>
          </p:nvCxnSpPr>
          <p:spPr>
            <a:xfrm flipV="1">
              <a:off x="1757387" y="1729336"/>
              <a:ext cx="2268000" cy="17424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ZoneTexte 165"/>
            <p:cNvSpPr txBox="1"/>
            <p:nvPr/>
          </p:nvSpPr>
          <p:spPr>
            <a:xfrm>
              <a:off x="1439671" y="1595735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A</a:t>
              </a:r>
              <a:endParaRPr lang="fr-FR"/>
            </a:p>
          </p:txBody>
        </p:sp>
        <p:sp>
          <p:nvSpPr>
            <p:cNvPr id="167" name="ZoneTexte 166"/>
            <p:cNvSpPr txBox="1"/>
            <p:nvPr/>
          </p:nvSpPr>
          <p:spPr>
            <a:xfrm>
              <a:off x="1435381" y="329563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E</a:t>
              </a:r>
              <a:endParaRPr lang="fr-FR"/>
            </a:p>
          </p:txBody>
        </p:sp>
        <p:sp>
          <p:nvSpPr>
            <p:cNvPr id="168" name="ZoneTexte 167"/>
            <p:cNvSpPr txBox="1"/>
            <p:nvPr/>
          </p:nvSpPr>
          <p:spPr>
            <a:xfrm>
              <a:off x="1285340" y="2858287"/>
              <a:ext cx="4517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b="1" smtClean="0">
                  <a:solidFill>
                    <a:srgbClr val="FF0000"/>
                  </a:solidFill>
                </a:rPr>
                <a:t>BA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169" name="ZoneTexte 168"/>
            <p:cNvSpPr txBox="1"/>
            <p:nvPr/>
          </p:nvSpPr>
          <p:spPr>
            <a:xfrm>
              <a:off x="1288967" y="4607667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	KA</a:t>
              </a:r>
              <a:endParaRPr lang="fr-FR"/>
            </a:p>
          </p:txBody>
        </p:sp>
        <p:sp>
          <p:nvSpPr>
            <p:cNvPr id="170" name="ZoneTexte 169"/>
            <p:cNvSpPr txBox="1"/>
            <p:nvPr/>
          </p:nvSpPr>
          <p:spPr>
            <a:xfrm>
              <a:off x="4061151" y="3732977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K</a:t>
              </a:r>
              <a:endParaRPr lang="fr-FR"/>
            </a:p>
          </p:txBody>
        </p:sp>
        <p:sp>
          <p:nvSpPr>
            <p:cNvPr id="171" name="ZoneTexte 170"/>
            <p:cNvSpPr txBox="1"/>
            <p:nvPr/>
          </p:nvSpPr>
          <p:spPr>
            <a:xfrm>
              <a:off x="4061151" y="2858287"/>
              <a:ext cx="2968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/>
                <a:t>E</a:t>
              </a:r>
            </a:p>
          </p:txBody>
        </p:sp>
        <p:sp>
          <p:nvSpPr>
            <p:cNvPr id="172" name="ZoneTexte 171"/>
            <p:cNvSpPr txBox="1"/>
            <p:nvPr/>
          </p:nvSpPr>
          <p:spPr>
            <a:xfrm>
              <a:off x="4061151" y="1546252"/>
              <a:ext cx="4517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>
                  <a:solidFill>
                    <a:srgbClr val="FF0000"/>
                  </a:solidFill>
                </a:rPr>
                <a:t>BA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173" name="ZoneTexte 172"/>
            <p:cNvSpPr txBox="1"/>
            <p:nvPr/>
          </p:nvSpPr>
          <p:spPr>
            <a:xfrm>
              <a:off x="4061151" y="3295632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S</a:t>
              </a:r>
              <a:endParaRPr lang="fr-FR"/>
            </a:p>
          </p:txBody>
        </p:sp>
        <p:sp>
          <p:nvSpPr>
            <p:cNvPr id="174" name="ZoneTexte 173"/>
            <p:cNvSpPr txBox="1"/>
            <p:nvPr/>
          </p:nvSpPr>
          <p:spPr>
            <a:xfrm>
              <a:off x="4061151" y="2420942"/>
              <a:ext cx="3353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U</a:t>
              </a:r>
              <a:endParaRPr lang="fr-FR"/>
            </a:p>
          </p:txBody>
        </p:sp>
        <p:sp>
          <p:nvSpPr>
            <p:cNvPr id="175" name="ZoneTexte 174"/>
            <p:cNvSpPr txBox="1"/>
            <p:nvPr/>
          </p:nvSpPr>
          <p:spPr>
            <a:xfrm>
              <a:off x="4061151" y="4170322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M</a:t>
              </a:r>
              <a:endParaRPr lang="fr-FR"/>
            </a:p>
          </p:txBody>
        </p:sp>
        <p:sp>
          <p:nvSpPr>
            <p:cNvPr id="176" name="ZoneTexte 175"/>
            <p:cNvSpPr txBox="1"/>
            <p:nvPr/>
          </p:nvSpPr>
          <p:spPr>
            <a:xfrm>
              <a:off x="1395362" y="1983597"/>
              <a:ext cx="3874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JA</a:t>
              </a:r>
              <a:endParaRPr lang="fr-FR"/>
            </a:p>
          </p:txBody>
        </p:sp>
        <p:sp>
          <p:nvSpPr>
            <p:cNvPr id="177" name="ZoneTexte 176"/>
            <p:cNvSpPr txBox="1"/>
            <p:nvPr/>
          </p:nvSpPr>
          <p:spPr>
            <a:xfrm>
              <a:off x="1422557" y="2420942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b="1" smtClean="0">
                  <a:solidFill>
                    <a:srgbClr val="FF0000"/>
                  </a:solidFill>
                </a:rPr>
                <a:t>B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178" name="ZoneTexte 177"/>
            <p:cNvSpPr txBox="1"/>
            <p:nvPr/>
          </p:nvSpPr>
          <p:spPr>
            <a:xfrm>
              <a:off x="1478663" y="4170322"/>
              <a:ext cx="2584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J</a:t>
              </a:r>
              <a:endParaRPr lang="fr-FR"/>
            </a:p>
          </p:txBody>
        </p:sp>
        <p:sp>
          <p:nvSpPr>
            <p:cNvPr id="179" name="ZoneTexte 178"/>
            <p:cNvSpPr txBox="1"/>
            <p:nvPr/>
          </p:nvSpPr>
          <p:spPr>
            <a:xfrm>
              <a:off x="1403321" y="3732977"/>
              <a:ext cx="3337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H</a:t>
              </a:r>
              <a:endParaRPr lang="fr-FR"/>
            </a:p>
          </p:txBody>
        </p:sp>
        <p:sp>
          <p:nvSpPr>
            <p:cNvPr id="180" name="ZoneTexte 179"/>
            <p:cNvSpPr txBox="1"/>
            <p:nvPr/>
          </p:nvSpPr>
          <p:spPr>
            <a:xfrm>
              <a:off x="4061151" y="1983597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b="1" smtClean="0">
                  <a:solidFill>
                    <a:srgbClr val="FF0000"/>
                  </a:solidFill>
                </a:rPr>
                <a:t>B</a:t>
              </a:r>
              <a:endParaRPr lang="fr-FR" b="1">
                <a:solidFill>
                  <a:srgbClr val="FF0000"/>
                </a:solidFill>
              </a:endParaRPr>
            </a:p>
          </p:txBody>
        </p:sp>
        <p:cxnSp>
          <p:nvCxnSpPr>
            <p:cNvPr id="181" name="Connecteur droit 180"/>
            <p:cNvCxnSpPr/>
            <p:nvPr/>
          </p:nvCxnSpPr>
          <p:spPr>
            <a:xfrm>
              <a:off x="1737067" y="1736653"/>
              <a:ext cx="2268000" cy="216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ZoneTexte 181"/>
            <p:cNvSpPr txBox="1"/>
            <p:nvPr/>
          </p:nvSpPr>
          <p:spPr>
            <a:xfrm>
              <a:off x="2202308" y="1188000"/>
              <a:ext cx="14011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smtClean="0"/>
                <a:t>DECLENSION</a:t>
              </a:r>
              <a:endParaRPr lang="fr-FR" b="1"/>
            </a:p>
          </p:txBody>
        </p:sp>
        <p:sp>
          <p:nvSpPr>
            <p:cNvPr id="183" name="ZoneTexte 182"/>
            <p:cNvSpPr txBox="1"/>
            <p:nvPr/>
          </p:nvSpPr>
          <p:spPr>
            <a:xfrm>
              <a:off x="1307683" y="1188000"/>
              <a:ext cx="4395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/>
                <a:t>NF</a:t>
              </a:r>
              <a:endParaRPr lang="fr-FR" b="1"/>
            </a:p>
          </p:txBody>
        </p:sp>
        <p:sp>
          <p:nvSpPr>
            <p:cNvPr id="184" name="ZoneTexte 183"/>
            <p:cNvSpPr txBox="1"/>
            <p:nvPr/>
          </p:nvSpPr>
          <p:spPr>
            <a:xfrm>
              <a:off x="4061151" y="1188000"/>
              <a:ext cx="4395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/>
                <a:t>NF</a:t>
              </a:r>
              <a:endParaRPr lang="fr-FR" b="1"/>
            </a:p>
          </p:txBody>
        </p:sp>
        <p:sp>
          <p:nvSpPr>
            <p:cNvPr id="185" name="Ellipse 184"/>
            <p:cNvSpPr/>
            <p:nvPr/>
          </p:nvSpPr>
          <p:spPr>
            <a:xfrm>
              <a:off x="1284914" y="1556997"/>
              <a:ext cx="538566" cy="804368"/>
            </a:xfrm>
            <a:prstGeom prst="ellipse">
              <a:avLst/>
            </a:prstGeom>
            <a:noFill/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6" name="Ellipse 185"/>
            <p:cNvSpPr/>
            <p:nvPr/>
          </p:nvSpPr>
          <p:spPr>
            <a:xfrm>
              <a:off x="1274754" y="2420597"/>
              <a:ext cx="538566" cy="804368"/>
            </a:xfrm>
            <a:prstGeom prst="ellipse">
              <a:avLst/>
            </a:prstGeom>
            <a:noFill/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7" name="Ellipse 186"/>
            <p:cNvSpPr/>
            <p:nvPr/>
          </p:nvSpPr>
          <p:spPr>
            <a:xfrm>
              <a:off x="3987474" y="1526517"/>
              <a:ext cx="538566" cy="804368"/>
            </a:xfrm>
            <a:prstGeom prst="ellipse">
              <a:avLst/>
            </a:prstGeom>
            <a:noFill/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88" name="Groupe 187"/>
          <p:cNvGrpSpPr/>
          <p:nvPr/>
        </p:nvGrpSpPr>
        <p:grpSpPr>
          <a:xfrm>
            <a:off x="5317987" y="1080000"/>
            <a:ext cx="3211728" cy="3351654"/>
            <a:chOff x="5271687" y="1188000"/>
            <a:chExt cx="3211728" cy="3351654"/>
          </a:xfrm>
        </p:grpSpPr>
        <p:cxnSp>
          <p:nvCxnSpPr>
            <p:cNvPr id="189" name="Connecteur droit 188"/>
            <p:cNvCxnSpPr/>
            <p:nvPr/>
          </p:nvCxnSpPr>
          <p:spPr>
            <a:xfrm flipV="1">
              <a:off x="5719787" y="1736653"/>
              <a:ext cx="2268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Connecteur droit 189"/>
            <p:cNvCxnSpPr/>
            <p:nvPr/>
          </p:nvCxnSpPr>
          <p:spPr>
            <a:xfrm flipV="1">
              <a:off x="5740107" y="3926776"/>
              <a:ext cx="226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Connecteur droit 190"/>
            <p:cNvCxnSpPr/>
            <p:nvPr/>
          </p:nvCxnSpPr>
          <p:spPr>
            <a:xfrm>
              <a:off x="5740107" y="2171870"/>
              <a:ext cx="2268000" cy="86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Connecteur droit 191"/>
            <p:cNvCxnSpPr/>
            <p:nvPr/>
          </p:nvCxnSpPr>
          <p:spPr>
            <a:xfrm flipV="1">
              <a:off x="5740107" y="4341881"/>
              <a:ext cx="226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necteur droit 192"/>
            <p:cNvCxnSpPr/>
            <p:nvPr/>
          </p:nvCxnSpPr>
          <p:spPr>
            <a:xfrm>
              <a:off x="5740107" y="3062416"/>
              <a:ext cx="2268000" cy="43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necteur droit 193"/>
            <p:cNvCxnSpPr/>
            <p:nvPr/>
          </p:nvCxnSpPr>
          <p:spPr>
            <a:xfrm>
              <a:off x="5740107" y="3510881"/>
              <a:ext cx="2268000" cy="39415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necteur droit 194"/>
            <p:cNvCxnSpPr/>
            <p:nvPr/>
          </p:nvCxnSpPr>
          <p:spPr>
            <a:xfrm flipV="1">
              <a:off x="5740107" y="1745390"/>
              <a:ext cx="2268000" cy="133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necteur droit 195"/>
            <p:cNvCxnSpPr/>
            <p:nvPr/>
          </p:nvCxnSpPr>
          <p:spPr>
            <a:xfrm>
              <a:off x="5719787" y="1736653"/>
              <a:ext cx="2268000" cy="82800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Connecteur droit 196"/>
            <p:cNvCxnSpPr/>
            <p:nvPr/>
          </p:nvCxnSpPr>
          <p:spPr>
            <a:xfrm flipV="1">
              <a:off x="5740107" y="1729336"/>
              <a:ext cx="2268000" cy="43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8" name="ZoneTexte 197"/>
            <p:cNvSpPr txBox="1"/>
            <p:nvPr/>
          </p:nvSpPr>
          <p:spPr>
            <a:xfrm>
              <a:off x="5429114" y="152651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1</a:t>
              </a:r>
              <a:endParaRPr lang="fr-FR"/>
            </a:p>
          </p:txBody>
        </p:sp>
        <p:sp>
          <p:nvSpPr>
            <p:cNvPr id="199" name="ZoneTexte 198"/>
            <p:cNvSpPr txBox="1"/>
            <p:nvPr/>
          </p:nvSpPr>
          <p:spPr>
            <a:xfrm>
              <a:off x="5418101" y="198359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3</a:t>
              </a:r>
              <a:endParaRPr lang="fr-FR"/>
            </a:p>
          </p:txBody>
        </p:sp>
        <p:sp>
          <p:nvSpPr>
            <p:cNvPr id="200" name="ZoneTexte 199"/>
            <p:cNvSpPr txBox="1"/>
            <p:nvPr/>
          </p:nvSpPr>
          <p:spPr>
            <a:xfrm>
              <a:off x="5271687" y="3295632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b="1" smtClean="0">
                  <a:solidFill>
                    <a:srgbClr val="FF0000"/>
                  </a:solidFill>
                </a:rPr>
                <a:t>	7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201" name="ZoneTexte 200"/>
            <p:cNvSpPr txBox="1"/>
            <p:nvPr/>
          </p:nvSpPr>
          <p:spPr>
            <a:xfrm>
              <a:off x="8043871" y="4170322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b="1" smtClean="0">
                  <a:solidFill>
                    <a:srgbClr val="FF0000"/>
                  </a:solidFill>
                </a:rPr>
                <a:t>7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202" name="ZoneTexte 201"/>
            <p:cNvSpPr txBox="1"/>
            <p:nvPr/>
          </p:nvSpPr>
          <p:spPr>
            <a:xfrm>
              <a:off x="8033804" y="2858287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11</a:t>
              </a:r>
              <a:endParaRPr lang="fr-FR"/>
            </a:p>
          </p:txBody>
        </p:sp>
        <p:sp>
          <p:nvSpPr>
            <p:cNvPr id="203" name="ZoneTexte 202"/>
            <p:cNvSpPr txBox="1"/>
            <p:nvPr/>
          </p:nvSpPr>
          <p:spPr>
            <a:xfrm>
              <a:off x="8043871" y="154625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>
                  <a:solidFill>
                    <a:srgbClr val="FF0000"/>
                  </a:solidFill>
                </a:rPr>
                <a:t>2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204" name="ZoneTexte 203"/>
            <p:cNvSpPr txBox="1"/>
            <p:nvPr/>
          </p:nvSpPr>
          <p:spPr>
            <a:xfrm>
              <a:off x="8043871" y="242094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4</a:t>
              </a:r>
              <a:endParaRPr lang="fr-FR"/>
            </a:p>
          </p:txBody>
        </p:sp>
        <p:sp>
          <p:nvSpPr>
            <p:cNvPr id="205" name="ZoneTexte 204"/>
            <p:cNvSpPr txBox="1"/>
            <p:nvPr/>
          </p:nvSpPr>
          <p:spPr>
            <a:xfrm>
              <a:off x="8043871" y="3732977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12</a:t>
              </a:r>
              <a:endParaRPr lang="fr-FR"/>
            </a:p>
          </p:txBody>
        </p:sp>
        <p:sp>
          <p:nvSpPr>
            <p:cNvPr id="206" name="ZoneTexte 205"/>
            <p:cNvSpPr txBox="1"/>
            <p:nvPr/>
          </p:nvSpPr>
          <p:spPr>
            <a:xfrm>
              <a:off x="8043871" y="329563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9</a:t>
              </a:r>
              <a:endParaRPr lang="fr-FR"/>
            </a:p>
          </p:txBody>
        </p:sp>
        <p:sp>
          <p:nvSpPr>
            <p:cNvPr id="207" name="ZoneTexte 206"/>
            <p:cNvSpPr txBox="1"/>
            <p:nvPr/>
          </p:nvSpPr>
          <p:spPr>
            <a:xfrm>
              <a:off x="5396530" y="3732977"/>
              <a:ext cx="3016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b="1" smtClean="0">
                  <a:solidFill>
                    <a:srgbClr val="FF0000"/>
                  </a:solidFill>
                </a:rPr>
                <a:t>2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208" name="ZoneTexte 207"/>
            <p:cNvSpPr txBox="1"/>
            <p:nvPr/>
          </p:nvSpPr>
          <p:spPr>
            <a:xfrm>
              <a:off x="5418101" y="285828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6</a:t>
              </a:r>
              <a:endParaRPr lang="fr-FR"/>
            </a:p>
          </p:txBody>
        </p:sp>
        <p:sp>
          <p:nvSpPr>
            <p:cNvPr id="209" name="ZoneTexte 208"/>
            <p:cNvSpPr txBox="1"/>
            <p:nvPr/>
          </p:nvSpPr>
          <p:spPr>
            <a:xfrm>
              <a:off x="5418101" y="417032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5</a:t>
              </a:r>
              <a:endParaRPr lang="fr-FR"/>
            </a:p>
          </p:txBody>
        </p:sp>
        <p:cxnSp>
          <p:nvCxnSpPr>
            <p:cNvPr id="210" name="Connecteur droit 209"/>
            <p:cNvCxnSpPr/>
            <p:nvPr/>
          </p:nvCxnSpPr>
          <p:spPr>
            <a:xfrm>
              <a:off x="5719787" y="1736653"/>
              <a:ext cx="2268000" cy="43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1" name="ZoneTexte 210"/>
            <p:cNvSpPr txBox="1"/>
            <p:nvPr/>
          </p:nvSpPr>
          <p:spPr>
            <a:xfrm>
              <a:off x="6393323" y="1188000"/>
              <a:ext cx="9845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smtClean="0"/>
                <a:t>GENDER</a:t>
              </a:r>
              <a:endParaRPr lang="fr-FR" b="1"/>
            </a:p>
          </p:txBody>
        </p:sp>
        <p:sp>
          <p:nvSpPr>
            <p:cNvPr id="212" name="ZoneTexte 211"/>
            <p:cNvSpPr txBox="1"/>
            <p:nvPr/>
          </p:nvSpPr>
          <p:spPr>
            <a:xfrm>
              <a:off x="5290403" y="1188000"/>
              <a:ext cx="4395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/>
                <a:t>NF</a:t>
              </a:r>
              <a:endParaRPr lang="fr-FR" b="1"/>
            </a:p>
          </p:txBody>
        </p:sp>
        <p:sp>
          <p:nvSpPr>
            <p:cNvPr id="213" name="ZoneTexte 212"/>
            <p:cNvSpPr txBox="1"/>
            <p:nvPr/>
          </p:nvSpPr>
          <p:spPr>
            <a:xfrm>
              <a:off x="8043871" y="1188000"/>
              <a:ext cx="4395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/>
                <a:t>NF</a:t>
              </a:r>
              <a:endParaRPr lang="fr-FR" b="1"/>
            </a:p>
          </p:txBody>
        </p:sp>
        <p:grpSp>
          <p:nvGrpSpPr>
            <p:cNvPr id="214" name="Groupe 213"/>
            <p:cNvGrpSpPr/>
            <p:nvPr/>
          </p:nvGrpSpPr>
          <p:grpSpPr>
            <a:xfrm>
              <a:off x="6706909" y="1544164"/>
              <a:ext cx="360000" cy="369332"/>
              <a:chOff x="1600418" y="1792660"/>
              <a:chExt cx="360000" cy="369332"/>
            </a:xfrm>
          </p:grpSpPr>
          <p:sp>
            <p:nvSpPr>
              <p:cNvPr id="243" name="Ellipse 242"/>
              <p:cNvSpPr/>
              <p:nvPr/>
            </p:nvSpPr>
            <p:spPr>
              <a:xfrm>
                <a:off x="1600418" y="1797326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4" name="ZoneTexte 243"/>
              <p:cNvSpPr txBox="1"/>
              <p:nvPr/>
            </p:nvSpPr>
            <p:spPr>
              <a:xfrm>
                <a:off x="1659231" y="1792660"/>
                <a:ext cx="2423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mtClean="0"/>
                  <a:t>I</a:t>
                </a:r>
                <a:endParaRPr lang="fr-FR"/>
              </a:p>
            </p:txBody>
          </p:sp>
        </p:grpSp>
        <p:grpSp>
          <p:nvGrpSpPr>
            <p:cNvPr id="215" name="Groupe 214"/>
            <p:cNvGrpSpPr/>
            <p:nvPr/>
          </p:nvGrpSpPr>
          <p:grpSpPr>
            <a:xfrm>
              <a:off x="5817413" y="3729106"/>
              <a:ext cx="368413" cy="369332"/>
              <a:chOff x="1401110" y="2510759"/>
              <a:chExt cx="368413" cy="369332"/>
            </a:xfrm>
          </p:grpSpPr>
          <p:sp>
            <p:nvSpPr>
              <p:cNvPr id="241" name="Ellipse 240"/>
              <p:cNvSpPr/>
              <p:nvPr/>
            </p:nvSpPr>
            <p:spPr>
              <a:xfrm>
                <a:off x="1401110" y="2518846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2" name="ZoneTexte 241"/>
              <p:cNvSpPr txBox="1"/>
              <p:nvPr/>
            </p:nvSpPr>
            <p:spPr>
              <a:xfrm>
                <a:off x="1411733" y="2510759"/>
                <a:ext cx="3577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mtClean="0"/>
                  <a:t>III</a:t>
                </a:r>
                <a:endParaRPr lang="fr-FR"/>
              </a:p>
            </p:txBody>
          </p:sp>
        </p:grpSp>
        <p:grpSp>
          <p:nvGrpSpPr>
            <p:cNvPr id="216" name="Groupe 215"/>
            <p:cNvGrpSpPr/>
            <p:nvPr/>
          </p:nvGrpSpPr>
          <p:grpSpPr>
            <a:xfrm>
              <a:off x="7636108" y="1934523"/>
              <a:ext cx="360000" cy="369332"/>
              <a:chOff x="719266" y="3241277"/>
              <a:chExt cx="360000" cy="369332"/>
            </a:xfrm>
          </p:grpSpPr>
          <p:sp>
            <p:nvSpPr>
              <p:cNvPr id="239" name="Ellipse 238"/>
              <p:cNvSpPr/>
              <p:nvPr/>
            </p:nvSpPr>
            <p:spPr>
              <a:xfrm>
                <a:off x="719266" y="3245943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0" name="ZoneTexte 239"/>
              <p:cNvSpPr txBox="1"/>
              <p:nvPr/>
            </p:nvSpPr>
            <p:spPr>
              <a:xfrm>
                <a:off x="749225" y="3241277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mtClean="0"/>
                  <a:t>II</a:t>
                </a:r>
                <a:endParaRPr lang="fr-FR"/>
              </a:p>
            </p:txBody>
          </p:sp>
        </p:grpSp>
        <p:grpSp>
          <p:nvGrpSpPr>
            <p:cNvPr id="217" name="Groupe 216"/>
            <p:cNvGrpSpPr/>
            <p:nvPr/>
          </p:nvGrpSpPr>
          <p:grpSpPr>
            <a:xfrm>
              <a:off x="7406181" y="2689669"/>
              <a:ext cx="373820" cy="369332"/>
              <a:chOff x="1586598" y="3127000"/>
              <a:chExt cx="373820" cy="369332"/>
            </a:xfrm>
          </p:grpSpPr>
          <p:sp>
            <p:nvSpPr>
              <p:cNvPr id="237" name="Ellipse 236"/>
              <p:cNvSpPr/>
              <p:nvPr/>
            </p:nvSpPr>
            <p:spPr>
              <a:xfrm>
                <a:off x="1593508" y="3131666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8" name="ZoneTexte 237"/>
              <p:cNvSpPr txBox="1"/>
              <p:nvPr/>
            </p:nvSpPr>
            <p:spPr>
              <a:xfrm>
                <a:off x="1586598" y="3127000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mtClean="0"/>
                  <a:t>IV</a:t>
                </a:r>
                <a:endParaRPr lang="fr-FR"/>
              </a:p>
            </p:txBody>
          </p:sp>
        </p:grpSp>
        <p:grpSp>
          <p:nvGrpSpPr>
            <p:cNvPr id="218" name="Groupe 217"/>
            <p:cNvGrpSpPr/>
            <p:nvPr/>
          </p:nvGrpSpPr>
          <p:grpSpPr>
            <a:xfrm>
              <a:off x="6680985" y="4159805"/>
              <a:ext cx="360000" cy="369332"/>
              <a:chOff x="2192948" y="3782695"/>
              <a:chExt cx="360000" cy="369332"/>
            </a:xfrm>
          </p:grpSpPr>
          <p:sp>
            <p:nvSpPr>
              <p:cNvPr id="235" name="Ellipse 234"/>
              <p:cNvSpPr/>
              <p:nvPr/>
            </p:nvSpPr>
            <p:spPr>
              <a:xfrm>
                <a:off x="2192948" y="3787361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6" name="ZoneTexte 235"/>
              <p:cNvSpPr txBox="1"/>
              <p:nvPr/>
            </p:nvSpPr>
            <p:spPr>
              <a:xfrm>
                <a:off x="2214892" y="3782695"/>
                <a:ext cx="3161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mtClean="0"/>
                  <a:t>V</a:t>
                </a:r>
                <a:endParaRPr lang="fr-FR"/>
              </a:p>
            </p:txBody>
          </p:sp>
        </p:grpSp>
        <p:grpSp>
          <p:nvGrpSpPr>
            <p:cNvPr id="219" name="Groupe 218"/>
            <p:cNvGrpSpPr/>
            <p:nvPr/>
          </p:nvGrpSpPr>
          <p:grpSpPr>
            <a:xfrm>
              <a:off x="5856771" y="3318945"/>
              <a:ext cx="373820" cy="369332"/>
              <a:chOff x="1430926" y="4193866"/>
              <a:chExt cx="373820" cy="369332"/>
            </a:xfrm>
          </p:grpSpPr>
          <p:sp>
            <p:nvSpPr>
              <p:cNvPr id="233" name="Ellipse 232"/>
              <p:cNvSpPr/>
              <p:nvPr/>
            </p:nvSpPr>
            <p:spPr>
              <a:xfrm>
                <a:off x="1437836" y="4198532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4" name="ZoneTexte 233"/>
              <p:cNvSpPr txBox="1"/>
              <p:nvPr/>
            </p:nvSpPr>
            <p:spPr>
              <a:xfrm>
                <a:off x="1430926" y="4193866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mtClean="0"/>
                  <a:t>VI</a:t>
                </a:r>
                <a:endParaRPr lang="fr-FR"/>
              </a:p>
            </p:txBody>
          </p:sp>
        </p:grpSp>
        <p:grpSp>
          <p:nvGrpSpPr>
            <p:cNvPr id="220" name="Groupe 219"/>
            <p:cNvGrpSpPr/>
            <p:nvPr/>
          </p:nvGrpSpPr>
          <p:grpSpPr>
            <a:xfrm>
              <a:off x="6827210" y="3143221"/>
              <a:ext cx="489236" cy="369332"/>
              <a:chOff x="1345475" y="5182633"/>
              <a:chExt cx="489236" cy="369332"/>
            </a:xfrm>
          </p:grpSpPr>
          <p:sp>
            <p:nvSpPr>
              <p:cNvPr id="231" name="Ellipse 230"/>
              <p:cNvSpPr/>
              <p:nvPr/>
            </p:nvSpPr>
            <p:spPr>
              <a:xfrm>
                <a:off x="1400468" y="5187299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2" name="ZoneTexte 231"/>
              <p:cNvSpPr txBox="1"/>
              <p:nvPr/>
            </p:nvSpPr>
            <p:spPr>
              <a:xfrm>
                <a:off x="1345475" y="5182633"/>
                <a:ext cx="4892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mtClean="0"/>
                  <a:t>VIII</a:t>
                </a:r>
                <a:endParaRPr lang="fr-FR"/>
              </a:p>
            </p:txBody>
          </p:sp>
        </p:grpSp>
        <p:grpSp>
          <p:nvGrpSpPr>
            <p:cNvPr id="221" name="Groupe 220"/>
            <p:cNvGrpSpPr/>
            <p:nvPr/>
          </p:nvGrpSpPr>
          <p:grpSpPr>
            <a:xfrm>
              <a:off x="5864061" y="1881337"/>
              <a:ext cx="431528" cy="369332"/>
              <a:chOff x="1379716" y="4591525"/>
              <a:chExt cx="431528" cy="369332"/>
            </a:xfrm>
          </p:grpSpPr>
          <p:sp>
            <p:nvSpPr>
              <p:cNvPr id="229" name="Ellipse 228"/>
              <p:cNvSpPr/>
              <p:nvPr/>
            </p:nvSpPr>
            <p:spPr>
              <a:xfrm>
                <a:off x="1415480" y="4596191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0" name="ZoneTexte 229"/>
              <p:cNvSpPr txBox="1"/>
              <p:nvPr/>
            </p:nvSpPr>
            <p:spPr>
              <a:xfrm>
                <a:off x="1379716" y="4591525"/>
                <a:ext cx="4315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mtClean="0"/>
                  <a:t>VII</a:t>
                </a:r>
                <a:endParaRPr lang="fr-FR"/>
              </a:p>
            </p:txBody>
          </p:sp>
        </p:grpSp>
        <p:grpSp>
          <p:nvGrpSpPr>
            <p:cNvPr id="222" name="Groupe 221"/>
            <p:cNvGrpSpPr/>
            <p:nvPr/>
          </p:nvGrpSpPr>
          <p:grpSpPr>
            <a:xfrm>
              <a:off x="5947031" y="2614687"/>
              <a:ext cx="373820" cy="369332"/>
              <a:chOff x="2095057" y="5325516"/>
              <a:chExt cx="373820" cy="369332"/>
            </a:xfrm>
          </p:grpSpPr>
          <p:sp>
            <p:nvSpPr>
              <p:cNvPr id="227" name="Ellipse 226"/>
              <p:cNvSpPr/>
              <p:nvPr/>
            </p:nvSpPr>
            <p:spPr>
              <a:xfrm>
                <a:off x="2101967" y="5330182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8" name="ZoneTexte 227"/>
              <p:cNvSpPr txBox="1"/>
              <p:nvPr/>
            </p:nvSpPr>
            <p:spPr>
              <a:xfrm>
                <a:off x="2095057" y="5325516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mtClean="0"/>
                  <a:t>IX</a:t>
                </a:r>
                <a:endParaRPr lang="fr-FR"/>
              </a:p>
            </p:txBody>
          </p:sp>
        </p:grpSp>
        <p:grpSp>
          <p:nvGrpSpPr>
            <p:cNvPr id="223" name="Groupe 222"/>
            <p:cNvGrpSpPr/>
            <p:nvPr/>
          </p:nvGrpSpPr>
          <p:grpSpPr>
            <a:xfrm>
              <a:off x="7515004" y="2286352"/>
              <a:ext cx="360000" cy="369332"/>
              <a:chOff x="2734706" y="5251786"/>
              <a:chExt cx="360000" cy="369332"/>
            </a:xfrm>
          </p:grpSpPr>
          <p:sp>
            <p:nvSpPr>
              <p:cNvPr id="225" name="Ellipse 224"/>
              <p:cNvSpPr/>
              <p:nvPr/>
            </p:nvSpPr>
            <p:spPr>
              <a:xfrm>
                <a:off x="2734706" y="5256452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6" name="ZoneTexte 225"/>
              <p:cNvSpPr txBox="1"/>
              <p:nvPr/>
            </p:nvSpPr>
            <p:spPr>
              <a:xfrm>
                <a:off x="2756650" y="5251786"/>
                <a:ext cx="3161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mtClean="0"/>
                  <a:t>X</a:t>
                </a:r>
                <a:endParaRPr lang="fr-FR"/>
              </a:p>
            </p:txBody>
          </p:sp>
        </p:grpSp>
        <p:sp>
          <p:nvSpPr>
            <p:cNvPr id="224" name="ZoneTexte 223"/>
            <p:cNvSpPr txBox="1"/>
            <p:nvPr/>
          </p:nvSpPr>
          <p:spPr>
            <a:xfrm>
              <a:off x="8043871" y="198359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8</a:t>
              </a:r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21535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00" y="171208"/>
            <a:ext cx="10515600" cy="576000"/>
          </a:xfrm>
        </p:spPr>
        <p:txBody>
          <a:bodyPr>
            <a:noAutofit/>
          </a:bodyPr>
          <a:lstStyle/>
          <a:p>
            <a:r>
              <a:rPr lang="fr-FR"/>
              <a:t>Keeraak – declension </a:t>
            </a:r>
            <a:r>
              <a:rPr lang="fr-FR" i="1"/>
              <a:t>vs</a:t>
            </a:r>
            <a:r>
              <a:rPr lang="fr-FR"/>
              <a:t> </a:t>
            </a:r>
            <a:r>
              <a:rPr lang="fr-FR" smtClean="0"/>
              <a:t>gender (including collective)</a:t>
            </a:r>
            <a:endParaRPr lang="fr-FR"/>
          </a:p>
        </p:txBody>
      </p:sp>
      <p:grpSp>
        <p:nvGrpSpPr>
          <p:cNvPr id="19" name="Groupe 18"/>
          <p:cNvGrpSpPr/>
          <p:nvPr/>
        </p:nvGrpSpPr>
        <p:grpSpPr>
          <a:xfrm>
            <a:off x="8524175" y="1658733"/>
            <a:ext cx="3211728" cy="3351654"/>
            <a:chOff x="5271687" y="1188000"/>
            <a:chExt cx="3211728" cy="3351654"/>
          </a:xfrm>
        </p:grpSpPr>
        <p:cxnSp>
          <p:nvCxnSpPr>
            <p:cNvPr id="84" name="Connecteur droit 83"/>
            <p:cNvCxnSpPr/>
            <p:nvPr/>
          </p:nvCxnSpPr>
          <p:spPr>
            <a:xfrm flipV="1">
              <a:off x="5719787" y="1736653"/>
              <a:ext cx="2268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cteur droit 93"/>
            <p:cNvCxnSpPr/>
            <p:nvPr/>
          </p:nvCxnSpPr>
          <p:spPr>
            <a:xfrm flipV="1">
              <a:off x="5740107" y="3926776"/>
              <a:ext cx="226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necteur droit 94"/>
            <p:cNvCxnSpPr/>
            <p:nvPr/>
          </p:nvCxnSpPr>
          <p:spPr>
            <a:xfrm>
              <a:off x="5740107" y="2171870"/>
              <a:ext cx="2268000" cy="86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cteur droit 95"/>
            <p:cNvCxnSpPr/>
            <p:nvPr/>
          </p:nvCxnSpPr>
          <p:spPr>
            <a:xfrm flipV="1">
              <a:off x="5740107" y="4341881"/>
              <a:ext cx="226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cteur droit 96"/>
            <p:cNvCxnSpPr/>
            <p:nvPr/>
          </p:nvCxnSpPr>
          <p:spPr>
            <a:xfrm>
              <a:off x="5740107" y="3062416"/>
              <a:ext cx="2268000" cy="43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cteur droit 97"/>
            <p:cNvCxnSpPr/>
            <p:nvPr/>
          </p:nvCxnSpPr>
          <p:spPr>
            <a:xfrm>
              <a:off x="5740107" y="3510881"/>
              <a:ext cx="2268000" cy="39415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cteur droit 99"/>
            <p:cNvCxnSpPr/>
            <p:nvPr/>
          </p:nvCxnSpPr>
          <p:spPr>
            <a:xfrm flipV="1">
              <a:off x="5740107" y="1745390"/>
              <a:ext cx="2268000" cy="133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necteur droit 102"/>
            <p:cNvCxnSpPr/>
            <p:nvPr/>
          </p:nvCxnSpPr>
          <p:spPr>
            <a:xfrm>
              <a:off x="5719787" y="1736653"/>
              <a:ext cx="2268000" cy="82800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5740107" y="1729336"/>
              <a:ext cx="2268000" cy="43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ZoneTexte 104"/>
            <p:cNvSpPr txBox="1"/>
            <p:nvPr/>
          </p:nvSpPr>
          <p:spPr>
            <a:xfrm>
              <a:off x="5429114" y="152651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1</a:t>
              </a:r>
              <a:endParaRPr lang="fr-FR"/>
            </a:p>
          </p:txBody>
        </p:sp>
        <p:sp>
          <p:nvSpPr>
            <p:cNvPr id="106" name="ZoneTexte 105"/>
            <p:cNvSpPr txBox="1"/>
            <p:nvPr/>
          </p:nvSpPr>
          <p:spPr>
            <a:xfrm>
              <a:off x="5418101" y="198359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3</a:t>
              </a:r>
              <a:endParaRPr lang="fr-FR"/>
            </a:p>
          </p:txBody>
        </p:sp>
        <p:sp>
          <p:nvSpPr>
            <p:cNvPr id="108" name="ZoneTexte 107"/>
            <p:cNvSpPr txBox="1"/>
            <p:nvPr/>
          </p:nvSpPr>
          <p:spPr>
            <a:xfrm>
              <a:off x="5271687" y="3295632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b="1" smtClean="0">
                  <a:solidFill>
                    <a:srgbClr val="FF0000"/>
                  </a:solidFill>
                </a:rPr>
                <a:t>	</a:t>
              </a:r>
              <a:r>
                <a:rPr lang="fr-FR" smtClean="0"/>
                <a:t>7</a:t>
              </a:r>
              <a:endParaRPr lang="fr-FR"/>
            </a:p>
          </p:txBody>
        </p:sp>
        <p:sp>
          <p:nvSpPr>
            <p:cNvPr id="109" name="ZoneTexte 108"/>
            <p:cNvSpPr txBox="1"/>
            <p:nvPr/>
          </p:nvSpPr>
          <p:spPr>
            <a:xfrm>
              <a:off x="8043871" y="4170322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7</a:t>
              </a:r>
              <a:endParaRPr lang="fr-FR"/>
            </a:p>
          </p:txBody>
        </p:sp>
        <p:sp>
          <p:nvSpPr>
            <p:cNvPr id="110" name="ZoneTexte 109"/>
            <p:cNvSpPr txBox="1"/>
            <p:nvPr/>
          </p:nvSpPr>
          <p:spPr>
            <a:xfrm>
              <a:off x="8033804" y="2858287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11</a:t>
              </a:r>
              <a:endParaRPr lang="fr-FR"/>
            </a:p>
          </p:txBody>
        </p:sp>
        <p:sp>
          <p:nvSpPr>
            <p:cNvPr id="111" name="ZoneTexte 110"/>
            <p:cNvSpPr txBox="1"/>
            <p:nvPr/>
          </p:nvSpPr>
          <p:spPr>
            <a:xfrm>
              <a:off x="8043871" y="154625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2</a:t>
              </a:r>
              <a:endParaRPr lang="fr-FR"/>
            </a:p>
          </p:txBody>
        </p:sp>
        <p:sp>
          <p:nvSpPr>
            <p:cNvPr id="112" name="ZoneTexte 111"/>
            <p:cNvSpPr txBox="1"/>
            <p:nvPr/>
          </p:nvSpPr>
          <p:spPr>
            <a:xfrm>
              <a:off x="8043871" y="242094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4</a:t>
              </a:r>
              <a:endParaRPr lang="fr-FR"/>
            </a:p>
          </p:txBody>
        </p:sp>
        <p:sp>
          <p:nvSpPr>
            <p:cNvPr id="113" name="ZoneTexte 112"/>
            <p:cNvSpPr txBox="1"/>
            <p:nvPr/>
          </p:nvSpPr>
          <p:spPr>
            <a:xfrm>
              <a:off x="8043871" y="3732977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12</a:t>
              </a:r>
              <a:endParaRPr lang="fr-FR"/>
            </a:p>
          </p:txBody>
        </p:sp>
        <p:sp>
          <p:nvSpPr>
            <p:cNvPr id="114" name="ZoneTexte 113"/>
            <p:cNvSpPr txBox="1"/>
            <p:nvPr/>
          </p:nvSpPr>
          <p:spPr>
            <a:xfrm>
              <a:off x="8043871" y="329563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9</a:t>
              </a:r>
              <a:endParaRPr lang="fr-FR"/>
            </a:p>
          </p:txBody>
        </p:sp>
        <p:sp>
          <p:nvSpPr>
            <p:cNvPr id="116" name="ZoneTexte 115"/>
            <p:cNvSpPr txBox="1"/>
            <p:nvPr/>
          </p:nvSpPr>
          <p:spPr>
            <a:xfrm>
              <a:off x="5396530" y="3732977"/>
              <a:ext cx="3016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2</a:t>
              </a:r>
              <a:endParaRPr lang="fr-FR"/>
            </a:p>
          </p:txBody>
        </p:sp>
        <p:sp>
          <p:nvSpPr>
            <p:cNvPr id="117" name="ZoneTexte 116"/>
            <p:cNvSpPr txBox="1"/>
            <p:nvPr/>
          </p:nvSpPr>
          <p:spPr>
            <a:xfrm>
              <a:off x="5418101" y="285828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6</a:t>
              </a:r>
              <a:endParaRPr lang="fr-FR"/>
            </a:p>
          </p:txBody>
        </p:sp>
        <p:sp>
          <p:nvSpPr>
            <p:cNvPr id="118" name="ZoneTexte 117"/>
            <p:cNvSpPr txBox="1"/>
            <p:nvPr/>
          </p:nvSpPr>
          <p:spPr>
            <a:xfrm>
              <a:off x="5418101" y="417032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5</a:t>
              </a:r>
              <a:endParaRPr lang="fr-FR"/>
            </a:p>
          </p:txBody>
        </p:sp>
        <p:cxnSp>
          <p:nvCxnSpPr>
            <p:cNvPr id="120" name="Connecteur droit 119"/>
            <p:cNvCxnSpPr/>
            <p:nvPr/>
          </p:nvCxnSpPr>
          <p:spPr>
            <a:xfrm>
              <a:off x="5719787" y="1736653"/>
              <a:ext cx="2268000" cy="43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ZoneTexte 120"/>
            <p:cNvSpPr txBox="1"/>
            <p:nvPr/>
          </p:nvSpPr>
          <p:spPr>
            <a:xfrm>
              <a:off x="6393323" y="1188000"/>
              <a:ext cx="9845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smtClean="0"/>
                <a:t>GENDER</a:t>
              </a:r>
              <a:endParaRPr lang="fr-FR" b="1"/>
            </a:p>
          </p:txBody>
        </p:sp>
        <p:sp>
          <p:nvSpPr>
            <p:cNvPr id="122" name="ZoneTexte 121"/>
            <p:cNvSpPr txBox="1"/>
            <p:nvPr/>
          </p:nvSpPr>
          <p:spPr>
            <a:xfrm>
              <a:off x="5290403" y="1188000"/>
              <a:ext cx="4395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/>
                <a:t>NF</a:t>
              </a:r>
              <a:endParaRPr lang="fr-FR" b="1"/>
            </a:p>
          </p:txBody>
        </p:sp>
        <p:sp>
          <p:nvSpPr>
            <p:cNvPr id="123" name="ZoneTexte 122"/>
            <p:cNvSpPr txBox="1"/>
            <p:nvPr/>
          </p:nvSpPr>
          <p:spPr>
            <a:xfrm>
              <a:off x="8043871" y="1188000"/>
              <a:ext cx="4395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/>
                <a:t>NF</a:t>
              </a:r>
              <a:endParaRPr lang="fr-FR" b="1"/>
            </a:p>
          </p:txBody>
        </p:sp>
        <p:grpSp>
          <p:nvGrpSpPr>
            <p:cNvPr id="124" name="Groupe 123"/>
            <p:cNvGrpSpPr/>
            <p:nvPr/>
          </p:nvGrpSpPr>
          <p:grpSpPr>
            <a:xfrm>
              <a:off x="6706909" y="1544164"/>
              <a:ext cx="360000" cy="369332"/>
              <a:chOff x="1600418" y="1792660"/>
              <a:chExt cx="360000" cy="369332"/>
            </a:xfrm>
          </p:grpSpPr>
          <p:sp>
            <p:nvSpPr>
              <p:cNvPr id="125" name="Ellipse 124"/>
              <p:cNvSpPr/>
              <p:nvPr/>
            </p:nvSpPr>
            <p:spPr>
              <a:xfrm>
                <a:off x="1600418" y="1797326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6" name="ZoneTexte 125"/>
              <p:cNvSpPr txBox="1"/>
              <p:nvPr/>
            </p:nvSpPr>
            <p:spPr>
              <a:xfrm>
                <a:off x="1659231" y="1792660"/>
                <a:ext cx="2423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mtClean="0"/>
                  <a:t>I</a:t>
                </a:r>
                <a:endParaRPr lang="fr-FR"/>
              </a:p>
            </p:txBody>
          </p:sp>
        </p:grpSp>
        <p:grpSp>
          <p:nvGrpSpPr>
            <p:cNvPr id="130" name="Groupe 129"/>
            <p:cNvGrpSpPr/>
            <p:nvPr/>
          </p:nvGrpSpPr>
          <p:grpSpPr>
            <a:xfrm>
              <a:off x="5817413" y="3729106"/>
              <a:ext cx="368413" cy="369332"/>
              <a:chOff x="1401110" y="2510759"/>
              <a:chExt cx="368413" cy="369332"/>
            </a:xfrm>
          </p:grpSpPr>
          <p:sp>
            <p:nvSpPr>
              <p:cNvPr id="131" name="Ellipse 130"/>
              <p:cNvSpPr/>
              <p:nvPr/>
            </p:nvSpPr>
            <p:spPr>
              <a:xfrm>
                <a:off x="1401110" y="2518846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2" name="ZoneTexte 131"/>
              <p:cNvSpPr txBox="1"/>
              <p:nvPr/>
            </p:nvSpPr>
            <p:spPr>
              <a:xfrm>
                <a:off x="1411733" y="2510759"/>
                <a:ext cx="3577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mtClean="0"/>
                  <a:t>III</a:t>
                </a:r>
                <a:endParaRPr lang="fr-FR"/>
              </a:p>
            </p:txBody>
          </p:sp>
        </p:grpSp>
        <p:grpSp>
          <p:nvGrpSpPr>
            <p:cNvPr id="133" name="Groupe 132"/>
            <p:cNvGrpSpPr/>
            <p:nvPr/>
          </p:nvGrpSpPr>
          <p:grpSpPr>
            <a:xfrm>
              <a:off x="7636108" y="1934523"/>
              <a:ext cx="360000" cy="369332"/>
              <a:chOff x="719266" y="3241277"/>
              <a:chExt cx="360000" cy="369332"/>
            </a:xfrm>
          </p:grpSpPr>
          <p:sp>
            <p:nvSpPr>
              <p:cNvPr id="134" name="Ellipse 133"/>
              <p:cNvSpPr/>
              <p:nvPr/>
            </p:nvSpPr>
            <p:spPr>
              <a:xfrm>
                <a:off x="719266" y="3245943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5" name="ZoneTexte 134"/>
              <p:cNvSpPr txBox="1"/>
              <p:nvPr/>
            </p:nvSpPr>
            <p:spPr>
              <a:xfrm>
                <a:off x="749225" y="3241277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mtClean="0"/>
                  <a:t>II</a:t>
                </a:r>
                <a:endParaRPr lang="fr-FR"/>
              </a:p>
            </p:txBody>
          </p:sp>
        </p:grpSp>
        <p:grpSp>
          <p:nvGrpSpPr>
            <p:cNvPr id="136" name="Groupe 135"/>
            <p:cNvGrpSpPr/>
            <p:nvPr/>
          </p:nvGrpSpPr>
          <p:grpSpPr>
            <a:xfrm>
              <a:off x="7406181" y="2689669"/>
              <a:ext cx="373820" cy="369332"/>
              <a:chOff x="1586598" y="3127000"/>
              <a:chExt cx="373820" cy="369332"/>
            </a:xfrm>
          </p:grpSpPr>
          <p:sp>
            <p:nvSpPr>
              <p:cNvPr id="137" name="Ellipse 136"/>
              <p:cNvSpPr/>
              <p:nvPr/>
            </p:nvSpPr>
            <p:spPr>
              <a:xfrm>
                <a:off x="1593508" y="3131666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8" name="ZoneTexte 137"/>
              <p:cNvSpPr txBox="1"/>
              <p:nvPr/>
            </p:nvSpPr>
            <p:spPr>
              <a:xfrm>
                <a:off x="1586598" y="3127000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mtClean="0"/>
                  <a:t>IV</a:t>
                </a:r>
                <a:endParaRPr lang="fr-FR"/>
              </a:p>
            </p:txBody>
          </p:sp>
        </p:grpSp>
        <p:grpSp>
          <p:nvGrpSpPr>
            <p:cNvPr id="139" name="Groupe 138"/>
            <p:cNvGrpSpPr/>
            <p:nvPr/>
          </p:nvGrpSpPr>
          <p:grpSpPr>
            <a:xfrm>
              <a:off x="6680985" y="4159805"/>
              <a:ext cx="360000" cy="369332"/>
              <a:chOff x="2192948" y="3782695"/>
              <a:chExt cx="360000" cy="369332"/>
            </a:xfrm>
          </p:grpSpPr>
          <p:sp>
            <p:nvSpPr>
              <p:cNvPr id="140" name="Ellipse 139"/>
              <p:cNvSpPr/>
              <p:nvPr/>
            </p:nvSpPr>
            <p:spPr>
              <a:xfrm>
                <a:off x="2192948" y="3787361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1" name="ZoneTexte 140"/>
              <p:cNvSpPr txBox="1"/>
              <p:nvPr/>
            </p:nvSpPr>
            <p:spPr>
              <a:xfrm>
                <a:off x="2214892" y="3782695"/>
                <a:ext cx="3161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mtClean="0"/>
                  <a:t>V</a:t>
                </a:r>
                <a:endParaRPr lang="fr-FR"/>
              </a:p>
            </p:txBody>
          </p:sp>
        </p:grpSp>
        <p:grpSp>
          <p:nvGrpSpPr>
            <p:cNvPr id="142" name="Groupe 141"/>
            <p:cNvGrpSpPr/>
            <p:nvPr/>
          </p:nvGrpSpPr>
          <p:grpSpPr>
            <a:xfrm>
              <a:off x="5856771" y="3318945"/>
              <a:ext cx="373820" cy="369332"/>
              <a:chOff x="1430926" y="4193866"/>
              <a:chExt cx="373820" cy="369332"/>
            </a:xfrm>
          </p:grpSpPr>
          <p:sp>
            <p:nvSpPr>
              <p:cNvPr id="143" name="Ellipse 142"/>
              <p:cNvSpPr/>
              <p:nvPr/>
            </p:nvSpPr>
            <p:spPr>
              <a:xfrm>
                <a:off x="1437836" y="4198532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4" name="ZoneTexte 143"/>
              <p:cNvSpPr txBox="1"/>
              <p:nvPr/>
            </p:nvSpPr>
            <p:spPr>
              <a:xfrm>
                <a:off x="1430926" y="4193866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mtClean="0"/>
                  <a:t>VI</a:t>
                </a:r>
                <a:endParaRPr lang="fr-FR"/>
              </a:p>
            </p:txBody>
          </p:sp>
        </p:grpSp>
        <p:grpSp>
          <p:nvGrpSpPr>
            <p:cNvPr id="145" name="Groupe 144"/>
            <p:cNvGrpSpPr/>
            <p:nvPr/>
          </p:nvGrpSpPr>
          <p:grpSpPr>
            <a:xfrm>
              <a:off x="6827210" y="3143221"/>
              <a:ext cx="489236" cy="369332"/>
              <a:chOff x="1345475" y="5182633"/>
              <a:chExt cx="489236" cy="369332"/>
            </a:xfrm>
          </p:grpSpPr>
          <p:sp>
            <p:nvSpPr>
              <p:cNvPr id="146" name="Ellipse 145"/>
              <p:cNvSpPr/>
              <p:nvPr/>
            </p:nvSpPr>
            <p:spPr>
              <a:xfrm>
                <a:off x="1400468" y="5187299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7" name="ZoneTexte 146"/>
              <p:cNvSpPr txBox="1"/>
              <p:nvPr/>
            </p:nvSpPr>
            <p:spPr>
              <a:xfrm>
                <a:off x="1345475" y="5182633"/>
                <a:ext cx="4892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mtClean="0"/>
                  <a:t>VIII</a:t>
                </a:r>
                <a:endParaRPr lang="fr-FR"/>
              </a:p>
            </p:txBody>
          </p:sp>
        </p:grpSp>
        <p:grpSp>
          <p:nvGrpSpPr>
            <p:cNvPr id="148" name="Groupe 147"/>
            <p:cNvGrpSpPr/>
            <p:nvPr/>
          </p:nvGrpSpPr>
          <p:grpSpPr>
            <a:xfrm>
              <a:off x="5864061" y="1881337"/>
              <a:ext cx="431528" cy="369332"/>
              <a:chOff x="1379716" y="4591525"/>
              <a:chExt cx="431528" cy="369332"/>
            </a:xfrm>
          </p:grpSpPr>
          <p:sp>
            <p:nvSpPr>
              <p:cNvPr id="149" name="Ellipse 148"/>
              <p:cNvSpPr/>
              <p:nvPr/>
            </p:nvSpPr>
            <p:spPr>
              <a:xfrm>
                <a:off x="1415480" y="4596191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0" name="ZoneTexte 149"/>
              <p:cNvSpPr txBox="1"/>
              <p:nvPr/>
            </p:nvSpPr>
            <p:spPr>
              <a:xfrm>
                <a:off x="1379716" y="4591525"/>
                <a:ext cx="4315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mtClean="0"/>
                  <a:t>VII</a:t>
                </a:r>
                <a:endParaRPr lang="fr-FR"/>
              </a:p>
            </p:txBody>
          </p:sp>
        </p:grpSp>
        <p:grpSp>
          <p:nvGrpSpPr>
            <p:cNvPr id="151" name="Groupe 150"/>
            <p:cNvGrpSpPr/>
            <p:nvPr/>
          </p:nvGrpSpPr>
          <p:grpSpPr>
            <a:xfrm>
              <a:off x="5947031" y="2614687"/>
              <a:ext cx="373820" cy="369332"/>
              <a:chOff x="2095057" y="5325516"/>
              <a:chExt cx="373820" cy="369332"/>
            </a:xfrm>
          </p:grpSpPr>
          <p:sp>
            <p:nvSpPr>
              <p:cNvPr id="152" name="Ellipse 151"/>
              <p:cNvSpPr/>
              <p:nvPr/>
            </p:nvSpPr>
            <p:spPr>
              <a:xfrm>
                <a:off x="2101967" y="5330182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3" name="ZoneTexte 152"/>
              <p:cNvSpPr txBox="1"/>
              <p:nvPr/>
            </p:nvSpPr>
            <p:spPr>
              <a:xfrm>
                <a:off x="2095057" y="5325516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mtClean="0"/>
                  <a:t>IX</a:t>
                </a:r>
                <a:endParaRPr lang="fr-FR"/>
              </a:p>
            </p:txBody>
          </p:sp>
        </p:grpSp>
        <p:grpSp>
          <p:nvGrpSpPr>
            <p:cNvPr id="154" name="Groupe 153"/>
            <p:cNvGrpSpPr/>
            <p:nvPr/>
          </p:nvGrpSpPr>
          <p:grpSpPr>
            <a:xfrm>
              <a:off x="7515004" y="2286352"/>
              <a:ext cx="360000" cy="369332"/>
              <a:chOff x="2734706" y="5251786"/>
              <a:chExt cx="360000" cy="369332"/>
            </a:xfrm>
          </p:grpSpPr>
          <p:sp>
            <p:nvSpPr>
              <p:cNvPr id="155" name="Ellipse 154"/>
              <p:cNvSpPr/>
              <p:nvPr/>
            </p:nvSpPr>
            <p:spPr>
              <a:xfrm>
                <a:off x="2734706" y="5256452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6" name="ZoneTexte 155"/>
              <p:cNvSpPr txBox="1"/>
              <p:nvPr/>
            </p:nvSpPr>
            <p:spPr>
              <a:xfrm>
                <a:off x="2756650" y="5251786"/>
                <a:ext cx="3161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mtClean="0"/>
                  <a:t>X</a:t>
                </a:r>
                <a:endParaRPr lang="fr-FR"/>
              </a:p>
            </p:txBody>
          </p:sp>
        </p:grpSp>
        <p:sp>
          <p:nvSpPr>
            <p:cNvPr id="157" name="ZoneTexte 156"/>
            <p:cNvSpPr txBox="1"/>
            <p:nvPr/>
          </p:nvSpPr>
          <p:spPr>
            <a:xfrm>
              <a:off x="8043871" y="198359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8</a:t>
              </a:r>
              <a:endParaRPr lang="fr-FR"/>
            </a:p>
          </p:txBody>
        </p:sp>
      </p:grpSp>
      <p:grpSp>
        <p:nvGrpSpPr>
          <p:cNvPr id="233" name="Groupe 232"/>
          <p:cNvGrpSpPr/>
          <p:nvPr/>
        </p:nvGrpSpPr>
        <p:grpSpPr>
          <a:xfrm>
            <a:off x="3696618" y="2454330"/>
            <a:ext cx="2409176" cy="1785239"/>
            <a:chOff x="1006823" y="5717188"/>
            <a:chExt cx="2409176" cy="1785239"/>
          </a:xfrm>
        </p:grpSpPr>
        <p:sp>
          <p:nvSpPr>
            <p:cNvPr id="194" name="ZoneTexte 193"/>
            <p:cNvSpPr txBox="1"/>
            <p:nvPr/>
          </p:nvSpPr>
          <p:spPr>
            <a:xfrm>
              <a:off x="1006823" y="6066606"/>
              <a:ext cx="7136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smtClean="0"/>
                <a:t>KA / U</a:t>
              </a:r>
              <a:endParaRPr lang="fr-FR" sz="1600"/>
            </a:p>
          </p:txBody>
        </p:sp>
        <p:sp>
          <p:nvSpPr>
            <p:cNvPr id="195" name="ZoneTexte 194"/>
            <p:cNvSpPr txBox="1"/>
            <p:nvPr/>
          </p:nvSpPr>
          <p:spPr>
            <a:xfrm>
              <a:off x="2976455" y="6423849"/>
              <a:ext cx="42312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smtClean="0">
                  <a:solidFill>
                    <a:srgbClr val="FF0000"/>
                  </a:solidFill>
                </a:rPr>
                <a:t>BA</a:t>
              </a:r>
              <a:endParaRPr lang="fr-FR" sz="1600" b="1">
                <a:solidFill>
                  <a:srgbClr val="FF0000"/>
                </a:solidFill>
              </a:endParaRPr>
            </a:p>
          </p:txBody>
        </p:sp>
        <p:sp>
          <p:nvSpPr>
            <p:cNvPr id="196" name="ZoneTexte 195"/>
            <p:cNvSpPr txBox="1"/>
            <p:nvPr/>
          </p:nvSpPr>
          <p:spPr>
            <a:xfrm>
              <a:off x="1117431" y="5717188"/>
              <a:ext cx="6030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smtClean="0"/>
                <a:t>B / U</a:t>
              </a:r>
              <a:endParaRPr lang="fr-FR" sz="1600"/>
            </a:p>
          </p:txBody>
        </p:sp>
        <p:sp>
          <p:nvSpPr>
            <p:cNvPr id="197" name="ZoneTexte 196"/>
            <p:cNvSpPr txBox="1"/>
            <p:nvPr/>
          </p:nvSpPr>
          <p:spPr>
            <a:xfrm>
              <a:off x="1170330" y="6810819"/>
              <a:ext cx="55015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smtClean="0"/>
                <a:t>E / S</a:t>
              </a:r>
              <a:endParaRPr lang="fr-FR" sz="1600"/>
            </a:p>
          </p:txBody>
        </p:sp>
        <p:sp>
          <p:nvSpPr>
            <p:cNvPr id="198" name="ZoneTexte 197"/>
            <p:cNvSpPr txBox="1"/>
            <p:nvPr/>
          </p:nvSpPr>
          <p:spPr>
            <a:xfrm>
              <a:off x="1149586" y="7163873"/>
              <a:ext cx="5966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smtClean="0"/>
                <a:t>J / M</a:t>
              </a:r>
              <a:endParaRPr lang="fr-FR" sz="1600"/>
            </a:p>
          </p:txBody>
        </p:sp>
        <p:sp>
          <p:nvSpPr>
            <p:cNvPr id="199" name="ZoneTexte 198"/>
            <p:cNvSpPr txBox="1"/>
            <p:nvPr/>
          </p:nvSpPr>
          <p:spPr>
            <a:xfrm>
              <a:off x="2976455" y="6810819"/>
              <a:ext cx="43954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smtClean="0">
                  <a:solidFill>
                    <a:srgbClr val="FF0000"/>
                  </a:solidFill>
                </a:rPr>
                <a:t>HA</a:t>
              </a:r>
              <a:endParaRPr lang="fr-FR" sz="1600" b="1">
                <a:solidFill>
                  <a:srgbClr val="FF0000"/>
                </a:solidFill>
              </a:endParaRPr>
            </a:p>
          </p:txBody>
        </p:sp>
        <p:sp>
          <p:nvSpPr>
            <p:cNvPr id="200" name="ZoneTexte 199"/>
            <p:cNvSpPr txBox="1"/>
            <p:nvPr/>
          </p:nvSpPr>
          <p:spPr>
            <a:xfrm>
              <a:off x="1128652" y="6423849"/>
              <a:ext cx="59182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smtClean="0"/>
                <a:t>H / K</a:t>
              </a:r>
              <a:endParaRPr lang="fr-FR" sz="1600"/>
            </a:p>
          </p:txBody>
        </p:sp>
        <p:sp>
          <p:nvSpPr>
            <p:cNvPr id="201" name="ZoneTexte 200"/>
            <p:cNvSpPr txBox="1"/>
            <p:nvPr/>
          </p:nvSpPr>
          <p:spPr>
            <a:xfrm>
              <a:off x="2962195" y="5717188"/>
              <a:ext cx="2840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smtClean="0">
                  <a:solidFill>
                    <a:srgbClr val="FF0000"/>
                  </a:solidFill>
                </a:rPr>
                <a:t>E</a:t>
              </a:r>
              <a:endParaRPr lang="fr-FR" sz="1600" b="1">
                <a:solidFill>
                  <a:srgbClr val="FF0000"/>
                </a:solidFill>
              </a:endParaRPr>
            </a:p>
          </p:txBody>
        </p:sp>
        <p:sp>
          <p:nvSpPr>
            <p:cNvPr id="202" name="ZoneTexte 201"/>
            <p:cNvSpPr txBox="1"/>
            <p:nvPr/>
          </p:nvSpPr>
          <p:spPr>
            <a:xfrm>
              <a:off x="2963692" y="6066606"/>
              <a:ext cx="3000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smtClean="0">
                  <a:solidFill>
                    <a:srgbClr val="FF0000"/>
                  </a:solidFill>
                </a:rPr>
                <a:t>B</a:t>
              </a:r>
              <a:endParaRPr lang="fr-FR" sz="1600" b="1">
                <a:solidFill>
                  <a:srgbClr val="FF0000"/>
                </a:solidFill>
              </a:endParaRPr>
            </a:p>
          </p:txBody>
        </p:sp>
        <p:cxnSp>
          <p:nvCxnSpPr>
            <p:cNvPr id="203" name="Connecteur droit 202"/>
            <p:cNvCxnSpPr/>
            <p:nvPr/>
          </p:nvCxnSpPr>
          <p:spPr>
            <a:xfrm>
              <a:off x="1706133" y="5897833"/>
              <a:ext cx="126319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Connecteur droit 203"/>
            <p:cNvCxnSpPr/>
            <p:nvPr/>
          </p:nvCxnSpPr>
          <p:spPr>
            <a:xfrm>
              <a:off x="1706133" y="6250192"/>
              <a:ext cx="126319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Connecteur droit 204"/>
            <p:cNvCxnSpPr/>
            <p:nvPr/>
          </p:nvCxnSpPr>
          <p:spPr>
            <a:xfrm>
              <a:off x="1706133" y="6604524"/>
              <a:ext cx="126319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Connecteur droit 205"/>
            <p:cNvCxnSpPr/>
            <p:nvPr/>
          </p:nvCxnSpPr>
          <p:spPr>
            <a:xfrm flipV="1">
              <a:off x="1717706" y="6598946"/>
              <a:ext cx="1260000" cy="7331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Connecteur droit 206"/>
            <p:cNvCxnSpPr/>
            <p:nvPr/>
          </p:nvCxnSpPr>
          <p:spPr>
            <a:xfrm>
              <a:off x="1706133" y="6964555"/>
              <a:ext cx="126319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Connecteur droit 207"/>
            <p:cNvCxnSpPr/>
            <p:nvPr/>
          </p:nvCxnSpPr>
          <p:spPr>
            <a:xfrm flipV="1">
              <a:off x="1706133" y="6250192"/>
              <a:ext cx="1263192" cy="71157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Connecteur droit 208"/>
            <p:cNvCxnSpPr/>
            <p:nvPr/>
          </p:nvCxnSpPr>
          <p:spPr>
            <a:xfrm flipV="1">
              <a:off x="1706133" y="6597394"/>
              <a:ext cx="1263192" cy="36632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Connecteur droit 209"/>
            <p:cNvCxnSpPr/>
            <p:nvPr/>
          </p:nvCxnSpPr>
          <p:spPr>
            <a:xfrm>
              <a:off x="1706133" y="6250192"/>
              <a:ext cx="1263192" cy="3536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Connecteur droit 210"/>
            <p:cNvCxnSpPr/>
            <p:nvPr/>
          </p:nvCxnSpPr>
          <p:spPr>
            <a:xfrm flipV="1">
              <a:off x="1706133" y="5897833"/>
              <a:ext cx="1263192" cy="3536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Connecteur droit 211"/>
            <p:cNvCxnSpPr/>
            <p:nvPr/>
          </p:nvCxnSpPr>
          <p:spPr>
            <a:xfrm flipV="1">
              <a:off x="1699003" y="5904963"/>
              <a:ext cx="1263192" cy="7073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2" name="Groupe 231"/>
          <p:cNvGrpSpPr/>
          <p:nvPr/>
        </p:nvGrpSpPr>
        <p:grpSpPr>
          <a:xfrm>
            <a:off x="6315843" y="2456872"/>
            <a:ext cx="1986242" cy="1785239"/>
            <a:chOff x="5818286" y="5719117"/>
            <a:chExt cx="1986242" cy="1785239"/>
          </a:xfrm>
        </p:grpSpPr>
        <p:sp>
          <p:nvSpPr>
            <p:cNvPr id="213" name="ZoneTexte 212"/>
            <p:cNvSpPr txBox="1"/>
            <p:nvPr/>
          </p:nvSpPr>
          <p:spPr>
            <a:xfrm>
              <a:off x="5920878" y="6068535"/>
              <a:ext cx="3529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smtClean="0"/>
                <a:t>VI</a:t>
              </a:r>
              <a:endParaRPr lang="fr-FR" sz="1600"/>
            </a:p>
          </p:txBody>
        </p:sp>
        <p:sp>
          <p:nvSpPr>
            <p:cNvPr id="214" name="ZoneTexte 213"/>
            <p:cNvSpPr txBox="1"/>
            <p:nvPr/>
          </p:nvSpPr>
          <p:spPr>
            <a:xfrm>
              <a:off x="7515666" y="642577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smtClean="0"/>
                <a:t>2</a:t>
              </a:r>
              <a:endParaRPr lang="fr-FR" sz="1600"/>
            </a:p>
          </p:txBody>
        </p:sp>
        <p:sp>
          <p:nvSpPr>
            <p:cNvPr id="215" name="ZoneTexte 214"/>
            <p:cNvSpPr txBox="1"/>
            <p:nvPr/>
          </p:nvSpPr>
          <p:spPr>
            <a:xfrm>
              <a:off x="5925687" y="5719117"/>
              <a:ext cx="34817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smtClean="0"/>
                <a:t>III</a:t>
              </a:r>
              <a:endParaRPr lang="fr-FR" sz="1600"/>
            </a:p>
          </p:txBody>
        </p:sp>
        <p:sp>
          <p:nvSpPr>
            <p:cNvPr id="216" name="ZoneTexte 215"/>
            <p:cNvSpPr txBox="1"/>
            <p:nvPr/>
          </p:nvSpPr>
          <p:spPr>
            <a:xfrm>
              <a:off x="5912863" y="6812748"/>
              <a:ext cx="3609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smtClean="0"/>
                <a:t>IV</a:t>
              </a:r>
              <a:endParaRPr lang="fr-FR" sz="1600"/>
            </a:p>
          </p:txBody>
        </p:sp>
        <p:sp>
          <p:nvSpPr>
            <p:cNvPr id="217" name="ZoneTexte 216"/>
            <p:cNvSpPr txBox="1"/>
            <p:nvPr/>
          </p:nvSpPr>
          <p:spPr>
            <a:xfrm>
              <a:off x="5818286" y="7165802"/>
              <a:ext cx="4555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smtClean="0"/>
                <a:t>VIII</a:t>
              </a:r>
              <a:endParaRPr lang="fr-FR" sz="1600"/>
            </a:p>
          </p:txBody>
        </p:sp>
        <p:sp>
          <p:nvSpPr>
            <p:cNvPr id="218" name="ZoneTexte 217"/>
            <p:cNvSpPr txBox="1"/>
            <p:nvPr/>
          </p:nvSpPr>
          <p:spPr>
            <a:xfrm>
              <a:off x="7515666" y="681274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smtClean="0"/>
                <a:t>5</a:t>
              </a:r>
              <a:endParaRPr lang="fr-FR" sz="1600"/>
            </a:p>
          </p:txBody>
        </p:sp>
        <p:sp>
          <p:nvSpPr>
            <p:cNvPr id="219" name="ZoneTexte 218"/>
            <p:cNvSpPr txBox="1"/>
            <p:nvPr/>
          </p:nvSpPr>
          <p:spPr>
            <a:xfrm>
              <a:off x="5972174" y="6425778"/>
              <a:ext cx="30168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smtClean="0"/>
                <a:t>V</a:t>
              </a:r>
              <a:endParaRPr lang="fr-FR" sz="1600"/>
            </a:p>
          </p:txBody>
        </p:sp>
        <p:sp>
          <p:nvSpPr>
            <p:cNvPr id="220" name="ZoneTexte 219"/>
            <p:cNvSpPr txBox="1"/>
            <p:nvPr/>
          </p:nvSpPr>
          <p:spPr>
            <a:xfrm>
              <a:off x="7501406" y="5719117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smtClean="0"/>
                <a:t>3</a:t>
              </a:r>
              <a:endParaRPr lang="fr-FR" sz="1600"/>
            </a:p>
          </p:txBody>
        </p:sp>
        <p:sp>
          <p:nvSpPr>
            <p:cNvPr id="221" name="ZoneTexte 220"/>
            <p:cNvSpPr txBox="1"/>
            <p:nvPr/>
          </p:nvSpPr>
          <p:spPr>
            <a:xfrm>
              <a:off x="7502903" y="6068535"/>
              <a:ext cx="3000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smtClean="0"/>
                <a:t>2</a:t>
              </a:r>
              <a:endParaRPr lang="fr-FR" sz="1600"/>
            </a:p>
          </p:txBody>
        </p:sp>
        <p:cxnSp>
          <p:nvCxnSpPr>
            <p:cNvPr id="222" name="Connecteur droit 221"/>
            <p:cNvCxnSpPr/>
            <p:nvPr/>
          </p:nvCxnSpPr>
          <p:spPr>
            <a:xfrm>
              <a:off x="6245344" y="5899762"/>
              <a:ext cx="126319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Connecteur droit 222"/>
            <p:cNvCxnSpPr/>
            <p:nvPr/>
          </p:nvCxnSpPr>
          <p:spPr>
            <a:xfrm>
              <a:off x="6245344" y="6252121"/>
              <a:ext cx="126319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Connecteur droit 223"/>
            <p:cNvCxnSpPr/>
            <p:nvPr/>
          </p:nvCxnSpPr>
          <p:spPr>
            <a:xfrm>
              <a:off x="6245344" y="6606453"/>
              <a:ext cx="126319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Connecteur droit 224"/>
            <p:cNvCxnSpPr/>
            <p:nvPr/>
          </p:nvCxnSpPr>
          <p:spPr>
            <a:xfrm flipV="1">
              <a:off x="6256917" y="6600875"/>
              <a:ext cx="1260000" cy="7331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Connecteur droit 225"/>
            <p:cNvCxnSpPr/>
            <p:nvPr/>
          </p:nvCxnSpPr>
          <p:spPr>
            <a:xfrm>
              <a:off x="6245344" y="6966484"/>
              <a:ext cx="126319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Connecteur droit 226"/>
            <p:cNvCxnSpPr/>
            <p:nvPr/>
          </p:nvCxnSpPr>
          <p:spPr>
            <a:xfrm flipV="1">
              <a:off x="6245344" y="6252121"/>
              <a:ext cx="1263192" cy="71157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Connecteur droit 227"/>
            <p:cNvCxnSpPr/>
            <p:nvPr/>
          </p:nvCxnSpPr>
          <p:spPr>
            <a:xfrm flipV="1">
              <a:off x="6245344" y="6599323"/>
              <a:ext cx="1263192" cy="36632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Connecteur droit 228"/>
            <p:cNvCxnSpPr/>
            <p:nvPr/>
          </p:nvCxnSpPr>
          <p:spPr>
            <a:xfrm>
              <a:off x="6245344" y="6252121"/>
              <a:ext cx="1263192" cy="3536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Connecteur droit 229"/>
            <p:cNvCxnSpPr/>
            <p:nvPr/>
          </p:nvCxnSpPr>
          <p:spPr>
            <a:xfrm flipV="1">
              <a:off x="6245344" y="5899762"/>
              <a:ext cx="1263192" cy="3536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Connecteur droit 230"/>
            <p:cNvCxnSpPr/>
            <p:nvPr/>
          </p:nvCxnSpPr>
          <p:spPr>
            <a:xfrm flipV="1">
              <a:off x="6238214" y="5906892"/>
              <a:ext cx="1263192" cy="7073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4" name="ZoneTexte 233"/>
          <p:cNvSpPr txBox="1"/>
          <p:nvPr/>
        </p:nvSpPr>
        <p:spPr>
          <a:xfrm>
            <a:off x="3761770" y="2155300"/>
            <a:ext cx="656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sg/pl</a:t>
            </a:r>
            <a:endParaRPr lang="fr-FR"/>
          </a:p>
        </p:txBody>
      </p:sp>
      <p:sp>
        <p:nvSpPr>
          <p:cNvPr id="235" name="ZoneTexte 234"/>
          <p:cNvSpPr txBox="1"/>
          <p:nvPr/>
        </p:nvSpPr>
        <p:spPr>
          <a:xfrm>
            <a:off x="5511348" y="2167404"/>
            <a:ext cx="508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coll</a:t>
            </a:r>
            <a:endParaRPr lang="fr-FR"/>
          </a:p>
        </p:txBody>
      </p:sp>
      <p:sp>
        <p:nvSpPr>
          <p:cNvPr id="236" name="ZoneTexte 235"/>
          <p:cNvSpPr txBox="1"/>
          <p:nvPr/>
        </p:nvSpPr>
        <p:spPr>
          <a:xfrm>
            <a:off x="6275411" y="2168800"/>
            <a:ext cx="656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sg/pl</a:t>
            </a:r>
            <a:endParaRPr lang="fr-FR"/>
          </a:p>
        </p:txBody>
      </p:sp>
      <p:sp>
        <p:nvSpPr>
          <p:cNvPr id="237" name="ZoneTexte 236"/>
          <p:cNvSpPr txBox="1"/>
          <p:nvPr/>
        </p:nvSpPr>
        <p:spPr>
          <a:xfrm>
            <a:off x="7828210" y="2180904"/>
            <a:ext cx="508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coll</a:t>
            </a:r>
            <a:endParaRPr lang="fr-FR"/>
          </a:p>
        </p:txBody>
      </p:sp>
      <p:grpSp>
        <p:nvGrpSpPr>
          <p:cNvPr id="239" name="Groupe 238"/>
          <p:cNvGrpSpPr/>
          <p:nvPr/>
        </p:nvGrpSpPr>
        <p:grpSpPr>
          <a:xfrm>
            <a:off x="301492" y="1658733"/>
            <a:ext cx="3227538" cy="3788999"/>
            <a:chOff x="301492" y="1080000"/>
            <a:chExt cx="3227538" cy="3788999"/>
          </a:xfrm>
        </p:grpSpPr>
        <p:cxnSp>
          <p:nvCxnSpPr>
            <p:cNvPr id="4" name="Connecteur droit 3"/>
            <p:cNvCxnSpPr/>
            <p:nvPr/>
          </p:nvCxnSpPr>
          <p:spPr>
            <a:xfrm flipV="1">
              <a:off x="753219" y="1628653"/>
              <a:ext cx="2268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necteur droit 4"/>
            <p:cNvCxnSpPr/>
            <p:nvPr/>
          </p:nvCxnSpPr>
          <p:spPr>
            <a:xfrm flipV="1">
              <a:off x="773539" y="2497976"/>
              <a:ext cx="226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cteur droit 5"/>
            <p:cNvCxnSpPr/>
            <p:nvPr/>
          </p:nvCxnSpPr>
          <p:spPr>
            <a:xfrm flipV="1">
              <a:off x="773539" y="3372501"/>
              <a:ext cx="226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>
            <a:xfrm flipV="1">
              <a:off x="773539" y="3786841"/>
              <a:ext cx="226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/>
            <p:cNvCxnSpPr/>
            <p:nvPr/>
          </p:nvCxnSpPr>
          <p:spPr>
            <a:xfrm flipV="1">
              <a:off x="773539" y="4191024"/>
              <a:ext cx="226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>
            <a:xfrm flipV="1">
              <a:off x="773539" y="2496553"/>
              <a:ext cx="2268000" cy="21241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>
              <a:off x="753219" y="1628653"/>
              <a:ext cx="2268000" cy="43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flipV="1">
              <a:off x="773539" y="1637390"/>
              <a:ext cx="2268000" cy="2558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flipV="1">
              <a:off x="773539" y="1635969"/>
              <a:ext cx="2268000" cy="419542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>
            <a:xfrm flipV="1">
              <a:off x="773539" y="2505293"/>
              <a:ext cx="2268000" cy="419542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>
              <a:off x="753219" y="1628653"/>
              <a:ext cx="2268000" cy="129600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/>
            <p:cNvCxnSpPr/>
            <p:nvPr/>
          </p:nvCxnSpPr>
          <p:spPr>
            <a:xfrm flipV="1">
              <a:off x="773539" y="1621336"/>
              <a:ext cx="2268000" cy="17424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ZoneTexte 22"/>
            <p:cNvSpPr txBox="1"/>
            <p:nvPr/>
          </p:nvSpPr>
          <p:spPr>
            <a:xfrm>
              <a:off x="455823" y="1487735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A</a:t>
              </a:r>
              <a:endParaRPr lang="fr-FR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451533" y="318763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b="1" smtClean="0">
                  <a:solidFill>
                    <a:srgbClr val="FF0000"/>
                  </a:solidFill>
                </a:rPr>
                <a:t>E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301492" y="2750287"/>
              <a:ext cx="4517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b="1" smtClean="0">
                  <a:solidFill>
                    <a:srgbClr val="FF0000"/>
                  </a:solidFill>
                </a:rPr>
                <a:t>BA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305119" y="4499667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	KA</a:t>
              </a:r>
              <a:endParaRPr lang="fr-FR"/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3077303" y="3624977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K</a:t>
              </a:r>
              <a:endParaRPr lang="fr-FR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3077303" y="2750287"/>
              <a:ext cx="2968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b="1">
                  <a:solidFill>
                    <a:srgbClr val="FF0000"/>
                  </a:solidFill>
                </a:rPr>
                <a:t>E</a:t>
              </a: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3077303" y="1438252"/>
              <a:ext cx="4517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>
                  <a:solidFill>
                    <a:srgbClr val="FF0000"/>
                  </a:solidFill>
                </a:rPr>
                <a:t>BA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3077303" y="3187632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S</a:t>
              </a:r>
              <a:endParaRPr lang="fr-FR"/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3077303" y="2312942"/>
              <a:ext cx="3353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U</a:t>
              </a:r>
              <a:endParaRPr lang="fr-FR"/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3077303" y="4062322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M</a:t>
              </a:r>
              <a:endParaRPr lang="fr-FR"/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411514" y="1875597"/>
              <a:ext cx="3874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JA</a:t>
              </a:r>
              <a:endParaRPr lang="fr-FR"/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438709" y="2312942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b="1" smtClean="0">
                  <a:solidFill>
                    <a:srgbClr val="FF0000"/>
                  </a:solidFill>
                </a:rPr>
                <a:t>B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494815" y="4062322"/>
              <a:ext cx="2584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J</a:t>
              </a:r>
              <a:endParaRPr lang="fr-FR"/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419473" y="3624977"/>
              <a:ext cx="3337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H</a:t>
              </a:r>
              <a:endParaRPr lang="fr-FR"/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3077303" y="1875597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b="1" smtClean="0">
                  <a:solidFill>
                    <a:srgbClr val="FF0000"/>
                  </a:solidFill>
                </a:rPr>
                <a:t>B</a:t>
              </a:r>
              <a:endParaRPr lang="fr-FR" b="1">
                <a:solidFill>
                  <a:srgbClr val="FF0000"/>
                </a:solidFill>
              </a:endParaRPr>
            </a:p>
          </p:txBody>
        </p:sp>
        <p:cxnSp>
          <p:nvCxnSpPr>
            <p:cNvPr id="83" name="Connecteur droit 82"/>
            <p:cNvCxnSpPr/>
            <p:nvPr/>
          </p:nvCxnSpPr>
          <p:spPr>
            <a:xfrm>
              <a:off x="753219" y="1628653"/>
              <a:ext cx="2268000" cy="216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ZoneTexte 85"/>
            <p:cNvSpPr txBox="1"/>
            <p:nvPr/>
          </p:nvSpPr>
          <p:spPr>
            <a:xfrm>
              <a:off x="1218460" y="1080000"/>
              <a:ext cx="14011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smtClean="0"/>
                <a:t>DECLENSION</a:t>
              </a:r>
              <a:endParaRPr lang="fr-FR" b="1"/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323835" y="1080000"/>
              <a:ext cx="4395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/>
                <a:t>NF</a:t>
              </a:r>
              <a:endParaRPr lang="fr-FR" b="1"/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3077303" y="1080000"/>
              <a:ext cx="4395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/>
                <a:t>NF</a:t>
              </a:r>
              <a:endParaRPr lang="fr-FR" b="1"/>
            </a:p>
          </p:txBody>
        </p:sp>
        <p:sp>
          <p:nvSpPr>
            <p:cNvPr id="238" name="ZoneTexte 237"/>
            <p:cNvSpPr txBox="1"/>
            <p:nvPr/>
          </p:nvSpPr>
          <p:spPr>
            <a:xfrm>
              <a:off x="1710254" y="4293246"/>
              <a:ext cx="4700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	</a:t>
              </a:r>
              <a:r>
                <a:rPr lang="fr-FR" b="1" smtClean="0">
                  <a:solidFill>
                    <a:srgbClr val="FF0000"/>
                  </a:solidFill>
                </a:rPr>
                <a:t>HA</a:t>
              </a:r>
              <a:endParaRPr lang="fr-FR" b="1">
                <a:solidFill>
                  <a:srgbClr val="FF0000"/>
                </a:solidFill>
              </a:endParaRPr>
            </a:p>
          </p:txBody>
        </p:sp>
      </p:grpSp>
      <p:cxnSp>
        <p:nvCxnSpPr>
          <p:cNvPr id="241" name="Connecteur droit 240"/>
          <p:cNvCxnSpPr/>
          <p:nvPr/>
        </p:nvCxnSpPr>
        <p:spPr>
          <a:xfrm flipV="1">
            <a:off x="6186819" y="972273"/>
            <a:ext cx="0" cy="557899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243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1330192" y="2177480"/>
            <a:ext cx="3227538" cy="3788999"/>
            <a:chOff x="301492" y="1080000"/>
            <a:chExt cx="3227538" cy="3788999"/>
          </a:xfrm>
        </p:grpSpPr>
        <p:cxnSp>
          <p:nvCxnSpPr>
            <p:cNvPr id="5" name="Connecteur droit 4"/>
            <p:cNvCxnSpPr/>
            <p:nvPr/>
          </p:nvCxnSpPr>
          <p:spPr>
            <a:xfrm flipV="1">
              <a:off x="753219" y="1628653"/>
              <a:ext cx="2268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cteur droit 5"/>
            <p:cNvCxnSpPr/>
            <p:nvPr/>
          </p:nvCxnSpPr>
          <p:spPr>
            <a:xfrm flipV="1">
              <a:off x="773539" y="2497976"/>
              <a:ext cx="226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>
            <a:xfrm flipV="1">
              <a:off x="773539" y="3372501"/>
              <a:ext cx="226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/>
            <p:cNvCxnSpPr/>
            <p:nvPr/>
          </p:nvCxnSpPr>
          <p:spPr>
            <a:xfrm flipV="1">
              <a:off x="773539" y="3786841"/>
              <a:ext cx="226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>
            <a:xfrm flipV="1">
              <a:off x="773539" y="4191024"/>
              <a:ext cx="226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 flipV="1">
              <a:off x="773539" y="2496553"/>
              <a:ext cx="2268000" cy="21241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/>
            <p:cNvCxnSpPr/>
            <p:nvPr/>
          </p:nvCxnSpPr>
          <p:spPr>
            <a:xfrm>
              <a:off x="753219" y="1628653"/>
              <a:ext cx="2268000" cy="43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flipV="1">
              <a:off x="773539" y="1637390"/>
              <a:ext cx="2268000" cy="2558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flipV="1">
              <a:off x="773539" y="1635969"/>
              <a:ext cx="2268000" cy="419542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/>
          </p:nvCxnSpPr>
          <p:spPr>
            <a:xfrm flipV="1">
              <a:off x="773539" y="2505293"/>
              <a:ext cx="2268000" cy="419542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/>
            <p:cNvCxnSpPr/>
            <p:nvPr/>
          </p:nvCxnSpPr>
          <p:spPr>
            <a:xfrm>
              <a:off x="753219" y="1628653"/>
              <a:ext cx="2268000" cy="129600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flipV="1">
              <a:off x="773539" y="1621336"/>
              <a:ext cx="2268000" cy="17424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ZoneTexte 16"/>
            <p:cNvSpPr txBox="1"/>
            <p:nvPr/>
          </p:nvSpPr>
          <p:spPr>
            <a:xfrm>
              <a:off x="455823" y="1487735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A</a:t>
              </a:r>
              <a:endParaRPr lang="fr-FR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451533" y="318763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b="1" smtClean="0">
                  <a:solidFill>
                    <a:srgbClr val="FF0000"/>
                  </a:solidFill>
                </a:rPr>
                <a:t>E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301492" y="2750287"/>
              <a:ext cx="4517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b="1" smtClean="0">
                  <a:solidFill>
                    <a:srgbClr val="FF0000"/>
                  </a:solidFill>
                </a:rPr>
                <a:t>BA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305119" y="4499667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	KA</a:t>
              </a:r>
              <a:endParaRPr lang="fr-FR"/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3077303" y="3624977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K</a:t>
              </a:r>
              <a:endParaRPr lang="fr-FR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3077303" y="2750287"/>
              <a:ext cx="2968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b="1">
                  <a:solidFill>
                    <a:srgbClr val="FF0000"/>
                  </a:solidFill>
                </a:rPr>
                <a:t>E</a:t>
              </a:r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3077303" y="1438252"/>
              <a:ext cx="4517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>
                  <a:solidFill>
                    <a:srgbClr val="FF0000"/>
                  </a:solidFill>
                </a:rPr>
                <a:t>BA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3077303" y="3187632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S</a:t>
              </a:r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3077303" y="2312942"/>
              <a:ext cx="3353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U</a:t>
              </a:r>
              <a:endParaRPr lang="fr-FR"/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3077303" y="4062322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M</a:t>
              </a:r>
              <a:endParaRPr lang="fr-FR"/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411514" y="1875597"/>
              <a:ext cx="3874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JA</a:t>
              </a:r>
              <a:endParaRPr lang="fr-FR"/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438709" y="2312942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b="1" smtClean="0">
                  <a:solidFill>
                    <a:srgbClr val="FF0000"/>
                  </a:solidFill>
                </a:rPr>
                <a:t>B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494815" y="4062322"/>
              <a:ext cx="2584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J</a:t>
              </a:r>
              <a:endParaRPr lang="fr-FR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419473" y="3624977"/>
              <a:ext cx="3337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H</a:t>
              </a:r>
              <a:endParaRPr lang="fr-FR"/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3077303" y="1875597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b="1" smtClean="0">
                  <a:solidFill>
                    <a:srgbClr val="FF0000"/>
                  </a:solidFill>
                </a:rPr>
                <a:t>B</a:t>
              </a:r>
              <a:endParaRPr lang="fr-FR" b="1">
                <a:solidFill>
                  <a:srgbClr val="FF0000"/>
                </a:solidFill>
              </a:endParaRPr>
            </a:p>
          </p:txBody>
        </p:sp>
        <p:cxnSp>
          <p:nvCxnSpPr>
            <p:cNvPr id="32" name="Connecteur droit 31"/>
            <p:cNvCxnSpPr/>
            <p:nvPr/>
          </p:nvCxnSpPr>
          <p:spPr>
            <a:xfrm>
              <a:off x="753219" y="1628653"/>
              <a:ext cx="2268000" cy="216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ZoneTexte 32"/>
            <p:cNvSpPr txBox="1"/>
            <p:nvPr/>
          </p:nvSpPr>
          <p:spPr>
            <a:xfrm>
              <a:off x="1218460" y="1080000"/>
              <a:ext cx="14011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smtClean="0"/>
                <a:t>DECLENSION</a:t>
              </a:r>
              <a:endParaRPr lang="fr-FR" b="1"/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323835" y="1080000"/>
              <a:ext cx="4395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/>
                <a:t>NF</a:t>
              </a:r>
              <a:endParaRPr lang="fr-FR" b="1"/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3077303" y="1080000"/>
              <a:ext cx="4395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/>
                <a:t>NF</a:t>
              </a:r>
              <a:endParaRPr lang="fr-FR" b="1"/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1710254" y="4293246"/>
              <a:ext cx="4700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	</a:t>
              </a:r>
              <a:r>
                <a:rPr lang="fr-FR" b="1" smtClean="0">
                  <a:solidFill>
                    <a:srgbClr val="FF0000"/>
                  </a:solidFill>
                </a:rPr>
                <a:t>HA</a:t>
              </a:r>
              <a:endParaRPr lang="fr-FR" b="1">
                <a:solidFill>
                  <a:srgbClr val="FF0000"/>
                </a:solidFill>
              </a:endParaRPr>
            </a:p>
          </p:txBody>
        </p:sp>
      </p:grpSp>
      <p:sp>
        <p:nvSpPr>
          <p:cNvPr id="76" name="Titre 1"/>
          <p:cNvSpPr txBox="1">
            <a:spLocks/>
          </p:cNvSpPr>
          <p:nvPr/>
        </p:nvSpPr>
        <p:spPr>
          <a:xfrm>
            <a:off x="720000" y="171208"/>
            <a:ext cx="10515600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2800"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Keeraak – declension revisited</a:t>
            </a:r>
            <a:endParaRPr lang="fr-FR"/>
          </a:p>
        </p:txBody>
      </p:sp>
      <p:sp>
        <p:nvSpPr>
          <p:cNvPr id="77" name="ZoneTexte 76"/>
          <p:cNvSpPr txBox="1"/>
          <p:nvPr/>
        </p:nvSpPr>
        <p:spPr>
          <a:xfrm>
            <a:off x="2355752" y="1318846"/>
            <a:ext cx="1179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smtClean="0"/>
              <a:t>BEFORE</a:t>
            </a:r>
            <a:endParaRPr lang="fr-FR" sz="2400" b="1"/>
          </a:p>
        </p:txBody>
      </p:sp>
      <p:sp>
        <p:nvSpPr>
          <p:cNvPr id="78" name="ZoneTexte 77"/>
          <p:cNvSpPr txBox="1"/>
          <p:nvPr/>
        </p:nvSpPr>
        <p:spPr>
          <a:xfrm>
            <a:off x="7911866" y="1318846"/>
            <a:ext cx="987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smtClean="0"/>
              <a:t>AFTER</a:t>
            </a:r>
            <a:endParaRPr lang="fr-FR" sz="2400" b="1"/>
          </a:p>
        </p:txBody>
      </p:sp>
      <p:grpSp>
        <p:nvGrpSpPr>
          <p:cNvPr id="111" name="Groupe 110"/>
          <p:cNvGrpSpPr/>
          <p:nvPr/>
        </p:nvGrpSpPr>
        <p:grpSpPr>
          <a:xfrm>
            <a:off x="6117097" y="2177480"/>
            <a:ext cx="4665430" cy="2184041"/>
            <a:chOff x="6117097" y="2177480"/>
            <a:chExt cx="4665430" cy="2184041"/>
          </a:xfrm>
        </p:grpSpPr>
        <p:cxnSp>
          <p:nvCxnSpPr>
            <p:cNvPr id="38" name="Connecteur droit 37"/>
            <p:cNvCxnSpPr/>
            <p:nvPr/>
          </p:nvCxnSpPr>
          <p:spPr>
            <a:xfrm flipV="1">
              <a:off x="7189185" y="2736000"/>
              <a:ext cx="2268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38"/>
            <p:cNvCxnSpPr/>
            <p:nvPr/>
          </p:nvCxnSpPr>
          <p:spPr>
            <a:xfrm flipV="1">
              <a:off x="7209505" y="3096000"/>
              <a:ext cx="226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eur droit 41"/>
            <p:cNvCxnSpPr/>
            <p:nvPr/>
          </p:nvCxnSpPr>
          <p:spPr>
            <a:xfrm flipV="1">
              <a:off x="7209505" y="4176000"/>
              <a:ext cx="226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ZoneTexte 42"/>
            <p:cNvSpPr txBox="1"/>
            <p:nvPr/>
          </p:nvSpPr>
          <p:spPr>
            <a:xfrm>
              <a:off x="6495014" y="2585215"/>
              <a:ext cx="7144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A (JA)</a:t>
              </a:r>
              <a:endParaRPr lang="fr-FR"/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6858645" y="3269899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H</a:t>
              </a:r>
              <a:endParaRPr lang="fr-FR"/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9499375" y="3634854"/>
              <a:ext cx="6681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S, </a:t>
              </a:r>
              <a:r>
                <a:rPr lang="fr-FR" b="1" smtClean="0">
                  <a:solidFill>
                    <a:srgbClr val="FF0000"/>
                  </a:solidFill>
                </a:rPr>
                <a:t>BA</a:t>
              </a:r>
              <a:endParaRPr lang="fr-FR"/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9513269" y="2535732"/>
              <a:ext cx="1269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>
                  <a:solidFill>
                    <a:srgbClr val="FF0000"/>
                  </a:solidFill>
                </a:rPr>
                <a:t>B</a:t>
              </a:r>
              <a:r>
                <a:rPr lang="fr-FR" smtClean="0"/>
                <a:t>, </a:t>
              </a:r>
              <a:r>
                <a:rPr lang="fr-FR" b="1" smtClean="0">
                  <a:solidFill>
                    <a:srgbClr val="FF0000"/>
                  </a:solidFill>
                </a:rPr>
                <a:t>BA</a:t>
              </a:r>
              <a:r>
                <a:rPr lang="fr-FR" smtClean="0"/>
                <a:t>, </a:t>
              </a:r>
              <a:r>
                <a:rPr lang="fr-FR" b="1" smtClean="0">
                  <a:solidFill>
                    <a:srgbClr val="FF0000"/>
                  </a:solidFill>
                </a:rPr>
                <a:t>E</a:t>
              </a:r>
              <a:r>
                <a:rPr lang="fr-FR" smtClean="0"/>
                <a:t>, K1</a:t>
              </a:r>
              <a:endParaRPr lang="fr-FR"/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9513269" y="3269899"/>
              <a:ext cx="4219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K2</a:t>
              </a:r>
              <a:endParaRPr lang="fr-FR"/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9513269" y="2906037"/>
              <a:ext cx="3353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U</a:t>
              </a:r>
              <a:endParaRPr lang="fr-FR"/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9513269" y="3992189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M</a:t>
              </a:r>
              <a:endParaRPr lang="fr-FR"/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6117097" y="2906037"/>
              <a:ext cx="10720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b="1" smtClean="0">
                  <a:solidFill>
                    <a:srgbClr val="FF0000"/>
                  </a:solidFill>
                </a:rPr>
                <a:t>B</a:t>
              </a:r>
              <a:r>
                <a:rPr lang="fr-FR" smtClean="0"/>
                <a:t>, </a:t>
              </a:r>
              <a:r>
                <a:rPr lang="fr-FR" b="1" smtClean="0">
                  <a:solidFill>
                    <a:srgbClr val="FF0000"/>
                  </a:solidFill>
                </a:rPr>
                <a:t>BA</a:t>
              </a:r>
              <a:r>
                <a:rPr lang="fr-FR" smtClean="0"/>
                <a:t>, KA</a:t>
              </a:r>
              <a:endParaRPr lang="fr-FR"/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6556127" y="3992189"/>
              <a:ext cx="6330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J, </a:t>
              </a:r>
              <a:r>
                <a:rPr lang="fr-FR" b="1" smtClean="0">
                  <a:solidFill>
                    <a:srgbClr val="FF0000"/>
                  </a:solidFill>
                </a:rPr>
                <a:t>BA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6892309" y="3634854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b="1" smtClean="0">
                  <a:solidFill>
                    <a:srgbClr val="FF0000"/>
                  </a:solidFill>
                </a:rPr>
                <a:t>E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54" name="ZoneTexte 53"/>
            <p:cNvSpPr txBox="1"/>
            <p:nvPr/>
          </p:nvSpPr>
          <p:spPr>
            <a:xfrm>
              <a:off x="6759801" y="217748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/>
                <a:t>SG</a:t>
              </a:r>
              <a:endParaRPr lang="fr-FR" b="1"/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9513269" y="2177480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/>
                <a:t>PL</a:t>
              </a:r>
              <a:endParaRPr lang="fr-FR" b="1"/>
            </a:p>
          </p:txBody>
        </p:sp>
        <p:cxnSp>
          <p:nvCxnSpPr>
            <p:cNvPr id="40" name="Connecteur droit 39"/>
            <p:cNvCxnSpPr/>
            <p:nvPr/>
          </p:nvCxnSpPr>
          <p:spPr>
            <a:xfrm flipV="1">
              <a:off x="7209505" y="3456000"/>
              <a:ext cx="226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40"/>
            <p:cNvCxnSpPr/>
            <p:nvPr/>
          </p:nvCxnSpPr>
          <p:spPr>
            <a:xfrm flipV="1">
              <a:off x="7209505" y="3816000"/>
              <a:ext cx="226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Groupe 111"/>
          <p:cNvGrpSpPr/>
          <p:nvPr/>
        </p:nvGrpSpPr>
        <p:grpSpPr>
          <a:xfrm>
            <a:off x="7236175" y="2189672"/>
            <a:ext cx="2247680" cy="1990128"/>
            <a:chOff x="7236175" y="2177480"/>
            <a:chExt cx="2247680" cy="1990128"/>
          </a:xfrm>
        </p:grpSpPr>
        <p:sp>
          <p:nvSpPr>
            <p:cNvPr id="53" name="ZoneTexte 52"/>
            <p:cNvSpPr txBox="1"/>
            <p:nvPr/>
          </p:nvSpPr>
          <p:spPr>
            <a:xfrm>
              <a:off x="8027060" y="2177480"/>
              <a:ext cx="6558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smtClean="0"/>
                <a:t>COLL</a:t>
              </a:r>
              <a:endParaRPr lang="fr-FR" b="1"/>
            </a:p>
          </p:txBody>
        </p:sp>
        <p:grpSp>
          <p:nvGrpSpPr>
            <p:cNvPr id="109" name="Groupe 108"/>
            <p:cNvGrpSpPr/>
            <p:nvPr/>
          </p:nvGrpSpPr>
          <p:grpSpPr>
            <a:xfrm>
              <a:off x="7236175" y="2748993"/>
              <a:ext cx="2247680" cy="1418615"/>
              <a:chOff x="7209505" y="2764233"/>
              <a:chExt cx="2247680" cy="1418615"/>
            </a:xfrm>
          </p:grpSpPr>
          <p:sp>
            <p:nvSpPr>
              <p:cNvPr id="80" name="ZoneTexte 79"/>
              <p:cNvSpPr txBox="1"/>
              <p:nvPr/>
            </p:nvSpPr>
            <p:spPr>
              <a:xfrm>
                <a:off x="8190517" y="2764233"/>
                <a:ext cx="28565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smtClean="0">
                    <a:solidFill>
                      <a:srgbClr val="FF0000"/>
                    </a:solidFill>
                  </a:rPr>
                  <a:t>B</a:t>
                </a:r>
                <a:endParaRPr lang="fr-FR" sz="1400" b="1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86" name="Connecteur droit 85"/>
              <p:cNvCxnSpPr/>
              <p:nvPr/>
            </p:nvCxnSpPr>
            <p:spPr>
              <a:xfrm flipV="1">
                <a:off x="7209505" y="3646658"/>
                <a:ext cx="1008000" cy="16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necteur droit 87"/>
              <p:cNvCxnSpPr/>
              <p:nvPr/>
            </p:nvCxnSpPr>
            <p:spPr>
              <a:xfrm>
                <a:off x="7209505" y="3096000"/>
                <a:ext cx="1008000" cy="54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ZoneTexte 78"/>
              <p:cNvSpPr txBox="1"/>
              <p:nvPr/>
            </p:nvSpPr>
            <p:spPr>
              <a:xfrm>
                <a:off x="8140869" y="3460764"/>
                <a:ext cx="39292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smtClean="0">
                    <a:solidFill>
                      <a:srgbClr val="FF0000"/>
                    </a:solidFill>
                  </a:rPr>
                  <a:t>BA</a:t>
                </a:r>
                <a:endParaRPr lang="fr-FR" sz="14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81" name="ZoneTexte 80"/>
              <p:cNvSpPr txBox="1"/>
              <p:nvPr/>
            </p:nvSpPr>
            <p:spPr>
              <a:xfrm>
                <a:off x="8140383" y="3828956"/>
                <a:ext cx="40748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smtClean="0">
                    <a:solidFill>
                      <a:srgbClr val="FF0000"/>
                    </a:solidFill>
                  </a:rPr>
                  <a:t>HA</a:t>
                </a:r>
                <a:endParaRPr lang="fr-FR" sz="14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82" name="ZoneTexte 81"/>
              <p:cNvSpPr txBox="1"/>
              <p:nvPr/>
            </p:nvSpPr>
            <p:spPr>
              <a:xfrm>
                <a:off x="8189114" y="3111558"/>
                <a:ext cx="27283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smtClean="0">
                    <a:solidFill>
                      <a:srgbClr val="FF0000"/>
                    </a:solidFill>
                  </a:rPr>
                  <a:t>E</a:t>
                </a:r>
                <a:endParaRPr lang="fr-FR" sz="1400" b="1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84" name="Connecteur droit 83"/>
              <p:cNvCxnSpPr/>
              <p:nvPr/>
            </p:nvCxnSpPr>
            <p:spPr>
              <a:xfrm flipV="1">
                <a:off x="7209505" y="3642848"/>
                <a:ext cx="1008000" cy="54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necteur droit 88"/>
              <p:cNvCxnSpPr/>
              <p:nvPr/>
            </p:nvCxnSpPr>
            <p:spPr>
              <a:xfrm>
                <a:off x="7209505" y="3456000"/>
                <a:ext cx="1008000" cy="1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Connecteur droit 91"/>
              <p:cNvCxnSpPr/>
              <p:nvPr/>
            </p:nvCxnSpPr>
            <p:spPr>
              <a:xfrm flipH="1" flipV="1">
                <a:off x="8449185" y="3642848"/>
                <a:ext cx="1008000" cy="54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Connecteur droit 92"/>
              <p:cNvCxnSpPr/>
              <p:nvPr/>
            </p:nvCxnSpPr>
            <p:spPr>
              <a:xfrm flipH="1" flipV="1">
                <a:off x="8449185" y="3646658"/>
                <a:ext cx="1008000" cy="16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Connecteur droit 93"/>
              <p:cNvCxnSpPr/>
              <p:nvPr/>
            </p:nvCxnSpPr>
            <p:spPr>
              <a:xfrm flipH="1">
                <a:off x="8449185" y="3096000"/>
                <a:ext cx="1008000" cy="54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Connecteur droit 94"/>
              <p:cNvCxnSpPr/>
              <p:nvPr/>
            </p:nvCxnSpPr>
            <p:spPr>
              <a:xfrm flipH="1">
                <a:off x="8449185" y="3456000"/>
                <a:ext cx="1008000" cy="1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Connecteur droit 95"/>
              <p:cNvCxnSpPr/>
              <p:nvPr/>
            </p:nvCxnSpPr>
            <p:spPr>
              <a:xfrm flipV="1">
                <a:off x="7209505" y="3278760"/>
                <a:ext cx="1008000" cy="1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Connecteur droit 96"/>
              <p:cNvCxnSpPr/>
              <p:nvPr/>
            </p:nvCxnSpPr>
            <p:spPr>
              <a:xfrm>
                <a:off x="7209505" y="3096000"/>
                <a:ext cx="1008000" cy="1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Connecteur droit 97"/>
              <p:cNvCxnSpPr/>
              <p:nvPr/>
            </p:nvCxnSpPr>
            <p:spPr>
              <a:xfrm flipH="1" flipV="1">
                <a:off x="8449185" y="3276000"/>
                <a:ext cx="1008000" cy="1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Connecteur droit 98"/>
              <p:cNvCxnSpPr/>
              <p:nvPr/>
            </p:nvCxnSpPr>
            <p:spPr>
              <a:xfrm flipH="1">
                <a:off x="8449185" y="3096000"/>
                <a:ext cx="1008000" cy="1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Connecteur droit 99"/>
              <p:cNvCxnSpPr/>
              <p:nvPr/>
            </p:nvCxnSpPr>
            <p:spPr>
              <a:xfrm>
                <a:off x="7209505" y="3822096"/>
                <a:ext cx="1008000" cy="1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Connecteur droit 100"/>
              <p:cNvCxnSpPr/>
              <p:nvPr/>
            </p:nvCxnSpPr>
            <p:spPr>
              <a:xfrm flipH="1">
                <a:off x="8449185" y="3822096"/>
                <a:ext cx="1008000" cy="1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Connecteur droit 101"/>
              <p:cNvCxnSpPr/>
              <p:nvPr/>
            </p:nvCxnSpPr>
            <p:spPr>
              <a:xfrm flipV="1">
                <a:off x="7209505" y="2917474"/>
                <a:ext cx="1008000" cy="90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Connecteur droit 102"/>
              <p:cNvCxnSpPr/>
              <p:nvPr/>
            </p:nvCxnSpPr>
            <p:spPr>
              <a:xfrm flipH="1" flipV="1">
                <a:off x="8449185" y="2910838"/>
                <a:ext cx="1008000" cy="90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Connecteur droit 103"/>
              <p:cNvCxnSpPr/>
              <p:nvPr/>
            </p:nvCxnSpPr>
            <p:spPr>
              <a:xfrm flipV="1">
                <a:off x="7209505" y="2916000"/>
                <a:ext cx="1008000" cy="1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Connecteur droit 104"/>
              <p:cNvCxnSpPr/>
              <p:nvPr/>
            </p:nvCxnSpPr>
            <p:spPr>
              <a:xfrm flipH="1" flipV="1">
                <a:off x="8449185" y="2910480"/>
                <a:ext cx="1008000" cy="1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070341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00" y="180000"/>
            <a:ext cx="10515600" cy="576000"/>
          </a:xfrm>
        </p:spPr>
        <p:txBody>
          <a:bodyPr/>
          <a:lstStyle/>
          <a:p>
            <a:r>
              <a:rPr lang="fr-FR"/>
              <a:t>Keeraak (NC, Atlantic, Bak, Joola</a:t>
            </a:r>
            <a:r>
              <a:rPr lang="fr-FR" smtClean="0"/>
              <a:t>)</a:t>
            </a:r>
            <a:r>
              <a:rPr lang="fr-FR"/>
              <a:t> – personal data </a:t>
            </a:r>
            <a:r>
              <a:rPr lang="fr-FR" smtClean="0"/>
              <a:t>(~2000 </a:t>
            </a:r>
            <a:r>
              <a:rPr lang="fr-FR"/>
              <a:t>nouns)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028958"/>
              </p:ext>
            </p:extLst>
          </p:nvPr>
        </p:nvGraphicFramePr>
        <p:xfrm>
          <a:off x="8117841" y="888524"/>
          <a:ext cx="3446779" cy="5532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6604"/>
                <a:gridCol w="486604"/>
                <a:gridCol w="486604"/>
                <a:gridCol w="486604"/>
                <a:gridCol w="486604"/>
                <a:gridCol w="527155"/>
                <a:gridCol w="486604"/>
              </a:tblGrid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WF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SG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TN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CO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PL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AGR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AGR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600" u="none" strike="noStrike">
                          <a:effectLst/>
                        </a:rPr>
                        <a:t>JA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u="none" strike="noStrike">
                          <a:effectLst/>
                        </a:rPr>
                        <a:t>63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A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>
                          <a:effectLst/>
                        </a:rPr>
                        <a:t>1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600" u="none" strike="noStrike">
                          <a:effectLst/>
                        </a:rPr>
                        <a:t>A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u="none" strike="noStrike">
                          <a:effectLst/>
                        </a:rPr>
                        <a:t>169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A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>
                          <a:effectLst/>
                        </a:rPr>
                        <a:t>1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600" u="none" strike="noStrike">
                          <a:effectLst/>
                        </a:rPr>
                        <a:t>JA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u="none" strike="noStrike">
                          <a:effectLst/>
                        </a:rPr>
                        <a:t>70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u="none" strike="noStrike">
                          <a:effectLst/>
                        </a:rPr>
                        <a:t>1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J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>
                          <a:effectLst/>
                        </a:rPr>
                        <a:t>6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Ɲ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u="none" strike="noStrike">
                          <a:effectLst/>
                        </a:rPr>
                        <a:t>1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u="none" strike="noStrike">
                          <a:effectLst/>
                        </a:rPr>
                        <a:t>9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Ɲ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>
                          <a:effectLst/>
                        </a:rPr>
                        <a:t>10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J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u="none" strike="noStrike">
                          <a:effectLst/>
                        </a:rPr>
                        <a:t>39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u="none" strike="noStrike">
                          <a:effectLst/>
                        </a:rPr>
                        <a:t>11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J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>
                          <a:effectLst/>
                        </a:rPr>
                        <a:t>6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H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u="none" strike="noStrike">
                          <a:effectLst/>
                        </a:rPr>
                        <a:t>396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u="none" strike="noStrike">
                          <a:effectLst/>
                        </a:rPr>
                        <a:t>43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H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>
                          <a:effectLst/>
                        </a:rPr>
                        <a:t>5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600" u="none" strike="noStrike">
                          <a:effectLst/>
                        </a:rPr>
                        <a:t>MA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u="none" strike="noStrike">
                          <a:effectLst/>
                        </a:rPr>
                        <a:t>1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u="none" strike="noStrike">
                          <a:effectLst/>
                        </a:rPr>
                        <a:t>73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M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>
                          <a:effectLst/>
                        </a:rPr>
                        <a:t>9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600" u="none" strike="noStrike">
                          <a:effectLst/>
                        </a:rPr>
                        <a:t>KA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u="none" strike="noStrike">
                          <a:effectLst/>
                        </a:rPr>
                        <a:t>255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u="none" strike="noStrike">
                          <a:effectLst/>
                        </a:rPr>
                        <a:t>127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K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>
                          <a:effectLst/>
                        </a:rPr>
                        <a:t>7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endParaRPr lang="fr-FR" sz="1600" b="1" i="0" u="none" strike="noStrike">
                        <a:solidFill>
                          <a:srgbClr val="FF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u="none" strike="noStrike">
                          <a:effectLst/>
                        </a:rPr>
                        <a:t>349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u="none" strike="noStrike">
                          <a:effectLst/>
                        </a:rPr>
                        <a:t>88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u="none" strike="noStrike">
                          <a:effectLst/>
                        </a:rPr>
                        <a:t>8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E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>
                          <a:effectLst/>
                        </a:rPr>
                        <a:t>3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600" u="none" strike="noStrike">
                          <a:effectLst/>
                        </a:rPr>
                        <a:t>M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u="none" strike="noStrike">
                          <a:effectLst/>
                        </a:rPr>
                        <a:t>2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u="none" strike="noStrike">
                          <a:effectLst/>
                        </a:rPr>
                        <a:t>38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u="none" strike="noStrike">
                          <a:effectLst/>
                        </a:rPr>
                        <a:t>19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M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>
                          <a:effectLst/>
                        </a:rPr>
                        <a:t>9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600" u="none" strike="noStrike">
                          <a:effectLst/>
                        </a:rPr>
                        <a:t>BA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u="none" strike="noStrike">
                          <a:effectLst/>
                        </a:rPr>
                        <a:t>12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u="none" strike="noStrike">
                          <a:effectLst/>
                        </a:rPr>
                        <a:t>71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u="none" strike="noStrike">
                          <a:effectLst/>
                        </a:rPr>
                        <a:t>62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u="none" strike="noStrike">
                          <a:effectLst/>
                        </a:rPr>
                        <a:t>137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B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>
                          <a:effectLst/>
                        </a:rPr>
                        <a:t>2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600" u="none" strike="noStrike">
                          <a:effectLst/>
                        </a:rPr>
                        <a:t>B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u="none" strike="noStrike">
                          <a:effectLst/>
                        </a:rPr>
                        <a:t>100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u="none" strike="noStrike">
                          <a:effectLst/>
                        </a:rPr>
                        <a:t>79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u="none" strike="noStrike">
                          <a:effectLst/>
                        </a:rPr>
                        <a:t>19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u="none" strike="noStrike">
                          <a:effectLst/>
                        </a:rPr>
                        <a:t>48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B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>
                          <a:effectLst/>
                        </a:rPr>
                        <a:t>2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600" u="none" strike="noStrike">
                          <a:effectLst/>
                        </a:rPr>
                        <a:t>U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u="none" strike="noStrike">
                          <a:effectLst/>
                        </a:rPr>
                        <a:t>3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u="none" strike="noStrike">
                          <a:effectLst/>
                        </a:rPr>
                        <a:t>366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U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>
                          <a:effectLst/>
                        </a:rPr>
                        <a:t>12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600" u="none" strike="noStrike">
                          <a:effectLst/>
                        </a:rPr>
                        <a:t>K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u="none" strike="noStrike">
                          <a:effectLst/>
                        </a:rPr>
                        <a:t>1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u="none" strike="noStrike">
                          <a:effectLst/>
                        </a:rPr>
                        <a:t>393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K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>
                          <a:effectLst/>
                        </a:rPr>
                        <a:t>7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600" u="none" strike="noStrike">
                          <a:effectLst/>
                        </a:rPr>
                        <a:t>S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u="none" strike="noStrike">
                          <a:effectLst/>
                        </a:rPr>
                        <a:t>8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u="none" strike="noStrike">
                          <a:effectLst/>
                        </a:rPr>
                        <a:t>325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S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>
                          <a:effectLst/>
                        </a:rPr>
                        <a:t>11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600" u="none" strike="noStrike">
                          <a:effectLst/>
                        </a:rPr>
                        <a:t>D’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u="none" strike="noStrike">
                          <a:effectLst/>
                        </a:rPr>
                        <a:t>1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D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>
                          <a:effectLst/>
                        </a:rPr>
                        <a:t>13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600" u="none" strike="noStrike">
                          <a:effectLst/>
                        </a:rPr>
                        <a:t>T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u="none" strike="noStrike">
                          <a:effectLst/>
                        </a:rPr>
                        <a:t>1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T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>
                          <a:effectLst/>
                        </a:rPr>
                        <a:t>14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600" u="none" strike="noStrike">
                          <a:effectLst/>
                        </a:rPr>
                        <a:t>HA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u="none" strike="noStrike">
                          <a:effectLst/>
                        </a:rPr>
                        <a:t>15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H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>
                          <a:effectLst/>
                        </a:rPr>
                        <a:t>5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endParaRPr lang="fr-FR" sz="1600" b="1" i="0" u="none" strike="noStrike">
                        <a:solidFill>
                          <a:srgbClr val="FF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E/K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>
                          <a:effectLst/>
                        </a:rPr>
                        <a:t>4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BUK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>
                          <a:effectLst/>
                        </a:rPr>
                        <a:t>1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BK/K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>
                          <a:effectLst/>
                        </a:rPr>
                        <a:t>8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600" u="none" strike="noStrike">
                          <a:effectLst/>
                        </a:rPr>
                        <a:t>K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u="none" strike="noStrike">
                          <a:effectLst/>
                        </a:rPr>
                        <a:t>59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DejaVu Sans Condensed" panose="020B0606030804020204" pitchFamily="34" charset="0"/>
                      </a:endParaRPr>
                    </a:p>
                  </a:txBody>
                  <a:tcPr marL="72000" marR="7200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BK/K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>
                          <a:effectLst/>
                        </a:rPr>
                        <a:t>8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29" name="Groupe 28"/>
          <p:cNvGrpSpPr/>
          <p:nvPr/>
        </p:nvGrpSpPr>
        <p:grpSpPr>
          <a:xfrm>
            <a:off x="3946918" y="1237336"/>
            <a:ext cx="1861491" cy="5105490"/>
            <a:chOff x="3946918" y="1237336"/>
            <a:chExt cx="1861491" cy="5105490"/>
          </a:xfrm>
        </p:grpSpPr>
        <p:sp>
          <p:nvSpPr>
            <p:cNvPr id="7" name="ZoneTexte 6"/>
            <p:cNvSpPr txBox="1"/>
            <p:nvPr/>
          </p:nvSpPr>
          <p:spPr>
            <a:xfrm>
              <a:off x="4150436" y="2062480"/>
              <a:ext cx="11385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non plural</a:t>
              </a:r>
              <a:endParaRPr lang="fr-FR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3946918" y="5080000"/>
              <a:ext cx="13420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non singular</a:t>
              </a:r>
              <a:endParaRPr lang="fr-FR"/>
            </a:p>
          </p:txBody>
        </p:sp>
        <p:sp>
          <p:nvSpPr>
            <p:cNvPr id="10" name="Accolade ouvrante 9"/>
            <p:cNvSpPr/>
            <p:nvPr/>
          </p:nvSpPr>
          <p:spPr>
            <a:xfrm>
              <a:off x="5402009" y="4257040"/>
              <a:ext cx="406400" cy="2085786"/>
            </a:xfrm>
            <a:prstGeom prst="leftBrac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14" name="Accolade ouvrante 13"/>
            <p:cNvSpPr/>
            <p:nvPr/>
          </p:nvSpPr>
          <p:spPr>
            <a:xfrm>
              <a:off x="5402009" y="1237336"/>
              <a:ext cx="406400" cy="2074029"/>
            </a:xfrm>
            <a:prstGeom prst="leftBrac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endParaRPr lang="fr-FR"/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4316186" y="1178560"/>
            <a:ext cx="3636623" cy="5132984"/>
            <a:chOff x="4316186" y="1178560"/>
            <a:chExt cx="3636623" cy="5132984"/>
          </a:xfrm>
        </p:grpSpPr>
        <p:sp>
          <p:nvSpPr>
            <p:cNvPr id="8" name="ZoneTexte 7"/>
            <p:cNvSpPr txBox="1"/>
            <p:nvPr/>
          </p:nvSpPr>
          <p:spPr>
            <a:xfrm>
              <a:off x="4316186" y="3566160"/>
              <a:ext cx="9727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complex</a:t>
              </a:r>
              <a:endParaRPr lang="fr-FR"/>
            </a:p>
          </p:txBody>
        </p:sp>
        <p:cxnSp>
          <p:nvCxnSpPr>
            <p:cNvPr id="18" name="Connecteur droit 17"/>
            <p:cNvCxnSpPr/>
            <p:nvPr/>
          </p:nvCxnSpPr>
          <p:spPr>
            <a:xfrm flipH="1">
              <a:off x="5288953" y="3784202"/>
              <a:ext cx="216848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ZoneTexte 4"/>
            <p:cNvSpPr txBox="1"/>
            <p:nvPr/>
          </p:nvSpPr>
          <p:spPr>
            <a:xfrm>
              <a:off x="6055360" y="1178560"/>
              <a:ext cx="144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strict singular</a:t>
              </a:r>
              <a:endParaRPr lang="fr-FR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5644477" y="2214880"/>
              <a:ext cx="18593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extended singular</a:t>
              </a:r>
              <a:endParaRPr lang="fr-FR"/>
            </a:p>
          </p:txBody>
        </p:sp>
        <p:sp>
          <p:nvSpPr>
            <p:cNvPr id="11" name="Accolade ouvrante 10"/>
            <p:cNvSpPr/>
            <p:nvPr/>
          </p:nvSpPr>
          <p:spPr>
            <a:xfrm>
              <a:off x="7535609" y="1744534"/>
              <a:ext cx="406400" cy="1354266"/>
            </a:xfrm>
            <a:prstGeom prst="leftBrac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12" name="Accolade ouvrante 11"/>
            <p:cNvSpPr/>
            <p:nvPr/>
          </p:nvSpPr>
          <p:spPr>
            <a:xfrm>
              <a:off x="7535609" y="1237336"/>
              <a:ext cx="406400" cy="312740"/>
            </a:xfrm>
            <a:prstGeom prst="leftBrac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13" name="Accolade ouvrante 12"/>
            <p:cNvSpPr/>
            <p:nvPr/>
          </p:nvSpPr>
          <p:spPr>
            <a:xfrm>
              <a:off x="7535609" y="3521152"/>
              <a:ext cx="406400" cy="526100"/>
            </a:xfrm>
            <a:prstGeom prst="leftBrac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15" name="Accolade ouvrante 14"/>
            <p:cNvSpPr/>
            <p:nvPr/>
          </p:nvSpPr>
          <p:spPr>
            <a:xfrm>
              <a:off x="7535609" y="6004560"/>
              <a:ext cx="406400" cy="306984"/>
            </a:xfrm>
            <a:prstGeom prst="leftBrac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16" name="Accolade ouvrante 15"/>
            <p:cNvSpPr/>
            <p:nvPr/>
          </p:nvSpPr>
          <p:spPr>
            <a:xfrm>
              <a:off x="7535609" y="4257040"/>
              <a:ext cx="406400" cy="589280"/>
            </a:xfrm>
            <a:prstGeom prst="leftBrac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6258876" y="5933440"/>
              <a:ext cx="1244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strict plural</a:t>
              </a:r>
              <a:endParaRPr lang="fr-FR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5910447" y="5374640"/>
              <a:ext cx="15933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strict collective</a:t>
              </a:r>
              <a:endParaRPr lang="fr-FR"/>
            </a:p>
          </p:txBody>
        </p:sp>
        <p:sp>
          <p:nvSpPr>
            <p:cNvPr id="21" name="Accolade ouvrante 20"/>
            <p:cNvSpPr/>
            <p:nvPr/>
          </p:nvSpPr>
          <p:spPr>
            <a:xfrm>
              <a:off x="7545769" y="5019040"/>
              <a:ext cx="406400" cy="306984"/>
            </a:xfrm>
            <a:prstGeom prst="leftBrac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6592878" y="4956692"/>
              <a:ext cx="9109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locative</a:t>
              </a:r>
              <a:endParaRPr lang="fr-FR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6104026" y="4324014"/>
              <a:ext cx="13998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mainly plural</a:t>
              </a:r>
              <a:endParaRPr lang="fr-FR"/>
            </a:p>
          </p:txBody>
        </p:sp>
        <p:cxnSp>
          <p:nvCxnSpPr>
            <p:cNvPr id="24" name="Connecteur droit 23"/>
            <p:cNvCxnSpPr/>
            <p:nvPr/>
          </p:nvCxnSpPr>
          <p:spPr>
            <a:xfrm flipH="1">
              <a:off x="7484809" y="5559306"/>
              <a:ext cx="468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3717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00" y="180000"/>
            <a:ext cx="10515600" cy="576000"/>
          </a:xfrm>
        </p:spPr>
        <p:txBody>
          <a:bodyPr/>
          <a:lstStyle/>
          <a:p>
            <a:r>
              <a:rPr lang="fr-FR"/>
              <a:t>Kagbaaga (NC, Atlantic, Bak, Bijogo</a:t>
            </a:r>
            <a:r>
              <a:rPr lang="fr-FR" smtClean="0"/>
              <a:t>) – personal data (1996-1999)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548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00" y="180000"/>
            <a:ext cx="10515600" cy="576000"/>
          </a:xfrm>
        </p:spPr>
        <p:txBody>
          <a:bodyPr>
            <a:noAutofit/>
          </a:bodyPr>
          <a:lstStyle/>
          <a:p>
            <a:r>
              <a:rPr lang="fr-FR" smtClean="0"/>
              <a:t>Kagbaaga agreement</a:t>
            </a:r>
            <a:endParaRPr lang="fr-FR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269933"/>
              </p:ext>
            </p:extLst>
          </p:nvPr>
        </p:nvGraphicFramePr>
        <p:xfrm>
          <a:off x="677008" y="1070481"/>
          <a:ext cx="10805745" cy="52548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2725"/>
                <a:gridCol w="794846"/>
                <a:gridCol w="1986936"/>
                <a:gridCol w="1312420"/>
                <a:gridCol w="1214409"/>
                <a:gridCol w="975248"/>
                <a:gridCol w="985128"/>
                <a:gridCol w="774016"/>
                <a:gridCol w="957394"/>
                <a:gridCol w="862623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NF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NB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noun prefixes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SUBJ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CONN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PRON.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DEM1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DEM2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DEM3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DEM4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E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sg, co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u="none" strike="noStrike" smtClean="0">
                          <a:solidFill>
                            <a:srgbClr val="FF0000"/>
                          </a:solidFill>
                          <a:effectLst/>
                        </a:rPr>
                        <a:t>Ø</a:t>
                      </a:r>
                      <a:r>
                        <a:rPr lang="fr-FR" sz="2000" u="none" strike="noStrike" smtClean="0">
                          <a:effectLst/>
                        </a:rPr>
                        <a:t>, e, ɛ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i-, ɛ-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ɛ-, m-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ɛg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ɛnɛ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ɛnu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ɛgan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ɛnna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I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pl, tn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i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i-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i-, m-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ig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inɛ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inu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igan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inna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O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sg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u="none" strike="noStrike" smtClean="0">
                          <a:solidFill>
                            <a:srgbClr val="FF0000"/>
                          </a:solidFill>
                          <a:effectLst/>
                        </a:rPr>
                        <a:t>Ø</a:t>
                      </a:r>
                      <a:r>
                        <a:rPr lang="fr-FR" sz="2000" u="none" strike="noStrike" smtClean="0">
                          <a:effectLst/>
                        </a:rPr>
                        <a:t>, o, ɔ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u-, ɔ-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ɔ-, </a:t>
                      </a:r>
                      <a:r>
                        <a:rPr lang="fr-FR" sz="2000" u="none" strike="noStrike">
                          <a:effectLst/>
                        </a:rPr>
                        <a:t>Ø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ɔg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ɔnɔ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ɔnu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ɔgan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ɔnna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U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sg, pl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u="none" strike="noStrike" smtClean="0">
                          <a:solidFill>
                            <a:srgbClr val="FF0000"/>
                          </a:solidFill>
                          <a:effectLst/>
                        </a:rPr>
                        <a:t>Ø</a:t>
                      </a:r>
                      <a:r>
                        <a:rPr lang="fr-FR" sz="2000" u="none" strike="noStrike" smtClean="0">
                          <a:effectLst/>
                        </a:rPr>
                        <a:t>, u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u-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u-, b-, m-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ug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unɛ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unu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ugan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unna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YA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pl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ya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ya-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y(a</a:t>
                      </a:r>
                      <a:r>
                        <a:rPr lang="fr-FR" sz="2000" u="none" strike="noStrike" smtClean="0">
                          <a:effectLst/>
                        </a:rPr>
                        <a:t>)-, </a:t>
                      </a:r>
                      <a:r>
                        <a:rPr lang="fr-FR" sz="2000" u="none" strike="noStrike">
                          <a:effectLst/>
                        </a:rPr>
                        <a:t>Ø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yag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yaanɛ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yanu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yagan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yanna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BA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tn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ba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ba-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?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?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?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?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?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banna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KA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sg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ka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ka-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k(a</a:t>
                      </a:r>
                      <a:r>
                        <a:rPr lang="fr-FR" sz="2000" u="none" strike="noStrike" smtClean="0">
                          <a:effectLst/>
                        </a:rPr>
                        <a:t>)-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kag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ɛnka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kanu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kan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kanna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KO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sg, pl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ko, kɔ, ku, kpa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ku-, kɔ-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k(u</a:t>
                      </a:r>
                      <a:r>
                        <a:rPr lang="fr-FR" sz="2000" u="none" strike="noStrike" smtClean="0">
                          <a:effectLst/>
                        </a:rPr>
                        <a:t>)-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kɔg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ɛnka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kunu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kan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kunna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M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tn, pl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M, ɲV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M-, m-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m-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ink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nnɛ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nnu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ngan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nna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MO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tn, pl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mo, mɔ, mu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mu-, mɔ-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m(u</a:t>
                      </a:r>
                      <a:r>
                        <a:rPr lang="fr-FR" sz="2000" u="none" strike="noStrike" smtClean="0">
                          <a:effectLst/>
                        </a:rPr>
                        <a:t>)-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mɔg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ɛmma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munu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man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munna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NV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sg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nV, ni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nV-, ni-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n(a</a:t>
                      </a:r>
                      <a:r>
                        <a:rPr lang="fr-FR" sz="2000" u="none" strike="noStrike" smtClean="0">
                          <a:effectLst/>
                        </a:rPr>
                        <a:t>)-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nɛg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ɛnna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nunu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nan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ninna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ŊA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pl (sg)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ŋa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ŋa-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ŋ(a</a:t>
                      </a:r>
                      <a:r>
                        <a:rPr lang="fr-FR" sz="2000" u="none" strike="noStrike" smtClean="0">
                          <a:effectLst/>
                        </a:rPr>
                        <a:t>)-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ŋag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ɛŋŋa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ŋanu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ŋan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ŋanna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ŊO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sg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ŋo, ŋɔ, ŋu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ŋu-, ŋɔ-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ŋ(u</a:t>
                      </a:r>
                      <a:r>
                        <a:rPr lang="fr-FR" sz="2000" u="none" strike="noStrike" smtClean="0">
                          <a:effectLst/>
                        </a:rPr>
                        <a:t>)-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ŋɔg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ɛŋŋa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ŋunu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ŋan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ŋunna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WO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tn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u="none" strike="noStrike" smtClean="0">
                          <a:solidFill>
                            <a:srgbClr val="FF0000"/>
                          </a:solidFill>
                          <a:effectLst/>
                        </a:rPr>
                        <a:t>Ø</a:t>
                      </a:r>
                      <a:endParaRPr lang="fr-FR" sz="2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wu-, wɔ-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-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wɔg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wɔɔnɛ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?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wɔngan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wɔnna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36000" anchor="b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277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00" y="180000"/>
            <a:ext cx="10515600" cy="576000"/>
          </a:xfrm>
        </p:spPr>
        <p:txBody>
          <a:bodyPr>
            <a:noAutofit/>
          </a:bodyPr>
          <a:lstStyle/>
          <a:p>
            <a:r>
              <a:rPr lang="fr-FR" smtClean="0"/>
              <a:t>Kagbaaga – declension </a:t>
            </a:r>
            <a:r>
              <a:rPr lang="fr-FR" i="1" smtClean="0"/>
              <a:t>vs</a:t>
            </a:r>
            <a:r>
              <a:rPr lang="fr-FR" smtClean="0"/>
              <a:t> gender</a:t>
            </a:r>
            <a:endParaRPr lang="fr-FR"/>
          </a:p>
        </p:txBody>
      </p:sp>
      <p:grpSp>
        <p:nvGrpSpPr>
          <p:cNvPr id="3" name="Groupe 2"/>
          <p:cNvGrpSpPr/>
          <p:nvPr/>
        </p:nvGrpSpPr>
        <p:grpSpPr>
          <a:xfrm>
            <a:off x="6784131" y="1659839"/>
            <a:ext cx="3544931" cy="4175905"/>
            <a:chOff x="4051091" y="1659839"/>
            <a:chExt cx="3544931" cy="4175905"/>
          </a:xfrm>
        </p:grpSpPr>
        <p:cxnSp>
          <p:nvCxnSpPr>
            <p:cNvPr id="4" name="Connecteur droit 3"/>
            <p:cNvCxnSpPr/>
            <p:nvPr/>
          </p:nvCxnSpPr>
          <p:spPr>
            <a:xfrm flipV="1">
              <a:off x="4675544" y="2367476"/>
              <a:ext cx="22680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necteur droit 4"/>
            <p:cNvCxnSpPr/>
            <p:nvPr/>
          </p:nvCxnSpPr>
          <p:spPr>
            <a:xfrm flipV="1">
              <a:off x="4675544" y="4282139"/>
              <a:ext cx="2268000" cy="439159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cteur droit 5"/>
            <p:cNvCxnSpPr/>
            <p:nvPr/>
          </p:nvCxnSpPr>
          <p:spPr>
            <a:xfrm>
              <a:off x="4688066" y="2822993"/>
              <a:ext cx="2268000" cy="45360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>
            <a:xfrm>
              <a:off x="4688066" y="2822463"/>
              <a:ext cx="2268000" cy="90720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/>
            <p:cNvCxnSpPr/>
            <p:nvPr/>
          </p:nvCxnSpPr>
          <p:spPr>
            <a:xfrm flipV="1">
              <a:off x="4675544" y="2822463"/>
              <a:ext cx="22680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>
            <a:xfrm flipV="1">
              <a:off x="4675544" y="4272514"/>
              <a:ext cx="22680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>
              <a:off x="4675544" y="3817527"/>
              <a:ext cx="2268000" cy="43916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/>
            <p:cNvCxnSpPr/>
            <p:nvPr/>
          </p:nvCxnSpPr>
          <p:spPr>
            <a:xfrm flipV="1">
              <a:off x="4675544" y="5652881"/>
              <a:ext cx="22680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>
              <a:off x="4663023" y="5197897"/>
              <a:ext cx="2268000" cy="439159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flipV="1">
              <a:off x="4675544" y="5197897"/>
              <a:ext cx="22680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ZoneTexte 28"/>
            <p:cNvSpPr txBox="1"/>
            <p:nvPr/>
          </p:nvSpPr>
          <p:spPr>
            <a:xfrm>
              <a:off x="4336361" y="219081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1</a:t>
              </a:r>
              <a:endParaRPr lang="fr-FR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4336361" y="263728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3</a:t>
              </a:r>
              <a:endParaRPr lang="fr-FR"/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4219343" y="358427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>
                  <a:solidFill>
                    <a:srgbClr val="FF0000"/>
                  </a:solidFill>
                </a:rPr>
                <a:t>12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4219343" y="403074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11</a:t>
              </a:r>
              <a:endParaRPr lang="fr-FR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4333155" y="4477215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>
                  <a:solidFill>
                    <a:srgbClr val="FF0000"/>
                  </a:solidFill>
                </a:rPr>
                <a:t>7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4336361" y="501993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9</a:t>
              </a:r>
              <a:endParaRPr lang="fr-FR"/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4336361" y="546641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5</a:t>
              </a:r>
              <a:endParaRPr lang="fr-FR"/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6997397" y="218943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2</a:t>
              </a:r>
              <a:endParaRPr lang="fr-FR"/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6997397" y="263591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4</a:t>
              </a:r>
              <a:endParaRPr lang="fr-FR"/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6997397" y="308238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>
                  <a:solidFill>
                    <a:srgbClr val="FF0000"/>
                  </a:solidFill>
                </a:rPr>
                <a:t>12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6997397" y="407749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8</a:t>
              </a:r>
              <a:endParaRPr lang="fr-FR"/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6997397" y="3561443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>
                  <a:solidFill>
                    <a:srgbClr val="FF0000"/>
                  </a:solidFill>
                </a:rPr>
                <a:t>7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6997397" y="501856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10</a:t>
              </a:r>
              <a:endParaRPr lang="fr-FR"/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6997397" y="546503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6</a:t>
              </a:r>
              <a:endParaRPr lang="fr-FR"/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5336686" y="1659839"/>
              <a:ext cx="9845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smtClean="0"/>
                <a:t>GENDER</a:t>
              </a:r>
              <a:endParaRPr lang="fr-FR" b="1"/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4051091" y="1659839"/>
              <a:ext cx="5986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/>
                <a:t>AGR</a:t>
              </a:r>
              <a:endParaRPr lang="fr-FR" b="1"/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6997397" y="1659839"/>
              <a:ext cx="5986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/>
                <a:t>AGR</a:t>
              </a:r>
              <a:endParaRPr lang="fr-FR" b="1"/>
            </a:p>
          </p:txBody>
        </p:sp>
        <p:grpSp>
          <p:nvGrpSpPr>
            <p:cNvPr id="78" name="Groupe 77"/>
            <p:cNvGrpSpPr/>
            <p:nvPr/>
          </p:nvGrpSpPr>
          <p:grpSpPr>
            <a:xfrm>
              <a:off x="5652886" y="2157930"/>
              <a:ext cx="360000" cy="369332"/>
              <a:chOff x="1600418" y="1792660"/>
              <a:chExt cx="360000" cy="369332"/>
            </a:xfrm>
          </p:grpSpPr>
          <p:sp>
            <p:nvSpPr>
              <p:cNvPr id="48" name="Ellipse 47"/>
              <p:cNvSpPr/>
              <p:nvPr/>
            </p:nvSpPr>
            <p:spPr>
              <a:xfrm>
                <a:off x="1600418" y="1797326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9" name="ZoneTexte 48"/>
              <p:cNvSpPr txBox="1"/>
              <p:nvPr/>
            </p:nvSpPr>
            <p:spPr>
              <a:xfrm>
                <a:off x="1659231" y="1792660"/>
                <a:ext cx="2423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mtClean="0"/>
                  <a:t>I</a:t>
                </a:r>
                <a:endParaRPr lang="fr-FR"/>
              </a:p>
            </p:txBody>
          </p:sp>
        </p:grpSp>
        <p:grpSp>
          <p:nvGrpSpPr>
            <p:cNvPr id="80" name="Groupe 79"/>
            <p:cNvGrpSpPr/>
            <p:nvPr/>
          </p:nvGrpSpPr>
          <p:grpSpPr>
            <a:xfrm>
              <a:off x="6332091" y="2998325"/>
              <a:ext cx="368413" cy="369332"/>
              <a:chOff x="1401110" y="2510759"/>
              <a:chExt cx="368413" cy="369332"/>
            </a:xfrm>
          </p:grpSpPr>
          <p:sp>
            <p:nvSpPr>
              <p:cNvPr id="51" name="Ellipse 50"/>
              <p:cNvSpPr/>
              <p:nvPr/>
            </p:nvSpPr>
            <p:spPr>
              <a:xfrm>
                <a:off x="1401110" y="2518846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" name="ZoneTexte 58"/>
              <p:cNvSpPr txBox="1"/>
              <p:nvPr/>
            </p:nvSpPr>
            <p:spPr>
              <a:xfrm>
                <a:off x="1411733" y="2510759"/>
                <a:ext cx="3577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mtClean="0"/>
                  <a:t>III</a:t>
                </a:r>
                <a:endParaRPr lang="fr-FR"/>
              </a:p>
            </p:txBody>
          </p:sp>
        </p:grpSp>
        <p:grpSp>
          <p:nvGrpSpPr>
            <p:cNvPr id="79" name="Groupe 78"/>
            <p:cNvGrpSpPr/>
            <p:nvPr/>
          </p:nvGrpSpPr>
          <p:grpSpPr>
            <a:xfrm>
              <a:off x="5652886" y="2641752"/>
              <a:ext cx="360000" cy="369332"/>
              <a:chOff x="719266" y="3241277"/>
              <a:chExt cx="360000" cy="369332"/>
            </a:xfrm>
          </p:grpSpPr>
          <p:sp>
            <p:nvSpPr>
              <p:cNvPr id="50" name="Ellipse 49"/>
              <p:cNvSpPr/>
              <p:nvPr/>
            </p:nvSpPr>
            <p:spPr>
              <a:xfrm>
                <a:off x="719266" y="3245943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" name="ZoneTexte 59"/>
              <p:cNvSpPr txBox="1"/>
              <p:nvPr/>
            </p:nvSpPr>
            <p:spPr>
              <a:xfrm>
                <a:off x="749225" y="3241277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mtClean="0"/>
                  <a:t>II</a:t>
                </a:r>
                <a:endParaRPr lang="fr-FR"/>
              </a:p>
            </p:txBody>
          </p:sp>
        </p:grpSp>
        <p:grpSp>
          <p:nvGrpSpPr>
            <p:cNvPr id="87" name="Groupe 86"/>
            <p:cNvGrpSpPr/>
            <p:nvPr/>
          </p:nvGrpSpPr>
          <p:grpSpPr>
            <a:xfrm>
              <a:off x="5206348" y="3021566"/>
              <a:ext cx="373820" cy="369332"/>
              <a:chOff x="1586598" y="3127000"/>
              <a:chExt cx="373820" cy="369332"/>
            </a:xfrm>
          </p:grpSpPr>
          <p:sp>
            <p:nvSpPr>
              <p:cNvPr id="52" name="Ellipse 51"/>
              <p:cNvSpPr/>
              <p:nvPr/>
            </p:nvSpPr>
            <p:spPr>
              <a:xfrm>
                <a:off x="1593508" y="3131666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ZoneTexte 60"/>
              <p:cNvSpPr txBox="1"/>
              <p:nvPr/>
            </p:nvSpPr>
            <p:spPr>
              <a:xfrm>
                <a:off x="1586598" y="3127000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mtClean="0"/>
                  <a:t>IV</a:t>
                </a:r>
                <a:endParaRPr lang="fr-FR"/>
              </a:p>
            </p:txBody>
          </p:sp>
        </p:grpSp>
        <p:grpSp>
          <p:nvGrpSpPr>
            <p:cNvPr id="86" name="Groupe 85"/>
            <p:cNvGrpSpPr/>
            <p:nvPr/>
          </p:nvGrpSpPr>
          <p:grpSpPr>
            <a:xfrm>
              <a:off x="4802684" y="3693558"/>
              <a:ext cx="360000" cy="369332"/>
              <a:chOff x="2192948" y="3782695"/>
              <a:chExt cx="360000" cy="369332"/>
            </a:xfrm>
          </p:grpSpPr>
          <p:sp>
            <p:nvSpPr>
              <p:cNvPr id="53" name="Ellipse 52"/>
              <p:cNvSpPr/>
              <p:nvPr/>
            </p:nvSpPr>
            <p:spPr>
              <a:xfrm>
                <a:off x="2192948" y="3787361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ZoneTexte 61"/>
              <p:cNvSpPr txBox="1"/>
              <p:nvPr/>
            </p:nvSpPr>
            <p:spPr>
              <a:xfrm>
                <a:off x="2214892" y="3782695"/>
                <a:ext cx="3161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mtClean="0"/>
                  <a:t>V</a:t>
                </a:r>
                <a:endParaRPr lang="fr-FR"/>
              </a:p>
            </p:txBody>
          </p:sp>
        </p:grpSp>
        <p:grpSp>
          <p:nvGrpSpPr>
            <p:cNvPr id="85" name="Groupe 84"/>
            <p:cNvGrpSpPr/>
            <p:nvPr/>
          </p:nvGrpSpPr>
          <p:grpSpPr>
            <a:xfrm>
              <a:off x="5206348" y="4075472"/>
              <a:ext cx="373820" cy="369332"/>
              <a:chOff x="1430926" y="4193866"/>
              <a:chExt cx="373820" cy="369332"/>
            </a:xfrm>
          </p:grpSpPr>
          <p:sp>
            <p:nvSpPr>
              <p:cNvPr id="54" name="Ellipse 53"/>
              <p:cNvSpPr/>
              <p:nvPr/>
            </p:nvSpPr>
            <p:spPr>
              <a:xfrm>
                <a:off x="1437836" y="4198532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3" name="ZoneTexte 62"/>
              <p:cNvSpPr txBox="1"/>
              <p:nvPr/>
            </p:nvSpPr>
            <p:spPr>
              <a:xfrm>
                <a:off x="1430926" y="4193866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mtClean="0"/>
                  <a:t>VI</a:t>
                </a:r>
                <a:endParaRPr lang="fr-FR"/>
              </a:p>
            </p:txBody>
          </p:sp>
        </p:grpSp>
        <p:grpSp>
          <p:nvGrpSpPr>
            <p:cNvPr id="83" name="Groupe 82"/>
            <p:cNvGrpSpPr/>
            <p:nvPr/>
          </p:nvGrpSpPr>
          <p:grpSpPr>
            <a:xfrm>
              <a:off x="6279213" y="5016195"/>
              <a:ext cx="489236" cy="369332"/>
              <a:chOff x="1345475" y="5182633"/>
              <a:chExt cx="489236" cy="369332"/>
            </a:xfrm>
          </p:grpSpPr>
          <p:sp>
            <p:nvSpPr>
              <p:cNvPr id="56" name="Ellipse 55"/>
              <p:cNvSpPr/>
              <p:nvPr/>
            </p:nvSpPr>
            <p:spPr>
              <a:xfrm>
                <a:off x="1400468" y="5187299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ZoneTexte 63"/>
              <p:cNvSpPr txBox="1"/>
              <p:nvPr/>
            </p:nvSpPr>
            <p:spPr>
              <a:xfrm>
                <a:off x="1345475" y="5182633"/>
                <a:ext cx="4892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mtClean="0"/>
                  <a:t>VIII</a:t>
                </a:r>
                <a:endParaRPr lang="fr-FR"/>
              </a:p>
            </p:txBody>
          </p:sp>
        </p:grpSp>
        <p:grpSp>
          <p:nvGrpSpPr>
            <p:cNvPr id="84" name="Groupe 83"/>
            <p:cNvGrpSpPr/>
            <p:nvPr/>
          </p:nvGrpSpPr>
          <p:grpSpPr>
            <a:xfrm>
              <a:off x="4764184" y="4462013"/>
              <a:ext cx="431528" cy="369332"/>
              <a:chOff x="1379716" y="4591525"/>
              <a:chExt cx="431528" cy="369332"/>
            </a:xfrm>
          </p:grpSpPr>
          <p:sp>
            <p:nvSpPr>
              <p:cNvPr id="55" name="Ellipse 54"/>
              <p:cNvSpPr/>
              <p:nvPr/>
            </p:nvSpPr>
            <p:spPr>
              <a:xfrm>
                <a:off x="1415480" y="4596191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5" name="ZoneTexte 64"/>
              <p:cNvSpPr txBox="1"/>
              <p:nvPr/>
            </p:nvSpPr>
            <p:spPr>
              <a:xfrm>
                <a:off x="1379716" y="4591525"/>
                <a:ext cx="4315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mtClean="0"/>
                  <a:t>VII</a:t>
                </a:r>
                <a:endParaRPr lang="fr-FR"/>
              </a:p>
            </p:txBody>
          </p:sp>
        </p:grpSp>
        <p:grpSp>
          <p:nvGrpSpPr>
            <p:cNvPr id="82" name="Groupe 81"/>
            <p:cNvGrpSpPr/>
            <p:nvPr/>
          </p:nvGrpSpPr>
          <p:grpSpPr>
            <a:xfrm>
              <a:off x="5648691" y="5250348"/>
              <a:ext cx="373820" cy="369332"/>
              <a:chOff x="2095057" y="5325516"/>
              <a:chExt cx="373820" cy="369332"/>
            </a:xfrm>
          </p:grpSpPr>
          <p:sp>
            <p:nvSpPr>
              <p:cNvPr id="57" name="Ellipse 56"/>
              <p:cNvSpPr/>
              <p:nvPr/>
            </p:nvSpPr>
            <p:spPr>
              <a:xfrm>
                <a:off x="2101967" y="5330182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6" name="ZoneTexte 65"/>
              <p:cNvSpPr txBox="1"/>
              <p:nvPr/>
            </p:nvSpPr>
            <p:spPr>
              <a:xfrm>
                <a:off x="2095057" y="5325516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mtClean="0"/>
                  <a:t>IX</a:t>
                </a:r>
                <a:endParaRPr lang="fr-FR"/>
              </a:p>
            </p:txBody>
          </p:sp>
        </p:grpSp>
        <p:grpSp>
          <p:nvGrpSpPr>
            <p:cNvPr id="81" name="Groupe 80"/>
            <p:cNvGrpSpPr/>
            <p:nvPr/>
          </p:nvGrpSpPr>
          <p:grpSpPr>
            <a:xfrm>
              <a:off x="4802684" y="5462016"/>
              <a:ext cx="360000" cy="369332"/>
              <a:chOff x="2734706" y="5251786"/>
              <a:chExt cx="360000" cy="369332"/>
            </a:xfrm>
          </p:grpSpPr>
          <p:sp>
            <p:nvSpPr>
              <p:cNvPr id="58" name="Ellipse 57"/>
              <p:cNvSpPr/>
              <p:nvPr/>
            </p:nvSpPr>
            <p:spPr>
              <a:xfrm>
                <a:off x="2734706" y="5256452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7" name="ZoneTexte 66"/>
              <p:cNvSpPr txBox="1"/>
              <p:nvPr/>
            </p:nvSpPr>
            <p:spPr>
              <a:xfrm>
                <a:off x="2756650" y="5251786"/>
                <a:ext cx="3161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mtClean="0"/>
                  <a:t>X</a:t>
                </a:r>
                <a:endParaRPr lang="fr-FR"/>
              </a:p>
            </p:txBody>
          </p:sp>
        </p:grpSp>
      </p:grpSp>
      <p:cxnSp>
        <p:nvCxnSpPr>
          <p:cNvPr id="69" name="Connecteur droit 68"/>
          <p:cNvCxnSpPr/>
          <p:nvPr/>
        </p:nvCxnSpPr>
        <p:spPr>
          <a:xfrm flipV="1">
            <a:off x="2176178" y="2367476"/>
            <a:ext cx="2268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 flipV="1">
            <a:off x="2176178" y="4282139"/>
            <a:ext cx="2268000" cy="43915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>
            <a:off x="2188700" y="2822993"/>
            <a:ext cx="2268000" cy="4536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/>
          <p:cNvCxnSpPr/>
          <p:nvPr/>
        </p:nvCxnSpPr>
        <p:spPr>
          <a:xfrm>
            <a:off x="2188700" y="2822463"/>
            <a:ext cx="2268000" cy="9072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 flipV="1">
            <a:off x="2176178" y="2822463"/>
            <a:ext cx="2268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/>
          <p:cNvCxnSpPr/>
          <p:nvPr/>
        </p:nvCxnSpPr>
        <p:spPr>
          <a:xfrm flipV="1">
            <a:off x="2176178" y="4272514"/>
            <a:ext cx="2268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>
            <a:off x="2176178" y="3817527"/>
            <a:ext cx="2268000" cy="43916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 flipV="1">
            <a:off x="2176178" y="5652881"/>
            <a:ext cx="2268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>
            <a:off x="2163657" y="5197897"/>
            <a:ext cx="2268000" cy="43915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87"/>
          <p:cNvCxnSpPr/>
          <p:nvPr/>
        </p:nvCxnSpPr>
        <p:spPr>
          <a:xfrm flipV="1">
            <a:off x="2176178" y="5197897"/>
            <a:ext cx="2268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ZoneTexte 88"/>
          <p:cNvSpPr txBox="1"/>
          <p:nvPr/>
        </p:nvSpPr>
        <p:spPr>
          <a:xfrm>
            <a:off x="1836995" y="2190811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O</a:t>
            </a:r>
            <a:endParaRPr lang="fr-FR"/>
          </a:p>
        </p:txBody>
      </p:sp>
      <p:sp>
        <p:nvSpPr>
          <p:cNvPr id="90" name="ZoneTexte 89"/>
          <p:cNvSpPr txBox="1"/>
          <p:nvPr/>
        </p:nvSpPr>
        <p:spPr>
          <a:xfrm>
            <a:off x="1872261" y="26372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E</a:t>
            </a:r>
            <a:endParaRPr lang="fr-FR"/>
          </a:p>
        </p:txBody>
      </p:sp>
      <p:sp>
        <p:nvSpPr>
          <p:cNvPr id="91" name="ZoneTexte 90"/>
          <p:cNvSpPr txBox="1"/>
          <p:nvPr/>
        </p:nvSpPr>
        <p:spPr>
          <a:xfrm>
            <a:off x="1838599" y="3622771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U</a:t>
            </a:r>
            <a:endParaRPr lang="fr-FR"/>
          </a:p>
        </p:txBody>
      </p:sp>
      <p:sp>
        <p:nvSpPr>
          <p:cNvPr id="92" name="ZoneTexte 91"/>
          <p:cNvSpPr txBox="1"/>
          <p:nvPr/>
        </p:nvSpPr>
        <p:spPr>
          <a:xfrm>
            <a:off x="1736007" y="4098118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KA</a:t>
            </a:r>
            <a:endParaRPr lang="fr-FR"/>
          </a:p>
        </p:txBody>
      </p:sp>
      <p:sp>
        <p:nvSpPr>
          <p:cNvPr id="93" name="ZoneTexte 92"/>
          <p:cNvSpPr txBox="1"/>
          <p:nvPr/>
        </p:nvSpPr>
        <p:spPr>
          <a:xfrm>
            <a:off x="1727735" y="4544590"/>
            <a:ext cx="446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KO</a:t>
            </a:r>
            <a:endParaRPr lang="fr-FR"/>
          </a:p>
        </p:txBody>
      </p:sp>
      <p:sp>
        <p:nvSpPr>
          <p:cNvPr id="94" name="ZoneTexte 93"/>
          <p:cNvSpPr txBox="1"/>
          <p:nvPr/>
        </p:nvSpPr>
        <p:spPr>
          <a:xfrm>
            <a:off x="1692725" y="5019939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ŊO</a:t>
            </a:r>
            <a:endParaRPr lang="fr-FR"/>
          </a:p>
        </p:txBody>
      </p:sp>
      <p:sp>
        <p:nvSpPr>
          <p:cNvPr id="95" name="ZoneTexte 94"/>
          <p:cNvSpPr txBox="1"/>
          <p:nvPr/>
        </p:nvSpPr>
        <p:spPr>
          <a:xfrm>
            <a:off x="1840201" y="5466412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N</a:t>
            </a:r>
            <a:endParaRPr lang="fr-FR"/>
          </a:p>
        </p:txBody>
      </p:sp>
      <p:sp>
        <p:nvSpPr>
          <p:cNvPr id="96" name="ZoneTexte 95"/>
          <p:cNvSpPr txBox="1"/>
          <p:nvPr/>
        </p:nvSpPr>
        <p:spPr>
          <a:xfrm>
            <a:off x="4498031" y="2189438"/>
            <a:ext cx="41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YA</a:t>
            </a:r>
            <a:endParaRPr lang="fr-FR"/>
          </a:p>
        </p:txBody>
      </p:sp>
      <p:sp>
        <p:nvSpPr>
          <p:cNvPr id="97" name="ZoneTexte 96"/>
          <p:cNvSpPr txBox="1"/>
          <p:nvPr/>
        </p:nvSpPr>
        <p:spPr>
          <a:xfrm>
            <a:off x="4498031" y="2635910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I</a:t>
            </a:r>
            <a:endParaRPr lang="fr-FR"/>
          </a:p>
        </p:txBody>
      </p:sp>
      <p:sp>
        <p:nvSpPr>
          <p:cNvPr id="98" name="ZoneTexte 97"/>
          <p:cNvSpPr txBox="1"/>
          <p:nvPr/>
        </p:nvSpPr>
        <p:spPr>
          <a:xfrm>
            <a:off x="4498031" y="3082382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U</a:t>
            </a:r>
            <a:endParaRPr lang="fr-FR"/>
          </a:p>
        </p:txBody>
      </p:sp>
      <p:sp>
        <p:nvSpPr>
          <p:cNvPr id="99" name="ZoneTexte 98"/>
          <p:cNvSpPr txBox="1"/>
          <p:nvPr/>
        </p:nvSpPr>
        <p:spPr>
          <a:xfrm>
            <a:off x="4498031" y="4077495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ŊA</a:t>
            </a:r>
            <a:endParaRPr lang="fr-FR"/>
          </a:p>
        </p:txBody>
      </p:sp>
      <p:sp>
        <p:nvSpPr>
          <p:cNvPr id="100" name="ZoneTexte 99"/>
          <p:cNvSpPr txBox="1"/>
          <p:nvPr/>
        </p:nvSpPr>
        <p:spPr>
          <a:xfrm>
            <a:off x="4498031" y="3561443"/>
            <a:ext cx="446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KO</a:t>
            </a:r>
            <a:endParaRPr lang="fr-FR"/>
          </a:p>
        </p:txBody>
      </p:sp>
      <p:sp>
        <p:nvSpPr>
          <p:cNvPr id="101" name="ZoneTexte 100"/>
          <p:cNvSpPr txBox="1"/>
          <p:nvPr/>
        </p:nvSpPr>
        <p:spPr>
          <a:xfrm>
            <a:off x="4498031" y="5018566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MO</a:t>
            </a:r>
            <a:endParaRPr lang="fr-FR"/>
          </a:p>
        </p:txBody>
      </p:sp>
      <p:sp>
        <p:nvSpPr>
          <p:cNvPr id="102" name="ZoneTexte 101"/>
          <p:cNvSpPr txBox="1"/>
          <p:nvPr/>
        </p:nvSpPr>
        <p:spPr>
          <a:xfrm>
            <a:off x="4498031" y="5465039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M</a:t>
            </a:r>
            <a:endParaRPr lang="fr-FR"/>
          </a:p>
        </p:txBody>
      </p:sp>
      <p:sp>
        <p:nvSpPr>
          <p:cNvPr id="103" name="ZoneTexte 102"/>
          <p:cNvSpPr txBox="1"/>
          <p:nvPr/>
        </p:nvSpPr>
        <p:spPr>
          <a:xfrm>
            <a:off x="2629028" y="1659839"/>
            <a:ext cx="1401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smtClean="0"/>
              <a:t>DECLENSION</a:t>
            </a:r>
            <a:endParaRPr lang="fr-FR" b="1"/>
          </a:p>
        </p:txBody>
      </p:sp>
      <p:sp>
        <p:nvSpPr>
          <p:cNvPr id="104" name="ZoneTexte 103"/>
          <p:cNvSpPr txBox="1"/>
          <p:nvPr/>
        </p:nvSpPr>
        <p:spPr>
          <a:xfrm>
            <a:off x="1734403" y="1659839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smtClean="0"/>
              <a:t>NF</a:t>
            </a:r>
            <a:endParaRPr lang="fr-FR" b="1"/>
          </a:p>
        </p:txBody>
      </p:sp>
      <p:sp>
        <p:nvSpPr>
          <p:cNvPr id="105" name="ZoneTexte 104"/>
          <p:cNvSpPr txBox="1"/>
          <p:nvPr/>
        </p:nvSpPr>
        <p:spPr>
          <a:xfrm>
            <a:off x="4498031" y="1659839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smtClean="0"/>
              <a:t>NF</a:t>
            </a:r>
            <a:endParaRPr lang="fr-FR" b="1"/>
          </a:p>
        </p:txBody>
      </p:sp>
      <p:grpSp>
        <p:nvGrpSpPr>
          <p:cNvPr id="106" name="Groupe 105"/>
          <p:cNvGrpSpPr/>
          <p:nvPr/>
        </p:nvGrpSpPr>
        <p:grpSpPr>
          <a:xfrm>
            <a:off x="3153520" y="2157930"/>
            <a:ext cx="360000" cy="369332"/>
            <a:chOff x="1600418" y="1792660"/>
            <a:chExt cx="360000" cy="369332"/>
          </a:xfrm>
        </p:grpSpPr>
        <p:sp>
          <p:nvSpPr>
            <p:cNvPr id="139" name="Ellipse 138"/>
            <p:cNvSpPr/>
            <p:nvPr/>
          </p:nvSpPr>
          <p:spPr>
            <a:xfrm>
              <a:off x="1600418" y="1797326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0" name="ZoneTexte 139"/>
            <p:cNvSpPr txBox="1"/>
            <p:nvPr/>
          </p:nvSpPr>
          <p:spPr>
            <a:xfrm>
              <a:off x="1659231" y="1792660"/>
              <a:ext cx="242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I</a:t>
              </a:r>
              <a:endParaRPr lang="fr-FR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3832725" y="2998325"/>
            <a:ext cx="368413" cy="369332"/>
            <a:chOff x="1401110" y="2510759"/>
            <a:chExt cx="368413" cy="369332"/>
          </a:xfrm>
        </p:grpSpPr>
        <p:sp>
          <p:nvSpPr>
            <p:cNvPr id="137" name="Ellipse 136"/>
            <p:cNvSpPr/>
            <p:nvPr/>
          </p:nvSpPr>
          <p:spPr>
            <a:xfrm>
              <a:off x="1401110" y="2518846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8" name="ZoneTexte 137"/>
            <p:cNvSpPr txBox="1"/>
            <p:nvPr/>
          </p:nvSpPr>
          <p:spPr>
            <a:xfrm>
              <a:off x="1411733" y="2510759"/>
              <a:ext cx="3577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III</a:t>
              </a:r>
              <a:endParaRPr lang="fr-FR"/>
            </a:p>
          </p:txBody>
        </p:sp>
      </p:grpSp>
      <p:grpSp>
        <p:nvGrpSpPr>
          <p:cNvPr id="108" name="Groupe 107"/>
          <p:cNvGrpSpPr/>
          <p:nvPr/>
        </p:nvGrpSpPr>
        <p:grpSpPr>
          <a:xfrm>
            <a:off x="3153520" y="2641752"/>
            <a:ext cx="360000" cy="369332"/>
            <a:chOff x="719266" y="3241277"/>
            <a:chExt cx="360000" cy="369332"/>
          </a:xfrm>
        </p:grpSpPr>
        <p:sp>
          <p:nvSpPr>
            <p:cNvPr id="135" name="Ellipse 134"/>
            <p:cNvSpPr/>
            <p:nvPr/>
          </p:nvSpPr>
          <p:spPr>
            <a:xfrm>
              <a:off x="719266" y="3245943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6" name="ZoneTexte 135"/>
            <p:cNvSpPr txBox="1"/>
            <p:nvPr/>
          </p:nvSpPr>
          <p:spPr>
            <a:xfrm>
              <a:off x="749225" y="324127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II</a:t>
              </a:r>
              <a:endParaRPr lang="fr-FR"/>
            </a:p>
          </p:txBody>
        </p:sp>
      </p:grpSp>
      <p:grpSp>
        <p:nvGrpSpPr>
          <p:cNvPr id="109" name="Groupe 108"/>
          <p:cNvGrpSpPr/>
          <p:nvPr/>
        </p:nvGrpSpPr>
        <p:grpSpPr>
          <a:xfrm>
            <a:off x="3149741" y="3098570"/>
            <a:ext cx="373820" cy="369332"/>
            <a:chOff x="1586598" y="3127000"/>
            <a:chExt cx="373820" cy="369332"/>
          </a:xfrm>
        </p:grpSpPr>
        <p:sp>
          <p:nvSpPr>
            <p:cNvPr id="133" name="Ellipse 132"/>
            <p:cNvSpPr/>
            <p:nvPr/>
          </p:nvSpPr>
          <p:spPr>
            <a:xfrm>
              <a:off x="1593508" y="3131666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4" name="ZoneTexte 133"/>
            <p:cNvSpPr txBox="1"/>
            <p:nvPr/>
          </p:nvSpPr>
          <p:spPr>
            <a:xfrm>
              <a:off x="1586598" y="3127000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IV</a:t>
              </a:r>
              <a:endParaRPr lang="fr-FR"/>
            </a:p>
          </p:txBody>
        </p:sp>
      </p:grpSp>
      <p:grpSp>
        <p:nvGrpSpPr>
          <p:cNvPr id="110" name="Groupe 109"/>
          <p:cNvGrpSpPr/>
          <p:nvPr/>
        </p:nvGrpSpPr>
        <p:grpSpPr>
          <a:xfrm>
            <a:off x="2303318" y="3693558"/>
            <a:ext cx="360000" cy="369332"/>
            <a:chOff x="2192948" y="3782695"/>
            <a:chExt cx="360000" cy="369332"/>
          </a:xfrm>
        </p:grpSpPr>
        <p:sp>
          <p:nvSpPr>
            <p:cNvPr id="131" name="Ellipse 130"/>
            <p:cNvSpPr/>
            <p:nvPr/>
          </p:nvSpPr>
          <p:spPr>
            <a:xfrm>
              <a:off x="2192948" y="3787361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2" name="ZoneTexte 131"/>
            <p:cNvSpPr txBox="1"/>
            <p:nvPr/>
          </p:nvSpPr>
          <p:spPr>
            <a:xfrm>
              <a:off x="2214892" y="3782695"/>
              <a:ext cx="316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V</a:t>
              </a:r>
              <a:endParaRPr lang="fr-FR"/>
            </a:p>
          </p:txBody>
        </p:sp>
      </p:grpSp>
      <p:grpSp>
        <p:nvGrpSpPr>
          <p:cNvPr id="111" name="Groupe 110"/>
          <p:cNvGrpSpPr/>
          <p:nvPr/>
        </p:nvGrpSpPr>
        <p:grpSpPr>
          <a:xfrm>
            <a:off x="2706982" y="4075472"/>
            <a:ext cx="373820" cy="369332"/>
            <a:chOff x="1430926" y="4193866"/>
            <a:chExt cx="373820" cy="369332"/>
          </a:xfrm>
        </p:grpSpPr>
        <p:sp>
          <p:nvSpPr>
            <p:cNvPr id="129" name="Ellipse 128"/>
            <p:cNvSpPr/>
            <p:nvPr/>
          </p:nvSpPr>
          <p:spPr>
            <a:xfrm>
              <a:off x="1437836" y="4198532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0" name="ZoneTexte 129"/>
            <p:cNvSpPr txBox="1"/>
            <p:nvPr/>
          </p:nvSpPr>
          <p:spPr>
            <a:xfrm>
              <a:off x="1430926" y="4193866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VI</a:t>
              </a:r>
              <a:endParaRPr lang="fr-FR"/>
            </a:p>
          </p:txBody>
        </p:sp>
      </p:grpSp>
      <p:grpSp>
        <p:nvGrpSpPr>
          <p:cNvPr id="112" name="Groupe 111"/>
          <p:cNvGrpSpPr/>
          <p:nvPr/>
        </p:nvGrpSpPr>
        <p:grpSpPr>
          <a:xfrm>
            <a:off x="3779847" y="5016195"/>
            <a:ext cx="489236" cy="369332"/>
            <a:chOff x="1345475" y="5182633"/>
            <a:chExt cx="489236" cy="369332"/>
          </a:xfrm>
        </p:grpSpPr>
        <p:sp>
          <p:nvSpPr>
            <p:cNvPr id="127" name="Ellipse 126"/>
            <p:cNvSpPr/>
            <p:nvPr/>
          </p:nvSpPr>
          <p:spPr>
            <a:xfrm>
              <a:off x="1400468" y="518729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8" name="ZoneTexte 127"/>
            <p:cNvSpPr txBox="1"/>
            <p:nvPr/>
          </p:nvSpPr>
          <p:spPr>
            <a:xfrm>
              <a:off x="1345475" y="5182633"/>
              <a:ext cx="489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VIII</a:t>
              </a:r>
              <a:endParaRPr lang="fr-FR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2264818" y="4462013"/>
            <a:ext cx="431528" cy="369332"/>
            <a:chOff x="1379716" y="4591525"/>
            <a:chExt cx="431528" cy="369332"/>
          </a:xfrm>
        </p:grpSpPr>
        <p:sp>
          <p:nvSpPr>
            <p:cNvPr id="125" name="Ellipse 124"/>
            <p:cNvSpPr/>
            <p:nvPr/>
          </p:nvSpPr>
          <p:spPr>
            <a:xfrm>
              <a:off x="1415480" y="4596191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6" name="ZoneTexte 125"/>
            <p:cNvSpPr txBox="1"/>
            <p:nvPr/>
          </p:nvSpPr>
          <p:spPr>
            <a:xfrm>
              <a:off x="1379716" y="4591525"/>
              <a:ext cx="4315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VII</a:t>
              </a:r>
              <a:endParaRPr lang="fr-FR"/>
            </a:p>
          </p:txBody>
        </p:sp>
      </p:grpSp>
      <p:grpSp>
        <p:nvGrpSpPr>
          <p:cNvPr id="114" name="Groupe 113"/>
          <p:cNvGrpSpPr/>
          <p:nvPr/>
        </p:nvGrpSpPr>
        <p:grpSpPr>
          <a:xfrm>
            <a:off x="3149325" y="5250348"/>
            <a:ext cx="373820" cy="369332"/>
            <a:chOff x="2095057" y="5325516"/>
            <a:chExt cx="373820" cy="369332"/>
          </a:xfrm>
        </p:grpSpPr>
        <p:sp>
          <p:nvSpPr>
            <p:cNvPr id="123" name="Ellipse 122"/>
            <p:cNvSpPr/>
            <p:nvPr/>
          </p:nvSpPr>
          <p:spPr>
            <a:xfrm>
              <a:off x="2101967" y="5330182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4" name="ZoneTexte 123"/>
            <p:cNvSpPr txBox="1"/>
            <p:nvPr/>
          </p:nvSpPr>
          <p:spPr>
            <a:xfrm>
              <a:off x="2095057" y="5325516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IX</a:t>
              </a:r>
              <a:endParaRPr lang="fr-FR"/>
            </a:p>
          </p:txBody>
        </p:sp>
      </p:grpSp>
      <p:grpSp>
        <p:nvGrpSpPr>
          <p:cNvPr id="115" name="Groupe 114"/>
          <p:cNvGrpSpPr/>
          <p:nvPr/>
        </p:nvGrpSpPr>
        <p:grpSpPr>
          <a:xfrm>
            <a:off x="2303318" y="5462016"/>
            <a:ext cx="360000" cy="369332"/>
            <a:chOff x="2734706" y="5251786"/>
            <a:chExt cx="360000" cy="369332"/>
          </a:xfrm>
        </p:grpSpPr>
        <p:sp>
          <p:nvSpPr>
            <p:cNvPr id="121" name="Ellipse 120"/>
            <p:cNvSpPr/>
            <p:nvPr/>
          </p:nvSpPr>
          <p:spPr>
            <a:xfrm>
              <a:off x="2734706" y="5256452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2" name="ZoneTexte 121"/>
            <p:cNvSpPr txBox="1"/>
            <p:nvPr/>
          </p:nvSpPr>
          <p:spPr>
            <a:xfrm>
              <a:off x="2756650" y="5251786"/>
              <a:ext cx="316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X</a:t>
              </a:r>
              <a:endParaRPr lang="fr-FR"/>
            </a:p>
          </p:txBody>
        </p:sp>
      </p:grpSp>
      <p:sp>
        <p:nvSpPr>
          <p:cNvPr id="116" name="ZoneTexte 115"/>
          <p:cNvSpPr txBox="1"/>
          <p:nvPr/>
        </p:nvSpPr>
        <p:spPr>
          <a:xfrm>
            <a:off x="1832242" y="309276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Ø</a:t>
            </a:r>
            <a:endParaRPr lang="fr-FR"/>
          </a:p>
        </p:txBody>
      </p:sp>
      <p:cxnSp>
        <p:nvCxnSpPr>
          <p:cNvPr id="117" name="Connecteur droit 116"/>
          <p:cNvCxnSpPr/>
          <p:nvPr/>
        </p:nvCxnSpPr>
        <p:spPr>
          <a:xfrm>
            <a:off x="2188700" y="3283401"/>
            <a:ext cx="2268000" cy="45360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908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00" y="180000"/>
            <a:ext cx="10515600" cy="576000"/>
          </a:xfrm>
        </p:spPr>
        <p:txBody>
          <a:bodyPr>
            <a:noAutofit/>
          </a:bodyPr>
          <a:lstStyle/>
          <a:p>
            <a:r>
              <a:rPr lang="fr-FR" smtClean="0"/>
              <a:t>Kagbaaga – declension revisited</a:t>
            </a:r>
            <a:endParaRPr lang="fr-FR"/>
          </a:p>
        </p:txBody>
      </p:sp>
      <p:cxnSp>
        <p:nvCxnSpPr>
          <p:cNvPr id="69" name="Connecteur droit 68"/>
          <p:cNvCxnSpPr/>
          <p:nvPr/>
        </p:nvCxnSpPr>
        <p:spPr>
          <a:xfrm flipV="1">
            <a:off x="2176178" y="2367476"/>
            <a:ext cx="2268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 flipV="1">
            <a:off x="2176178" y="4282139"/>
            <a:ext cx="2268000" cy="43915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>
            <a:off x="2188700" y="2822993"/>
            <a:ext cx="2268000" cy="4536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/>
          <p:cNvCxnSpPr/>
          <p:nvPr/>
        </p:nvCxnSpPr>
        <p:spPr>
          <a:xfrm>
            <a:off x="2188700" y="2822463"/>
            <a:ext cx="2268000" cy="9072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 flipV="1">
            <a:off x="2176178" y="2822463"/>
            <a:ext cx="2268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/>
          <p:cNvCxnSpPr/>
          <p:nvPr/>
        </p:nvCxnSpPr>
        <p:spPr>
          <a:xfrm flipV="1">
            <a:off x="2176178" y="4272514"/>
            <a:ext cx="2268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>
            <a:off x="2176178" y="3817527"/>
            <a:ext cx="2268000" cy="43916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 flipV="1">
            <a:off x="2176178" y="5652881"/>
            <a:ext cx="2268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>
            <a:off x="2163657" y="5197897"/>
            <a:ext cx="2268000" cy="43915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87"/>
          <p:cNvCxnSpPr/>
          <p:nvPr/>
        </p:nvCxnSpPr>
        <p:spPr>
          <a:xfrm flipV="1">
            <a:off x="2176178" y="5197897"/>
            <a:ext cx="2268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ZoneTexte 88"/>
          <p:cNvSpPr txBox="1"/>
          <p:nvPr/>
        </p:nvSpPr>
        <p:spPr>
          <a:xfrm>
            <a:off x="1836995" y="2190811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O</a:t>
            </a:r>
            <a:endParaRPr lang="fr-FR"/>
          </a:p>
        </p:txBody>
      </p:sp>
      <p:sp>
        <p:nvSpPr>
          <p:cNvPr id="90" name="ZoneTexte 89"/>
          <p:cNvSpPr txBox="1"/>
          <p:nvPr/>
        </p:nvSpPr>
        <p:spPr>
          <a:xfrm>
            <a:off x="1872261" y="26372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E</a:t>
            </a:r>
            <a:endParaRPr lang="fr-FR"/>
          </a:p>
        </p:txBody>
      </p:sp>
      <p:sp>
        <p:nvSpPr>
          <p:cNvPr id="91" name="ZoneTexte 90"/>
          <p:cNvSpPr txBox="1"/>
          <p:nvPr/>
        </p:nvSpPr>
        <p:spPr>
          <a:xfrm>
            <a:off x="1838599" y="3622771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U</a:t>
            </a:r>
            <a:endParaRPr lang="fr-FR"/>
          </a:p>
        </p:txBody>
      </p:sp>
      <p:sp>
        <p:nvSpPr>
          <p:cNvPr id="92" name="ZoneTexte 91"/>
          <p:cNvSpPr txBox="1"/>
          <p:nvPr/>
        </p:nvSpPr>
        <p:spPr>
          <a:xfrm>
            <a:off x="1736007" y="4098118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KA</a:t>
            </a:r>
            <a:endParaRPr lang="fr-FR"/>
          </a:p>
        </p:txBody>
      </p:sp>
      <p:sp>
        <p:nvSpPr>
          <p:cNvPr id="93" name="ZoneTexte 92"/>
          <p:cNvSpPr txBox="1"/>
          <p:nvPr/>
        </p:nvSpPr>
        <p:spPr>
          <a:xfrm>
            <a:off x="1727735" y="4544590"/>
            <a:ext cx="446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KO</a:t>
            </a:r>
            <a:endParaRPr lang="fr-FR"/>
          </a:p>
        </p:txBody>
      </p:sp>
      <p:sp>
        <p:nvSpPr>
          <p:cNvPr id="94" name="ZoneTexte 93"/>
          <p:cNvSpPr txBox="1"/>
          <p:nvPr/>
        </p:nvSpPr>
        <p:spPr>
          <a:xfrm>
            <a:off x="1692725" y="5019939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ŊO</a:t>
            </a:r>
            <a:endParaRPr lang="fr-FR"/>
          </a:p>
        </p:txBody>
      </p:sp>
      <p:sp>
        <p:nvSpPr>
          <p:cNvPr id="95" name="ZoneTexte 94"/>
          <p:cNvSpPr txBox="1"/>
          <p:nvPr/>
        </p:nvSpPr>
        <p:spPr>
          <a:xfrm>
            <a:off x="1840201" y="5466412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N</a:t>
            </a:r>
            <a:endParaRPr lang="fr-FR"/>
          </a:p>
        </p:txBody>
      </p:sp>
      <p:sp>
        <p:nvSpPr>
          <p:cNvPr id="96" name="ZoneTexte 95"/>
          <p:cNvSpPr txBox="1"/>
          <p:nvPr/>
        </p:nvSpPr>
        <p:spPr>
          <a:xfrm>
            <a:off x="4498031" y="2189438"/>
            <a:ext cx="41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YA</a:t>
            </a:r>
            <a:endParaRPr lang="fr-FR"/>
          </a:p>
        </p:txBody>
      </p:sp>
      <p:sp>
        <p:nvSpPr>
          <p:cNvPr id="97" name="ZoneTexte 96"/>
          <p:cNvSpPr txBox="1"/>
          <p:nvPr/>
        </p:nvSpPr>
        <p:spPr>
          <a:xfrm>
            <a:off x="4498031" y="2635910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I</a:t>
            </a:r>
            <a:endParaRPr lang="fr-FR"/>
          </a:p>
        </p:txBody>
      </p:sp>
      <p:sp>
        <p:nvSpPr>
          <p:cNvPr id="98" name="ZoneTexte 97"/>
          <p:cNvSpPr txBox="1"/>
          <p:nvPr/>
        </p:nvSpPr>
        <p:spPr>
          <a:xfrm>
            <a:off x="4498031" y="3082382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U</a:t>
            </a:r>
            <a:endParaRPr lang="fr-FR"/>
          </a:p>
        </p:txBody>
      </p:sp>
      <p:sp>
        <p:nvSpPr>
          <p:cNvPr id="99" name="ZoneTexte 98"/>
          <p:cNvSpPr txBox="1"/>
          <p:nvPr/>
        </p:nvSpPr>
        <p:spPr>
          <a:xfrm>
            <a:off x="4498031" y="4077495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ŊA</a:t>
            </a:r>
            <a:endParaRPr lang="fr-FR"/>
          </a:p>
        </p:txBody>
      </p:sp>
      <p:sp>
        <p:nvSpPr>
          <p:cNvPr id="100" name="ZoneTexte 99"/>
          <p:cNvSpPr txBox="1"/>
          <p:nvPr/>
        </p:nvSpPr>
        <p:spPr>
          <a:xfrm>
            <a:off x="4498031" y="3561443"/>
            <a:ext cx="446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KO</a:t>
            </a:r>
            <a:endParaRPr lang="fr-FR"/>
          </a:p>
        </p:txBody>
      </p:sp>
      <p:sp>
        <p:nvSpPr>
          <p:cNvPr id="101" name="ZoneTexte 100"/>
          <p:cNvSpPr txBox="1"/>
          <p:nvPr/>
        </p:nvSpPr>
        <p:spPr>
          <a:xfrm>
            <a:off x="4498031" y="5018566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MO</a:t>
            </a:r>
            <a:endParaRPr lang="fr-FR"/>
          </a:p>
        </p:txBody>
      </p:sp>
      <p:sp>
        <p:nvSpPr>
          <p:cNvPr id="102" name="ZoneTexte 101"/>
          <p:cNvSpPr txBox="1"/>
          <p:nvPr/>
        </p:nvSpPr>
        <p:spPr>
          <a:xfrm>
            <a:off x="4498031" y="5465039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M</a:t>
            </a:r>
            <a:endParaRPr lang="fr-FR"/>
          </a:p>
        </p:txBody>
      </p:sp>
      <p:sp>
        <p:nvSpPr>
          <p:cNvPr id="103" name="ZoneTexte 102"/>
          <p:cNvSpPr txBox="1"/>
          <p:nvPr/>
        </p:nvSpPr>
        <p:spPr>
          <a:xfrm>
            <a:off x="2629028" y="1659839"/>
            <a:ext cx="1401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smtClean="0"/>
              <a:t>DECLENSION</a:t>
            </a:r>
            <a:endParaRPr lang="fr-FR" b="1"/>
          </a:p>
        </p:txBody>
      </p:sp>
      <p:sp>
        <p:nvSpPr>
          <p:cNvPr id="104" name="ZoneTexte 103"/>
          <p:cNvSpPr txBox="1"/>
          <p:nvPr/>
        </p:nvSpPr>
        <p:spPr>
          <a:xfrm>
            <a:off x="1734403" y="1659839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smtClean="0"/>
              <a:t>NF</a:t>
            </a:r>
            <a:endParaRPr lang="fr-FR" b="1"/>
          </a:p>
        </p:txBody>
      </p:sp>
      <p:sp>
        <p:nvSpPr>
          <p:cNvPr id="105" name="ZoneTexte 104"/>
          <p:cNvSpPr txBox="1"/>
          <p:nvPr/>
        </p:nvSpPr>
        <p:spPr>
          <a:xfrm>
            <a:off x="4498031" y="1659839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smtClean="0"/>
              <a:t>NF</a:t>
            </a:r>
            <a:endParaRPr lang="fr-FR" b="1"/>
          </a:p>
        </p:txBody>
      </p:sp>
      <p:grpSp>
        <p:nvGrpSpPr>
          <p:cNvPr id="106" name="Groupe 105"/>
          <p:cNvGrpSpPr/>
          <p:nvPr/>
        </p:nvGrpSpPr>
        <p:grpSpPr>
          <a:xfrm>
            <a:off x="3153520" y="2157930"/>
            <a:ext cx="360000" cy="369332"/>
            <a:chOff x="1600418" y="1792660"/>
            <a:chExt cx="360000" cy="369332"/>
          </a:xfrm>
        </p:grpSpPr>
        <p:sp>
          <p:nvSpPr>
            <p:cNvPr id="139" name="Ellipse 138"/>
            <p:cNvSpPr/>
            <p:nvPr/>
          </p:nvSpPr>
          <p:spPr>
            <a:xfrm>
              <a:off x="1600418" y="1797326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0" name="ZoneTexte 139"/>
            <p:cNvSpPr txBox="1"/>
            <p:nvPr/>
          </p:nvSpPr>
          <p:spPr>
            <a:xfrm>
              <a:off x="1659231" y="1792660"/>
              <a:ext cx="242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I</a:t>
              </a:r>
              <a:endParaRPr lang="fr-FR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3832725" y="2998325"/>
            <a:ext cx="368413" cy="369332"/>
            <a:chOff x="1401110" y="2510759"/>
            <a:chExt cx="368413" cy="369332"/>
          </a:xfrm>
        </p:grpSpPr>
        <p:sp>
          <p:nvSpPr>
            <p:cNvPr id="137" name="Ellipse 136"/>
            <p:cNvSpPr/>
            <p:nvPr/>
          </p:nvSpPr>
          <p:spPr>
            <a:xfrm>
              <a:off x="1401110" y="2518846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8" name="ZoneTexte 137"/>
            <p:cNvSpPr txBox="1"/>
            <p:nvPr/>
          </p:nvSpPr>
          <p:spPr>
            <a:xfrm>
              <a:off x="1411733" y="2510759"/>
              <a:ext cx="3577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III</a:t>
              </a:r>
              <a:endParaRPr lang="fr-FR"/>
            </a:p>
          </p:txBody>
        </p:sp>
      </p:grpSp>
      <p:grpSp>
        <p:nvGrpSpPr>
          <p:cNvPr id="108" name="Groupe 107"/>
          <p:cNvGrpSpPr/>
          <p:nvPr/>
        </p:nvGrpSpPr>
        <p:grpSpPr>
          <a:xfrm>
            <a:off x="3153520" y="2641752"/>
            <a:ext cx="360000" cy="369332"/>
            <a:chOff x="719266" y="3241277"/>
            <a:chExt cx="360000" cy="369332"/>
          </a:xfrm>
        </p:grpSpPr>
        <p:sp>
          <p:nvSpPr>
            <p:cNvPr id="135" name="Ellipse 134"/>
            <p:cNvSpPr/>
            <p:nvPr/>
          </p:nvSpPr>
          <p:spPr>
            <a:xfrm>
              <a:off x="719266" y="3245943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6" name="ZoneTexte 135"/>
            <p:cNvSpPr txBox="1"/>
            <p:nvPr/>
          </p:nvSpPr>
          <p:spPr>
            <a:xfrm>
              <a:off x="749225" y="324127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II</a:t>
              </a:r>
              <a:endParaRPr lang="fr-FR"/>
            </a:p>
          </p:txBody>
        </p:sp>
      </p:grpSp>
      <p:grpSp>
        <p:nvGrpSpPr>
          <p:cNvPr id="109" name="Groupe 108"/>
          <p:cNvGrpSpPr/>
          <p:nvPr/>
        </p:nvGrpSpPr>
        <p:grpSpPr>
          <a:xfrm>
            <a:off x="3149741" y="3098570"/>
            <a:ext cx="373820" cy="369332"/>
            <a:chOff x="1586598" y="3127000"/>
            <a:chExt cx="373820" cy="369332"/>
          </a:xfrm>
        </p:grpSpPr>
        <p:sp>
          <p:nvSpPr>
            <p:cNvPr id="133" name="Ellipse 132"/>
            <p:cNvSpPr/>
            <p:nvPr/>
          </p:nvSpPr>
          <p:spPr>
            <a:xfrm>
              <a:off x="1593508" y="3131666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4" name="ZoneTexte 133"/>
            <p:cNvSpPr txBox="1"/>
            <p:nvPr/>
          </p:nvSpPr>
          <p:spPr>
            <a:xfrm>
              <a:off x="1586598" y="3127000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IV</a:t>
              </a:r>
              <a:endParaRPr lang="fr-FR"/>
            </a:p>
          </p:txBody>
        </p:sp>
      </p:grpSp>
      <p:grpSp>
        <p:nvGrpSpPr>
          <p:cNvPr id="110" name="Groupe 109"/>
          <p:cNvGrpSpPr/>
          <p:nvPr/>
        </p:nvGrpSpPr>
        <p:grpSpPr>
          <a:xfrm>
            <a:off x="2303318" y="3693558"/>
            <a:ext cx="360000" cy="369332"/>
            <a:chOff x="2192948" y="3782695"/>
            <a:chExt cx="360000" cy="369332"/>
          </a:xfrm>
        </p:grpSpPr>
        <p:sp>
          <p:nvSpPr>
            <p:cNvPr id="131" name="Ellipse 130"/>
            <p:cNvSpPr/>
            <p:nvPr/>
          </p:nvSpPr>
          <p:spPr>
            <a:xfrm>
              <a:off x="2192948" y="3787361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2" name="ZoneTexte 131"/>
            <p:cNvSpPr txBox="1"/>
            <p:nvPr/>
          </p:nvSpPr>
          <p:spPr>
            <a:xfrm>
              <a:off x="2214892" y="3782695"/>
              <a:ext cx="316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V</a:t>
              </a:r>
              <a:endParaRPr lang="fr-FR"/>
            </a:p>
          </p:txBody>
        </p:sp>
      </p:grpSp>
      <p:grpSp>
        <p:nvGrpSpPr>
          <p:cNvPr id="111" name="Groupe 110"/>
          <p:cNvGrpSpPr/>
          <p:nvPr/>
        </p:nvGrpSpPr>
        <p:grpSpPr>
          <a:xfrm>
            <a:off x="2706982" y="4075472"/>
            <a:ext cx="373820" cy="369332"/>
            <a:chOff x="1430926" y="4193866"/>
            <a:chExt cx="373820" cy="369332"/>
          </a:xfrm>
        </p:grpSpPr>
        <p:sp>
          <p:nvSpPr>
            <p:cNvPr id="129" name="Ellipse 128"/>
            <p:cNvSpPr/>
            <p:nvPr/>
          </p:nvSpPr>
          <p:spPr>
            <a:xfrm>
              <a:off x="1437836" y="4198532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0" name="ZoneTexte 129"/>
            <p:cNvSpPr txBox="1"/>
            <p:nvPr/>
          </p:nvSpPr>
          <p:spPr>
            <a:xfrm>
              <a:off x="1430926" y="4193866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VI</a:t>
              </a:r>
              <a:endParaRPr lang="fr-FR"/>
            </a:p>
          </p:txBody>
        </p:sp>
      </p:grpSp>
      <p:grpSp>
        <p:nvGrpSpPr>
          <p:cNvPr id="112" name="Groupe 111"/>
          <p:cNvGrpSpPr/>
          <p:nvPr/>
        </p:nvGrpSpPr>
        <p:grpSpPr>
          <a:xfrm>
            <a:off x="3779847" y="5016195"/>
            <a:ext cx="489236" cy="369332"/>
            <a:chOff x="1345475" y="5182633"/>
            <a:chExt cx="489236" cy="369332"/>
          </a:xfrm>
        </p:grpSpPr>
        <p:sp>
          <p:nvSpPr>
            <p:cNvPr id="127" name="Ellipse 126"/>
            <p:cNvSpPr/>
            <p:nvPr/>
          </p:nvSpPr>
          <p:spPr>
            <a:xfrm>
              <a:off x="1400468" y="518729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8" name="ZoneTexte 127"/>
            <p:cNvSpPr txBox="1"/>
            <p:nvPr/>
          </p:nvSpPr>
          <p:spPr>
            <a:xfrm>
              <a:off x="1345475" y="5182633"/>
              <a:ext cx="489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VIII</a:t>
              </a:r>
              <a:endParaRPr lang="fr-FR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2264818" y="4462013"/>
            <a:ext cx="431528" cy="369332"/>
            <a:chOff x="1379716" y="4591525"/>
            <a:chExt cx="431528" cy="369332"/>
          </a:xfrm>
        </p:grpSpPr>
        <p:sp>
          <p:nvSpPr>
            <p:cNvPr id="125" name="Ellipse 124"/>
            <p:cNvSpPr/>
            <p:nvPr/>
          </p:nvSpPr>
          <p:spPr>
            <a:xfrm>
              <a:off x="1415480" y="4596191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6" name="ZoneTexte 125"/>
            <p:cNvSpPr txBox="1"/>
            <p:nvPr/>
          </p:nvSpPr>
          <p:spPr>
            <a:xfrm>
              <a:off x="1379716" y="4591525"/>
              <a:ext cx="4315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VII</a:t>
              </a:r>
              <a:endParaRPr lang="fr-FR"/>
            </a:p>
          </p:txBody>
        </p:sp>
      </p:grpSp>
      <p:grpSp>
        <p:nvGrpSpPr>
          <p:cNvPr id="114" name="Groupe 113"/>
          <p:cNvGrpSpPr/>
          <p:nvPr/>
        </p:nvGrpSpPr>
        <p:grpSpPr>
          <a:xfrm>
            <a:off x="3149325" y="5250348"/>
            <a:ext cx="373820" cy="369332"/>
            <a:chOff x="2095057" y="5325516"/>
            <a:chExt cx="373820" cy="369332"/>
          </a:xfrm>
        </p:grpSpPr>
        <p:sp>
          <p:nvSpPr>
            <p:cNvPr id="123" name="Ellipse 122"/>
            <p:cNvSpPr/>
            <p:nvPr/>
          </p:nvSpPr>
          <p:spPr>
            <a:xfrm>
              <a:off x="2101967" y="5330182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4" name="ZoneTexte 123"/>
            <p:cNvSpPr txBox="1"/>
            <p:nvPr/>
          </p:nvSpPr>
          <p:spPr>
            <a:xfrm>
              <a:off x="2095057" y="5325516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IX</a:t>
              </a:r>
              <a:endParaRPr lang="fr-FR"/>
            </a:p>
          </p:txBody>
        </p:sp>
      </p:grpSp>
      <p:grpSp>
        <p:nvGrpSpPr>
          <p:cNvPr id="115" name="Groupe 114"/>
          <p:cNvGrpSpPr/>
          <p:nvPr/>
        </p:nvGrpSpPr>
        <p:grpSpPr>
          <a:xfrm>
            <a:off x="2303318" y="5462016"/>
            <a:ext cx="360000" cy="369332"/>
            <a:chOff x="2734706" y="5251786"/>
            <a:chExt cx="360000" cy="369332"/>
          </a:xfrm>
        </p:grpSpPr>
        <p:sp>
          <p:nvSpPr>
            <p:cNvPr id="121" name="Ellipse 120"/>
            <p:cNvSpPr/>
            <p:nvPr/>
          </p:nvSpPr>
          <p:spPr>
            <a:xfrm>
              <a:off x="2734706" y="5256452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2" name="ZoneTexte 121"/>
            <p:cNvSpPr txBox="1"/>
            <p:nvPr/>
          </p:nvSpPr>
          <p:spPr>
            <a:xfrm>
              <a:off x="2756650" y="5251786"/>
              <a:ext cx="316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X</a:t>
              </a:r>
              <a:endParaRPr lang="fr-FR"/>
            </a:p>
          </p:txBody>
        </p:sp>
      </p:grpSp>
      <p:sp>
        <p:nvSpPr>
          <p:cNvPr id="116" name="ZoneTexte 115"/>
          <p:cNvSpPr txBox="1"/>
          <p:nvPr/>
        </p:nvSpPr>
        <p:spPr>
          <a:xfrm>
            <a:off x="1832242" y="309276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Ø</a:t>
            </a:r>
            <a:endParaRPr lang="fr-FR"/>
          </a:p>
        </p:txBody>
      </p:sp>
      <p:cxnSp>
        <p:nvCxnSpPr>
          <p:cNvPr id="117" name="Connecteur droit 116"/>
          <p:cNvCxnSpPr/>
          <p:nvPr/>
        </p:nvCxnSpPr>
        <p:spPr>
          <a:xfrm>
            <a:off x="2188700" y="3283401"/>
            <a:ext cx="2268000" cy="45360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e 2"/>
          <p:cNvGrpSpPr/>
          <p:nvPr/>
        </p:nvGrpSpPr>
        <p:grpSpPr>
          <a:xfrm>
            <a:off x="6265040" y="1659839"/>
            <a:ext cx="4341880" cy="2831799"/>
            <a:chOff x="6018857" y="1659839"/>
            <a:chExt cx="4341880" cy="2831799"/>
          </a:xfrm>
        </p:grpSpPr>
        <p:cxnSp>
          <p:nvCxnSpPr>
            <p:cNvPr id="141" name="Connecteur droit 140"/>
            <p:cNvCxnSpPr/>
            <p:nvPr/>
          </p:nvCxnSpPr>
          <p:spPr>
            <a:xfrm flipV="1">
              <a:off x="7152616" y="2367476"/>
              <a:ext cx="22680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Connecteur droit 141"/>
            <p:cNvCxnSpPr/>
            <p:nvPr/>
          </p:nvCxnSpPr>
          <p:spPr>
            <a:xfrm flipV="1">
              <a:off x="7152616" y="2822463"/>
              <a:ext cx="22680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Connecteur droit 142"/>
            <p:cNvCxnSpPr/>
            <p:nvPr/>
          </p:nvCxnSpPr>
          <p:spPr>
            <a:xfrm flipV="1">
              <a:off x="7152616" y="3340530"/>
              <a:ext cx="22680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Connecteur droit 143"/>
            <p:cNvCxnSpPr/>
            <p:nvPr/>
          </p:nvCxnSpPr>
          <p:spPr>
            <a:xfrm flipV="1">
              <a:off x="7152616" y="4307657"/>
              <a:ext cx="22680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Connecteur droit 144"/>
            <p:cNvCxnSpPr/>
            <p:nvPr/>
          </p:nvCxnSpPr>
          <p:spPr>
            <a:xfrm flipV="1">
              <a:off x="7152616" y="3852673"/>
              <a:ext cx="22680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ZoneTexte 145"/>
            <p:cNvSpPr txBox="1"/>
            <p:nvPr/>
          </p:nvSpPr>
          <p:spPr>
            <a:xfrm>
              <a:off x="6813433" y="2190811"/>
              <a:ext cx="3369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O</a:t>
              </a:r>
              <a:endParaRPr lang="fr-FR"/>
            </a:p>
          </p:txBody>
        </p:sp>
        <p:sp>
          <p:nvSpPr>
            <p:cNvPr id="147" name="ZoneTexte 146"/>
            <p:cNvSpPr txBox="1"/>
            <p:nvPr/>
          </p:nvSpPr>
          <p:spPr>
            <a:xfrm>
              <a:off x="6505657" y="2637283"/>
              <a:ext cx="6447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E (Ø)</a:t>
              </a:r>
              <a:endParaRPr lang="fr-FR"/>
            </a:p>
          </p:txBody>
        </p:sp>
        <p:sp>
          <p:nvSpPr>
            <p:cNvPr id="148" name="ZoneTexte 147"/>
            <p:cNvSpPr txBox="1"/>
            <p:nvPr/>
          </p:nvSpPr>
          <p:spPr>
            <a:xfrm>
              <a:off x="6018857" y="3166134"/>
              <a:ext cx="11315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/>
                <a:t>KA , </a:t>
              </a:r>
              <a:r>
                <a:rPr lang="fr-FR" b="1">
                  <a:solidFill>
                    <a:srgbClr val="FF0000"/>
                  </a:solidFill>
                </a:rPr>
                <a:t>KO</a:t>
              </a:r>
              <a:r>
                <a:rPr lang="fr-FR"/>
                <a:t>, </a:t>
              </a:r>
              <a:r>
                <a:rPr lang="fr-FR" b="1">
                  <a:solidFill>
                    <a:srgbClr val="FF0000"/>
                  </a:solidFill>
                </a:rPr>
                <a:t>U</a:t>
              </a:r>
            </a:p>
          </p:txBody>
        </p:sp>
        <p:sp>
          <p:nvSpPr>
            <p:cNvPr id="149" name="ZoneTexte 148"/>
            <p:cNvSpPr txBox="1"/>
            <p:nvPr/>
          </p:nvSpPr>
          <p:spPr>
            <a:xfrm>
              <a:off x="6669163" y="3674715"/>
              <a:ext cx="4812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ŊO</a:t>
              </a:r>
              <a:endParaRPr lang="fr-FR"/>
            </a:p>
          </p:txBody>
        </p:sp>
        <p:sp>
          <p:nvSpPr>
            <p:cNvPr id="150" name="ZoneTexte 149"/>
            <p:cNvSpPr txBox="1"/>
            <p:nvPr/>
          </p:nvSpPr>
          <p:spPr>
            <a:xfrm>
              <a:off x="6409477" y="4121188"/>
              <a:ext cx="7409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N, </a:t>
              </a:r>
              <a:r>
                <a:rPr lang="fr-FR"/>
                <a:t>ŊO</a:t>
              </a:r>
            </a:p>
          </p:txBody>
        </p:sp>
        <p:sp>
          <p:nvSpPr>
            <p:cNvPr id="151" name="ZoneTexte 150"/>
            <p:cNvSpPr txBox="1"/>
            <p:nvPr/>
          </p:nvSpPr>
          <p:spPr>
            <a:xfrm>
              <a:off x="9474469" y="2189438"/>
              <a:ext cx="4128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YA</a:t>
              </a:r>
              <a:endParaRPr lang="fr-FR"/>
            </a:p>
          </p:txBody>
        </p:sp>
        <p:sp>
          <p:nvSpPr>
            <p:cNvPr id="152" name="ZoneTexte 151"/>
            <p:cNvSpPr txBox="1"/>
            <p:nvPr/>
          </p:nvSpPr>
          <p:spPr>
            <a:xfrm>
              <a:off x="9474469" y="2635910"/>
              <a:ext cx="8862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I, </a:t>
              </a:r>
              <a:r>
                <a:rPr lang="fr-FR" b="1" smtClean="0">
                  <a:solidFill>
                    <a:srgbClr val="FF0000"/>
                  </a:solidFill>
                </a:rPr>
                <a:t>U</a:t>
              </a:r>
              <a:r>
                <a:rPr lang="fr-FR" smtClean="0"/>
                <a:t>, </a:t>
              </a:r>
              <a:r>
                <a:rPr lang="fr-FR" b="1" smtClean="0">
                  <a:solidFill>
                    <a:srgbClr val="FF0000"/>
                  </a:solidFill>
                </a:rPr>
                <a:t>KO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153" name="ZoneTexte 152"/>
            <p:cNvSpPr txBox="1"/>
            <p:nvPr/>
          </p:nvSpPr>
          <p:spPr>
            <a:xfrm>
              <a:off x="9474469" y="3145511"/>
              <a:ext cx="4619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ŊA</a:t>
              </a:r>
              <a:endParaRPr lang="fr-FR"/>
            </a:p>
          </p:txBody>
        </p:sp>
        <p:sp>
          <p:nvSpPr>
            <p:cNvPr id="154" name="ZoneTexte 153"/>
            <p:cNvSpPr txBox="1"/>
            <p:nvPr/>
          </p:nvSpPr>
          <p:spPr>
            <a:xfrm>
              <a:off x="9474469" y="3673342"/>
              <a:ext cx="841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M, MO</a:t>
              </a:r>
              <a:endParaRPr lang="fr-FR"/>
            </a:p>
          </p:txBody>
        </p:sp>
        <p:sp>
          <p:nvSpPr>
            <p:cNvPr id="155" name="ZoneTexte 154"/>
            <p:cNvSpPr txBox="1"/>
            <p:nvPr/>
          </p:nvSpPr>
          <p:spPr>
            <a:xfrm>
              <a:off x="9474469" y="4119815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M</a:t>
              </a:r>
              <a:endParaRPr lang="fr-FR"/>
            </a:p>
          </p:txBody>
        </p:sp>
        <p:sp>
          <p:nvSpPr>
            <p:cNvPr id="156" name="ZoneTexte 155"/>
            <p:cNvSpPr txBox="1"/>
            <p:nvPr/>
          </p:nvSpPr>
          <p:spPr>
            <a:xfrm>
              <a:off x="7605466" y="1659839"/>
              <a:ext cx="14011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smtClean="0"/>
                <a:t>DECLENSION</a:t>
              </a:r>
              <a:endParaRPr lang="fr-FR" b="1"/>
            </a:p>
          </p:txBody>
        </p:sp>
        <p:sp>
          <p:nvSpPr>
            <p:cNvPr id="157" name="ZoneTexte 156"/>
            <p:cNvSpPr txBox="1"/>
            <p:nvPr/>
          </p:nvSpPr>
          <p:spPr>
            <a:xfrm>
              <a:off x="6710841" y="1659839"/>
              <a:ext cx="4395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/>
                <a:t>NF</a:t>
              </a:r>
              <a:endParaRPr lang="fr-FR" b="1"/>
            </a:p>
          </p:txBody>
        </p:sp>
        <p:sp>
          <p:nvSpPr>
            <p:cNvPr id="158" name="ZoneTexte 157"/>
            <p:cNvSpPr txBox="1"/>
            <p:nvPr/>
          </p:nvSpPr>
          <p:spPr>
            <a:xfrm>
              <a:off x="9474469" y="1659839"/>
              <a:ext cx="4395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/>
                <a:t>NF</a:t>
              </a:r>
              <a:endParaRPr lang="fr-FR" b="1"/>
            </a:p>
          </p:txBody>
        </p:sp>
        <p:grpSp>
          <p:nvGrpSpPr>
            <p:cNvPr id="159" name="Groupe 158"/>
            <p:cNvGrpSpPr/>
            <p:nvPr/>
          </p:nvGrpSpPr>
          <p:grpSpPr>
            <a:xfrm>
              <a:off x="8068752" y="2157930"/>
              <a:ext cx="360000" cy="369332"/>
              <a:chOff x="1600418" y="1792660"/>
              <a:chExt cx="360000" cy="369332"/>
            </a:xfrm>
          </p:grpSpPr>
          <p:sp>
            <p:nvSpPr>
              <p:cNvPr id="190" name="Ellipse 189"/>
              <p:cNvSpPr/>
              <p:nvPr/>
            </p:nvSpPr>
            <p:spPr>
              <a:xfrm>
                <a:off x="1600418" y="1797326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1" name="ZoneTexte 190"/>
              <p:cNvSpPr txBox="1"/>
              <p:nvPr/>
            </p:nvSpPr>
            <p:spPr>
              <a:xfrm>
                <a:off x="1659231" y="1792660"/>
                <a:ext cx="2423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mtClean="0"/>
                  <a:t>I</a:t>
                </a:r>
                <a:endParaRPr lang="fr-FR"/>
              </a:p>
            </p:txBody>
          </p:sp>
        </p:grpSp>
        <p:grpSp>
          <p:nvGrpSpPr>
            <p:cNvPr id="160" name="Groupe 159"/>
            <p:cNvGrpSpPr/>
            <p:nvPr/>
          </p:nvGrpSpPr>
          <p:grpSpPr>
            <a:xfrm>
              <a:off x="8068752" y="2628523"/>
              <a:ext cx="368413" cy="369332"/>
              <a:chOff x="1401110" y="2510759"/>
              <a:chExt cx="368413" cy="369332"/>
            </a:xfrm>
          </p:grpSpPr>
          <p:sp>
            <p:nvSpPr>
              <p:cNvPr id="188" name="Ellipse 187"/>
              <p:cNvSpPr/>
              <p:nvPr/>
            </p:nvSpPr>
            <p:spPr>
              <a:xfrm>
                <a:off x="1401110" y="2518846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9" name="ZoneTexte 188"/>
              <p:cNvSpPr txBox="1"/>
              <p:nvPr/>
            </p:nvSpPr>
            <p:spPr>
              <a:xfrm>
                <a:off x="1411733" y="2510759"/>
                <a:ext cx="3577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mtClean="0"/>
                  <a:t>III</a:t>
                </a:r>
                <a:endParaRPr lang="fr-FR"/>
              </a:p>
            </p:txBody>
          </p:sp>
        </p:grpSp>
        <p:grpSp>
          <p:nvGrpSpPr>
            <p:cNvPr id="161" name="Groupe 160"/>
            <p:cNvGrpSpPr/>
            <p:nvPr/>
          </p:nvGrpSpPr>
          <p:grpSpPr>
            <a:xfrm>
              <a:off x="7607045" y="2641752"/>
              <a:ext cx="360000" cy="369332"/>
              <a:chOff x="719266" y="3241277"/>
              <a:chExt cx="360000" cy="369332"/>
            </a:xfrm>
          </p:grpSpPr>
          <p:sp>
            <p:nvSpPr>
              <p:cNvPr id="186" name="Ellipse 185"/>
              <p:cNvSpPr/>
              <p:nvPr/>
            </p:nvSpPr>
            <p:spPr>
              <a:xfrm>
                <a:off x="719266" y="3245943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7" name="ZoneTexte 186"/>
              <p:cNvSpPr txBox="1"/>
              <p:nvPr/>
            </p:nvSpPr>
            <p:spPr>
              <a:xfrm>
                <a:off x="749225" y="3241277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mtClean="0"/>
                  <a:t>II</a:t>
                </a:r>
                <a:endParaRPr lang="fr-FR"/>
              </a:p>
            </p:txBody>
          </p:sp>
        </p:grpSp>
        <p:grpSp>
          <p:nvGrpSpPr>
            <p:cNvPr id="162" name="Groupe 161"/>
            <p:cNvGrpSpPr/>
            <p:nvPr/>
          </p:nvGrpSpPr>
          <p:grpSpPr>
            <a:xfrm>
              <a:off x="8540440" y="2622875"/>
              <a:ext cx="373820" cy="369332"/>
              <a:chOff x="1586598" y="3127000"/>
              <a:chExt cx="373820" cy="369332"/>
            </a:xfrm>
          </p:grpSpPr>
          <p:sp>
            <p:nvSpPr>
              <p:cNvPr id="184" name="Ellipse 183"/>
              <p:cNvSpPr/>
              <p:nvPr/>
            </p:nvSpPr>
            <p:spPr>
              <a:xfrm>
                <a:off x="1593508" y="3131666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5" name="ZoneTexte 184"/>
              <p:cNvSpPr txBox="1"/>
              <p:nvPr/>
            </p:nvSpPr>
            <p:spPr>
              <a:xfrm>
                <a:off x="1586598" y="3127000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mtClean="0"/>
                  <a:t>IV</a:t>
                </a:r>
                <a:endParaRPr lang="fr-FR"/>
              </a:p>
            </p:txBody>
          </p:sp>
        </p:grpSp>
        <p:grpSp>
          <p:nvGrpSpPr>
            <p:cNvPr id="163" name="Groupe 162"/>
            <p:cNvGrpSpPr/>
            <p:nvPr/>
          </p:nvGrpSpPr>
          <p:grpSpPr>
            <a:xfrm>
              <a:off x="7607045" y="3143488"/>
              <a:ext cx="360000" cy="369332"/>
              <a:chOff x="2192948" y="3782695"/>
              <a:chExt cx="360000" cy="369332"/>
            </a:xfrm>
          </p:grpSpPr>
          <p:sp>
            <p:nvSpPr>
              <p:cNvPr id="182" name="Ellipse 181"/>
              <p:cNvSpPr/>
              <p:nvPr/>
            </p:nvSpPr>
            <p:spPr>
              <a:xfrm>
                <a:off x="2192948" y="3787361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3" name="ZoneTexte 182"/>
              <p:cNvSpPr txBox="1"/>
              <p:nvPr/>
            </p:nvSpPr>
            <p:spPr>
              <a:xfrm>
                <a:off x="2214892" y="3782695"/>
                <a:ext cx="3161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mtClean="0"/>
                  <a:t>V</a:t>
                </a:r>
                <a:endParaRPr lang="fr-FR"/>
              </a:p>
            </p:txBody>
          </p:sp>
        </p:grpSp>
        <p:grpSp>
          <p:nvGrpSpPr>
            <p:cNvPr id="164" name="Groupe 163"/>
            <p:cNvGrpSpPr/>
            <p:nvPr/>
          </p:nvGrpSpPr>
          <p:grpSpPr>
            <a:xfrm>
              <a:off x="8068752" y="3143488"/>
              <a:ext cx="373820" cy="369332"/>
              <a:chOff x="1430926" y="4193866"/>
              <a:chExt cx="373820" cy="369332"/>
            </a:xfrm>
          </p:grpSpPr>
          <p:sp>
            <p:nvSpPr>
              <p:cNvPr id="180" name="Ellipse 179"/>
              <p:cNvSpPr/>
              <p:nvPr/>
            </p:nvSpPr>
            <p:spPr>
              <a:xfrm>
                <a:off x="1437836" y="4198532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1" name="ZoneTexte 180"/>
              <p:cNvSpPr txBox="1"/>
              <p:nvPr/>
            </p:nvSpPr>
            <p:spPr>
              <a:xfrm>
                <a:off x="1430926" y="4193866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mtClean="0"/>
                  <a:t>VI</a:t>
                </a:r>
                <a:endParaRPr lang="fr-FR"/>
              </a:p>
            </p:txBody>
          </p:sp>
        </p:grpSp>
        <p:grpSp>
          <p:nvGrpSpPr>
            <p:cNvPr id="165" name="Groupe 164"/>
            <p:cNvGrpSpPr/>
            <p:nvPr/>
          </p:nvGrpSpPr>
          <p:grpSpPr>
            <a:xfrm>
              <a:off x="8500319" y="3670971"/>
              <a:ext cx="489236" cy="369332"/>
              <a:chOff x="1345475" y="5182633"/>
              <a:chExt cx="489236" cy="369332"/>
            </a:xfrm>
          </p:grpSpPr>
          <p:sp>
            <p:nvSpPr>
              <p:cNvPr id="178" name="Ellipse 177"/>
              <p:cNvSpPr/>
              <p:nvPr/>
            </p:nvSpPr>
            <p:spPr>
              <a:xfrm>
                <a:off x="1400468" y="5187299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9" name="ZoneTexte 178"/>
              <p:cNvSpPr txBox="1"/>
              <p:nvPr/>
            </p:nvSpPr>
            <p:spPr>
              <a:xfrm>
                <a:off x="1345475" y="5182633"/>
                <a:ext cx="4892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mtClean="0"/>
                  <a:t>VIII</a:t>
                </a:r>
                <a:endParaRPr lang="fr-FR"/>
              </a:p>
            </p:txBody>
          </p:sp>
        </p:grpSp>
        <p:grpSp>
          <p:nvGrpSpPr>
            <p:cNvPr id="166" name="Groupe 165"/>
            <p:cNvGrpSpPr/>
            <p:nvPr/>
          </p:nvGrpSpPr>
          <p:grpSpPr>
            <a:xfrm>
              <a:off x="8500319" y="3143488"/>
              <a:ext cx="431528" cy="369332"/>
              <a:chOff x="1379716" y="4591525"/>
              <a:chExt cx="431528" cy="369332"/>
            </a:xfrm>
          </p:grpSpPr>
          <p:sp>
            <p:nvSpPr>
              <p:cNvPr id="176" name="Ellipse 175"/>
              <p:cNvSpPr/>
              <p:nvPr/>
            </p:nvSpPr>
            <p:spPr>
              <a:xfrm>
                <a:off x="1415480" y="4596191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7" name="ZoneTexte 176"/>
              <p:cNvSpPr txBox="1"/>
              <p:nvPr/>
            </p:nvSpPr>
            <p:spPr>
              <a:xfrm>
                <a:off x="1379716" y="4591525"/>
                <a:ext cx="4315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mtClean="0"/>
                  <a:t>VII</a:t>
                </a:r>
                <a:endParaRPr lang="fr-FR"/>
              </a:p>
            </p:txBody>
          </p:sp>
        </p:grpSp>
        <p:grpSp>
          <p:nvGrpSpPr>
            <p:cNvPr id="167" name="Groupe 166"/>
            <p:cNvGrpSpPr/>
            <p:nvPr/>
          </p:nvGrpSpPr>
          <p:grpSpPr>
            <a:xfrm>
              <a:off x="8068752" y="3670971"/>
              <a:ext cx="373820" cy="369332"/>
              <a:chOff x="2095057" y="5325516"/>
              <a:chExt cx="373820" cy="369332"/>
            </a:xfrm>
          </p:grpSpPr>
          <p:sp>
            <p:nvSpPr>
              <p:cNvPr id="174" name="Ellipse 173"/>
              <p:cNvSpPr/>
              <p:nvPr/>
            </p:nvSpPr>
            <p:spPr>
              <a:xfrm>
                <a:off x="2101967" y="5330182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175" name="ZoneTexte 174"/>
              <p:cNvSpPr txBox="1"/>
              <p:nvPr/>
            </p:nvSpPr>
            <p:spPr>
              <a:xfrm>
                <a:off x="2095057" y="5325516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 smtClean="0">
                    <a:solidFill>
                      <a:srgbClr val="FF0000"/>
                    </a:solidFill>
                  </a:rPr>
                  <a:t>IX</a:t>
                </a:r>
                <a:endParaRPr lang="fr-FR" b="1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68" name="Groupe 167"/>
            <p:cNvGrpSpPr/>
            <p:nvPr/>
          </p:nvGrpSpPr>
          <p:grpSpPr>
            <a:xfrm>
              <a:off x="7607045" y="4122306"/>
              <a:ext cx="360000" cy="369332"/>
              <a:chOff x="2734706" y="5251786"/>
              <a:chExt cx="360000" cy="369332"/>
            </a:xfrm>
          </p:grpSpPr>
          <p:sp>
            <p:nvSpPr>
              <p:cNvPr id="172" name="Ellipse 171"/>
              <p:cNvSpPr/>
              <p:nvPr/>
            </p:nvSpPr>
            <p:spPr>
              <a:xfrm>
                <a:off x="2734706" y="5256452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3" name="ZoneTexte 172"/>
              <p:cNvSpPr txBox="1"/>
              <p:nvPr/>
            </p:nvSpPr>
            <p:spPr>
              <a:xfrm>
                <a:off x="2774234" y="5251786"/>
                <a:ext cx="3161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mtClean="0"/>
                  <a:t>X</a:t>
                </a:r>
                <a:endParaRPr lang="fr-FR"/>
              </a:p>
            </p:txBody>
          </p:sp>
        </p:grpSp>
        <p:grpSp>
          <p:nvGrpSpPr>
            <p:cNvPr id="169" name="Groupe 168"/>
            <p:cNvGrpSpPr/>
            <p:nvPr/>
          </p:nvGrpSpPr>
          <p:grpSpPr>
            <a:xfrm>
              <a:off x="8068752" y="4122306"/>
              <a:ext cx="373820" cy="369332"/>
              <a:chOff x="2095057" y="5325516"/>
              <a:chExt cx="373820" cy="369332"/>
            </a:xfrm>
          </p:grpSpPr>
          <p:sp>
            <p:nvSpPr>
              <p:cNvPr id="170" name="Ellipse 169"/>
              <p:cNvSpPr/>
              <p:nvPr/>
            </p:nvSpPr>
            <p:spPr>
              <a:xfrm>
                <a:off x="2101967" y="5330182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171" name="ZoneTexte 170"/>
              <p:cNvSpPr txBox="1"/>
              <p:nvPr/>
            </p:nvSpPr>
            <p:spPr>
              <a:xfrm>
                <a:off x="2095057" y="5325516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 smtClean="0">
                    <a:solidFill>
                      <a:srgbClr val="FF0000"/>
                    </a:solidFill>
                  </a:rPr>
                  <a:t>IX</a:t>
                </a:r>
                <a:endParaRPr lang="fr-FR" b="1">
                  <a:solidFill>
                    <a:srgbClr val="FF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3531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Kagbaaga (NC, Atlantic, Bak, Bijogo</a:t>
            </a:r>
            <a:r>
              <a:rPr lang="fr-FR" smtClean="0"/>
              <a:t>) – personal data (~1000 nouns)</a:t>
            </a:r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4103"/>
              </p:ext>
            </p:extLst>
          </p:nvPr>
        </p:nvGraphicFramePr>
        <p:xfrm>
          <a:off x="6668680" y="1319054"/>
          <a:ext cx="4690199" cy="4511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0408"/>
                <a:gridCol w="904760"/>
                <a:gridCol w="929032"/>
                <a:gridCol w="782194"/>
                <a:gridCol w="855613"/>
                <a:gridCol w="648192"/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WF</a:t>
                      </a:r>
                      <a:endParaRPr lang="fr-F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SG</a:t>
                      </a:r>
                      <a:endParaRPr lang="fr-F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TN</a:t>
                      </a:r>
                      <a:endParaRPr lang="fr-F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CO</a:t>
                      </a:r>
                      <a:endParaRPr lang="fr-F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PL</a:t>
                      </a:r>
                      <a:endParaRPr lang="fr-F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AGR</a:t>
                      </a:r>
                      <a:endParaRPr lang="fr-F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</a:rPr>
                        <a:t>O</a:t>
                      </a:r>
                      <a:endParaRPr lang="fr-F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</a:rPr>
                        <a:t>59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</a:rPr>
                        <a:t>1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</a:rPr>
                        <a:t>Ø</a:t>
                      </a:r>
                      <a:endParaRPr lang="fr-F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</a:rPr>
                        <a:t>62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</a:rPr>
                        <a:t>3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</a:rPr>
                        <a:t>N</a:t>
                      </a:r>
                      <a:endParaRPr lang="fr-F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</a:rPr>
                        <a:t>108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</a:rPr>
                        <a:t>16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</a:rPr>
                        <a:t>5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</a:rPr>
                        <a:t>Ŋ</a:t>
                      </a:r>
                      <a:endParaRPr lang="fr-F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</a:rPr>
                        <a:t>64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 smtClean="0">
                          <a:effectLst/>
                        </a:rPr>
                        <a:t>68 (+inf)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</a:rPr>
                        <a:t>9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</a:rPr>
                        <a:t>KA</a:t>
                      </a:r>
                      <a:endParaRPr lang="fr-F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</a:rPr>
                        <a:t>172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</a:rPr>
                        <a:t>48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</a:rPr>
                        <a:t>11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</a:rPr>
                        <a:t>E</a:t>
                      </a:r>
                      <a:endParaRPr lang="fr-F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</a:rPr>
                        <a:t>156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</a:rPr>
                        <a:t>21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</a:rPr>
                        <a:t>8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</a:rPr>
                        <a:t>3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</a:rPr>
                        <a:t>KO</a:t>
                      </a:r>
                      <a:endParaRPr lang="fr-F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</a:rPr>
                        <a:t>102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</a:rPr>
                        <a:t>26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</a:rPr>
                        <a:t>179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</a:rPr>
                        <a:t>7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</a:rPr>
                        <a:t>ŊA</a:t>
                      </a:r>
                      <a:endParaRPr lang="fr-F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</a:rPr>
                        <a:t>1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</a:rPr>
                        <a:t>10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</a:rPr>
                        <a:t>297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</a:rPr>
                        <a:t>8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</a:rPr>
                        <a:t>U</a:t>
                      </a:r>
                      <a:endParaRPr lang="fr-F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</a:rPr>
                        <a:t>24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</a:rPr>
                        <a:t>7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</a:rPr>
                        <a:t>10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</a:rPr>
                        <a:t>12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</a:rPr>
                        <a:t>I</a:t>
                      </a:r>
                      <a:endParaRPr lang="fr-F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</a:rPr>
                        <a:t>2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</a:rPr>
                        <a:t>28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</a:rPr>
                        <a:t>4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</a:rPr>
                        <a:t>M</a:t>
                      </a:r>
                      <a:endParaRPr lang="fr-F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</a:rPr>
                        <a:t>19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</a:rPr>
                        <a:t>120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</a:rPr>
                        <a:t>6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</a:rPr>
                        <a:t>MO</a:t>
                      </a:r>
                      <a:endParaRPr lang="fr-F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</a:rPr>
                        <a:t>5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</a:rPr>
                        <a:t>58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</a:rPr>
                        <a:t>10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</a:rPr>
                        <a:t>YA</a:t>
                      </a:r>
                      <a:endParaRPr lang="fr-F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</a:rPr>
                        <a:t>59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</a:rPr>
                        <a:t>2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</a:rPr>
                        <a:t>BA</a:t>
                      </a:r>
                      <a:endParaRPr lang="fr-F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</a:rPr>
                        <a:t>der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</a:rPr>
                        <a:t>13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</a:rPr>
                        <a:t>W</a:t>
                      </a:r>
                      <a:endParaRPr lang="fr-F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</a:rPr>
                        <a:t>1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>
                          <a:effectLst/>
                        </a:rPr>
                        <a:t>14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2995386" y="3531750"/>
            <a:ext cx="972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complex</a:t>
            </a:r>
            <a:endParaRPr lang="fr-FR"/>
          </a:p>
        </p:txBody>
      </p:sp>
      <p:cxnSp>
        <p:nvCxnSpPr>
          <p:cNvPr id="7" name="Connecteur droit 6"/>
          <p:cNvCxnSpPr/>
          <p:nvPr/>
        </p:nvCxnSpPr>
        <p:spPr>
          <a:xfrm flipH="1">
            <a:off x="3968153" y="3729472"/>
            <a:ext cx="216848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4714240" y="1672470"/>
            <a:ext cx="144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strict singular</a:t>
            </a:r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2849956" y="2261750"/>
            <a:ext cx="1138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non plural</a:t>
            </a:r>
            <a:endParaRPr lang="fr-FR"/>
          </a:p>
        </p:txBody>
      </p:sp>
      <p:sp>
        <p:nvSpPr>
          <p:cNvPr id="10" name="Accolade ouvrante 9"/>
          <p:cNvSpPr/>
          <p:nvPr/>
        </p:nvSpPr>
        <p:spPr>
          <a:xfrm>
            <a:off x="4020249" y="1791403"/>
            <a:ext cx="406400" cy="1402485"/>
          </a:xfrm>
          <a:prstGeom prst="lef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11" name="Accolade ouvrante 10"/>
          <p:cNvSpPr/>
          <p:nvPr/>
        </p:nvSpPr>
        <p:spPr>
          <a:xfrm>
            <a:off x="6194489" y="1731246"/>
            <a:ext cx="406400" cy="312740"/>
          </a:xfrm>
          <a:prstGeom prst="lef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12" name="Accolade ouvrante 11"/>
          <p:cNvSpPr/>
          <p:nvPr/>
        </p:nvSpPr>
        <p:spPr>
          <a:xfrm>
            <a:off x="6214809" y="3423920"/>
            <a:ext cx="406400" cy="609242"/>
          </a:xfrm>
          <a:prstGeom prst="lef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14" name="Accolade ouvrante 13"/>
          <p:cNvSpPr/>
          <p:nvPr/>
        </p:nvSpPr>
        <p:spPr>
          <a:xfrm>
            <a:off x="6214809" y="4273430"/>
            <a:ext cx="406400" cy="589280"/>
          </a:xfrm>
          <a:prstGeom prst="lef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5423723" y="4950430"/>
            <a:ext cx="1244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strict plural</a:t>
            </a:r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5539332" y="5219402"/>
            <a:ext cx="1129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pejorative</a:t>
            </a:r>
            <a:endParaRPr lang="fr-FR"/>
          </a:p>
        </p:txBody>
      </p:sp>
      <p:sp>
        <p:nvSpPr>
          <p:cNvPr id="17" name="Accolade ouvrante 16"/>
          <p:cNvSpPr/>
          <p:nvPr/>
        </p:nvSpPr>
        <p:spPr>
          <a:xfrm>
            <a:off x="4020249" y="4273430"/>
            <a:ext cx="406400" cy="939850"/>
          </a:xfrm>
          <a:prstGeom prst="lef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5757725" y="5460762"/>
            <a:ext cx="910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locative</a:t>
            </a:r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4722266" y="4370884"/>
            <a:ext cx="1399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mainly plural</a:t>
            </a:r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4303357" y="2515750"/>
            <a:ext cx="1859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extended singular</a:t>
            </a:r>
            <a:endParaRPr lang="fr-FR"/>
          </a:p>
        </p:txBody>
      </p:sp>
      <p:sp>
        <p:nvSpPr>
          <p:cNvPr id="22" name="Accolade ouvrante 21"/>
          <p:cNvSpPr/>
          <p:nvPr/>
        </p:nvSpPr>
        <p:spPr>
          <a:xfrm>
            <a:off x="6214809" y="2265680"/>
            <a:ext cx="406400" cy="928208"/>
          </a:xfrm>
          <a:prstGeom prst="lef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656598" y="4537590"/>
            <a:ext cx="1342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mtClean="0"/>
              <a:t>non singular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452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290320" y="2773680"/>
            <a:ext cx="24478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b="1" smtClean="0"/>
              <a:t>MERCI !</a:t>
            </a:r>
            <a:endParaRPr lang="fr-FR" sz="5400" b="1"/>
          </a:p>
        </p:txBody>
      </p:sp>
    </p:spTree>
    <p:extLst>
      <p:ext uri="{BB962C8B-B14F-4D97-AF65-F5344CB8AC3E}">
        <p14:creationId xmlns:p14="http://schemas.microsoft.com/office/powerpoint/2010/main" val="309416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00" y="180000"/>
            <a:ext cx="10515600" cy="576000"/>
          </a:xfrm>
        </p:spPr>
        <p:txBody>
          <a:bodyPr/>
          <a:lstStyle/>
          <a:p>
            <a:r>
              <a:rPr lang="fr-FR" smtClean="0"/>
              <a:t>1. How I have understood G&amp;F’s approach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59115"/>
            <a:ext cx="10515600" cy="4411747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smtClean="0"/>
              <a:t>first problem </a:t>
            </a:r>
            <a:r>
              <a:rPr lang="en-US" sz="1800" smtClean="0"/>
              <a:t>(highlighting mine)</a:t>
            </a:r>
            <a:endParaRPr lang="en-US" dirty="0" smtClean="0"/>
          </a:p>
          <a:p>
            <a:pPr lvl="1"/>
            <a:r>
              <a:rPr lang="en-US" smtClean="0"/>
              <a:t>p.2: “Gender is </a:t>
            </a:r>
            <a:r>
              <a:rPr lang="en-US" b="1" smtClean="0">
                <a:solidFill>
                  <a:srgbClr val="FF0000"/>
                </a:solidFill>
              </a:rPr>
              <a:t>understood here in terms of Corbett</a:t>
            </a:r>
            <a:r>
              <a:rPr lang="en-US" smtClean="0"/>
              <a:t> </a:t>
            </a:r>
            <a:r>
              <a:rPr lang="en-US" b="1" smtClean="0">
                <a:solidFill>
                  <a:srgbClr val="FF0000"/>
                </a:solidFill>
              </a:rPr>
              <a:t>(1991)</a:t>
            </a:r>
            <a:r>
              <a:rPr lang="en-US" smtClean="0"/>
              <a:t>, namely as systems of noun classification (also called categorization) that are </a:t>
            </a:r>
            <a:r>
              <a:rPr lang="en-US" b="1" smtClean="0">
                <a:solidFill>
                  <a:srgbClr val="FF0000"/>
                </a:solidFill>
              </a:rPr>
              <a:t>reflected </a:t>
            </a:r>
            <a:r>
              <a:rPr lang="en-US" smtClean="0"/>
              <a:t>by</a:t>
            </a:r>
            <a:r>
              <a:rPr lang="en-US" b="1" smtClean="0"/>
              <a:t> </a:t>
            </a:r>
            <a:r>
              <a:rPr lang="en-US" b="1" smtClean="0">
                <a:solidFill>
                  <a:srgbClr val="FF0000"/>
                </a:solidFill>
              </a:rPr>
              <a:t>agreement</a:t>
            </a:r>
            <a:r>
              <a:rPr lang="en-US" smtClean="0"/>
              <a:t>.”</a:t>
            </a:r>
          </a:p>
          <a:p>
            <a:pPr lvl="1"/>
            <a:r>
              <a:rPr lang="en-US" smtClean="0"/>
              <a:t>P.8: “[the present approach] </a:t>
            </a:r>
            <a:r>
              <a:rPr lang="en-US" b="1" smtClean="0">
                <a:solidFill>
                  <a:srgbClr val="FF0000"/>
                </a:solidFill>
              </a:rPr>
              <a:t>is opposed to Corbett’s (1991) approach</a:t>
            </a:r>
            <a:r>
              <a:rPr lang="en-US" smtClean="0"/>
              <a:t>, which [...] distinguishes on the one hand between ‘controller gender’ and ‘target gender’”</a:t>
            </a:r>
          </a:p>
          <a:p>
            <a:pPr lvl="1"/>
            <a:endParaRPr lang="en-US" smtClean="0"/>
          </a:p>
          <a:p>
            <a:pPr marL="457200" lvl="1" indent="0">
              <a:buNone/>
            </a:pPr>
            <a:r>
              <a:rPr lang="en-US" smtClean="0"/>
              <a:t>		Corbett’s ‘controller gender’ = G&amp;F’s ‘declension’ ? &gt; ‘deriflection’</a:t>
            </a:r>
          </a:p>
          <a:p>
            <a:pPr marL="457200" lvl="1" indent="0">
              <a:buNone/>
            </a:pPr>
            <a:r>
              <a:rPr lang="en-US" smtClean="0"/>
              <a:t>		Corbett’s ‘target gender’ = ‘G&amp;F’s ‘gender’ ?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329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00" y="180000"/>
            <a:ext cx="10515600" cy="576000"/>
          </a:xfrm>
        </p:spPr>
        <p:txBody>
          <a:bodyPr/>
          <a:lstStyle/>
          <a:p>
            <a:r>
              <a:rPr lang="fr-FR" smtClean="0"/>
              <a:t>References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/>
              <a:t>Cobbinah, Alexander Yao</a:t>
            </a:r>
            <a:r>
              <a:rPr lang="fr-FR"/>
              <a:t> (2012). Nominal classification and verbal nouns in Baïnounk Gubëeher. London : </a:t>
            </a:r>
            <a:r>
              <a:rPr lang="fr-FR" smtClean="0"/>
              <a:t>SOAS (PhD thesis).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494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9398407" y="2157930"/>
            <a:ext cx="360000" cy="369332"/>
            <a:chOff x="1600418" y="1792660"/>
            <a:chExt cx="360000" cy="369332"/>
          </a:xfrm>
        </p:grpSpPr>
        <p:sp>
          <p:nvSpPr>
            <p:cNvPr id="5" name="Ellipse 4"/>
            <p:cNvSpPr/>
            <p:nvPr/>
          </p:nvSpPr>
          <p:spPr>
            <a:xfrm>
              <a:off x="1600418" y="1797326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1659231" y="1792660"/>
              <a:ext cx="242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I</a:t>
              </a:r>
              <a:endParaRPr lang="fr-FR"/>
            </a:p>
          </p:txBody>
        </p:sp>
      </p:grpSp>
      <p:grpSp>
        <p:nvGrpSpPr>
          <p:cNvPr id="7" name="Groupe 6"/>
          <p:cNvGrpSpPr/>
          <p:nvPr/>
        </p:nvGrpSpPr>
        <p:grpSpPr>
          <a:xfrm>
            <a:off x="10077612" y="2998325"/>
            <a:ext cx="368413" cy="369332"/>
            <a:chOff x="1401110" y="2510759"/>
            <a:chExt cx="368413" cy="369332"/>
          </a:xfrm>
        </p:grpSpPr>
        <p:sp>
          <p:nvSpPr>
            <p:cNvPr id="8" name="Ellipse 7"/>
            <p:cNvSpPr/>
            <p:nvPr/>
          </p:nvSpPr>
          <p:spPr>
            <a:xfrm>
              <a:off x="1401110" y="2518846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1411733" y="2510759"/>
              <a:ext cx="3577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III</a:t>
              </a:r>
              <a:endParaRPr lang="fr-FR"/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9398407" y="2641752"/>
            <a:ext cx="360000" cy="369332"/>
            <a:chOff x="719266" y="3241277"/>
            <a:chExt cx="360000" cy="369332"/>
          </a:xfrm>
        </p:grpSpPr>
        <p:sp>
          <p:nvSpPr>
            <p:cNvPr id="11" name="Ellipse 10"/>
            <p:cNvSpPr/>
            <p:nvPr/>
          </p:nvSpPr>
          <p:spPr>
            <a:xfrm>
              <a:off x="719266" y="3245943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749225" y="324127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II</a:t>
              </a:r>
              <a:endParaRPr lang="fr-FR"/>
            </a:p>
          </p:txBody>
        </p:sp>
      </p:grpSp>
      <p:grpSp>
        <p:nvGrpSpPr>
          <p:cNvPr id="13" name="Groupe 12"/>
          <p:cNvGrpSpPr/>
          <p:nvPr/>
        </p:nvGrpSpPr>
        <p:grpSpPr>
          <a:xfrm>
            <a:off x="8951869" y="3021566"/>
            <a:ext cx="373820" cy="369332"/>
            <a:chOff x="1586598" y="3127000"/>
            <a:chExt cx="373820" cy="369332"/>
          </a:xfrm>
        </p:grpSpPr>
        <p:sp>
          <p:nvSpPr>
            <p:cNvPr id="14" name="Ellipse 13"/>
            <p:cNvSpPr/>
            <p:nvPr/>
          </p:nvSpPr>
          <p:spPr>
            <a:xfrm>
              <a:off x="1593508" y="3131666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1586598" y="3127000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IV</a:t>
              </a:r>
              <a:endParaRPr lang="fr-FR"/>
            </a:p>
          </p:txBody>
        </p:sp>
      </p:grpSp>
      <p:grpSp>
        <p:nvGrpSpPr>
          <p:cNvPr id="16" name="Groupe 15"/>
          <p:cNvGrpSpPr/>
          <p:nvPr/>
        </p:nvGrpSpPr>
        <p:grpSpPr>
          <a:xfrm>
            <a:off x="8548205" y="3693558"/>
            <a:ext cx="360000" cy="369332"/>
            <a:chOff x="2192948" y="3782695"/>
            <a:chExt cx="360000" cy="369332"/>
          </a:xfrm>
        </p:grpSpPr>
        <p:sp>
          <p:nvSpPr>
            <p:cNvPr id="17" name="Ellipse 16"/>
            <p:cNvSpPr/>
            <p:nvPr/>
          </p:nvSpPr>
          <p:spPr>
            <a:xfrm>
              <a:off x="2192948" y="3787361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2214892" y="3782695"/>
              <a:ext cx="316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V</a:t>
              </a:r>
              <a:endParaRPr lang="fr-FR"/>
            </a:p>
          </p:txBody>
        </p:sp>
      </p:grpSp>
      <p:grpSp>
        <p:nvGrpSpPr>
          <p:cNvPr id="19" name="Groupe 18"/>
          <p:cNvGrpSpPr/>
          <p:nvPr/>
        </p:nvGrpSpPr>
        <p:grpSpPr>
          <a:xfrm>
            <a:off x="8951869" y="4075472"/>
            <a:ext cx="373820" cy="369332"/>
            <a:chOff x="1430926" y="4193866"/>
            <a:chExt cx="373820" cy="369332"/>
          </a:xfrm>
        </p:grpSpPr>
        <p:sp>
          <p:nvSpPr>
            <p:cNvPr id="20" name="Ellipse 19"/>
            <p:cNvSpPr/>
            <p:nvPr/>
          </p:nvSpPr>
          <p:spPr>
            <a:xfrm>
              <a:off x="1437836" y="4198532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1430926" y="4193866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VI</a:t>
              </a:r>
              <a:endParaRPr lang="fr-FR"/>
            </a:p>
          </p:txBody>
        </p:sp>
      </p:grpSp>
      <p:grpSp>
        <p:nvGrpSpPr>
          <p:cNvPr id="22" name="Groupe 21"/>
          <p:cNvGrpSpPr/>
          <p:nvPr/>
        </p:nvGrpSpPr>
        <p:grpSpPr>
          <a:xfrm>
            <a:off x="10024734" y="5016195"/>
            <a:ext cx="489236" cy="369332"/>
            <a:chOff x="1345475" y="5182633"/>
            <a:chExt cx="489236" cy="369332"/>
          </a:xfrm>
        </p:grpSpPr>
        <p:sp>
          <p:nvSpPr>
            <p:cNvPr id="23" name="Ellipse 22"/>
            <p:cNvSpPr/>
            <p:nvPr/>
          </p:nvSpPr>
          <p:spPr>
            <a:xfrm>
              <a:off x="1400468" y="518729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1345475" y="5182633"/>
              <a:ext cx="489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VIII</a:t>
              </a:r>
              <a:endParaRPr lang="fr-FR"/>
            </a:p>
          </p:txBody>
        </p:sp>
      </p:grpSp>
      <p:grpSp>
        <p:nvGrpSpPr>
          <p:cNvPr id="25" name="Groupe 24"/>
          <p:cNvGrpSpPr/>
          <p:nvPr/>
        </p:nvGrpSpPr>
        <p:grpSpPr>
          <a:xfrm>
            <a:off x="8509705" y="4462013"/>
            <a:ext cx="431528" cy="369332"/>
            <a:chOff x="1379716" y="4591525"/>
            <a:chExt cx="431528" cy="369332"/>
          </a:xfrm>
        </p:grpSpPr>
        <p:sp>
          <p:nvSpPr>
            <p:cNvPr id="26" name="Ellipse 25"/>
            <p:cNvSpPr/>
            <p:nvPr/>
          </p:nvSpPr>
          <p:spPr>
            <a:xfrm>
              <a:off x="1415480" y="4596191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1379716" y="4591525"/>
              <a:ext cx="4315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VII</a:t>
              </a:r>
              <a:endParaRPr lang="fr-FR"/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9394212" y="5250348"/>
            <a:ext cx="373820" cy="369332"/>
            <a:chOff x="2095057" y="5325516"/>
            <a:chExt cx="373820" cy="369332"/>
          </a:xfrm>
        </p:grpSpPr>
        <p:sp>
          <p:nvSpPr>
            <p:cNvPr id="29" name="Ellipse 28"/>
            <p:cNvSpPr/>
            <p:nvPr/>
          </p:nvSpPr>
          <p:spPr>
            <a:xfrm>
              <a:off x="2101967" y="5330182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2095057" y="5325516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IX</a:t>
              </a:r>
              <a:endParaRPr lang="fr-FR"/>
            </a:p>
          </p:txBody>
        </p:sp>
      </p:grpSp>
      <p:grpSp>
        <p:nvGrpSpPr>
          <p:cNvPr id="31" name="Groupe 30"/>
          <p:cNvGrpSpPr/>
          <p:nvPr/>
        </p:nvGrpSpPr>
        <p:grpSpPr>
          <a:xfrm>
            <a:off x="8548205" y="5462016"/>
            <a:ext cx="360000" cy="369332"/>
            <a:chOff x="2734706" y="5251786"/>
            <a:chExt cx="360000" cy="369332"/>
          </a:xfrm>
        </p:grpSpPr>
        <p:sp>
          <p:nvSpPr>
            <p:cNvPr id="32" name="Ellipse 31"/>
            <p:cNvSpPr/>
            <p:nvPr/>
          </p:nvSpPr>
          <p:spPr>
            <a:xfrm>
              <a:off x="2734706" y="5256452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2756650" y="5251786"/>
              <a:ext cx="316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X</a:t>
              </a:r>
              <a:endParaRPr lang="fr-FR"/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1058257" y="1659839"/>
            <a:ext cx="4309243" cy="2831799"/>
            <a:chOff x="1058257" y="1659839"/>
            <a:chExt cx="4309243" cy="2831799"/>
          </a:xfrm>
        </p:grpSpPr>
        <p:cxnSp>
          <p:nvCxnSpPr>
            <p:cNvPr id="34" name="Connecteur droit 33"/>
            <p:cNvCxnSpPr/>
            <p:nvPr/>
          </p:nvCxnSpPr>
          <p:spPr>
            <a:xfrm flipV="1">
              <a:off x="2176178" y="2367476"/>
              <a:ext cx="22680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37"/>
            <p:cNvCxnSpPr/>
            <p:nvPr/>
          </p:nvCxnSpPr>
          <p:spPr>
            <a:xfrm flipV="1">
              <a:off x="2176178" y="2822463"/>
              <a:ext cx="22680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38"/>
            <p:cNvCxnSpPr/>
            <p:nvPr/>
          </p:nvCxnSpPr>
          <p:spPr>
            <a:xfrm flipV="1">
              <a:off x="2176178" y="3340530"/>
              <a:ext cx="22680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40"/>
            <p:cNvCxnSpPr/>
            <p:nvPr/>
          </p:nvCxnSpPr>
          <p:spPr>
            <a:xfrm flipV="1">
              <a:off x="2176178" y="4307657"/>
              <a:ext cx="22680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42"/>
            <p:cNvCxnSpPr/>
            <p:nvPr/>
          </p:nvCxnSpPr>
          <p:spPr>
            <a:xfrm flipV="1">
              <a:off x="2176178" y="3852673"/>
              <a:ext cx="22680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ZoneTexte 43"/>
            <p:cNvSpPr txBox="1"/>
            <p:nvPr/>
          </p:nvSpPr>
          <p:spPr>
            <a:xfrm>
              <a:off x="1836995" y="2190811"/>
              <a:ext cx="3369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O</a:t>
              </a:r>
              <a:endParaRPr lang="fr-FR"/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1612575" y="2637283"/>
              <a:ext cx="5613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E, Ø</a:t>
              </a:r>
              <a:endParaRPr lang="fr-FR"/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1058257" y="3166134"/>
              <a:ext cx="11156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/>
                <a:t>KA , KO, U</a:t>
              </a:r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1692725" y="3674715"/>
              <a:ext cx="4812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ŊO</a:t>
              </a:r>
              <a:endParaRPr lang="fr-FR"/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1433039" y="4121188"/>
              <a:ext cx="7409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N, </a:t>
              </a:r>
              <a:r>
                <a:rPr lang="fr-FR"/>
                <a:t>ŊO</a:t>
              </a:r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4498031" y="2189438"/>
              <a:ext cx="4128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YA</a:t>
              </a:r>
              <a:endParaRPr lang="fr-FR"/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4498031" y="2635910"/>
              <a:ext cx="8694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I, U, KO</a:t>
              </a:r>
              <a:endParaRPr lang="fr-FR"/>
            </a:p>
          </p:txBody>
        </p:sp>
        <p:sp>
          <p:nvSpPr>
            <p:cNvPr id="54" name="ZoneTexte 53"/>
            <p:cNvSpPr txBox="1"/>
            <p:nvPr/>
          </p:nvSpPr>
          <p:spPr>
            <a:xfrm>
              <a:off x="4498031" y="3145511"/>
              <a:ext cx="4619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ŊA</a:t>
              </a:r>
              <a:endParaRPr lang="fr-FR"/>
            </a:p>
          </p:txBody>
        </p:sp>
        <p:sp>
          <p:nvSpPr>
            <p:cNvPr id="56" name="ZoneTexte 55"/>
            <p:cNvSpPr txBox="1"/>
            <p:nvPr/>
          </p:nvSpPr>
          <p:spPr>
            <a:xfrm>
              <a:off x="4498031" y="3673342"/>
              <a:ext cx="841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M, MO</a:t>
              </a:r>
              <a:endParaRPr lang="fr-FR"/>
            </a:p>
          </p:txBody>
        </p:sp>
        <p:sp>
          <p:nvSpPr>
            <p:cNvPr id="57" name="ZoneTexte 56"/>
            <p:cNvSpPr txBox="1"/>
            <p:nvPr/>
          </p:nvSpPr>
          <p:spPr>
            <a:xfrm>
              <a:off x="4498031" y="4119815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M</a:t>
              </a:r>
              <a:endParaRPr lang="fr-FR"/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2629028" y="1659839"/>
              <a:ext cx="14011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smtClean="0"/>
                <a:t>DECLENSION</a:t>
              </a:r>
              <a:endParaRPr lang="fr-FR" b="1"/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1734403" y="1659839"/>
              <a:ext cx="4395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/>
                <a:t>NF</a:t>
              </a:r>
              <a:endParaRPr lang="fr-FR" b="1"/>
            </a:p>
          </p:txBody>
        </p:sp>
        <p:sp>
          <p:nvSpPr>
            <p:cNvPr id="60" name="ZoneTexte 59"/>
            <p:cNvSpPr txBox="1"/>
            <p:nvPr/>
          </p:nvSpPr>
          <p:spPr>
            <a:xfrm>
              <a:off x="4498031" y="1659839"/>
              <a:ext cx="4395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/>
                <a:t>NF</a:t>
              </a:r>
              <a:endParaRPr lang="fr-FR" b="1"/>
            </a:p>
          </p:txBody>
        </p:sp>
        <p:grpSp>
          <p:nvGrpSpPr>
            <p:cNvPr id="61" name="Groupe 60"/>
            <p:cNvGrpSpPr/>
            <p:nvPr/>
          </p:nvGrpSpPr>
          <p:grpSpPr>
            <a:xfrm>
              <a:off x="3092314" y="2157930"/>
              <a:ext cx="360000" cy="369332"/>
              <a:chOff x="1600418" y="1792660"/>
              <a:chExt cx="360000" cy="369332"/>
            </a:xfrm>
          </p:grpSpPr>
          <p:sp>
            <p:nvSpPr>
              <p:cNvPr id="62" name="Ellipse 61"/>
              <p:cNvSpPr/>
              <p:nvPr/>
            </p:nvSpPr>
            <p:spPr>
              <a:xfrm>
                <a:off x="1600418" y="1797326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3" name="ZoneTexte 62"/>
              <p:cNvSpPr txBox="1"/>
              <p:nvPr/>
            </p:nvSpPr>
            <p:spPr>
              <a:xfrm>
                <a:off x="1659231" y="1792660"/>
                <a:ext cx="2423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mtClean="0"/>
                  <a:t>I</a:t>
                </a:r>
                <a:endParaRPr lang="fr-FR"/>
              </a:p>
            </p:txBody>
          </p:sp>
        </p:grpSp>
        <p:grpSp>
          <p:nvGrpSpPr>
            <p:cNvPr id="64" name="Groupe 63"/>
            <p:cNvGrpSpPr/>
            <p:nvPr/>
          </p:nvGrpSpPr>
          <p:grpSpPr>
            <a:xfrm>
              <a:off x="3092314" y="2628523"/>
              <a:ext cx="368413" cy="369332"/>
              <a:chOff x="1401110" y="2510759"/>
              <a:chExt cx="368413" cy="369332"/>
            </a:xfrm>
          </p:grpSpPr>
          <p:sp>
            <p:nvSpPr>
              <p:cNvPr id="65" name="Ellipse 64"/>
              <p:cNvSpPr/>
              <p:nvPr/>
            </p:nvSpPr>
            <p:spPr>
              <a:xfrm>
                <a:off x="1401110" y="2518846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6" name="ZoneTexte 65"/>
              <p:cNvSpPr txBox="1"/>
              <p:nvPr/>
            </p:nvSpPr>
            <p:spPr>
              <a:xfrm>
                <a:off x="1411733" y="2510759"/>
                <a:ext cx="3577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mtClean="0"/>
                  <a:t>III</a:t>
                </a:r>
                <a:endParaRPr lang="fr-FR"/>
              </a:p>
            </p:txBody>
          </p:sp>
        </p:grpSp>
        <p:grpSp>
          <p:nvGrpSpPr>
            <p:cNvPr id="67" name="Groupe 66"/>
            <p:cNvGrpSpPr/>
            <p:nvPr/>
          </p:nvGrpSpPr>
          <p:grpSpPr>
            <a:xfrm>
              <a:off x="2613020" y="2641752"/>
              <a:ext cx="360000" cy="369332"/>
              <a:chOff x="719266" y="3241277"/>
              <a:chExt cx="360000" cy="369332"/>
            </a:xfrm>
          </p:grpSpPr>
          <p:sp>
            <p:nvSpPr>
              <p:cNvPr id="68" name="Ellipse 67"/>
              <p:cNvSpPr/>
              <p:nvPr/>
            </p:nvSpPr>
            <p:spPr>
              <a:xfrm>
                <a:off x="719266" y="3245943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9" name="ZoneTexte 68"/>
              <p:cNvSpPr txBox="1"/>
              <p:nvPr/>
            </p:nvSpPr>
            <p:spPr>
              <a:xfrm>
                <a:off x="749225" y="3241277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mtClean="0"/>
                  <a:t>II</a:t>
                </a:r>
                <a:endParaRPr lang="fr-FR"/>
              </a:p>
            </p:txBody>
          </p:sp>
        </p:grpSp>
        <p:grpSp>
          <p:nvGrpSpPr>
            <p:cNvPr id="70" name="Groupe 69"/>
            <p:cNvGrpSpPr/>
            <p:nvPr/>
          </p:nvGrpSpPr>
          <p:grpSpPr>
            <a:xfrm>
              <a:off x="3607962" y="2622875"/>
              <a:ext cx="373820" cy="369332"/>
              <a:chOff x="1586598" y="3127000"/>
              <a:chExt cx="373820" cy="369332"/>
            </a:xfrm>
          </p:grpSpPr>
          <p:sp>
            <p:nvSpPr>
              <p:cNvPr id="71" name="Ellipse 70"/>
              <p:cNvSpPr/>
              <p:nvPr/>
            </p:nvSpPr>
            <p:spPr>
              <a:xfrm>
                <a:off x="1593508" y="3131666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2" name="ZoneTexte 71"/>
              <p:cNvSpPr txBox="1"/>
              <p:nvPr/>
            </p:nvSpPr>
            <p:spPr>
              <a:xfrm>
                <a:off x="1586598" y="3127000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mtClean="0"/>
                  <a:t>IV</a:t>
                </a:r>
                <a:endParaRPr lang="fr-FR"/>
              </a:p>
            </p:txBody>
          </p:sp>
        </p:grpSp>
        <p:grpSp>
          <p:nvGrpSpPr>
            <p:cNvPr id="73" name="Groupe 72"/>
            <p:cNvGrpSpPr/>
            <p:nvPr/>
          </p:nvGrpSpPr>
          <p:grpSpPr>
            <a:xfrm>
              <a:off x="2630607" y="3143488"/>
              <a:ext cx="360000" cy="369332"/>
              <a:chOff x="2192948" y="3782695"/>
              <a:chExt cx="360000" cy="369332"/>
            </a:xfrm>
          </p:grpSpPr>
          <p:sp>
            <p:nvSpPr>
              <p:cNvPr id="74" name="Ellipse 73"/>
              <p:cNvSpPr/>
              <p:nvPr/>
            </p:nvSpPr>
            <p:spPr>
              <a:xfrm>
                <a:off x="2192948" y="3787361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5" name="ZoneTexte 74"/>
              <p:cNvSpPr txBox="1"/>
              <p:nvPr/>
            </p:nvSpPr>
            <p:spPr>
              <a:xfrm>
                <a:off x="2214892" y="3782695"/>
                <a:ext cx="3161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mtClean="0"/>
                  <a:t>V</a:t>
                </a:r>
                <a:endParaRPr lang="fr-FR"/>
              </a:p>
            </p:txBody>
          </p:sp>
        </p:grpSp>
        <p:grpSp>
          <p:nvGrpSpPr>
            <p:cNvPr id="76" name="Groupe 75"/>
            <p:cNvGrpSpPr/>
            <p:nvPr/>
          </p:nvGrpSpPr>
          <p:grpSpPr>
            <a:xfrm>
              <a:off x="3092314" y="3143488"/>
              <a:ext cx="373820" cy="369332"/>
              <a:chOff x="1430926" y="4193866"/>
              <a:chExt cx="373820" cy="369332"/>
            </a:xfrm>
          </p:grpSpPr>
          <p:sp>
            <p:nvSpPr>
              <p:cNvPr id="77" name="Ellipse 76"/>
              <p:cNvSpPr/>
              <p:nvPr/>
            </p:nvSpPr>
            <p:spPr>
              <a:xfrm>
                <a:off x="1437836" y="4198532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8" name="ZoneTexte 77"/>
              <p:cNvSpPr txBox="1"/>
              <p:nvPr/>
            </p:nvSpPr>
            <p:spPr>
              <a:xfrm>
                <a:off x="1430926" y="4193866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mtClean="0"/>
                  <a:t>VI</a:t>
                </a:r>
                <a:endParaRPr lang="fr-FR"/>
              </a:p>
            </p:txBody>
          </p:sp>
        </p:grpSp>
        <p:grpSp>
          <p:nvGrpSpPr>
            <p:cNvPr id="79" name="Groupe 78"/>
            <p:cNvGrpSpPr/>
            <p:nvPr/>
          </p:nvGrpSpPr>
          <p:grpSpPr>
            <a:xfrm>
              <a:off x="3567841" y="3670971"/>
              <a:ext cx="489236" cy="369332"/>
              <a:chOff x="1345475" y="5182633"/>
              <a:chExt cx="489236" cy="369332"/>
            </a:xfrm>
          </p:grpSpPr>
          <p:sp>
            <p:nvSpPr>
              <p:cNvPr id="80" name="Ellipse 79"/>
              <p:cNvSpPr/>
              <p:nvPr/>
            </p:nvSpPr>
            <p:spPr>
              <a:xfrm>
                <a:off x="1400468" y="5187299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1" name="ZoneTexte 80"/>
              <p:cNvSpPr txBox="1"/>
              <p:nvPr/>
            </p:nvSpPr>
            <p:spPr>
              <a:xfrm>
                <a:off x="1345475" y="5182633"/>
                <a:ext cx="4892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mtClean="0"/>
                  <a:t>VIII</a:t>
                </a:r>
                <a:endParaRPr lang="fr-FR"/>
              </a:p>
            </p:txBody>
          </p:sp>
        </p:grpSp>
        <p:grpSp>
          <p:nvGrpSpPr>
            <p:cNvPr id="82" name="Groupe 81"/>
            <p:cNvGrpSpPr/>
            <p:nvPr/>
          </p:nvGrpSpPr>
          <p:grpSpPr>
            <a:xfrm>
              <a:off x="3567841" y="3143488"/>
              <a:ext cx="431528" cy="369332"/>
              <a:chOff x="1379716" y="4591525"/>
              <a:chExt cx="431528" cy="369332"/>
            </a:xfrm>
          </p:grpSpPr>
          <p:sp>
            <p:nvSpPr>
              <p:cNvPr id="83" name="Ellipse 82"/>
              <p:cNvSpPr/>
              <p:nvPr/>
            </p:nvSpPr>
            <p:spPr>
              <a:xfrm>
                <a:off x="1415480" y="4596191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4" name="ZoneTexte 83"/>
              <p:cNvSpPr txBox="1"/>
              <p:nvPr/>
            </p:nvSpPr>
            <p:spPr>
              <a:xfrm>
                <a:off x="1379716" y="4591525"/>
                <a:ext cx="4315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mtClean="0"/>
                  <a:t>VII</a:t>
                </a:r>
                <a:endParaRPr lang="fr-FR"/>
              </a:p>
            </p:txBody>
          </p:sp>
        </p:grpSp>
        <p:grpSp>
          <p:nvGrpSpPr>
            <p:cNvPr id="85" name="Groupe 84"/>
            <p:cNvGrpSpPr/>
            <p:nvPr/>
          </p:nvGrpSpPr>
          <p:grpSpPr>
            <a:xfrm>
              <a:off x="3092314" y="3670971"/>
              <a:ext cx="373820" cy="369332"/>
              <a:chOff x="2095057" y="5325516"/>
              <a:chExt cx="373820" cy="369332"/>
            </a:xfrm>
          </p:grpSpPr>
          <p:sp>
            <p:nvSpPr>
              <p:cNvPr id="86" name="Ellipse 85"/>
              <p:cNvSpPr/>
              <p:nvPr/>
            </p:nvSpPr>
            <p:spPr>
              <a:xfrm>
                <a:off x="2101967" y="5330182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87" name="ZoneTexte 86"/>
              <p:cNvSpPr txBox="1"/>
              <p:nvPr/>
            </p:nvSpPr>
            <p:spPr>
              <a:xfrm>
                <a:off x="2095057" y="5325516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 smtClean="0">
                    <a:solidFill>
                      <a:srgbClr val="FF0000"/>
                    </a:solidFill>
                  </a:rPr>
                  <a:t>IX</a:t>
                </a:r>
                <a:endParaRPr lang="fr-FR" b="1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88" name="Groupe 87"/>
            <p:cNvGrpSpPr/>
            <p:nvPr/>
          </p:nvGrpSpPr>
          <p:grpSpPr>
            <a:xfrm>
              <a:off x="2630607" y="4122306"/>
              <a:ext cx="360000" cy="369332"/>
              <a:chOff x="2734706" y="5251786"/>
              <a:chExt cx="360000" cy="369332"/>
            </a:xfrm>
          </p:grpSpPr>
          <p:sp>
            <p:nvSpPr>
              <p:cNvPr id="89" name="Ellipse 88"/>
              <p:cNvSpPr/>
              <p:nvPr/>
            </p:nvSpPr>
            <p:spPr>
              <a:xfrm>
                <a:off x="2734706" y="5256452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0" name="ZoneTexte 89"/>
              <p:cNvSpPr txBox="1"/>
              <p:nvPr/>
            </p:nvSpPr>
            <p:spPr>
              <a:xfrm>
                <a:off x="2774234" y="5251786"/>
                <a:ext cx="3161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mtClean="0"/>
                  <a:t>X</a:t>
                </a:r>
                <a:endParaRPr lang="fr-FR"/>
              </a:p>
            </p:txBody>
          </p:sp>
        </p:grpSp>
        <p:grpSp>
          <p:nvGrpSpPr>
            <p:cNvPr id="93" name="Groupe 92"/>
            <p:cNvGrpSpPr/>
            <p:nvPr/>
          </p:nvGrpSpPr>
          <p:grpSpPr>
            <a:xfrm>
              <a:off x="3092314" y="4122306"/>
              <a:ext cx="373820" cy="369332"/>
              <a:chOff x="2095057" y="5325516"/>
              <a:chExt cx="373820" cy="369332"/>
            </a:xfrm>
          </p:grpSpPr>
          <p:sp>
            <p:nvSpPr>
              <p:cNvPr id="94" name="Ellipse 93"/>
              <p:cNvSpPr/>
              <p:nvPr/>
            </p:nvSpPr>
            <p:spPr>
              <a:xfrm>
                <a:off x="2101967" y="5330182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95" name="ZoneTexte 94"/>
              <p:cNvSpPr txBox="1"/>
              <p:nvPr/>
            </p:nvSpPr>
            <p:spPr>
              <a:xfrm>
                <a:off x="2095057" y="5325516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 smtClean="0">
                    <a:solidFill>
                      <a:srgbClr val="FF0000"/>
                    </a:solidFill>
                  </a:rPr>
                  <a:t>IX</a:t>
                </a:r>
                <a:endParaRPr lang="fr-FR" b="1">
                  <a:solidFill>
                    <a:srgbClr val="FF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7502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00" y="180000"/>
            <a:ext cx="10515600" cy="576000"/>
          </a:xfrm>
        </p:spPr>
        <p:txBody>
          <a:bodyPr>
            <a:normAutofit/>
          </a:bodyPr>
          <a:lstStyle/>
          <a:p>
            <a:r>
              <a:rPr lang="fr-FR" smtClean="0"/>
              <a:t>G&amp;F’s definitions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/>
              <a:t>p.4: “a gender is instantiated by a particular </a:t>
            </a:r>
            <a:r>
              <a:rPr lang="en-US" b="1">
                <a:solidFill>
                  <a:srgbClr val="FF0000"/>
                </a:solidFill>
              </a:rPr>
              <a:t>pairing</a:t>
            </a:r>
            <a:r>
              <a:rPr lang="en-US"/>
              <a:t> of the respective agreement classes”</a:t>
            </a:r>
          </a:p>
          <a:p>
            <a:pPr lvl="1"/>
            <a:r>
              <a:rPr lang="en-US"/>
              <a:t>p.5: “Normally, genders as the ultimate goal of analysis here are thus </a:t>
            </a:r>
            <a:r>
              <a:rPr lang="en-US" b="1">
                <a:solidFill>
                  <a:srgbClr val="FF0000"/>
                </a:solidFill>
              </a:rPr>
              <a:t>classes of nouns in the abstract lexicon</a:t>
            </a:r>
            <a:r>
              <a:rPr lang="en-US"/>
              <a:t>”</a:t>
            </a:r>
          </a:p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742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pSp>
        <p:nvGrpSpPr>
          <p:cNvPr id="5" name="Groupe 4"/>
          <p:cNvGrpSpPr/>
          <p:nvPr/>
        </p:nvGrpSpPr>
        <p:grpSpPr>
          <a:xfrm>
            <a:off x="1330192" y="1649941"/>
            <a:ext cx="3227538" cy="3788999"/>
            <a:chOff x="301492" y="1080000"/>
            <a:chExt cx="3227538" cy="3788999"/>
          </a:xfrm>
        </p:grpSpPr>
        <p:cxnSp>
          <p:nvCxnSpPr>
            <p:cNvPr id="6" name="Connecteur droit 5"/>
            <p:cNvCxnSpPr/>
            <p:nvPr/>
          </p:nvCxnSpPr>
          <p:spPr>
            <a:xfrm flipV="1">
              <a:off x="753219" y="1628653"/>
              <a:ext cx="2268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>
            <a:xfrm flipV="1">
              <a:off x="773539" y="2497976"/>
              <a:ext cx="226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/>
            <p:cNvCxnSpPr/>
            <p:nvPr/>
          </p:nvCxnSpPr>
          <p:spPr>
            <a:xfrm flipV="1">
              <a:off x="773539" y="3372501"/>
              <a:ext cx="226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>
            <a:xfrm flipV="1">
              <a:off x="773539" y="3786841"/>
              <a:ext cx="226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 flipV="1">
              <a:off x="773539" y="4191024"/>
              <a:ext cx="226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/>
            <p:cNvCxnSpPr/>
            <p:nvPr/>
          </p:nvCxnSpPr>
          <p:spPr>
            <a:xfrm flipV="1">
              <a:off x="773539" y="2496553"/>
              <a:ext cx="2268000" cy="21241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>
              <a:off x="753219" y="1628653"/>
              <a:ext cx="2268000" cy="43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flipV="1">
              <a:off x="773539" y="1637390"/>
              <a:ext cx="2268000" cy="2558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/>
          </p:nvCxnSpPr>
          <p:spPr>
            <a:xfrm flipV="1">
              <a:off x="773539" y="1635969"/>
              <a:ext cx="2268000" cy="419542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/>
            <p:cNvCxnSpPr/>
            <p:nvPr/>
          </p:nvCxnSpPr>
          <p:spPr>
            <a:xfrm flipV="1">
              <a:off x="773539" y="2505293"/>
              <a:ext cx="2268000" cy="419542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>
              <a:off x="753219" y="1628653"/>
              <a:ext cx="2268000" cy="129600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flipV="1">
              <a:off x="773539" y="1621336"/>
              <a:ext cx="2268000" cy="17424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ZoneTexte 17"/>
            <p:cNvSpPr txBox="1"/>
            <p:nvPr/>
          </p:nvSpPr>
          <p:spPr>
            <a:xfrm>
              <a:off x="455823" y="1487735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A</a:t>
              </a:r>
              <a:endParaRPr lang="fr-FR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451533" y="318763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b="1" smtClean="0">
                  <a:solidFill>
                    <a:srgbClr val="FF0000"/>
                  </a:solidFill>
                </a:rPr>
                <a:t>E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301492" y="2750287"/>
              <a:ext cx="4517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b="1" smtClean="0">
                  <a:solidFill>
                    <a:srgbClr val="FF0000"/>
                  </a:solidFill>
                </a:rPr>
                <a:t>BA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305119" y="4499667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	KA</a:t>
              </a:r>
              <a:endParaRPr lang="fr-FR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3077303" y="3624977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K</a:t>
              </a:r>
              <a:endParaRPr lang="fr-FR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3077303" y="2750287"/>
              <a:ext cx="2968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b="1">
                  <a:solidFill>
                    <a:srgbClr val="FF0000"/>
                  </a:solidFill>
                </a:rPr>
                <a:t>E</a:t>
              </a:r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3077303" y="1438252"/>
              <a:ext cx="4517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>
                  <a:solidFill>
                    <a:srgbClr val="FF0000"/>
                  </a:solidFill>
                </a:rPr>
                <a:t>BA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3077303" y="3187632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S</a:t>
              </a:r>
              <a:endParaRPr lang="fr-FR"/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3077303" y="2312942"/>
              <a:ext cx="3353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U</a:t>
              </a:r>
              <a:endParaRPr lang="fr-FR"/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3077303" y="4062322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M</a:t>
              </a:r>
              <a:endParaRPr lang="fr-FR"/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411514" y="1875597"/>
              <a:ext cx="3874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JA</a:t>
              </a:r>
              <a:endParaRPr lang="fr-FR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438709" y="2312942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b="1" smtClean="0">
                  <a:solidFill>
                    <a:srgbClr val="FF0000"/>
                  </a:solidFill>
                </a:rPr>
                <a:t>B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494815" y="4062322"/>
              <a:ext cx="2584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J</a:t>
              </a:r>
              <a:endParaRPr lang="fr-FR"/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419473" y="3624977"/>
              <a:ext cx="3337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H</a:t>
              </a:r>
              <a:endParaRPr lang="fr-FR"/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3077303" y="1875597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b="1" smtClean="0">
                  <a:solidFill>
                    <a:srgbClr val="FF0000"/>
                  </a:solidFill>
                </a:rPr>
                <a:t>B</a:t>
              </a:r>
              <a:endParaRPr lang="fr-FR" b="1">
                <a:solidFill>
                  <a:srgbClr val="FF0000"/>
                </a:solidFill>
              </a:endParaRPr>
            </a:p>
          </p:txBody>
        </p:sp>
        <p:cxnSp>
          <p:nvCxnSpPr>
            <p:cNvPr id="33" name="Connecteur droit 32"/>
            <p:cNvCxnSpPr/>
            <p:nvPr/>
          </p:nvCxnSpPr>
          <p:spPr>
            <a:xfrm>
              <a:off x="753219" y="1628653"/>
              <a:ext cx="2268000" cy="216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ZoneTexte 33"/>
            <p:cNvSpPr txBox="1"/>
            <p:nvPr/>
          </p:nvSpPr>
          <p:spPr>
            <a:xfrm>
              <a:off x="1218460" y="1080000"/>
              <a:ext cx="14011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smtClean="0"/>
                <a:t>DECLENSION</a:t>
              </a:r>
              <a:endParaRPr lang="fr-FR" b="1"/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323835" y="1080000"/>
              <a:ext cx="4395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/>
                <a:t>NF</a:t>
              </a:r>
              <a:endParaRPr lang="fr-FR" b="1"/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3077303" y="1080000"/>
              <a:ext cx="4395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/>
                <a:t>NF</a:t>
              </a:r>
              <a:endParaRPr lang="fr-FR" b="1"/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1710254" y="4293246"/>
              <a:ext cx="4700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	</a:t>
              </a:r>
              <a:r>
                <a:rPr lang="fr-FR" b="1" smtClean="0">
                  <a:solidFill>
                    <a:srgbClr val="FF0000"/>
                  </a:solidFill>
                </a:rPr>
                <a:t>HA</a:t>
              </a:r>
              <a:endParaRPr lang="fr-FR" b="1">
                <a:solidFill>
                  <a:srgbClr val="FF0000"/>
                </a:solidFill>
              </a:endParaRPr>
            </a:p>
          </p:txBody>
        </p:sp>
      </p:grpSp>
      <p:grpSp>
        <p:nvGrpSpPr>
          <p:cNvPr id="71" name="Groupe 70"/>
          <p:cNvGrpSpPr/>
          <p:nvPr/>
        </p:nvGrpSpPr>
        <p:grpSpPr>
          <a:xfrm>
            <a:off x="6117097" y="1649941"/>
            <a:ext cx="4665430" cy="2481221"/>
            <a:chOff x="4657574" y="1658733"/>
            <a:chExt cx="4665430" cy="2481221"/>
          </a:xfrm>
        </p:grpSpPr>
        <p:cxnSp>
          <p:nvCxnSpPr>
            <p:cNvPr id="39" name="Connecteur droit 38"/>
            <p:cNvCxnSpPr/>
            <p:nvPr/>
          </p:nvCxnSpPr>
          <p:spPr>
            <a:xfrm flipV="1">
              <a:off x="5729662" y="2207386"/>
              <a:ext cx="2268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39"/>
            <p:cNvCxnSpPr/>
            <p:nvPr/>
          </p:nvCxnSpPr>
          <p:spPr>
            <a:xfrm flipV="1">
              <a:off x="5749982" y="2637094"/>
              <a:ext cx="226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40"/>
            <p:cNvCxnSpPr/>
            <p:nvPr/>
          </p:nvCxnSpPr>
          <p:spPr>
            <a:xfrm flipV="1">
              <a:off x="5749982" y="3080801"/>
              <a:ext cx="226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eur droit 41"/>
            <p:cNvCxnSpPr/>
            <p:nvPr/>
          </p:nvCxnSpPr>
          <p:spPr>
            <a:xfrm flipV="1">
              <a:off x="5749982" y="3495141"/>
              <a:ext cx="226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42"/>
            <p:cNvCxnSpPr/>
            <p:nvPr/>
          </p:nvCxnSpPr>
          <p:spPr>
            <a:xfrm flipV="1">
              <a:off x="5749982" y="3899324"/>
              <a:ext cx="226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ZoneTexte 50"/>
            <p:cNvSpPr txBox="1"/>
            <p:nvPr/>
          </p:nvSpPr>
          <p:spPr>
            <a:xfrm>
              <a:off x="5035491" y="2066468"/>
              <a:ext cx="7144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A (JA)</a:t>
              </a:r>
              <a:endParaRPr lang="fr-FR"/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5432786" y="2895932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b="1" smtClean="0">
                  <a:solidFill>
                    <a:srgbClr val="FF0000"/>
                  </a:solidFill>
                </a:rPr>
                <a:t>E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8039852" y="3333277"/>
              <a:ext cx="4219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K2</a:t>
              </a:r>
              <a:endParaRPr lang="fr-FR"/>
            </a:p>
          </p:txBody>
        </p:sp>
        <p:sp>
          <p:nvSpPr>
            <p:cNvPr id="57" name="ZoneTexte 56"/>
            <p:cNvSpPr txBox="1"/>
            <p:nvPr/>
          </p:nvSpPr>
          <p:spPr>
            <a:xfrm>
              <a:off x="8053746" y="2016985"/>
              <a:ext cx="1269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>
                  <a:solidFill>
                    <a:srgbClr val="FF0000"/>
                  </a:solidFill>
                </a:rPr>
                <a:t>B</a:t>
              </a:r>
              <a:r>
                <a:rPr lang="fr-FR" smtClean="0"/>
                <a:t>, </a:t>
              </a:r>
              <a:r>
                <a:rPr lang="fr-FR" b="1" smtClean="0">
                  <a:solidFill>
                    <a:srgbClr val="FF0000"/>
                  </a:solidFill>
                </a:rPr>
                <a:t>BA</a:t>
              </a:r>
              <a:r>
                <a:rPr lang="fr-FR" smtClean="0"/>
                <a:t>, </a:t>
              </a:r>
              <a:r>
                <a:rPr lang="fr-FR" b="1" smtClean="0">
                  <a:solidFill>
                    <a:srgbClr val="FF0000"/>
                  </a:solidFill>
                </a:rPr>
                <a:t>E</a:t>
              </a:r>
              <a:r>
                <a:rPr lang="fr-FR" smtClean="0"/>
                <a:t>, K1</a:t>
              </a:r>
              <a:endParaRPr lang="fr-FR"/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8053746" y="2895932"/>
              <a:ext cx="6681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S, </a:t>
              </a:r>
              <a:r>
                <a:rPr lang="fr-FR" b="1">
                  <a:solidFill>
                    <a:srgbClr val="FF0000"/>
                  </a:solidFill>
                </a:rPr>
                <a:t>BA</a:t>
              </a:r>
              <a:endParaRPr lang="fr-FR"/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8053746" y="2452060"/>
              <a:ext cx="3353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U</a:t>
              </a:r>
              <a:endParaRPr lang="fr-FR"/>
            </a:p>
          </p:txBody>
        </p:sp>
        <p:sp>
          <p:nvSpPr>
            <p:cNvPr id="60" name="ZoneTexte 59"/>
            <p:cNvSpPr txBox="1"/>
            <p:nvPr/>
          </p:nvSpPr>
          <p:spPr>
            <a:xfrm>
              <a:off x="8053746" y="3770622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M</a:t>
              </a:r>
              <a:endParaRPr lang="fr-FR"/>
            </a:p>
          </p:txBody>
        </p:sp>
        <p:sp>
          <p:nvSpPr>
            <p:cNvPr id="62" name="ZoneTexte 61"/>
            <p:cNvSpPr txBox="1"/>
            <p:nvPr/>
          </p:nvSpPr>
          <p:spPr>
            <a:xfrm>
              <a:off x="4657574" y="2452060"/>
              <a:ext cx="10720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b="1" smtClean="0">
                  <a:solidFill>
                    <a:srgbClr val="FF0000"/>
                  </a:solidFill>
                </a:rPr>
                <a:t>B</a:t>
              </a:r>
              <a:r>
                <a:rPr lang="fr-FR" smtClean="0"/>
                <a:t>, </a:t>
              </a:r>
              <a:r>
                <a:rPr lang="fr-FR" b="1" smtClean="0">
                  <a:solidFill>
                    <a:srgbClr val="FF0000"/>
                  </a:solidFill>
                </a:rPr>
                <a:t>BA</a:t>
              </a:r>
              <a:r>
                <a:rPr lang="fr-FR" smtClean="0"/>
                <a:t>, KA</a:t>
              </a:r>
              <a:endParaRPr lang="fr-FR"/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5096604" y="3770622"/>
              <a:ext cx="6330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J, </a:t>
              </a:r>
              <a:r>
                <a:rPr lang="fr-FR" b="1" smtClean="0">
                  <a:solidFill>
                    <a:srgbClr val="FF0000"/>
                  </a:solidFill>
                </a:rPr>
                <a:t>BA</a:t>
              </a:r>
              <a:endParaRPr lang="fr-FR" b="1">
                <a:solidFill>
                  <a:srgbClr val="FF0000"/>
                </a:solidFill>
              </a:endParaRPr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5395916" y="3333277"/>
              <a:ext cx="3337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mtClean="0"/>
                <a:t>H</a:t>
              </a:r>
              <a:endParaRPr lang="fr-FR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6194903" y="1658733"/>
              <a:ext cx="14011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smtClean="0"/>
                <a:t>DECLENSION</a:t>
              </a:r>
              <a:endParaRPr lang="fr-FR" b="1"/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5300278" y="1658733"/>
              <a:ext cx="4395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/>
                <a:t>NF</a:t>
              </a:r>
              <a:endParaRPr lang="fr-FR" b="1"/>
            </a:p>
          </p:txBody>
        </p:sp>
        <p:sp>
          <p:nvSpPr>
            <p:cNvPr id="69" name="ZoneTexte 68"/>
            <p:cNvSpPr txBox="1"/>
            <p:nvPr/>
          </p:nvSpPr>
          <p:spPr>
            <a:xfrm>
              <a:off x="8053746" y="1658733"/>
              <a:ext cx="4395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smtClean="0"/>
                <a:t>NF</a:t>
              </a:r>
              <a:endParaRPr lang="fr-FR" b="1"/>
            </a:p>
          </p:txBody>
        </p:sp>
      </p:grpSp>
      <p:grpSp>
        <p:nvGrpSpPr>
          <p:cNvPr id="72" name="Groupe 71"/>
          <p:cNvGrpSpPr/>
          <p:nvPr/>
        </p:nvGrpSpPr>
        <p:grpSpPr>
          <a:xfrm>
            <a:off x="6759801" y="4760965"/>
            <a:ext cx="2409176" cy="1785239"/>
            <a:chOff x="1006823" y="5717188"/>
            <a:chExt cx="2409176" cy="1785239"/>
          </a:xfrm>
        </p:grpSpPr>
        <p:sp>
          <p:nvSpPr>
            <p:cNvPr id="73" name="ZoneTexte 72"/>
            <p:cNvSpPr txBox="1"/>
            <p:nvPr/>
          </p:nvSpPr>
          <p:spPr>
            <a:xfrm>
              <a:off x="1006823" y="6066606"/>
              <a:ext cx="7136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smtClean="0"/>
                <a:t>KA / U</a:t>
              </a:r>
              <a:endParaRPr lang="fr-FR" sz="1600"/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2976455" y="6423849"/>
              <a:ext cx="42312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smtClean="0">
                  <a:solidFill>
                    <a:srgbClr val="FF0000"/>
                  </a:solidFill>
                </a:rPr>
                <a:t>BA</a:t>
              </a:r>
              <a:endParaRPr lang="fr-FR" sz="1600" b="1">
                <a:solidFill>
                  <a:srgbClr val="FF0000"/>
                </a:solidFill>
              </a:endParaRPr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1117431" y="5717188"/>
              <a:ext cx="6030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smtClean="0"/>
                <a:t>B / U</a:t>
              </a:r>
              <a:endParaRPr lang="fr-FR" sz="1600"/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1170330" y="6810819"/>
              <a:ext cx="55015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smtClean="0"/>
                <a:t>E / S</a:t>
              </a:r>
              <a:endParaRPr lang="fr-FR" sz="1600"/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1149586" y="7163873"/>
              <a:ext cx="5966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smtClean="0"/>
                <a:t>J / M</a:t>
              </a:r>
              <a:endParaRPr lang="fr-FR" sz="1600"/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2976455" y="6810819"/>
              <a:ext cx="43954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smtClean="0">
                  <a:solidFill>
                    <a:srgbClr val="FF0000"/>
                  </a:solidFill>
                </a:rPr>
                <a:t>HA</a:t>
              </a:r>
              <a:endParaRPr lang="fr-FR" sz="1600" b="1">
                <a:solidFill>
                  <a:srgbClr val="FF0000"/>
                </a:solidFill>
              </a:endParaRPr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1128652" y="6423849"/>
              <a:ext cx="59182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smtClean="0"/>
                <a:t>H / K</a:t>
              </a:r>
              <a:endParaRPr lang="fr-FR" sz="1600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2962195" y="5717188"/>
              <a:ext cx="2840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smtClean="0">
                  <a:solidFill>
                    <a:srgbClr val="FF0000"/>
                  </a:solidFill>
                </a:rPr>
                <a:t>E</a:t>
              </a:r>
              <a:endParaRPr lang="fr-FR" sz="1600" b="1">
                <a:solidFill>
                  <a:srgbClr val="FF0000"/>
                </a:solidFill>
              </a:endParaRPr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2963692" y="6066606"/>
              <a:ext cx="3000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smtClean="0">
                  <a:solidFill>
                    <a:srgbClr val="FF0000"/>
                  </a:solidFill>
                </a:rPr>
                <a:t>B</a:t>
              </a:r>
              <a:endParaRPr lang="fr-FR" sz="1600" b="1">
                <a:solidFill>
                  <a:srgbClr val="FF0000"/>
                </a:solidFill>
              </a:endParaRPr>
            </a:p>
          </p:txBody>
        </p:sp>
        <p:cxnSp>
          <p:nvCxnSpPr>
            <p:cNvPr id="82" name="Connecteur droit 81"/>
            <p:cNvCxnSpPr/>
            <p:nvPr/>
          </p:nvCxnSpPr>
          <p:spPr>
            <a:xfrm>
              <a:off x="1706133" y="5897833"/>
              <a:ext cx="126319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cteur droit 82"/>
            <p:cNvCxnSpPr/>
            <p:nvPr/>
          </p:nvCxnSpPr>
          <p:spPr>
            <a:xfrm>
              <a:off x="1706133" y="6250192"/>
              <a:ext cx="126319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cteur droit 83"/>
            <p:cNvCxnSpPr/>
            <p:nvPr/>
          </p:nvCxnSpPr>
          <p:spPr>
            <a:xfrm>
              <a:off x="1706133" y="6604524"/>
              <a:ext cx="126319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cteur droit 84"/>
            <p:cNvCxnSpPr/>
            <p:nvPr/>
          </p:nvCxnSpPr>
          <p:spPr>
            <a:xfrm flipV="1">
              <a:off x="1717706" y="6598946"/>
              <a:ext cx="1260000" cy="7331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cteur droit 85"/>
            <p:cNvCxnSpPr/>
            <p:nvPr/>
          </p:nvCxnSpPr>
          <p:spPr>
            <a:xfrm>
              <a:off x="1706133" y="6964555"/>
              <a:ext cx="126319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cteur droit 86"/>
            <p:cNvCxnSpPr/>
            <p:nvPr/>
          </p:nvCxnSpPr>
          <p:spPr>
            <a:xfrm flipV="1">
              <a:off x="1706133" y="6250192"/>
              <a:ext cx="1263192" cy="71157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cteur droit 87"/>
            <p:cNvCxnSpPr/>
            <p:nvPr/>
          </p:nvCxnSpPr>
          <p:spPr>
            <a:xfrm flipV="1">
              <a:off x="1706133" y="6597394"/>
              <a:ext cx="1263192" cy="36632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cteur droit 88"/>
            <p:cNvCxnSpPr/>
            <p:nvPr/>
          </p:nvCxnSpPr>
          <p:spPr>
            <a:xfrm>
              <a:off x="1706133" y="6250192"/>
              <a:ext cx="1263192" cy="3536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cteur droit 89"/>
            <p:cNvCxnSpPr/>
            <p:nvPr/>
          </p:nvCxnSpPr>
          <p:spPr>
            <a:xfrm flipV="1">
              <a:off x="1706133" y="5897833"/>
              <a:ext cx="1263192" cy="3536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cteur droit 90"/>
            <p:cNvCxnSpPr/>
            <p:nvPr/>
          </p:nvCxnSpPr>
          <p:spPr>
            <a:xfrm flipV="1">
              <a:off x="1699003" y="5904963"/>
              <a:ext cx="1263192" cy="7073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1827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00" y="180000"/>
            <a:ext cx="10515600" cy="576000"/>
          </a:xfrm>
        </p:spPr>
        <p:txBody>
          <a:bodyPr>
            <a:noAutofit/>
          </a:bodyPr>
          <a:lstStyle/>
          <a:p>
            <a:r>
              <a:rPr lang="fr-FR" smtClean="0"/>
              <a:t>Kagbaaga (NC, Atlantic, Bak, Bijogo)</a:t>
            </a:r>
            <a:endParaRPr lang="fr-FR"/>
          </a:p>
        </p:txBody>
      </p:sp>
      <p:grpSp>
        <p:nvGrpSpPr>
          <p:cNvPr id="28" name="Groupe 27"/>
          <p:cNvGrpSpPr/>
          <p:nvPr/>
        </p:nvGrpSpPr>
        <p:grpSpPr>
          <a:xfrm>
            <a:off x="5060325" y="2367476"/>
            <a:ext cx="2296467" cy="2698262"/>
            <a:chOff x="6028471" y="2552700"/>
            <a:chExt cx="1455737" cy="1082675"/>
          </a:xfrm>
        </p:grpSpPr>
        <p:cxnSp>
          <p:nvCxnSpPr>
            <p:cNvPr id="4" name="Connecteur droit 3"/>
            <p:cNvCxnSpPr/>
            <p:nvPr/>
          </p:nvCxnSpPr>
          <p:spPr>
            <a:xfrm flipV="1">
              <a:off x="6036408" y="2552700"/>
              <a:ext cx="1439863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necteur droit 4"/>
            <p:cNvCxnSpPr/>
            <p:nvPr/>
          </p:nvCxnSpPr>
          <p:spPr>
            <a:xfrm flipV="1">
              <a:off x="6036408" y="3116263"/>
              <a:ext cx="1439863" cy="17621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cteur droit 5"/>
            <p:cNvCxnSpPr/>
            <p:nvPr/>
          </p:nvCxnSpPr>
          <p:spPr>
            <a:xfrm>
              <a:off x="6044346" y="2743200"/>
              <a:ext cx="1439862" cy="176213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>
            <a:xfrm>
              <a:off x="6044346" y="2735263"/>
              <a:ext cx="1439862" cy="549275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/>
            <p:cNvCxnSpPr/>
            <p:nvPr/>
          </p:nvCxnSpPr>
          <p:spPr>
            <a:xfrm flipV="1">
              <a:off x="6036408" y="2735263"/>
              <a:ext cx="1439863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>
            <a:xfrm flipV="1">
              <a:off x="6036408" y="3116263"/>
              <a:ext cx="1439863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>
              <a:off x="6036408" y="2933700"/>
              <a:ext cx="1439863" cy="176213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/>
            <p:cNvCxnSpPr/>
            <p:nvPr/>
          </p:nvCxnSpPr>
          <p:spPr>
            <a:xfrm flipV="1">
              <a:off x="6036408" y="3635375"/>
              <a:ext cx="1439863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>
              <a:off x="6028471" y="3452813"/>
              <a:ext cx="1439862" cy="17621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flipV="1">
              <a:off x="6036408" y="3452813"/>
              <a:ext cx="1439863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oneTexte 13"/>
          <p:cNvSpPr txBox="1"/>
          <p:nvPr/>
        </p:nvSpPr>
        <p:spPr>
          <a:xfrm>
            <a:off x="4723373" y="2187875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O</a:t>
            </a:r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4763449" y="2634347"/>
            <a:ext cx="29687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mtClean="0"/>
              <a:t>E</a:t>
            </a:r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4728183" y="3080819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smtClean="0">
                <a:solidFill>
                  <a:srgbClr val="FF0000"/>
                </a:solidFill>
              </a:rPr>
              <a:t>U</a:t>
            </a:r>
            <a:endParaRPr lang="fr-FR" b="1">
              <a:solidFill>
                <a:srgbClr val="FF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622385" y="3527291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KA</a:t>
            </a:r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4755433" y="3973763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smtClean="0">
                <a:solidFill>
                  <a:srgbClr val="FF0000"/>
                </a:solidFill>
              </a:rPr>
              <a:t>K</a:t>
            </a:r>
            <a:endParaRPr lang="fr-FR" b="1">
              <a:solidFill>
                <a:srgbClr val="FF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728183" y="4420235"/>
            <a:ext cx="33214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mtClean="0"/>
              <a:t>Ŋ</a:t>
            </a:r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7356793" y="2187875"/>
            <a:ext cx="41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YA</a:t>
            </a:r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7356793" y="2634347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I</a:t>
            </a:r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7356793" y="3080819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>
              <a:defRPr b="1">
                <a:solidFill>
                  <a:srgbClr val="FF0000"/>
                </a:solidFill>
              </a:defRPr>
            </a:lvl1pPr>
          </a:lstStyle>
          <a:p>
            <a:r>
              <a:rPr lang="fr-FR"/>
              <a:t>U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7356793" y="3527291"/>
            <a:ext cx="4619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mtClean="0"/>
              <a:t>ŊA</a:t>
            </a:r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7356793" y="3973763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smtClean="0">
                <a:solidFill>
                  <a:srgbClr val="FF0000"/>
                </a:solidFill>
              </a:rPr>
              <a:t>K</a:t>
            </a:r>
            <a:endParaRPr lang="fr-FR" b="1">
              <a:solidFill>
                <a:srgbClr val="FF000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7356793" y="4420235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MO</a:t>
            </a:r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7356793" y="4866708"/>
            <a:ext cx="38183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mtClean="0"/>
              <a:t>M</a:t>
            </a:r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4726579" y="486670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N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4154543" y="21908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4154543" y="26372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3</a:t>
            </a:r>
            <a:endParaRPr lang="fr-FR"/>
          </a:p>
        </p:txBody>
      </p:sp>
      <p:sp>
        <p:nvSpPr>
          <p:cNvPr id="31" name="ZoneTexte 30"/>
          <p:cNvSpPr txBox="1"/>
          <p:nvPr/>
        </p:nvSpPr>
        <p:spPr>
          <a:xfrm>
            <a:off x="4037525" y="308375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12</a:t>
            </a:r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4037525" y="353022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11</a:t>
            </a:r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4151337" y="3976699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7</a:t>
            </a:r>
            <a:endParaRPr lang="fr-FR"/>
          </a:p>
        </p:txBody>
      </p:sp>
      <p:sp>
        <p:nvSpPr>
          <p:cNvPr id="34" name="ZoneTexte 33"/>
          <p:cNvSpPr txBox="1"/>
          <p:nvPr/>
        </p:nvSpPr>
        <p:spPr>
          <a:xfrm>
            <a:off x="4154543" y="442317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9</a:t>
            </a:r>
            <a:endParaRPr lang="fr-FR"/>
          </a:p>
        </p:txBody>
      </p:sp>
      <p:sp>
        <p:nvSpPr>
          <p:cNvPr id="35" name="ZoneTexte 34"/>
          <p:cNvSpPr txBox="1"/>
          <p:nvPr/>
        </p:nvSpPr>
        <p:spPr>
          <a:xfrm>
            <a:off x="4154543" y="48696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5</a:t>
            </a:r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>
            <a:off x="7983979" y="21894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2</a:t>
            </a:r>
            <a:endParaRPr lang="fr-FR"/>
          </a:p>
        </p:txBody>
      </p:sp>
      <p:sp>
        <p:nvSpPr>
          <p:cNvPr id="37" name="ZoneTexte 36"/>
          <p:cNvSpPr txBox="1"/>
          <p:nvPr/>
        </p:nvSpPr>
        <p:spPr>
          <a:xfrm>
            <a:off x="7983979" y="263591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4</a:t>
            </a:r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7983979" y="308238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12</a:t>
            </a:r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7983979" y="35288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8</a:t>
            </a:r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>
            <a:off x="7983979" y="3975326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7</a:t>
            </a:r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7983979" y="442179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10</a:t>
            </a:r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7983979" y="486827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6</a:t>
            </a:r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5039360" y="1659839"/>
            <a:ext cx="2366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GENDER / DECLENSION</a:t>
            </a:r>
            <a:endParaRPr lang="fr-FR"/>
          </a:p>
        </p:txBody>
      </p:sp>
      <p:sp>
        <p:nvSpPr>
          <p:cNvPr id="44" name="ZoneTexte 43"/>
          <p:cNvSpPr txBox="1"/>
          <p:nvPr/>
        </p:nvSpPr>
        <p:spPr>
          <a:xfrm>
            <a:off x="3869273" y="1659839"/>
            <a:ext cx="586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AGR</a:t>
            </a:r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7983979" y="1659839"/>
            <a:ext cx="586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AGR</a:t>
            </a:r>
            <a:endParaRPr lang="fr-FR"/>
          </a:p>
        </p:txBody>
      </p:sp>
      <p:sp>
        <p:nvSpPr>
          <p:cNvPr id="46" name="ZoneTexte 45"/>
          <p:cNvSpPr txBox="1"/>
          <p:nvPr/>
        </p:nvSpPr>
        <p:spPr>
          <a:xfrm>
            <a:off x="4620781" y="1659839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NF</a:t>
            </a:r>
            <a:endParaRPr lang="fr-FR"/>
          </a:p>
        </p:txBody>
      </p:sp>
      <p:sp>
        <p:nvSpPr>
          <p:cNvPr id="47" name="ZoneTexte 46"/>
          <p:cNvSpPr txBox="1"/>
          <p:nvPr/>
        </p:nvSpPr>
        <p:spPr>
          <a:xfrm>
            <a:off x="7356793" y="1659839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NF</a:t>
            </a:r>
            <a:endParaRPr lang="fr-FR"/>
          </a:p>
        </p:txBody>
      </p:sp>
      <p:grpSp>
        <p:nvGrpSpPr>
          <p:cNvPr id="78" name="Groupe 77"/>
          <p:cNvGrpSpPr/>
          <p:nvPr/>
        </p:nvGrpSpPr>
        <p:grpSpPr>
          <a:xfrm>
            <a:off x="6050188" y="2157930"/>
            <a:ext cx="360000" cy="369332"/>
            <a:chOff x="1600418" y="1792660"/>
            <a:chExt cx="360000" cy="369332"/>
          </a:xfrm>
        </p:grpSpPr>
        <p:sp>
          <p:nvSpPr>
            <p:cNvPr id="48" name="Ellipse 47"/>
            <p:cNvSpPr/>
            <p:nvPr/>
          </p:nvSpPr>
          <p:spPr>
            <a:xfrm>
              <a:off x="1600418" y="1797326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1659231" y="1792660"/>
              <a:ext cx="242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I</a:t>
              </a:r>
              <a:endParaRPr lang="fr-FR"/>
            </a:p>
          </p:txBody>
        </p:sp>
      </p:grpSp>
      <p:grpSp>
        <p:nvGrpSpPr>
          <p:cNvPr id="80" name="Groupe 79"/>
          <p:cNvGrpSpPr/>
          <p:nvPr/>
        </p:nvGrpSpPr>
        <p:grpSpPr>
          <a:xfrm>
            <a:off x="6729393" y="2998325"/>
            <a:ext cx="368413" cy="369332"/>
            <a:chOff x="1401110" y="2510759"/>
            <a:chExt cx="368413" cy="369332"/>
          </a:xfrm>
        </p:grpSpPr>
        <p:sp>
          <p:nvSpPr>
            <p:cNvPr id="51" name="Ellipse 50"/>
            <p:cNvSpPr/>
            <p:nvPr/>
          </p:nvSpPr>
          <p:spPr>
            <a:xfrm>
              <a:off x="1401110" y="2518846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1411733" y="2510759"/>
              <a:ext cx="3577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III</a:t>
              </a:r>
              <a:endParaRPr lang="fr-FR"/>
            </a:p>
          </p:txBody>
        </p:sp>
      </p:grpSp>
      <p:grpSp>
        <p:nvGrpSpPr>
          <p:cNvPr id="79" name="Groupe 78"/>
          <p:cNvGrpSpPr/>
          <p:nvPr/>
        </p:nvGrpSpPr>
        <p:grpSpPr>
          <a:xfrm>
            <a:off x="6050188" y="2641752"/>
            <a:ext cx="360000" cy="369332"/>
            <a:chOff x="719266" y="3241277"/>
            <a:chExt cx="360000" cy="369332"/>
          </a:xfrm>
        </p:grpSpPr>
        <p:sp>
          <p:nvSpPr>
            <p:cNvPr id="50" name="Ellipse 49"/>
            <p:cNvSpPr/>
            <p:nvPr/>
          </p:nvSpPr>
          <p:spPr>
            <a:xfrm>
              <a:off x="719266" y="3245943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ZoneTexte 59"/>
            <p:cNvSpPr txBox="1"/>
            <p:nvPr/>
          </p:nvSpPr>
          <p:spPr>
            <a:xfrm>
              <a:off x="749225" y="324127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II</a:t>
              </a:r>
              <a:endParaRPr lang="fr-FR"/>
            </a:p>
          </p:txBody>
        </p:sp>
      </p:grpSp>
      <p:grpSp>
        <p:nvGrpSpPr>
          <p:cNvPr id="87" name="Groupe 86"/>
          <p:cNvGrpSpPr/>
          <p:nvPr/>
        </p:nvGrpSpPr>
        <p:grpSpPr>
          <a:xfrm>
            <a:off x="5603650" y="3021566"/>
            <a:ext cx="373820" cy="369332"/>
            <a:chOff x="1586598" y="3127000"/>
            <a:chExt cx="373820" cy="369332"/>
          </a:xfrm>
        </p:grpSpPr>
        <p:sp>
          <p:nvSpPr>
            <p:cNvPr id="52" name="Ellipse 51"/>
            <p:cNvSpPr/>
            <p:nvPr/>
          </p:nvSpPr>
          <p:spPr>
            <a:xfrm>
              <a:off x="1593508" y="3131666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ZoneTexte 60"/>
            <p:cNvSpPr txBox="1"/>
            <p:nvPr/>
          </p:nvSpPr>
          <p:spPr>
            <a:xfrm>
              <a:off x="1586598" y="3127000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IV</a:t>
              </a:r>
              <a:endParaRPr lang="fr-FR"/>
            </a:p>
          </p:txBody>
        </p:sp>
      </p:grpSp>
      <p:grpSp>
        <p:nvGrpSpPr>
          <p:cNvPr id="86" name="Groupe 85"/>
          <p:cNvGrpSpPr/>
          <p:nvPr/>
        </p:nvGrpSpPr>
        <p:grpSpPr>
          <a:xfrm>
            <a:off x="5199986" y="3193042"/>
            <a:ext cx="360000" cy="369332"/>
            <a:chOff x="2192948" y="3782695"/>
            <a:chExt cx="360000" cy="369332"/>
          </a:xfrm>
        </p:grpSpPr>
        <p:sp>
          <p:nvSpPr>
            <p:cNvPr id="53" name="Ellipse 52"/>
            <p:cNvSpPr/>
            <p:nvPr/>
          </p:nvSpPr>
          <p:spPr>
            <a:xfrm>
              <a:off x="2192948" y="3787361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ZoneTexte 61"/>
            <p:cNvSpPr txBox="1"/>
            <p:nvPr/>
          </p:nvSpPr>
          <p:spPr>
            <a:xfrm>
              <a:off x="2214892" y="3782695"/>
              <a:ext cx="316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V</a:t>
              </a:r>
              <a:endParaRPr lang="fr-FR"/>
            </a:p>
          </p:txBody>
        </p:sp>
      </p:grpSp>
      <p:grpSp>
        <p:nvGrpSpPr>
          <p:cNvPr id="85" name="Groupe 84"/>
          <p:cNvGrpSpPr/>
          <p:nvPr/>
        </p:nvGrpSpPr>
        <p:grpSpPr>
          <a:xfrm>
            <a:off x="5603650" y="3574956"/>
            <a:ext cx="373820" cy="369332"/>
            <a:chOff x="1430926" y="4193866"/>
            <a:chExt cx="373820" cy="369332"/>
          </a:xfrm>
        </p:grpSpPr>
        <p:sp>
          <p:nvSpPr>
            <p:cNvPr id="54" name="Ellipse 53"/>
            <p:cNvSpPr/>
            <p:nvPr/>
          </p:nvSpPr>
          <p:spPr>
            <a:xfrm>
              <a:off x="1437836" y="4198532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1430926" y="4193866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VI</a:t>
              </a:r>
              <a:endParaRPr lang="fr-FR"/>
            </a:p>
          </p:txBody>
        </p:sp>
      </p:grpSp>
      <p:grpSp>
        <p:nvGrpSpPr>
          <p:cNvPr id="83" name="Groupe 82"/>
          <p:cNvGrpSpPr/>
          <p:nvPr/>
        </p:nvGrpSpPr>
        <p:grpSpPr>
          <a:xfrm>
            <a:off x="6657265" y="4419427"/>
            <a:ext cx="489236" cy="369332"/>
            <a:chOff x="1335850" y="5182633"/>
            <a:chExt cx="489236" cy="369332"/>
          </a:xfrm>
        </p:grpSpPr>
        <p:sp>
          <p:nvSpPr>
            <p:cNvPr id="56" name="Ellipse 55"/>
            <p:cNvSpPr/>
            <p:nvPr/>
          </p:nvSpPr>
          <p:spPr>
            <a:xfrm>
              <a:off x="1400468" y="518729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1335850" y="5182633"/>
              <a:ext cx="489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VIII</a:t>
              </a:r>
              <a:endParaRPr lang="fr-FR"/>
            </a:p>
          </p:txBody>
        </p:sp>
      </p:grpSp>
      <p:grpSp>
        <p:nvGrpSpPr>
          <p:cNvPr id="84" name="Groupe 83"/>
          <p:cNvGrpSpPr/>
          <p:nvPr/>
        </p:nvGrpSpPr>
        <p:grpSpPr>
          <a:xfrm>
            <a:off x="5161486" y="3961497"/>
            <a:ext cx="431528" cy="369332"/>
            <a:chOff x="1379716" y="4591525"/>
            <a:chExt cx="431528" cy="369332"/>
          </a:xfrm>
        </p:grpSpPr>
        <p:sp>
          <p:nvSpPr>
            <p:cNvPr id="55" name="Ellipse 54"/>
            <p:cNvSpPr/>
            <p:nvPr/>
          </p:nvSpPr>
          <p:spPr>
            <a:xfrm>
              <a:off x="1415480" y="4596191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1379716" y="4591525"/>
              <a:ext cx="4315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VII</a:t>
              </a:r>
              <a:endParaRPr lang="fr-FR"/>
            </a:p>
          </p:txBody>
        </p:sp>
      </p:grpSp>
      <p:grpSp>
        <p:nvGrpSpPr>
          <p:cNvPr id="82" name="Groupe 81"/>
          <p:cNvGrpSpPr/>
          <p:nvPr/>
        </p:nvGrpSpPr>
        <p:grpSpPr>
          <a:xfrm>
            <a:off x="6036368" y="4653580"/>
            <a:ext cx="373820" cy="369332"/>
            <a:chOff x="2095057" y="5325516"/>
            <a:chExt cx="373820" cy="369332"/>
          </a:xfrm>
        </p:grpSpPr>
        <p:sp>
          <p:nvSpPr>
            <p:cNvPr id="57" name="Ellipse 56"/>
            <p:cNvSpPr/>
            <p:nvPr/>
          </p:nvSpPr>
          <p:spPr>
            <a:xfrm>
              <a:off x="2101967" y="5330182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ZoneTexte 65"/>
            <p:cNvSpPr txBox="1"/>
            <p:nvPr/>
          </p:nvSpPr>
          <p:spPr>
            <a:xfrm>
              <a:off x="2095057" y="5325516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IX</a:t>
              </a:r>
              <a:endParaRPr lang="fr-FR"/>
            </a:p>
          </p:txBody>
        </p:sp>
      </p:grpSp>
      <p:grpSp>
        <p:nvGrpSpPr>
          <p:cNvPr id="81" name="Groupe 80"/>
          <p:cNvGrpSpPr/>
          <p:nvPr/>
        </p:nvGrpSpPr>
        <p:grpSpPr>
          <a:xfrm>
            <a:off x="5199986" y="4865248"/>
            <a:ext cx="360000" cy="369332"/>
            <a:chOff x="2734706" y="5251786"/>
            <a:chExt cx="360000" cy="369332"/>
          </a:xfrm>
        </p:grpSpPr>
        <p:sp>
          <p:nvSpPr>
            <p:cNvPr id="58" name="Ellipse 57"/>
            <p:cNvSpPr/>
            <p:nvPr/>
          </p:nvSpPr>
          <p:spPr>
            <a:xfrm>
              <a:off x="2734706" y="5256452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2756650" y="5251786"/>
              <a:ext cx="316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X</a:t>
              </a:r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64411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00" y="180000"/>
            <a:ext cx="10515600" cy="576000"/>
          </a:xfrm>
        </p:spPr>
        <p:txBody>
          <a:bodyPr>
            <a:noAutofit/>
          </a:bodyPr>
          <a:lstStyle/>
          <a:p>
            <a:r>
              <a:rPr lang="fr-FR" smtClean="0"/>
              <a:t>Kagbaaga (NC, Atlantic, Bak, Bijogo)</a:t>
            </a:r>
            <a:endParaRPr lang="fr-FR"/>
          </a:p>
        </p:txBody>
      </p:sp>
      <p:grpSp>
        <p:nvGrpSpPr>
          <p:cNvPr id="28" name="Groupe 27"/>
          <p:cNvGrpSpPr/>
          <p:nvPr/>
        </p:nvGrpSpPr>
        <p:grpSpPr>
          <a:xfrm>
            <a:off x="1534805" y="2367476"/>
            <a:ext cx="2296467" cy="2698262"/>
            <a:chOff x="6028471" y="2552700"/>
            <a:chExt cx="1455737" cy="1082675"/>
          </a:xfrm>
        </p:grpSpPr>
        <p:cxnSp>
          <p:nvCxnSpPr>
            <p:cNvPr id="4" name="Connecteur droit 3"/>
            <p:cNvCxnSpPr/>
            <p:nvPr/>
          </p:nvCxnSpPr>
          <p:spPr>
            <a:xfrm flipV="1">
              <a:off x="6036408" y="2552700"/>
              <a:ext cx="1439863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necteur droit 4"/>
            <p:cNvCxnSpPr/>
            <p:nvPr/>
          </p:nvCxnSpPr>
          <p:spPr>
            <a:xfrm flipV="1">
              <a:off x="6036408" y="3116263"/>
              <a:ext cx="1439863" cy="17621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cteur droit 5"/>
            <p:cNvCxnSpPr/>
            <p:nvPr/>
          </p:nvCxnSpPr>
          <p:spPr>
            <a:xfrm>
              <a:off x="6044346" y="2743200"/>
              <a:ext cx="1439862" cy="176213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>
            <a:xfrm>
              <a:off x="6044346" y="2735263"/>
              <a:ext cx="1439862" cy="549275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/>
            <p:cNvCxnSpPr/>
            <p:nvPr/>
          </p:nvCxnSpPr>
          <p:spPr>
            <a:xfrm flipV="1">
              <a:off x="6036408" y="2735263"/>
              <a:ext cx="1439863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>
            <a:xfrm flipV="1">
              <a:off x="6036408" y="3116263"/>
              <a:ext cx="1439863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>
              <a:off x="6036408" y="2933700"/>
              <a:ext cx="1439863" cy="176213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/>
            <p:cNvCxnSpPr/>
            <p:nvPr/>
          </p:nvCxnSpPr>
          <p:spPr>
            <a:xfrm flipV="1">
              <a:off x="6036408" y="3635375"/>
              <a:ext cx="1439863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>
              <a:off x="6028471" y="3452813"/>
              <a:ext cx="1439862" cy="17621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flipV="1">
              <a:off x="6036408" y="3452813"/>
              <a:ext cx="1439863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ZoneTexte 28"/>
          <p:cNvSpPr txBox="1"/>
          <p:nvPr/>
        </p:nvSpPr>
        <p:spPr>
          <a:xfrm>
            <a:off x="1208143" y="21908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1208143" y="26372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3</a:t>
            </a:r>
            <a:endParaRPr lang="fr-FR"/>
          </a:p>
        </p:txBody>
      </p:sp>
      <p:sp>
        <p:nvSpPr>
          <p:cNvPr id="31" name="ZoneTexte 30"/>
          <p:cNvSpPr txBox="1"/>
          <p:nvPr/>
        </p:nvSpPr>
        <p:spPr>
          <a:xfrm>
            <a:off x="1091125" y="308375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12</a:t>
            </a:r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1091125" y="353022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11</a:t>
            </a:r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1204937" y="3976699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7</a:t>
            </a:r>
            <a:endParaRPr lang="fr-FR"/>
          </a:p>
        </p:txBody>
      </p:sp>
      <p:sp>
        <p:nvSpPr>
          <p:cNvPr id="34" name="ZoneTexte 33"/>
          <p:cNvSpPr txBox="1"/>
          <p:nvPr/>
        </p:nvSpPr>
        <p:spPr>
          <a:xfrm>
            <a:off x="1208143" y="442317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9</a:t>
            </a:r>
            <a:endParaRPr lang="fr-FR"/>
          </a:p>
        </p:txBody>
      </p:sp>
      <p:sp>
        <p:nvSpPr>
          <p:cNvPr id="35" name="ZoneTexte 34"/>
          <p:cNvSpPr txBox="1"/>
          <p:nvPr/>
        </p:nvSpPr>
        <p:spPr>
          <a:xfrm>
            <a:off x="1208143" y="48696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5</a:t>
            </a:r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>
            <a:off x="3869179" y="21894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2</a:t>
            </a:r>
            <a:endParaRPr lang="fr-FR"/>
          </a:p>
        </p:txBody>
      </p:sp>
      <p:sp>
        <p:nvSpPr>
          <p:cNvPr id="37" name="ZoneTexte 36"/>
          <p:cNvSpPr txBox="1"/>
          <p:nvPr/>
        </p:nvSpPr>
        <p:spPr>
          <a:xfrm>
            <a:off x="3869179" y="263591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4</a:t>
            </a:r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3869179" y="308238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12</a:t>
            </a:r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3869179" y="35288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8</a:t>
            </a:r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>
            <a:off x="3869179" y="3975326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7</a:t>
            </a:r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3869179" y="442179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10</a:t>
            </a:r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3869179" y="486827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6</a:t>
            </a:r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2214880" y="1659839"/>
            <a:ext cx="971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mtClean="0"/>
              <a:t>GENDER</a:t>
            </a:r>
            <a:endParaRPr lang="fr-FR"/>
          </a:p>
        </p:txBody>
      </p:sp>
      <p:sp>
        <p:nvSpPr>
          <p:cNvPr id="44" name="ZoneTexte 43"/>
          <p:cNvSpPr txBox="1"/>
          <p:nvPr/>
        </p:nvSpPr>
        <p:spPr>
          <a:xfrm>
            <a:off x="922873" y="1659839"/>
            <a:ext cx="586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AGR</a:t>
            </a:r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3869179" y="1659839"/>
            <a:ext cx="586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AGR</a:t>
            </a:r>
            <a:endParaRPr lang="fr-FR"/>
          </a:p>
        </p:txBody>
      </p:sp>
      <p:grpSp>
        <p:nvGrpSpPr>
          <p:cNvPr id="78" name="Groupe 77"/>
          <p:cNvGrpSpPr/>
          <p:nvPr/>
        </p:nvGrpSpPr>
        <p:grpSpPr>
          <a:xfrm>
            <a:off x="2524668" y="2157930"/>
            <a:ext cx="360000" cy="369332"/>
            <a:chOff x="1600418" y="1792660"/>
            <a:chExt cx="360000" cy="369332"/>
          </a:xfrm>
        </p:grpSpPr>
        <p:sp>
          <p:nvSpPr>
            <p:cNvPr id="48" name="Ellipse 47"/>
            <p:cNvSpPr/>
            <p:nvPr/>
          </p:nvSpPr>
          <p:spPr>
            <a:xfrm>
              <a:off x="1600418" y="1797326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1659231" y="1792660"/>
              <a:ext cx="242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I</a:t>
              </a:r>
              <a:endParaRPr lang="fr-FR"/>
            </a:p>
          </p:txBody>
        </p:sp>
      </p:grpSp>
      <p:grpSp>
        <p:nvGrpSpPr>
          <p:cNvPr id="80" name="Groupe 79"/>
          <p:cNvGrpSpPr/>
          <p:nvPr/>
        </p:nvGrpSpPr>
        <p:grpSpPr>
          <a:xfrm>
            <a:off x="3203873" y="2998325"/>
            <a:ext cx="368413" cy="369332"/>
            <a:chOff x="1401110" y="2510759"/>
            <a:chExt cx="368413" cy="369332"/>
          </a:xfrm>
        </p:grpSpPr>
        <p:sp>
          <p:nvSpPr>
            <p:cNvPr id="51" name="Ellipse 50"/>
            <p:cNvSpPr/>
            <p:nvPr/>
          </p:nvSpPr>
          <p:spPr>
            <a:xfrm>
              <a:off x="1401110" y="2518846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1411733" y="2510759"/>
              <a:ext cx="3577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III</a:t>
              </a:r>
              <a:endParaRPr lang="fr-FR"/>
            </a:p>
          </p:txBody>
        </p:sp>
      </p:grpSp>
      <p:grpSp>
        <p:nvGrpSpPr>
          <p:cNvPr id="79" name="Groupe 78"/>
          <p:cNvGrpSpPr/>
          <p:nvPr/>
        </p:nvGrpSpPr>
        <p:grpSpPr>
          <a:xfrm>
            <a:off x="2524668" y="2641752"/>
            <a:ext cx="360000" cy="369332"/>
            <a:chOff x="719266" y="3241277"/>
            <a:chExt cx="360000" cy="369332"/>
          </a:xfrm>
        </p:grpSpPr>
        <p:sp>
          <p:nvSpPr>
            <p:cNvPr id="50" name="Ellipse 49"/>
            <p:cNvSpPr/>
            <p:nvPr/>
          </p:nvSpPr>
          <p:spPr>
            <a:xfrm>
              <a:off x="719266" y="3245943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ZoneTexte 59"/>
            <p:cNvSpPr txBox="1"/>
            <p:nvPr/>
          </p:nvSpPr>
          <p:spPr>
            <a:xfrm>
              <a:off x="749225" y="324127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II</a:t>
              </a:r>
              <a:endParaRPr lang="fr-FR"/>
            </a:p>
          </p:txBody>
        </p:sp>
      </p:grpSp>
      <p:grpSp>
        <p:nvGrpSpPr>
          <p:cNvPr id="87" name="Groupe 86"/>
          <p:cNvGrpSpPr/>
          <p:nvPr/>
        </p:nvGrpSpPr>
        <p:grpSpPr>
          <a:xfrm>
            <a:off x="2078130" y="3021566"/>
            <a:ext cx="373820" cy="369332"/>
            <a:chOff x="1586598" y="3127000"/>
            <a:chExt cx="373820" cy="369332"/>
          </a:xfrm>
        </p:grpSpPr>
        <p:sp>
          <p:nvSpPr>
            <p:cNvPr id="52" name="Ellipse 51"/>
            <p:cNvSpPr/>
            <p:nvPr/>
          </p:nvSpPr>
          <p:spPr>
            <a:xfrm>
              <a:off x="1593508" y="3131666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ZoneTexte 60"/>
            <p:cNvSpPr txBox="1"/>
            <p:nvPr/>
          </p:nvSpPr>
          <p:spPr>
            <a:xfrm>
              <a:off x="1586598" y="3127000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IV</a:t>
              </a:r>
              <a:endParaRPr lang="fr-FR"/>
            </a:p>
          </p:txBody>
        </p:sp>
      </p:grpSp>
      <p:grpSp>
        <p:nvGrpSpPr>
          <p:cNvPr id="86" name="Groupe 85"/>
          <p:cNvGrpSpPr/>
          <p:nvPr/>
        </p:nvGrpSpPr>
        <p:grpSpPr>
          <a:xfrm>
            <a:off x="1674466" y="3193042"/>
            <a:ext cx="360000" cy="369332"/>
            <a:chOff x="2192948" y="3782695"/>
            <a:chExt cx="360000" cy="369332"/>
          </a:xfrm>
        </p:grpSpPr>
        <p:sp>
          <p:nvSpPr>
            <p:cNvPr id="53" name="Ellipse 52"/>
            <p:cNvSpPr/>
            <p:nvPr/>
          </p:nvSpPr>
          <p:spPr>
            <a:xfrm>
              <a:off x="2192948" y="3787361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ZoneTexte 61"/>
            <p:cNvSpPr txBox="1"/>
            <p:nvPr/>
          </p:nvSpPr>
          <p:spPr>
            <a:xfrm>
              <a:off x="2214892" y="3782695"/>
              <a:ext cx="316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V</a:t>
              </a:r>
              <a:endParaRPr lang="fr-FR"/>
            </a:p>
          </p:txBody>
        </p:sp>
      </p:grpSp>
      <p:grpSp>
        <p:nvGrpSpPr>
          <p:cNvPr id="85" name="Groupe 84"/>
          <p:cNvGrpSpPr/>
          <p:nvPr/>
        </p:nvGrpSpPr>
        <p:grpSpPr>
          <a:xfrm>
            <a:off x="2078130" y="3574956"/>
            <a:ext cx="373820" cy="369332"/>
            <a:chOff x="1430926" y="4193866"/>
            <a:chExt cx="373820" cy="369332"/>
          </a:xfrm>
        </p:grpSpPr>
        <p:sp>
          <p:nvSpPr>
            <p:cNvPr id="54" name="Ellipse 53"/>
            <p:cNvSpPr/>
            <p:nvPr/>
          </p:nvSpPr>
          <p:spPr>
            <a:xfrm>
              <a:off x="1437836" y="4198532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1430926" y="4193866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VI</a:t>
              </a:r>
              <a:endParaRPr lang="fr-FR"/>
            </a:p>
          </p:txBody>
        </p:sp>
      </p:grpSp>
      <p:grpSp>
        <p:nvGrpSpPr>
          <p:cNvPr id="83" name="Groupe 82"/>
          <p:cNvGrpSpPr/>
          <p:nvPr/>
        </p:nvGrpSpPr>
        <p:grpSpPr>
          <a:xfrm>
            <a:off x="3141370" y="4419427"/>
            <a:ext cx="489236" cy="369332"/>
            <a:chOff x="1335850" y="5182633"/>
            <a:chExt cx="489236" cy="369332"/>
          </a:xfrm>
        </p:grpSpPr>
        <p:sp>
          <p:nvSpPr>
            <p:cNvPr id="56" name="Ellipse 55"/>
            <p:cNvSpPr/>
            <p:nvPr/>
          </p:nvSpPr>
          <p:spPr>
            <a:xfrm>
              <a:off x="1400468" y="518729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1335850" y="5182633"/>
              <a:ext cx="489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VIII</a:t>
              </a:r>
              <a:endParaRPr lang="fr-FR"/>
            </a:p>
          </p:txBody>
        </p:sp>
      </p:grpSp>
      <p:grpSp>
        <p:nvGrpSpPr>
          <p:cNvPr id="84" name="Groupe 83"/>
          <p:cNvGrpSpPr/>
          <p:nvPr/>
        </p:nvGrpSpPr>
        <p:grpSpPr>
          <a:xfrm>
            <a:off x="1635966" y="3961497"/>
            <a:ext cx="431528" cy="369332"/>
            <a:chOff x="1379716" y="4591525"/>
            <a:chExt cx="431528" cy="369332"/>
          </a:xfrm>
        </p:grpSpPr>
        <p:sp>
          <p:nvSpPr>
            <p:cNvPr id="55" name="Ellipse 54"/>
            <p:cNvSpPr/>
            <p:nvPr/>
          </p:nvSpPr>
          <p:spPr>
            <a:xfrm>
              <a:off x="1415480" y="4596191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1379716" y="4591525"/>
              <a:ext cx="4315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VII</a:t>
              </a:r>
              <a:endParaRPr lang="fr-FR"/>
            </a:p>
          </p:txBody>
        </p:sp>
      </p:grpSp>
      <p:grpSp>
        <p:nvGrpSpPr>
          <p:cNvPr id="82" name="Groupe 81"/>
          <p:cNvGrpSpPr/>
          <p:nvPr/>
        </p:nvGrpSpPr>
        <p:grpSpPr>
          <a:xfrm>
            <a:off x="2520473" y="4653580"/>
            <a:ext cx="373820" cy="369332"/>
            <a:chOff x="2095057" y="5325516"/>
            <a:chExt cx="373820" cy="369332"/>
          </a:xfrm>
        </p:grpSpPr>
        <p:sp>
          <p:nvSpPr>
            <p:cNvPr id="57" name="Ellipse 56"/>
            <p:cNvSpPr/>
            <p:nvPr/>
          </p:nvSpPr>
          <p:spPr>
            <a:xfrm>
              <a:off x="2101967" y="5330182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ZoneTexte 65"/>
            <p:cNvSpPr txBox="1"/>
            <p:nvPr/>
          </p:nvSpPr>
          <p:spPr>
            <a:xfrm>
              <a:off x="2095057" y="5325516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IX</a:t>
              </a:r>
              <a:endParaRPr lang="fr-FR"/>
            </a:p>
          </p:txBody>
        </p:sp>
      </p:grpSp>
      <p:grpSp>
        <p:nvGrpSpPr>
          <p:cNvPr id="81" name="Groupe 80"/>
          <p:cNvGrpSpPr/>
          <p:nvPr/>
        </p:nvGrpSpPr>
        <p:grpSpPr>
          <a:xfrm>
            <a:off x="1674466" y="4865248"/>
            <a:ext cx="360000" cy="369332"/>
            <a:chOff x="2734706" y="5251786"/>
            <a:chExt cx="360000" cy="369332"/>
          </a:xfrm>
        </p:grpSpPr>
        <p:sp>
          <p:nvSpPr>
            <p:cNvPr id="58" name="Ellipse 57"/>
            <p:cNvSpPr/>
            <p:nvPr/>
          </p:nvSpPr>
          <p:spPr>
            <a:xfrm>
              <a:off x="2734706" y="5256452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2756650" y="5251786"/>
              <a:ext cx="316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X</a:t>
              </a:r>
              <a:endParaRPr lang="fr-FR"/>
            </a:p>
          </p:txBody>
        </p:sp>
      </p:grpSp>
      <p:cxnSp>
        <p:nvCxnSpPr>
          <p:cNvPr id="88" name="Connecteur droit 87"/>
          <p:cNvCxnSpPr/>
          <p:nvPr/>
        </p:nvCxnSpPr>
        <p:spPr>
          <a:xfrm flipV="1">
            <a:off x="7178328" y="2367476"/>
            <a:ext cx="2268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88"/>
          <p:cNvCxnSpPr/>
          <p:nvPr/>
        </p:nvCxnSpPr>
        <p:spPr>
          <a:xfrm flipV="1">
            <a:off x="7178328" y="3771998"/>
            <a:ext cx="2268000" cy="43915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89"/>
          <p:cNvCxnSpPr/>
          <p:nvPr/>
        </p:nvCxnSpPr>
        <p:spPr>
          <a:xfrm>
            <a:off x="7178328" y="2842244"/>
            <a:ext cx="2268000" cy="43916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/>
          <p:cNvCxnSpPr/>
          <p:nvPr/>
        </p:nvCxnSpPr>
        <p:spPr>
          <a:xfrm>
            <a:off x="7178328" y="2822463"/>
            <a:ext cx="2268000" cy="136891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91"/>
          <p:cNvCxnSpPr/>
          <p:nvPr/>
        </p:nvCxnSpPr>
        <p:spPr>
          <a:xfrm flipV="1">
            <a:off x="7178328" y="2822463"/>
            <a:ext cx="2268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92"/>
          <p:cNvCxnSpPr/>
          <p:nvPr/>
        </p:nvCxnSpPr>
        <p:spPr>
          <a:xfrm flipV="1">
            <a:off x="7178328" y="3771998"/>
            <a:ext cx="2268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cteur droit 93"/>
          <p:cNvCxnSpPr/>
          <p:nvPr/>
        </p:nvCxnSpPr>
        <p:spPr>
          <a:xfrm>
            <a:off x="7178328" y="3317011"/>
            <a:ext cx="2268000" cy="43916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 flipV="1">
            <a:off x="7178328" y="5595122"/>
            <a:ext cx="2268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droit 95"/>
          <p:cNvCxnSpPr/>
          <p:nvPr/>
        </p:nvCxnSpPr>
        <p:spPr>
          <a:xfrm>
            <a:off x="7178328" y="5140138"/>
            <a:ext cx="2268000" cy="43915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eur droit 96"/>
          <p:cNvCxnSpPr/>
          <p:nvPr/>
        </p:nvCxnSpPr>
        <p:spPr>
          <a:xfrm flipV="1">
            <a:off x="7178328" y="5140138"/>
            <a:ext cx="2268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ZoneTexte 97"/>
          <p:cNvSpPr txBox="1"/>
          <p:nvPr/>
        </p:nvSpPr>
        <p:spPr>
          <a:xfrm>
            <a:off x="6816333" y="2187875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O</a:t>
            </a:r>
            <a:endParaRPr lang="fr-FR"/>
          </a:p>
        </p:txBody>
      </p:sp>
      <p:sp>
        <p:nvSpPr>
          <p:cNvPr id="99" name="ZoneTexte 98"/>
          <p:cNvSpPr txBox="1"/>
          <p:nvPr/>
        </p:nvSpPr>
        <p:spPr>
          <a:xfrm>
            <a:off x="6856409" y="2634347"/>
            <a:ext cx="29687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mtClean="0"/>
              <a:t>E</a:t>
            </a:r>
            <a:endParaRPr lang="fr-FR"/>
          </a:p>
        </p:txBody>
      </p:sp>
      <p:sp>
        <p:nvSpPr>
          <p:cNvPr id="100" name="ZoneTexte 99"/>
          <p:cNvSpPr txBox="1"/>
          <p:nvPr/>
        </p:nvSpPr>
        <p:spPr>
          <a:xfrm>
            <a:off x="6821143" y="3080819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U</a:t>
            </a:r>
            <a:endParaRPr lang="fr-FR"/>
          </a:p>
        </p:txBody>
      </p:sp>
      <p:sp>
        <p:nvSpPr>
          <p:cNvPr id="101" name="ZoneTexte 100"/>
          <p:cNvSpPr txBox="1"/>
          <p:nvPr/>
        </p:nvSpPr>
        <p:spPr>
          <a:xfrm>
            <a:off x="6715345" y="3527291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KA</a:t>
            </a:r>
            <a:endParaRPr lang="fr-FR"/>
          </a:p>
        </p:txBody>
      </p:sp>
      <p:sp>
        <p:nvSpPr>
          <p:cNvPr id="102" name="ZoneTexte 101"/>
          <p:cNvSpPr txBox="1"/>
          <p:nvPr/>
        </p:nvSpPr>
        <p:spPr>
          <a:xfrm>
            <a:off x="6848393" y="3973763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K</a:t>
            </a:r>
            <a:endParaRPr lang="fr-FR"/>
          </a:p>
        </p:txBody>
      </p:sp>
      <p:sp>
        <p:nvSpPr>
          <p:cNvPr id="103" name="ZoneTexte 102"/>
          <p:cNvSpPr txBox="1"/>
          <p:nvPr/>
        </p:nvSpPr>
        <p:spPr>
          <a:xfrm>
            <a:off x="6821143" y="4949619"/>
            <a:ext cx="33214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mtClean="0"/>
              <a:t>Ŋ</a:t>
            </a:r>
            <a:endParaRPr lang="fr-FR"/>
          </a:p>
        </p:txBody>
      </p:sp>
      <p:sp>
        <p:nvSpPr>
          <p:cNvPr id="104" name="ZoneTexte 103"/>
          <p:cNvSpPr txBox="1"/>
          <p:nvPr/>
        </p:nvSpPr>
        <p:spPr>
          <a:xfrm>
            <a:off x="9449753" y="2187875"/>
            <a:ext cx="41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YA</a:t>
            </a:r>
            <a:endParaRPr lang="fr-FR"/>
          </a:p>
        </p:txBody>
      </p:sp>
      <p:sp>
        <p:nvSpPr>
          <p:cNvPr id="105" name="ZoneTexte 104"/>
          <p:cNvSpPr txBox="1"/>
          <p:nvPr/>
        </p:nvSpPr>
        <p:spPr>
          <a:xfrm>
            <a:off x="9449753" y="2634347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I</a:t>
            </a:r>
            <a:endParaRPr lang="fr-FR"/>
          </a:p>
        </p:txBody>
      </p:sp>
      <p:sp>
        <p:nvSpPr>
          <p:cNvPr id="106" name="ZoneTexte 105"/>
          <p:cNvSpPr txBox="1"/>
          <p:nvPr/>
        </p:nvSpPr>
        <p:spPr>
          <a:xfrm>
            <a:off x="9449753" y="3080819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>
              <a:defRPr b="1">
                <a:solidFill>
                  <a:srgbClr val="FF0000"/>
                </a:solidFill>
              </a:defRPr>
            </a:lvl1pPr>
          </a:lstStyle>
          <a:p>
            <a:r>
              <a:rPr lang="fr-FR" b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107" name="ZoneTexte 106"/>
          <p:cNvSpPr txBox="1"/>
          <p:nvPr/>
        </p:nvSpPr>
        <p:spPr>
          <a:xfrm>
            <a:off x="9449753" y="3527291"/>
            <a:ext cx="46198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mtClean="0"/>
              <a:t>ŊA</a:t>
            </a:r>
            <a:endParaRPr lang="fr-FR"/>
          </a:p>
        </p:txBody>
      </p:sp>
      <p:sp>
        <p:nvSpPr>
          <p:cNvPr id="108" name="ZoneTexte 107"/>
          <p:cNvSpPr txBox="1"/>
          <p:nvPr/>
        </p:nvSpPr>
        <p:spPr>
          <a:xfrm>
            <a:off x="9449753" y="3973763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K</a:t>
            </a:r>
            <a:endParaRPr lang="fr-FR"/>
          </a:p>
        </p:txBody>
      </p:sp>
      <p:sp>
        <p:nvSpPr>
          <p:cNvPr id="109" name="ZoneTexte 108"/>
          <p:cNvSpPr txBox="1"/>
          <p:nvPr/>
        </p:nvSpPr>
        <p:spPr>
          <a:xfrm>
            <a:off x="9449753" y="4949619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MO</a:t>
            </a:r>
            <a:endParaRPr lang="fr-FR"/>
          </a:p>
        </p:txBody>
      </p:sp>
      <p:sp>
        <p:nvSpPr>
          <p:cNvPr id="110" name="ZoneTexte 109"/>
          <p:cNvSpPr txBox="1"/>
          <p:nvPr/>
        </p:nvSpPr>
        <p:spPr>
          <a:xfrm>
            <a:off x="9449753" y="5396092"/>
            <a:ext cx="38183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mtClean="0"/>
              <a:t>M</a:t>
            </a:r>
            <a:endParaRPr lang="fr-FR"/>
          </a:p>
        </p:txBody>
      </p:sp>
      <p:sp>
        <p:nvSpPr>
          <p:cNvPr id="111" name="ZoneTexte 110"/>
          <p:cNvSpPr txBox="1"/>
          <p:nvPr/>
        </p:nvSpPr>
        <p:spPr>
          <a:xfrm>
            <a:off x="6819539" y="5396092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N</a:t>
            </a:r>
          </a:p>
        </p:txBody>
      </p:sp>
      <p:sp>
        <p:nvSpPr>
          <p:cNvPr id="126" name="ZoneTexte 125"/>
          <p:cNvSpPr txBox="1"/>
          <p:nvPr/>
        </p:nvSpPr>
        <p:spPr>
          <a:xfrm>
            <a:off x="7640320" y="1659839"/>
            <a:ext cx="1384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DECLENSION</a:t>
            </a:r>
            <a:endParaRPr lang="fr-FR"/>
          </a:p>
        </p:txBody>
      </p:sp>
      <p:sp>
        <p:nvSpPr>
          <p:cNvPr id="129" name="ZoneTexte 128"/>
          <p:cNvSpPr txBox="1"/>
          <p:nvPr/>
        </p:nvSpPr>
        <p:spPr>
          <a:xfrm>
            <a:off x="6713741" y="1659839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NF</a:t>
            </a:r>
            <a:endParaRPr lang="fr-FR"/>
          </a:p>
        </p:txBody>
      </p:sp>
      <p:sp>
        <p:nvSpPr>
          <p:cNvPr id="130" name="ZoneTexte 129"/>
          <p:cNvSpPr txBox="1"/>
          <p:nvPr/>
        </p:nvSpPr>
        <p:spPr>
          <a:xfrm>
            <a:off x="9449753" y="1659839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NF</a:t>
            </a:r>
            <a:endParaRPr lang="fr-FR"/>
          </a:p>
        </p:txBody>
      </p:sp>
      <p:grpSp>
        <p:nvGrpSpPr>
          <p:cNvPr id="131" name="Groupe 130"/>
          <p:cNvGrpSpPr/>
          <p:nvPr/>
        </p:nvGrpSpPr>
        <p:grpSpPr>
          <a:xfrm>
            <a:off x="8143148" y="2157930"/>
            <a:ext cx="360000" cy="369332"/>
            <a:chOff x="1600418" y="1792660"/>
            <a:chExt cx="360000" cy="369332"/>
          </a:xfrm>
        </p:grpSpPr>
        <p:sp>
          <p:nvSpPr>
            <p:cNvPr id="132" name="Ellipse 131"/>
            <p:cNvSpPr/>
            <p:nvPr/>
          </p:nvSpPr>
          <p:spPr>
            <a:xfrm>
              <a:off x="1600418" y="1797326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3" name="ZoneTexte 132"/>
            <p:cNvSpPr txBox="1"/>
            <p:nvPr/>
          </p:nvSpPr>
          <p:spPr>
            <a:xfrm>
              <a:off x="1659231" y="1792660"/>
              <a:ext cx="242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I</a:t>
              </a:r>
              <a:endParaRPr lang="fr-FR"/>
            </a:p>
          </p:txBody>
        </p:sp>
      </p:grpSp>
      <p:grpSp>
        <p:nvGrpSpPr>
          <p:cNvPr id="134" name="Groupe 133"/>
          <p:cNvGrpSpPr/>
          <p:nvPr/>
        </p:nvGrpSpPr>
        <p:grpSpPr>
          <a:xfrm>
            <a:off x="8957103" y="2998325"/>
            <a:ext cx="368413" cy="369332"/>
            <a:chOff x="1401110" y="2510759"/>
            <a:chExt cx="368413" cy="369332"/>
          </a:xfrm>
        </p:grpSpPr>
        <p:sp>
          <p:nvSpPr>
            <p:cNvPr id="135" name="Ellipse 134"/>
            <p:cNvSpPr/>
            <p:nvPr/>
          </p:nvSpPr>
          <p:spPr>
            <a:xfrm>
              <a:off x="1401110" y="2518846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6" name="ZoneTexte 135"/>
            <p:cNvSpPr txBox="1"/>
            <p:nvPr/>
          </p:nvSpPr>
          <p:spPr>
            <a:xfrm>
              <a:off x="1411733" y="2510759"/>
              <a:ext cx="3577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III</a:t>
              </a:r>
              <a:endParaRPr lang="fr-FR"/>
            </a:p>
          </p:txBody>
        </p:sp>
      </p:grpSp>
      <p:grpSp>
        <p:nvGrpSpPr>
          <p:cNvPr id="137" name="Groupe 136"/>
          <p:cNvGrpSpPr/>
          <p:nvPr/>
        </p:nvGrpSpPr>
        <p:grpSpPr>
          <a:xfrm>
            <a:off x="8143148" y="2641752"/>
            <a:ext cx="360000" cy="369332"/>
            <a:chOff x="719266" y="3241277"/>
            <a:chExt cx="360000" cy="369332"/>
          </a:xfrm>
        </p:grpSpPr>
        <p:sp>
          <p:nvSpPr>
            <p:cNvPr id="138" name="Ellipse 137"/>
            <p:cNvSpPr/>
            <p:nvPr/>
          </p:nvSpPr>
          <p:spPr>
            <a:xfrm>
              <a:off x="719266" y="3245943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9" name="ZoneTexte 138"/>
            <p:cNvSpPr txBox="1"/>
            <p:nvPr/>
          </p:nvSpPr>
          <p:spPr>
            <a:xfrm>
              <a:off x="749225" y="324127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II</a:t>
              </a:r>
              <a:endParaRPr lang="fr-FR"/>
            </a:p>
          </p:txBody>
        </p:sp>
      </p:grpSp>
      <p:grpSp>
        <p:nvGrpSpPr>
          <p:cNvPr id="140" name="Groupe 139"/>
          <p:cNvGrpSpPr/>
          <p:nvPr/>
        </p:nvGrpSpPr>
        <p:grpSpPr>
          <a:xfrm>
            <a:off x="7696610" y="3021566"/>
            <a:ext cx="373820" cy="369332"/>
            <a:chOff x="1586598" y="3127000"/>
            <a:chExt cx="373820" cy="369332"/>
          </a:xfrm>
        </p:grpSpPr>
        <p:sp>
          <p:nvSpPr>
            <p:cNvPr id="141" name="Ellipse 140"/>
            <p:cNvSpPr/>
            <p:nvPr/>
          </p:nvSpPr>
          <p:spPr>
            <a:xfrm>
              <a:off x="1593508" y="3131666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2" name="ZoneTexte 141"/>
            <p:cNvSpPr txBox="1"/>
            <p:nvPr/>
          </p:nvSpPr>
          <p:spPr>
            <a:xfrm>
              <a:off x="1586598" y="3127000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IV</a:t>
              </a:r>
              <a:endParaRPr lang="fr-FR"/>
            </a:p>
          </p:txBody>
        </p:sp>
      </p:grpSp>
      <p:grpSp>
        <p:nvGrpSpPr>
          <p:cNvPr id="143" name="Groupe 142"/>
          <p:cNvGrpSpPr/>
          <p:nvPr/>
        </p:nvGrpSpPr>
        <p:grpSpPr>
          <a:xfrm>
            <a:off x="7292946" y="3193042"/>
            <a:ext cx="360000" cy="369332"/>
            <a:chOff x="2192948" y="3782695"/>
            <a:chExt cx="360000" cy="369332"/>
          </a:xfrm>
        </p:grpSpPr>
        <p:sp>
          <p:nvSpPr>
            <p:cNvPr id="144" name="Ellipse 143"/>
            <p:cNvSpPr/>
            <p:nvPr/>
          </p:nvSpPr>
          <p:spPr>
            <a:xfrm>
              <a:off x="2192948" y="3787361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5" name="ZoneTexte 144"/>
            <p:cNvSpPr txBox="1"/>
            <p:nvPr/>
          </p:nvSpPr>
          <p:spPr>
            <a:xfrm>
              <a:off x="2214892" y="3782695"/>
              <a:ext cx="316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V</a:t>
              </a:r>
              <a:endParaRPr lang="fr-FR"/>
            </a:p>
          </p:txBody>
        </p:sp>
      </p:grpSp>
      <p:grpSp>
        <p:nvGrpSpPr>
          <p:cNvPr id="146" name="Groupe 145"/>
          <p:cNvGrpSpPr/>
          <p:nvPr/>
        </p:nvGrpSpPr>
        <p:grpSpPr>
          <a:xfrm>
            <a:off x="7696610" y="3574956"/>
            <a:ext cx="373820" cy="369332"/>
            <a:chOff x="1430926" y="4193866"/>
            <a:chExt cx="373820" cy="369332"/>
          </a:xfrm>
        </p:grpSpPr>
        <p:sp>
          <p:nvSpPr>
            <p:cNvPr id="147" name="Ellipse 146"/>
            <p:cNvSpPr/>
            <p:nvPr/>
          </p:nvSpPr>
          <p:spPr>
            <a:xfrm>
              <a:off x="1437836" y="4198532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8" name="ZoneTexte 147"/>
            <p:cNvSpPr txBox="1"/>
            <p:nvPr/>
          </p:nvSpPr>
          <p:spPr>
            <a:xfrm>
              <a:off x="1430926" y="4193866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VI</a:t>
              </a:r>
              <a:endParaRPr lang="fr-FR"/>
            </a:p>
          </p:txBody>
        </p:sp>
      </p:grpSp>
      <p:grpSp>
        <p:nvGrpSpPr>
          <p:cNvPr id="152" name="Groupe 151"/>
          <p:cNvGrpSpPr/>
          <p:nvPr/>
        </p:nvGrpSpPr>
        <p:grpSpPr>
          <a:xfrm>
            <a:off x="7264071" y="3961497"/>
            <a:ext cx="431528" cy="369332"/>
            <a:chOff x="1379716" y="4591525"/>
            <a:chExt cx="431528" cy="369332"/>
          </a:xfrm>
        </p:grpSpPr>
        <p:sp>
          <p:nvSpPr>
            <p:cNvPr id="153" name="Ellipse 152"/>
            <p:cNvSpPr/>
            <p:nvPr/>
          </p:nvSpPr>
          <p:spPr>
            <a:xfrm>
              <a:off x="1415480" y="4596191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4" name="ZoneTexte 153"/>
            <p:cNvSpPr txBox="1"/>
            <p:nvPr/>
          </p:nvSpPr>
          <p:spPr>
            <a:xfrm>
              <a:off x="1379716" y="4591525"/>
              <a:ext cx="4315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VII</a:t>
              </a:r>
              <a:endParaRPr lang="fr-FR"/>
            </a:p>
          </p:txBody>
        </p:sp>
      </p:grpSp>
      <p:grpSp>
        <p:nvGrpSpPr>
          <p:cNvPr id="158" name="Groupe 157"/>
          <p:cNvGrpSpPr/>
          <p:nvPr/>
        </p:nvGrpSpPr>
        <p:grpSpPr>
          <a:xfrm>
            <a:off x="7292946" y="5394632"/>
            <a:ext cx="360000" cy="369332"/>
            <a:chOff x="2734706" y="5251786"/>
            <a:chExt cx="360000" cy="369332"/>
          </a:xfrm>
        </p:grpSpPr>
        <p:sp>
          <p:nvSpPr>
            <p:cNvPr id="159" name="Ellipse 158"/>
            <p:cNvSpPr/>
            <p:nvPr/>
          </p:nvSpPr>
          <p:spPr>
            <a:xfrm>
              <a:off x="2734706" y="5256452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0" name="ZoneTexte 159"/>
            <p:cNvSpPr txBox="1"/>
            <p:nvPr/>
          </p:nvSpPr>
          <p:spPr>
            <a:xfrm>
              <a:off x="2756650" y="5251786"/>
              <a:ext cx="316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X</a:t>
              </a:r>
              <a:endParaRPr lang="fr-FR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6817936" y="4470459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>
                <a:solidFill>
                  <a:srgbClr val="FF0000"/>
                </a:solidFill>
              </a:rPr>
              <a:t>Ø</a:t>
            </a:r>
            <a:endParaRPr lang="fr-FR">
              <a:solidFill>
                <a:srgbClr val="FF0000"/>
              </a:solidFill>
            </a:endParaRPr>
          </a:p>
        </p:txBody>
      </p:sp>
      <p:cxnSp>
        <p:nvCxnSpPr>
          <p:cNvPr id="120" name="Connecteur droit 119"/>
          <p:cNvCxnSpPr/>
          <p:nvPr/>
        </p:nvCxnSpPr>
        <p:spPr>
          <a:xfrm flipV="1">
            <a:off x="7178328" y="4193914"/>
            <a:ext cx="2268000" cy="43920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9" name="Groupe 148"/>
          <p:cNvGrpSpPr/>
          <p:nvPr/>
        </p:nvGrpSpPr>
        <p:grpSpPr>
          <a:xfrm>
            <a:off x="8894030" y="4948811"/>
            <a:ext cx="489236" cy="369332"/>
            <a:chOff x="1335850" y="5182633"/>
            <a:chExt cx="489236" cy="369332"/>
          </a:xfrm>
        </p:grpSpPr>
        <p:sp>
          <p:nvSpPr>
            <p:cNvPr id="150" name="Ellipse 149"/>
            <p:cNvSpPr/>
            <p:nvPr/>
          </p:nvSpPr>
          <p:spPr>
            <a:xfrm>
              <a:off x="1400468" y="518729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1" name="ZoneTexte 150"/>
            <p:cNvSpPr txBox="1"/>
            <p:nvPr/>
          </p:nvSpPr>
          <p:spPr>
            <a:xfrm>
              <a:off x="1335850" y="5182633"/>
              <a:ext cx="489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VIII</a:t>
              </a:r>
              <a:endParaRPr lang="fr-FR"/>
            </a:p>
          </p:txBody>
        </p:sp>
      </p:grpSp>
      <p:grpSp>
        <p:nvGrpSpPr>
          <p:cNvPr id="155" name="Groupe 154"/>
          <p:cNvGrpSpPr/>
          <p:nvPr/>
        </p:nvGrpSpPr>
        <p:grpSpPr>
          <a:xfrm>
            <a:off x="8129328" y="5182964"/>
            <a:ext cx="373820" cy="369332"/>
            <a:chOff x="2095057" y="5325516"/>
            <a:chExt cx="373820" cy="369332"/>
          </a:xfrm>
        </p:grpSpPr>
        <p:sp>
          <p:nvSpPr>
            <p:cNvPr id="156" name="Ellipse 155"/>
            <p:cNvSpPr/>
            <p:nvPr/>
          </p:nvSpPr>
          <p:spPr>
            <a:xfrm>
              <a:off x="2101967" y="5330182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7" name="ZoneTexte 156"/>
            <p:cNvSpPr txBox="1"/>
            <p:nvPr/>
          </p:nvSpPr>
          <p:spPr>
            <a:xfrm>
              <a:off x="2095057" y="5325516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IX</a:t>
              </a:r>
              <a:endParaRPr lang="fr-FR"/>
            </a:p>
          </p:txBody>
        </p:sp>
      </p:grpSp>
      <p:grpSp>
        <p:nvGrpSpPr>
          <p:cNvPr id="122" name="Groupe 121"/>
          <p:cNvGrpSpPr/>
          <p:nvPr/>
        </p:nvGrpSpPr>
        <p:grpSpPr>
          <a:xfrm>
            <a:off x="8138364" y="4218750"/>
            <a:ext cx="374919" cy="369332"/>
            <a:chOff x="2734706" y="5251786"/>
            <a:chExt cx="374919" cy="369332"/>
          </a:xfrm>
        </p:grpSpPr>
        <p:sp>
          <p:nvSpPr>
            <p:cNvPr id="123" name="Ellipse 122"/>
            <p:cNvSpPr/>
            <p:nvPr/>
          </p:nvSpPr>
          <p:spPr>
            <a:xfrm>
              <a:off x="2734706" y="5256452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FF0000"/>
                </a:solidFill>
              </a:endParaRPr>
            </a:p>
          </p:txBody>
        </p:sp>
        <p:sp>
          <p:nvSpPr>
            <p:cNvPr id="124" name="ZoneTexte 123"/>
            <p:cNvSpPr txBox="1"/>
            <p:nvPr/>
          </p:nvSpPr>
          <p:spPr>
            <a:xfrm>
              <a:off x="2747025" y="5251786"/>
              <a:ext cx="362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>
                  <a:solidFill>
                    <a:srgbClr val="FF0000"/>
                  </a:solidFill>
                </a:rPr>
                <a:t>XI</a:t>
              </a:r>
              <a:endParaRPr lang="fr-FR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31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00" y="180000"/>
            <a:ext cx="10515600" cy="576000"/>
          </a:xfrm>
        </p:spPr>
        <p:txBody>
          <a:bodyPr/>
          <a:lstStyle/>
          <a:p>
            <a:r>
              <a:rPr lang="fr-FR" smtClean="0"/>
              <a:t>1. How I have understood G&amp;F’s approach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659115"/>
            <a:ext cx="10690781" cy="4411747"/>
          </a:xfrm>
        </p:spPr>
        <p:txBody>
          <a:bodyPr>
            <a:normAutofit/>
          </a:bodyPr>
          <a:lstStyle/>
          <a:p>
            <a:r>
              <a:rPr lang="fr-FR" smtClean="0"/>
              <a:t>A word form class may trigger multiple agreement patterns </a:t>
            </a:r>
            <a:r>
              <a:rPr lang="fr-FR" sz="2000" smtClean="0"/>
              <a:t>(not only ‘class agreement’ </a:t>
            </a:r>
            <a:r>
              <a:rPr lang="fr-FR" sz="2000" i="1" smtClean="0"/>
              <a:t>vs</a:t>
            </a:r>
            <a:r>
              <a:rPr lang="fr-FR" sz="2000" smtClean="0"/>
              <a:t> ‘semantic agreement’)</a:t>
            </a:r>
            <a:endParaRPr lang="fr-FR" smtClean="0"/>
          </a:p>
          <a:p>
            <a:pPr lvl="1"/>
            <a:r>
              <a:rPr lang="fr-FR" smtClean="0"/>
              <a:t>Keeraak JA</a:t>
            </a:r>
          </a:p>
          <a:p>
            <a:pPr lvl="2"/>
            <a:r>
              <a:rPr lang="fr-FR" b="1" i="1" smtClean="0">
                <a:solidFill>
                  <a:schemeClr val="accent1">
                    <a:lumMod val="75000"/>
                  </a:schemeClr>
                </a:solidFill>
              </a:rPr>
              <a:t>ja</a:t>
            </a:r>
            <a:r>
              <a:rPr lang="fr-FR" i="1" smtClean="0"/>
              <a:t>-lɛh-a-</a:t>
            </a:r>
            <a:r>
              <a:rPr lang="fr-FR" b="1" i="1" smtClean="0">
                <a:solidFill>
                  <a:srgbClr val="FF0000"/>
                </a:solidFill>
              </a:rPr>
              <a:t>w</a:t>
            </a:r>
            <a:r>
              <a:rPr lang="fr-FR" smtClean="0"/>
              <a:t> (</a:t>
            </a:r>
            <a:r>
              <a:rPr lang="fr-FR" b="1" smtClean="0">
                <a:solidFill>
                  <a:schemeClr val="accent1">
                    <a:lumMod val="75000"/>
                  </a:schemeClr>
                </a:solidFill>
              </a:rPr>
              <a:t>JA</a:t>
            </a:r>
            <a:r>
              <a:rPr lang="fr-FR" smtClean="0"/>
              <a:t>-bird-DEF-</a:t>
            </a:r>
            <a:r>
              <a:rPr lang="fr-FR" b="1" smtClean="0">
                <a:solidFill>
                  <a:srgbClr val="FF0000"/>
                </a:solidFill>
              </a:rPr>
              <a:t>AGR.I</a:t>
            </a:r>
            <a:r>
              <a:rPr lang="fr-FR" smtClean="0"/>
              <a:t>) ‘bird’</a:t>
            </a:r>
          </a:p>
          <a:p>
            <a:pPr lvl="2"/>
            <a:r>
              <a:rPr lang="fr-FR" b="1" i="1" smtClean="0">
                <a:solidFill>
                  <a:schemeClr val="accent1">
                    <a:lumMod val="75000"/>
                  </a:schemeClr>
                </a:solidFill>
              </a:rPr>
              <a:t>ja</a:t>
            </a:r>
            <a:r>
              <a:rPr lang="fr-FR" i="1" smtClean="0"/>
              <a:t>-bɔɔm-a-</a:t>
            </a:r>
            <a:r>
              <a:rPr lang="fr-FR" b="1" i="1" smtClean="0">
                <a:solidFill>
                  <a:srgbClr val="FF0000"/>
                </a:solidFill>
              </a:rPr>
              <a:t>j</a:t>
            </a:r>
            <a:r>
              <a:rPr lang="fr-FR" smtClean="0"/>
              <a:t> (</a:t>
            </a:r>
            <a:r>
              <a:rPr lang="fr-FR" b="1" smtClean="0">
                <a:solidFill>
                  <a:schemeClr val="accent1">
                    <a:lumMod val="75000"/>
                  </a:schemeClr>
                </a:solidFill>
              </a:rPr>
              <a:t>JA</a:t>
            </a:r>
            <a:r>
              <a:rPr lang="fr-FR" smtClean="0"/>
              <a:t>-to dance-DEF-</a:t>
            </a:r>
            <a:r>
              <a:rPr lang="fr-FR" b="1" smtClean="0">
                <a:solidFill>
                  <a:srgbClr val="FF0000"/>
                </a:solidFill>
              </a:rPr>
              <a:t>AGR.VI</a:t>
            </a:r>
            <a:r>
              <a:rPr lang="fr-FR" smtClean="0"/>
              <a:t>) ‘to dance (INFINITIVE)’</a:t>
            </a:r>
          </a:p>
          <a:p>
            <a:r>
              <a:rPr lang="fr-FR" smtClean="0"/>
              <a:t>Different word form classes may trigger the same agreement pattern</a:t>
            </a:r>
          </a:p>
          <a:p>
            <a:pPr lvl="1"/>
            <a:r>
              <a:rPr lang="fr-FR" smtClean="0"/>
              <a:t>Keeraak B &amp; BA, H &amp; HA, J &amp; JA, K &amp; KA, M &amp; MA</a:t>
            </a:r>
          </a:p>
          <a:p>
            <a:pPr marL="0" indent="0">
              <a:buNone/>
            </a:pPr>
            <a:endParaRPr lang="fr-FR" smtClean="0"/>
          </a:p>
          <a:p>
            <a:pPr marL="0" indent="0">
              <a:buNone/>
            </a:pPr>
            <a:r>
              <a:rPr lang="fr-FR" smtClean="0"/>
              <a:t>&gt; </a:t>
            </a:r>
            <a:r>
              <a:rPr lang="fr-FR" b="1" smtClean="0"/>
              <a:t>word form classes have to be distinguished from agreement patterns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20000" y="720000"/>
            <a:ext cx="9779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(this might be superseeded by a more recent and thorough understanding by the time I give this talk...)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395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00" y="180000"/>
            <a:ext cx="10515600" cy="576000"/>
          </a:xfrm>
        </p:spPr>
        <p:txBody>
          <a:bodyPr/>
          <a:lstStyle/>
          <a:p>
            <a:r>
              <a:rPr lang="fr-FR" smtClean="0"/>
              <a:t>1. How I have understood G&amp;F’s approach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59116"/>
            <a:ext cx="10515600" cy="4583422"/>
          </a:xfrm>
        </p:spPr>
        <p:txBody>
          <a:bodyPr>
            <a:normAutofit/>
          </a:bodyPr>
          <a:lstStyle/>
          <a:p>
            <a:r>
              <a:rPr lang="en-US" smtClean="0"/>
              <a:t>A second problem </a:t>
            </a:r>
            <a:r>
              <a:rPr lang="en-US" sz="1800" smtClean="0"/>
              <a:t>(highlighting mine)</a:t>
            </a:r>
            <a:endParaRPr lang="en-US" smtClean="0"/>
          </a:p>
          <a:p>
            <a:pPr marL="457200" lvl="1" indent="0">
              <a:buNone/>
            </a:pPr>
            <a:r>
              <a:rPr lang="en-US" smtClean="0"/>
              <a:t>p.5 (footnote 4): “Typically, </a:t>
            </a:r>
            <a:r>
              <a:rPr lang="en-US" b="1" smtClean="0">
                <a:solidFill>
                  <a:srgbClr val="FF0000"/>
                </a:solidFill>
              </a:rPr>
              <a:t>transnumeral</a:t>
            </a:r>
            <a:r>
              <a:rPr lang="en-US" smtClean="0"/>
              <a:t> nouns like infinitives, locatives and non-count nouns for masses, liquids, abstracts etc. </a:t>
            </a:r>
            <a:r>
              <a:rPr lang="en-US" b="1" smtClean="0">
                <a:solidFill>
                  <a:srgbClr val="FF0000"/>
                </a:solidFill>
              </a:rPr>
              <a:t>do not have different number forms</a:t>
            </a:r>
            <a:r>
              <a:rPr lang="en-US" smtClean="0"/>
              <a:t>”</a:t>
            </a:r>
          </a:p>
          <a:p>
            <a:pPr marL="457200" lvl="1" indent="0">
              <a:buNone/>
            </a:pPr>
            <a:endParaRPr lang="en-US" smtClean="0"/>
          </a:p>
          <a:p>
            <a:pPr marL="457200" lvl="1" indent="0">
              <a:buNone/>
            </a:pPr>
            <a:r>
              <a:rPr lang="en-US" b="1" smtClean="0"/>
              <a:t>&gt; What about 3-number contrasts in Nyun (sg. / </a:t>
            </a:r>
            <a:r>
              <a:rPr lang="en-US" b="1"/>
              <a:t>count pl. / unlimited pl</a:t>
            </a:r>
            <a:r>
              <a:rPr lang="en-US" b="1" smtClean="0"/>
              <a:t>.) or in Joola (sg. / pl. / collective)?</a:t>
            </a:r>
          </a:p>
          <a:p>
            <a:pPr marL="457200" lvl="1" indent="0">
              <a:buNone/>
            </a:pPr>
            <a:endParaRPr lang="en-US" smtClean="0"/>
          </a:p>
          <a:p>
            <a:pPr marL="457200" lvl="1" indent="0">
              <a:buNone/>
            </a:pPr>
            <a:r>
              <a:rPr lang="en-US" b="1" smtClean="0"/>
              <a:t>&gt; What about other unusual number contrasts? (singulative / collective)</a:t>
            </a:r>
            <a:endParaRPr lang="en-US" b="1" i="1" smtClean="0"/>
          </a:p>
          <a:p>
            <a:pPr marL="457200" lvl="1" indent="0">
              <a:buNone/>
            </a:pPr>
            <a:endParaRPr lang="en-US" smtClean="0"/>
          </a:p>
          <a:p>
            <a:pPr marL="457200" lvl="1" indent="0">
              <a:buNone/>
            </a:pPr>
            <a:r>
              <a:rPr lang="en-US" b="1" smtClean="0"/>
              <a:t>&gt; What about variation in class assignment?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53443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00" y="180000"/>
            <a:ext cx="10515600" cy="576000"/>
          </a:xfrm>
        </p:spPr>
        <p:txBody>
          <a:bodyPr/>
          <a:lstStyle/>
          <a:p>
            <a:r>
              <a:rPr lang="fr-FR"/>
              <a:t>Aim of the talk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242314"/>
            <a:ext cx="10515600" cy="25611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600" smtClean="0"/>
              <a:t>Overview of complex number features</a:t>
            </a:r>
          </a:p>
          <a:p>
            <a:pPr marL="0" indent="0">
              <a:buNone/>
            </a:pPr>
            <a:r>
              <a:rPr lang="fr-FR" sz="3600" smtClean="0"/>
              <a:t>Exemplified by Atlantic languages</a:t>
            </a:r>
          </a:p>
          <a:p>
            <a:pPr marL="0" indent="0">
              <a:buNone/>
            </a:pPr>
            <a:r>
              <a:rPr lang="fr-FR" sz="3600" smtClean="0"/>
              <a:t>With more details about Kagbaaga (Bijogo) and Keeraak (Joola), both belonging to the Bak branch.</a:t>
            </a:r>
            <a:endParaRPr lang="fr-FR" sz="3600"/>
          </a:p>
        </p:txBody>
      </p:sp>
    </p:spTree>
    <p:extLst>
      <p:ext uri="{BB962C8B-B14F-4D97-AF65-F5344CB8AC3E}">
        <p14:creationId xmlns:p14="http://schemas.microsoft.com/office/powerpoint/2010/main" val="149654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45462"/>
            <a:ext cx="10515600" cy="681160"/>
          </a:xfrm>
        </p:spPr>
        <p:txBody>
          <a:bodyPr>
            <a:normAutofit/>
          </a:bodyPr>
          <a:lstStyle/>
          <a:p>
            <a:r>
              <a:rPr lang="fr-FR" sz="3600" smtClean="0"/>
              <a:t>The Bak languages: situation</a:t>
            </a:r>
            <a:endParaRPr lang="fr-FR" sz="360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644" y="1117462"/>
            <a:ext cx="2776433" cy="2117189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3441" y="1117462"/>
            <a:ext cx="5178668" cy="5658456"/>
          </a:xfrm>
          <a:prstGeom prst="rect">
            <a:avLst/>
          </a:prstGeom>
        </p:spPr>
      </p:pic>
      <p:sp>
        <p:nvSpPr>
          <p:cNvPr id="4" name="Ellipse 3"/>
          <p:cNvSpPr/>
          <p:nvPr/>
        </p:nvSpPr>
        <p:spPr>
          <a:xfrm>
            <a:off x="4139184" y="5791200"/>
            <a:ext cx="786384" cy="298704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2334768" y="3480816"/>
            <a:ext cx="786384" cy="298704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65002" y="3055243"/>
            <a:ext cx="758434" cy="35881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43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1. Nyun (Gubëeher, data from Cobbinah 2012)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454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00" y="180000"/>
            <a:ext cx="10515600" cy="576000"/>
          </a:xfrm>
        </p:spPr>
        <p:txBody>
          <a:bodyPr>
            <a:noAutofit/>
          </a:bodyPr>
          <a:lstStyle/>
          <a:p>
            <a:r>
              <a:rPr lang="en-US"/>
              <a:t>3-way number contrast in Nyun: singular / count plural / unlimited plural</a:t>
            </a:r>
            <a:endParaRPr lang="fr-FR" sz="280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849316" y="1352173"/>
          <a:ext cx="8493368" cy="4686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3342"/>
                <a:gridCol w="2123342"/>
                <a:gridCol w="2123342"/>
                <a:gridCol w="2123342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u="none" strike="noStrike">
                          <a:effectLst/>
                        </a:rPr>
                        <a:t>Singular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u="none" strike="noStrike">
                          <a:effectLst/>
                        </a:rPr>
                        <a:t>Count plural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u="none" strike="noStrike">
                          <a:effectLst/>
                        </a:rPr>
                        <a:t>Unlimited plural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u="none" strike="noStrike">
                          <a:effectLst/>
                        </a:rPr>
                        <a:t>Gloss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bu-óóg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i-óóg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di-óóg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‘baobab fruit’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bu-limo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i-limo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di-limo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‘orange fruit’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bu-taata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i-taata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ba-taata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‘sweet potato’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bu-menteŋ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i-menteŋ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ba-menteŋ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‘tomato’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bu-suulut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i-suulut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ja-suulut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‘snake’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bu-pan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i-pan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ja-pan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‘buzzard’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gu-goori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ha-goori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ba-goori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‘cowry’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gu-silo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ha-silo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ba-silo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‘earring’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gu-tiŋgilen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ha-tiŋgilen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ba-tiŋgilen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‘cheek’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gu-lihan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ha-lihan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ja-lihan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‘stick/wood’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gu-fos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ha-fos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ja-fos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‘grass’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gu-er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ha-er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ja-er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‘fish scale’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rën-jëm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ñën-jëm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jë-jëm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‘frog’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rëŋ-guux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ñëŋ-guux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jë-guux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‘crab with one claw’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9715500" y="6374423"/>
            <a:ext cx="2255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Cobbinah 2012: 283-7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73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00" y="180000"/>
            <a:ext cx="11251246" cy="576000"/>
          </a:xfrm>
        </p:spPr>
        <p:txBody>
          <a:bodyPr>
            <a:noAutofit/>
          </a:bodyPr>
          <a:lstStyle/>
          <a:p>
            <a:r>
              <a:rPr lang="en-US" sz="2800" smtClean="0"/>
              <a:t>3-way number contrast </a:t>
            </a:r>
            <a:r>
              <a:rPr lang="en-US" sz="2800"/>
              <a:t>in </a:t>
            </a:r>
            <a:r>
              <a:rPr lang="en-US" sz="2800" smtClean="0"/>
              <a:t>Nyun: s</a:t>
            </a:r>
            <a:r>
              <a:rPr lang="en-US" smtClean="0"/>
              <a:t>ingular</a:t>
            </a:r>
            <a:r>
              <a:rPr lang="en-US" sz="2800" smtClean="0"/>
              <a:t> </a:t>
            </a:r>
            <a:r>
              <a:rPr lang="en-US" sz="2800"/>
              <a:t>/ </a:t>
            </a:r>
            <a:r>
              <a:rPr lang="en-US" sz="2800" smtClean="0"/>
              <a:t>count plural </a:t>
            </a:r>
            <a:r>
              <a:rPr lang="en-US" sz="2800"/>
              <a:t>/ </a:t>
            </a:r>
            <a:r>
              <a:rPr lang="en-US" sz="2800" smtClean="0"/>
              <a:t>unlimited plural</a:t>
            </a:r>
            <a:endParaRPr lang="fr-FR" sz="280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095052"/>
              </p:ext>
            </p:extLst>
          </p:nvPr>
        </p:nvGraphicFramePr>
        <p:xfrm>
          <a:off x="1849316" y="1352173"/>
          <a:ext cx="8493368" cy="4686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3342"/>
                <a:gridCol w="2123342"/>
                <a:gridCol w="2123342"/>
                <a:gridCol w="2123342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u="none" strike="noStrike">
                          <a:effectLst/>
                        </a:rPr>
                        <a:t>Singular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u="none" strike="noStrike">
                          <a:effectLst/>
                        </a:rPr>
                        <a:t>Count plural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u="none" strike="noStrike">
                          <a:effectLst/>
                        </a:rPr>
                        <a:t>Unlimited plural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u="none" strike="noStrike">
                          <a:effectLst/>
                        </a:rPr>
                        <a:t>Gloss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bu-óóg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i-óóg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di-óóg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‘baobab fruit’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bu-limo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i-limo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di-limo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‘orange fruit’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bu-taata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i-taata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ba-taata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‘sweet potato’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bu-menteŋ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i-menteŋ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ba-menteŋ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‘tomato’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bu-suulut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i-suulut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ja-suulut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‘snake’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bu-pan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i-pan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ja-pan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‘buzzard’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gu-goori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ha-goori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ba-goori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‘cowry’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gu-silo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ha-silo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ba-silo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‘earring’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gu-tiŋgilen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ha-tiŋgilen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ba-tiŋgilen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‘cheek’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gu-lihan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ha-lihan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ja-lihan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‘stick/wood’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gu-fos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ha-fos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ja-fos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‘grass’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gu-er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ha-er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ja-er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‘fish scale’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rën-jëm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ñën-jëm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jë-jëm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‘frog’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rëŋ-guux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ñëŋ-guux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smtClean="0">
                          <a:effectLst/>
                        </a:rPr>
                        <a:t>jë-guux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‘crab with one claw’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9715500" y="6374423"/>
            <a:ext cx="2255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Cobbinah 2012: 283-7</a:t>
            </a:r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325093" y="2444262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smtClean="0">
                <a:solidFill>
                  <a:srgbClr val="FF0000"/>
                </a:solidFill>
              </a:rPr>
              <a:t>BU</a:t>
            </a:r>
            <a:endParaRPr lang="fr-FR" b="1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307461" y="4232031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smtClean="0">
                <a:solidFill>
                  <a:srgbClr val="FF0000"/>
                </a:solidFill>
              </a:rPr>
              <a:t>GU</a:t>
            </a:r>
            <a:endParaRPr lang="fr-FR" b="1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184029" y="5580185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smtClean="0">
                <a:solidFill>
                  <a:srgbClr val="FF0000"/>
                </a:solidFill>
              </a:rPr>
              <a:t>RAN</a:t>
            </a:r>
            <a:endParaRPr lang="fr-FR" b="1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679797" y="2444262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smtClean="0">
                <a:solidFill>
                  <a:srgbClr val="FF0000"/>
                </a:solidFill>
              </a:rPr>
              <a:t>I</a:t>
            </a:r>
            <a:endParaRPr lang="fr-FR" b="1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455377" y="4232031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smtClean="0">
                <a:solidFill>
                  <a:srgbClr val="FF0000"/>
                </a:solidFill>
              </a:rPr>
              <a:t>HA</a:t>
            </a:r>
            <a:endParaRPr lang="fr-FR" b="1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296679" y="5580185"/>
            <a:ext cx="62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smtClean="0">
                <a:solidFill>
                  <a:srgbClr val="FF0000"/>
                </a:solidFill>
              </a:rPr>
              <a:t>ƝAN</a:t>
            </a:r>
            <a:endParaRPr lang="fr-FR" b="1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653450" y="5134711"/>
            <a:ext cx="39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smtClean="0">
                <a:solidFill>
                  <a:srgbClr val="FF0000"/>
                </a:solidFill>
              </a:rPr>
              <a:t>JA</a:t>
            </a:r>
            <a:endParaRPr lang="fr-FR" b="1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597729" y="3842234"/>
            <a:ext cx="451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smtClean="0">
                <a:solidFill>
                  <a:srgbClr val="FF0000"/>
                </a:solidFill>
              </a:rPr>
              <a:t>BA</a:t>
            </a:r>
            <a:endParaRPr lang="fr-FR" b="1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658002" y="1811217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smtClean="0">
                <a:solidFill>
                  <a:srgbClr val="FF0000"/>
                </a:solidFill>
              </a:rPr>
              <a:t>DI</a:t>
            </a:r>
            <a:endParaRPr lang="fr-FR" b="1">
              <a:solidFill>
                <a:srgbClr val="FF000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621212" y="3106619"/>
            <a:ext cx="39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smtClean="0">
                <a:solidFill>
                  <a:srgbClr val="FF0000"/>
                </a:solidFill>
              </a:rPr>
              <a:t>JA</a:t>
            </a:r>
            <a:endParaRPr lang="fr-FR" b="1">
              <a:solidFill>
                <a:srgbClr val="FF000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5597729" y="2488230"/>
            <a:ext cx="451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smtClean="0">
                <a:solidFill>
                  <a:srgbClr val="FF0000"/>
                </a:solidFill>
              </a:rPr>
              <a:t>BA</a:t>
            </a:r>
            <a:endParaRPr lang="fr-FR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17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2240</TotalTime>
  <Words>2952</Words>
  <Application>Microsoft Office PowerPoint</Application>
  <PresentationFormat>Grand écran</PresentationFormat>
  <Paragraphs>1474</Paragraphs>
  <Slides>36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DejaVu Sans Condensed</vt:lpstr>
      <vt:lpstr>Thème Office</vt:lpstr>
      <vt:lpstr>Some remarks and precisions on number and gender in a few Bak languages</vt:lpstr>
      <vt:lpstr>1. How I have understood G&amp;F’s approach</vt:lpstr>
      <vt:lpstr>1. How I have understood G&amp;F’s approach</vt:lpstr>
      <vt:lpstr>1. How I have understood G&amp;F’s approach</vt:lpstr>
      <vt:lpstr>Aim of the talk</vt:lpstr>
      <vt:lpstr>The Bak languages: situation</vt:lpstr>
      <vt:lpstr>1. Nyun (Gubëeher, data from Cobbinah 2012)</vt:lpstr>
      <vt:lpstr>3-way number contrast in Nyun: singular / count plural / unlimited plural</vt:lpstr>
      <vt:lpstr>3-way number contrast in Nyun: singular / count plural / unlimited plural</vt:lpstr>
      <vt:lpstr>3-way number contrast in Nyun: singular / count plural / unlimited plural</vt:lpstr>
      <vt:lpstr>3-way number contrast in Nyun: singular / count plural / unlimited plural</vt:lpstr>
      <vt:lpstr>3-way number contrast in Nyun: singular / count plural / unlimited plural</vt:lpstr>
      <vt:lpstr>Number values and Noun forms in Nyun (Gubëeher) </vt:lpstr>
      <vt:lpstr>Keeraak (NC, Atlantic, Bak, Joola) – personal data (2009-2019)</vt:lpstr>
      <vt:lpstr>3-way number contrast in Keeraak: singular / plural / collective</vt:lpstr>
      <vt:lpstr>3-way number contrast in Keeraak: singular / plural / collective</vt:lpstr>
      <vt:lpstr>Other marginal number contrasts (singulative ~ collective ? ~ generic ?)</vt:lpstr>
      <vt:lpstr>Keeraak: variation in class assignment</vt:lpstr>
      <vt:lpstr>Keeraak – declension system</vt:lpstr>
      <vt:lpstr>Keeraak – declension vs gender</vt:lpstr>
      <vt:lpstr>Keeraak – declension vs gender (including collective)</vt:lpstr>
      <vt:lpstr>Présentation PowerPoint</vt:lpstr>
      <vt:lpstr>Keeraak (NC, Atlantic, Bak, Joola) – personal data (~2000 nouns)</vt:lpstr>
      <vt:lpstr>Kagbaaga (NC, Atlantic, Bak, Bijogo) – personal data (1996-1999)</vt:lpstr>
      <vt:lpstr>Kagbaaga agreement</vt:lpstr>
      <vt:lpstr>Kagbaaga – declension vs gender</vt:lpstr>
      <vt:lpstr>Kagbaaga – declension revisited</vt:lpstr>
      <vt:lpstr>Kagbaaga (NC, Atlantic, Bak, Bijogo) – personal data (~1000 nouns)</vt:lpstr>
      <vt:lpstr>Présentation PowerPoint</vt:lpstr>
      <vt:lpstr>References</vt:lpstr>
      <vt:lpstr>Présentation PowerPoint</vt:lpstr>
      <vt:lpstr>G&amp;F’s definitions</vt:lpstr>
      <vt:lpstr>Présentation PowerPoint</vt:lpstr>
      <vt:lpstr>Kagbaaga (NC, Atlantic, Bak, Bijogo)</vt:lpstr>
      <vt:lpstr>Kagbaaga (NC, Atlantic, Bak, Bijogo)</vt:lpstr>
      <vt:lpstr>1. How I have understood G&amp;F’s approach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TBA</dc:title>
  <dc:creator>Guillaume</dc:creator>
  <cp:lastModifiedBy>Guillaume</cp:lastModifiedBy>
  <cp:revision>121</cp:revision>
  <dcterms:created xsi:type="dcterms:W3CDTF">2018-11-26T16:00:12Z</dcterms:created>
  <dcterms:modified xsi:type="dcterms:W3CDTF">2018-11-30T17:19:07Z</dcterms:modified>
</cp:coreProperties>
</file>