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8" r:id="rId3"/>
    <p:sldId id="269" r:id="rId4"/>
    <p:sldId id="259" r:id="rId5"/>
    <p:sldId id="270" r:id="rId6"/>
    <p:sldId id="274" r:id="rId7"/>
    <p:sldId id="264" r:id="rId8"/>
    <p:sldId id="273" r:id="rId9"/>
    <p:sldId id="261" r:id="rId10"/>
    <p:sldId id="262" r:id="rId11"/>
    <p:sldId id="272" r:id="rId12"/>
    <p:sldId id="278" r:id="rId13"/>
    <p:sldId id="279" r:id="rId14"/>
    <p:sldId id="275" r:id="rId15"/>
    <p:sldId id="280"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66916" autoAdjust="0"/>
  </p:normalViewPr>
  <p:slideViewPr>
    <p:cSldViewPr>
      <p:cViewPr varScale="1">
        <p:scale>
          <a:sx n="55" d="100"/>
          <a:sy n="55" d="100"/>
        </p:scale>
        <p:origin x="19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9939C-DF5D-43ED-B065-324B5286A251}" type="doc">
      <dgm:prSet loTypeId="urn:microsoft.com/office/officeart/2005/8/layout/hProcess4" loCatId="process" qsTypeId="urn:microsoft.com/office/officeart/2005/8/quickstyle/simple1" qsCatId="simple" csTypeId="urn:microsoft.com/office/officeart/2005/8/colors/colorful2" csCatId="colorful" phldr="1"/>
      <dgm:spPr/>
    </dgm:pt>
    <dgm:pt modelId="{15AA09CA-3680-4C78-AAE3-B0AA0B3CEFC8}">
      <dgm:prSet phldrT="[Texte]"/>
      <dgm:spPr/>
      <dgm:t>
        <a:bodyPr/>
        <a:lstStyle/>
        <a:p>
          <a:r>
            <a:rPr lang="fr-FR" dirty="0" smtClean="0"/>
            <a:t>Candidats</a:t>
          </a:r>
          <a:endParaRPr lang="fr-FR" dirty="0"/>
        </a:p>
      </dgm:t>
    </dgm:pt>
    <dgm:pt modelId="{3DDC6CAC-483D-4812-988D-9487CCD475C1}" type="parTrans" cxnId="{77E1502E-B558-4CBF-9BC4-708951A879B8}">
      <dgm:prSet/>
      <dgm:spPr/>
      <dgm:t>
        <a:bodyPr/>
        <a:lstStyle/>
        <a:p>
          <a:endParaRPr lang="fr-FR"/>
        </a:p>
      </dgm:t>
    </dgm:pt>
    <dgm:pt modelId="{0DC6C1C5-DD50-4F60-99A5-F744AB9C698A}" type="sibTrans" cxnId="{77E1502E-B558-4CBF-9BC4-708951A879B8}">
      <dgm:prSet/>
      <dgm:spPr/>
      <dgm:t>
        <a:bodyPr/>
        <a:lstStyle/>
        <a:p>
          <a:endParaRPr lang="fr-FR"/>
        </a:p>
      </dgm:t>
    </dgm:pt>
    <dgm:pt modelId="{0162CED4-D656-4D7E-9B56-AAE473529C27}">
      <dgm:prSet/>
      <dgm:spPr/>
      <dgm:t>
        <a:bodyPr/>
        <a:lstStyle/>
        <a:p>
          <a:r>
            <a:rPr lang="fr-FR" dirty="0" smtClean="0"/>
            <a:t>Contrôle</a:t>
          </a:r>
        </a:p>
      </dgm:t>
    </dgm:pt>
    <dgm:pt modelId="{D7E04693-7319-4A8B-9E88-A63832DEBF74}" type="parTrans" cxnId="{C2763030-684A-48B5-B97A-6AB13878E9CB}">
      <dgm:prSet/>
      <dgm:spPr/>
      <dgm:t>
        <a:bodyPr/>
        <a:lstStyle/>
        <a:p>
          <a:endParaRPr lang="fr-FR"/>
        </a:p>
      </dgm:t>
    </dgm:pt>
    <dgm:pt modelId="{052C2356-2371-497C-8044-5B1A50E1A32D}" type="sibTrans" cxnId="{C2763030-684A-48B5-B97A-6AB13878E9CB}">
      <dgm:prSet/>
      <dgm:spPr/>
      <dgm:t>
        <a:bodyPr/>
        <a:lstStyle/>
        <a:p>
          <a:endParaRPr lang="fr-FR"/>
        </a:p>
      </dgm:t>
    </dgm:pt>
    <dgm:pt modelId="{D029A4E5-13A5-4CB5-B668-88CD78D4D665}">
      <dgm:prSet/>
      <dgm:spPr/>
      <dgm:t>
        <a:bodyPr/>
        <a:lstStyle/>
        <a:p>
          <a:r>
            <a:rPr lang="fr-FR" dirty="0" smtClean="0"/>
            <a:t>Validation</a:t>
          </a:r>
        </a:p>
      </dgm:t>
    </dgm:pt>
    <dgm:pt modelId="{42A06F7E-B2AD-4CD3-89BE-2C0616413ABB}" type="parTrans" cxnId="{2D9669C5-C838-4CCE-9B88-80B1CA69D266}">
      <dgm:prSet/>
      <dgm:spPr/>
      <dgm:t>
        <a:bodyPr/>
        <a:lstStyle/>
        <a:p>
          <a:endParaRPr lang="fr-FR"/>
        </a:p>
      </dgm:t>
    </dgm:pt>
    <dgm:pt modelId="{9153BB7D-FF8C-467C-A694-E97F36AD1F31}" type="sibTrans" cxnId="{2D9669C5-C838-4CCE-9B88-80B1CA69D266}">
      <dgm:prSet/>
      <dgm:spPr/>
      <dgm:t>
        <a:bodyPr/>
        <a:lstStyle/>
        <a:p>
          <a:endParaRPr lang="fr-FR"/>
        </a:p>
      </dgm:t>
    </dgm:pt>
    <dgm:pt modelId="{DF7E85F5-978B-4087-9731-D92AF0279CFA}">
      <dgm:prSet phldrT="[Texte]"/>
      <dgm:spPr/>
      <dgm:t>
        <a:bodyPr/>
        <a:lstStyle/>
        <a:p>
          <a:r>
            <a:rPr lang="fr-FR" dirty="0" smtClean="0"/>
            <a:t>Hérités du CCI</a:t>
          </a:r>
          <a:endParaRPr lang="fr-FR" dirty="0"/>
        </a:p>
      </dgm:t>
    </dgm:pt>
    <dgm:pt modelId="{80E56928-0970-497E-8DCD-5B922B6C1825}" type="parTrans" cxnId="{4D80F3BF-BB2A-4ABC-843E-FD85F116B6A5}">
      <dgm:prSet/>
      <dgm:spPr/>
      <dgm:t>
        <a:bodyPr/>
        <a:lstStyle/>
        <a:p>
          <a:endParaRPr lang="fr-FR"/>
        </a:p>
      </dgm:t>
    </dgm:pt>
    <dgm:pt modelId="{2A05D6E2-4D54-4417-9E00-96E2A74D9F39}" type="sibTrans" cxnId="{4D80F3BF-BB2A-4ABC-843E-FD85F116B6A5}">
      <dgm:prSet/>
      <dgm:spPr/>
      <dgm:t>
        <a:bodyPr/>
        <a:lstStyle/>
        <a:p>
          <a:endParaRPr lang="fr-FR"/>
        </a:p>
      </dgm:t>
    </dgm:pt>
    <dgm:pt modelId="{3EBA6412-78E5-4895-90BD-53A2C89D3EDC}">
      <dgm:prSet phldrT="[Texte]"/>
      <dgm:spPr/>
      <dgm:t>
        <a:bodyPr/>
        <a:lstStyle/>
        <a:p>
          <a:r>
            <a:rPr lang="fr-FR" dirty="0" smtClean="0"/>
            <a:t>Ajoutés dans PACTOLS</a:t>
          </a:r>
          <a:endParaRPr lang="fr-FR" dirty="0"/>
        </a:p>
      </dgm:t>
    </dgm:pt>
    <dgm:pt modelId="{E03E5A63-A6D3-4C21-A3B2-CCC337334ACD}" type="parTrans" cxnId="{8B58645C-AF8A-4FCC-8257-F57649F559E9}">
      <dgm:prSet/>
      <dgm:spPr/>
      <dgm:t>
        <a:bodyPr/>
        <a:lstStyle/>
        <a:p>
          <a:endParaRPr lang="fr-FR"/>
        </a:p>
      </dgm:t>
    </dgm:pt>
    <dgm:pt modelId="{3A9F8EF2-01C0-4E6B-9189-550B184E6B21}" type="sibTrans" cxnId="{8B58645C-AF8A-4FCC-8257-F57649F559E9}">
      <dgm:prSet/>
      <dgm:spPr/>
      <dgm:t>
        <a:bodyPr/>
        <a:lstStyle/>
        <a:p>
          <a:endParaRPr lang="fr-FR"/>
        </a:p>
      </dgm:t>
    </dgm:pt>
    <dgm:pt modelId="{4BCB3739-FFEA-4028-A4C2-CB9F0EE9B2AB}">
      <dgm:prSet/>
      <dgm:spPr/>
      <dgm:t>
        <a:bodyPr/>
        <a:lstStyle/>
        <a:p>
          <a:pPr marL="228600" marR="0" indent="0" defTabSz="1066800" eaLnBrk="1" fontAlgn="auto" latinLnBrk="0" hangingPunct="1">
            <a:lnSpc>
              <a:spcPct val="90000"/>
            </a:lnSpc>
            <a:spcBef>
              <a:spcPct val="0"/>
            </a:spcBef>
            <a:spcAft>
              <a:spcPct val="15000"/>
            </a:spcAft>
            <a:buClrTx/>
            <a:buSzTx/>
            <a:buFontTx/>
            <a:buNone/>
            <a:tabLst/>
            <a:defRPr/>
          </a:pPr>
          <a:r>
            <a:rPr lang="fr-FR" dirty="0" smtClean="0"/>
            <a:t>Pertinence</a:t>
          </a:r>
          <a:endParaRPr lang="fr-FR" i="1" dirty="0" smtClean="0"/>
        </a:p>
      </dgm:t>
    </dgm:pt>
    <dgm:pt modelId="{BAB85B5C-FBC7-4BE7-8F34-09BC30979E7A}" type="parTrans" cxnId="{6DA7F970-4FAB-4FB7-94F9-FE7ED51729F3}">
      <dgm:prSet/>
      <dgm:spPr/>
      <dgm:t>
        <a:bodyPr/>
        <a:lstStyle/>
        <a:p>
          <a:endParaRPr lang="fr-FR"/>
        </a:p>
      </dgm:t>
    </dgm:pt>
    <dgm:pt modelId="{1EDFECC7-5D15-43E3-B767-2BC885BB570A}" type="sibTrans" cxnId="{6DA7F970-4FAB-4FB7-94F9-FE7ED51729F3}">
      <dgm:prSet/>
      <dgm:spPr/>
      <dgm:t>
        <a:bodyPr/>
        <a:lstStyle/>
        <a:p>
          <a:endParaRPr lang="fr-FR"/>
        </a:p>
      </dgm:t>
    </dgm:pt>
    <dgm:pt modelId="{7CB219EE-735D-4B17-B71E-D98A9548086D}">
      <dgm:prSet/>
      <dgm:spPr/>
      <dgm:t>
        <a:bodyPr/>
        <a:lstStyle/>
        <a:p>
          <a:r>
            <a:rPr lang="fr-FR" dirty="0" smtClean="0"/>
            <a:t>Accessible immédiate</a:t>
          </a:r>
        </a:p>
      </dgm:t>
    </dgm:pt>
    <dgm:pt modelId="{B90AE3B7-968B-42BE-BF80-0822E7701592}" type="parTrans" cxnId="{872CB9CA-FF67-4533-B4A1-A4479CA6D1EF}">
      <dgm:prSet/>
      <dgm:spPr/>
      <dgm:t>
        <a:bodyPr/>
        <a:lstStyle/>
        <a:p>
          <a:endParaRPr lang="fr-FR"/>
        </a:p>
      </dgm:t>
    </dgm:pt>
    <dgm:pt modelId="{5D7EA580-7FB9-41C4-BBED-FD45DB71008E}" type="sibTrans" cxnId="{872CB9CA-FF67-4533-B4A1-A4479CA6D1EF}">
      <dgm:prSet/>
      <dgm:spPr/>
      <dgm:t>
        <a:bodyPr/>
        <a:lstStyle/>
        <a:p>
          <a:endParaRPr lang="fr-FR"/>
        </a:p>
      </dgm:t>
    </dgm:pt>
    <dgm:pt modelId="{782815DF-FE3B-4223-9BC9-809DBE1CE17E}">
      <dgm:prSet/>
      <dgm:spPr/>
      <dgm:t>
        <a:bodyPr/>
        <a:lstStyle/>
        <a:p>
          <a:endParaRPr lang="fr-FR" dirty="0" smtClean="0"/>
        </a:p>
      </dgm:t>
    </dgm:pt>
    <dgm:pt modelId="{CD9831A2-7C43-4A0E-B48F-905E960ED64C}" type="parTrans" cxnId="{3129EA34-4BA7-4920-8B76-2E328C1398A2}">
      <dgm:prSet/>
      <dgm:spPr/>
      <dgm:t>
        <a:bodyPr/>
        <a:lstStyle/>
        <a:p>
          <a:endParaRPr lang="fr-FR"/>
        </a:p>
      </dgm:t>
    </dgm:pt>
    <dgm:pt modelId="{B47A1FE1-BA05-4BE7-90CB-6616F51F75DD}" type="sibTrans" cxnId="{3129EA34-4BA7-4920-8B76-2E328C1398A2}">
      <dgm:prSet/>
      <dgm:spPr/>
      <dgm:t>
        <a:bodyPr/>
        <a:lstStyle/>
        <a:p>
          <a:endParaRPr lang="fr-FR"/>
        </a:p>
      </dgm:t>
    </dgm:pt>
    <dgm:pt modelId="{FA45CDE8-7BC9-4653-96CD-AB4AB35E7C5C}">
      <dgm:prSet/>
      <dgm:spPr/>
      <dgm:t>
        <a:bodyPr/>
        <a:lstStyle/>
        <a:p>
          <a:r>
            <a:rPr lang="fr-FR" dirty="0" smtClean="0"/>
            <a:t>Insertion</a:t>
          </a:r>
        </a:p>
      </dgm:t>
    </dgm:pt>
    <dgm:pt modelId="{1474EE75-9971-495E-9A1D-4BE43988D1EC}" type="parTrans" cxnId="{FD6C2B3F-40F7-49FB-B17D-48BE5879141A}">
      <dgm:prSet/>
      <dgm:spPr/>
      <dgm:t>
        <a:bodyPr/>
        <a:lstStyle/>
        <a:p>
          <a:endParaRPr lang="fr-FR"/>
        </a:p>
      </dgm:t>
    </dgm:pt>
    <dgm:pt modelId="{DDE8536D-4E81-4647-A6F1-B2C8EFF11C23}" type="sibTrans" cxnId="{FD6C2B3F-40F7-49FB-B17D-48BE5879141A}">
      <dgm:prSet/>
      <dgm:spPr/>
      <dgm:t>
        <a:bodyPr/>
        <a:lstStyle/>
        <a:p>
          <a:endParaRPr lang="fr-FR"/>
        </a:p>
      </dgm:t>
    </dgm:pt>
    <dgm:pt modelId="{607349D5-24F0-4ED3-BBF0-77951816F966}">
      <dgm:prSet/>
      <dgm:spPr/>
      <dgm:t>
        <a:bodyPr/>
        <a:lstStyle/>
        <a:p>
          <a:r>
            <a:rPr lang="fr-FR" dirty="0" smtClean="0"/>
            <a:t>Positionnement</a:t>
          </a:r>
          <a:endParaRPr lang="fr-FR" i="1" dirty="0" smtClean="0"/>
        </a:p>
      </dgm:t>
    </dgm:pt>
    <dgm:pt modelId="{1BA6C5AE-25A0-4579-A90F-784F642E5BBC}" type="parTrans" cxnId="{C27B48C9-E422-41FD-A284-C0CA8E84F902}">
      <dgm:prSet/>
      <dgm:spPr/>
      <dgm:t>
        <a:bodyPr/>
        <a:lstStyle/>
        <a:p>
          <a:endParaRPr lang="fr-FR"/>
        </a:p>
      </dgm:t>
    </dgm:pt>
    <dgm:pt modelId="{6DA08F31-110A-4EBC-8F62-850CC47A3F82}" type="sibTrans" cxnId="{C27B48C9-E422-41FD-A284-C0CA8E84F902}">
      <dgm:prSet/>
      <dgm:spPr/>
      <dgm:t>
        <a:bodyPr/>
        <a:lstStyle/>
        <a:p>
          <a:endParaRPr lang="fr-FR"/>
        </a:p>
      </dgm:t>
    </dgm:pt>
    <dgm:pt modelId="{1548F02E-E618-47A9-B63D-708591E99B62}">
      <dgm:prSet/>
      <dgm:spPr/>
      <dgm:t>
        <a:bodyPr/>
        <a:lstStyle/>
        <a:p>
          <a:pPr marL="228600" marR="0" indent="0" defTabSz="1066800" eaLnBrk="1" fontAlgn="auto" latinLnBrk="0" hangingPunct="1">
            <a:lnSpc>
              <a:spcPct val="90000"/>
            </a:lnSpc>
            <a:spcBef>
              <a:spcPct val="0"/>
            </a:spcBef>
            <a:spcAft>
              <a:spcPct val="15000"/>
            </a:spcAft>
            <a:buClrTx/>
            <a:buSzTx/>
            <a:buFontTx/>
            <a:buNone/>
            <a:tabLst/>
            <a:defRPr/>
          </a:pPr>
          <a:r>
            <a:rPr lang="fr-FR" dirty="0" smtClean="0"/>
            <a:t>Doublon</a:t>
          </a:r>
        </a:p>
      </dgm:t>
    </dgm:pt>
    <dgm:pt modelId="{4BFC0B0D-4658-446E-928D-02CE69FADE96}" type="parTrans" cxnId="{4F428439-7EE9-486F-976F-633AA942E810}">
      <dgm:prSet/>
      <dgm:spPr/>
      <dgm:t>
        <a:bodyPr/>
        <a:lstStyle/>
        <a:p>
          <a:endParaRPr lang="fr-FR"/>
        </a:p>
      </dgm:t>
    </dgm:pt>
    <dgm:pt modelId="{CBC0558A-3A73-4CCA-8BA5-8AD033F9A4BA}" type="sibTrans" cxnId="{4F428439-7EE9-486F-976F-633AA942E810}">
      <dgm:prSet/>
      <dgm:spPr/>
      <dgm:t>
        <a:bodyPr/>
        <a:lstStyle/>
        <a:p>
          <a:endParaRPr lang="fr-FR"/>
        </a:p>
      </dgm:t>
    </dgm:pt>
    <dgm:pt modelId="{BACFFAB0-9A8E-4E8A-BD27-3EA75BBDB429}">
      <dgm:prSet/>
      <dgm:spPr/>
      <dgm:t>
        <a:bodyPr/>
        <a:lstStyle/>
        <a:p>
          <a:r>
            <a:rPr lang="fr-FR" dirty="0" smtClean="0"/>
            <a:t>Alignements</a:t>
          </a:r>
          <a:endParaRPr lang="fr-FR" dirty="0"/>
        </a:p>
      </dgm:t>
    </dgm:pt>
    <dgm:pt modelId="{EB260E46-8C6E-4C98-A6D6-88F6DAC64B0B}" type="parTrans" cxnId="{A2F3A92A-1DB7-40DB-A8FA-B58E7700502F}">
      <dgm:prSet/>
      <dgm:spPr/>
      <dgm:t>
        <a:bodyPr/>
        <a:lstStyle/>
        <a:p>
          <a:endParaRPr lang="fr-FR"/>
        </a:p>
      </dgm:t>
    </dgm:pt>
    <dgm:pt modelId="{C5D2B691-1A59-484B-AD2F-1EE7F7EDD959}" type="sibTrans" cxnId="{A2F3A92A-1DB7-40DB-A8FA-B58E7700502F}">
      <dgm:prSet/>
      <dgm:spPr/>
      <dgm:t>
        <a:bodyPr/>
        <a:lstStyle/>
        <a:p>
          <a:endParaRPr lang="fr-FR"/>
        </a:p>
      </dgm:t>
    </dgm:pt>
    <dgm:pt modelId="{FAEE05E9-0FD3-4234-AE5F-FACC8F21D77D}">
      <dgm:prSet/>
      <dgm:spPr/>
      <dgm:t>
        <a:bodyPr/>
        <a:lstStyle/>
        <a:p>
          <a:pPr marL="228600" marR="0" indent="0" defTabSz="1066800" eaLnBrk="1" fontAlgn="auto" latinLnBrk="0" hangingPunct="1">
            <a:lnSpc>
              <a:spcPct val="90000"/>
            </a:lnSpc>
            <a:spcBef>
              <a:spcPct val="0"/>
            </a:spcBef>
            <a:spcAft>
              <a:spcPct val="15000"/>
            </a:spcAft>
            <a:buClrTx/>
            <a:buSzTx/>
            <a:buFontTx/>
            <a:buNone/>
            <a:tabLst/>
            <a:defRPr/>
          </a:pPr>
          <a:r>
            <a:rPr lang="fr-FR" dirty="0" smtClean="0"/>
            <a:t>Définition</a:t>
          </a:r>
        </a:p>
      </dgm:t>
    </dgm:pt>
    <dgm:pt modelId="{81E2697D-7C0D-455C-8FA6-A1D4AD96EAF1}" type="parTrans" cxnId="{FAFF9734-C00F-41C9-AB99-EBD34DC18EFA}">
      <dgm:prSet/>
      <dgm:spPr/>
      <dgm:t>
        <a:bodyPr/>
        <a:lstStyle/>
        <a:p>
          <a:endParaRPr lang="fr-FR"/>
        </a:p>
      </dgm:t>
    </dgm:pt>
    <dgm:pt modelId="{56EDF0EF-A10B-4432-8637-76E20473AB0E}" type="sibTrans" cxnId="{FAFF9734-C00F-41C9-AB99-EBD34DC18EFA}">
      <dgm:prSet/>
      <dgm:spPr/>
      <dgm:t>
        <a:bodyPr/>
        <a:lstStyle/>
        <a:p>
          <a:endParaRPr lang="fr-FR"/>
        </a:p>
      </dgm:t>
    </dgm:pt>
    <dgm:pt modelId="{794E5DDA-929B-4209-A109-F8FDAC776FD4}">
      <dgm:prSet/>
      <dgm:spPr/>
      <dgm:t>
        <a:bodyPr/>
        <a:lstStyle/>
        <a:p>
          <a:pPr marL="228600" marR="0" indent="0" defTabSz="1066800" eaLnBrk="1" fontAlgn="auto" latinLnBrk="0" hangingPunct="1">
            <a:lnSpc>
              <a:spcPct val="90000"/>
            </a:lnSpc>
            <a:spcBef>
              <a:spcPct val="0"/>
            </a:spcBef>
            <a:spcAft>
              <a:spcPct val="15000"/>
            </a:spcAft>
            <a:buClrTx/>
            <a:buSzTx/>
            <a:buFontTx/>
            <a:buNone/>
            <a:tabLst/>
            <a:defRPr/>
          </a:pPr>
          <a:r>
            <a:rPr lang="fr-FR" dirty="0" smtClean="0"/>
            <a:t>Traduction</a:t>
          </a:r>
        </a:p>
      </dgm:t>
    </dgm:pt>
    <dgm:pt modelId="{EFA9507D-7699-4865-983A-87361D6A8962}" type="parTrans" cxnId="{FF4E8A11-030A-4EB5-AF69-A4034DCABD5D}">
      <dgm:prSet/>
      <dgm:spPr/>
      <dgm:t>
        <a:bodyPr/>
        <a:lstStyle/>
        <a:p>
          <a:endParaRPr lang="fr-FR"/>
        </a:p>
      </dgm:t>
    </dgm:pt>
    <dgm:pt modelId="{4E7B63C0-9C62-46A6-9D7B-2182DC39AC67}" type="sibTrans" cxnId="{FF4E8A11-030A-4EB5-AF69-A4034DCABD5D}">
      <dgm:prSet/>
      <dgm:spPr/>
      <dgm:t>
        <a:bodyPr/>
        <a:lstStyle/>
        <a:p>
          <a:endParaRPr lang="fr-FR"/>
        </a:p>
      </dgm:t>
    </dgm:pt>
    <dgm:pt modelId="{AA53EE35-A7E0-4D5E-AD9C-31F9ECF20FCF}">
      <dgm:prSet/>
      <dgm:spPr/>
      <dgm:t>
        <a:bodyPr/>
        <a:lstStyle/>
        <a:p>
          <a:r>
            <a:rPr lang="fr-FR" dirty="0" smtClean="0"/>
            <a:t>Relations</a:t>
          </a:r>
        </a:p>
      </dgm:t>
    </dgm:pt>
    <dgm:pt modelId="{963C1B13-B4AD-442B-8387-53BF2473BFD0}" type="parTrans" cxnId="{0DC8247D-4738-41F9-B165-A5DDE1E60BAA}">
      <dgm:prSet/>
      <dgm:spPr/>
      <dgm:t>
        <a:bodyPr/>
        <a:lstStyle/>
        <a:p>
          <a:endParaRPr lang="fr-FR"/>
        </a:p>
      </dgm:t>
    </dgm:pt>
    <dgm:pt modelId="{84329E89-F30A-4D70-B92E-74D8FB965291}" type="sibTrans" cxnId="{0DC8247D-4738-41F9-B165-A5DDE1E60BAA}">
      <dgm:prSet/>
      <dgm:spPr/>
      <dgm:t>
        <a:bodyPr/>
        <a:lstStyle/>
        <a:p>
          <a:endParaRPr lang="fr-FR"/>
        </a:p>
      </dgm:t>
    </dgm:pt>
    <dgm:pt modelId="{174F10AF-A60C-4F03-BBEC-7BA474C8F2BA}" type="pres">
      <dgm:prSet presAssocID="{E2E9939C-DF5D-43ED-B065-324B5286A251}" presName="Name0" presStyleCnt="0">
        <dgm:presLayoutVars>
          <dgm:dir/>
          <dgm:animLvl val="lvl"/>
          <dgm:resizeHandles val="exact"/>
        </dgm:presLayoutVars>
      </dgm:prSet>
      <dgm:spPr/>
    </dgm:pt>
    <dgm:pt modelId="{72D4A5C4-30E5-4B5A-8604-ED5D3A617A08}" type="pres">
      <dgm:prSet presAssocID="{E2E9939C-DF5D-43ED-B065-324B5286A251}" presName="tSp" presStyleCnt="0"/>
      <dgm:spPr/>
    </dgm:pt>
    <dgm:pt modelId="{13652C0D-3466-473B-90FA-3D0DF48C4618}" type="pres">
      <dgm:prSet presAssocID="{E2E9939C-DF5D-43ED-B065-324B5286A251}" presName="bSp" presStyleCnt="0"/>
      <dgm:spPr/>
    </dgm:pt>
    <dgm:pt modelId="{98AB08FA-3BF9-4263-9414-71AFB31D387A}" type="pres">
      <dgm:prSet presAssocID="{E2E9939C-DF5D-43ED-B065-324B5286A251}" presName="process" presStyleCnt="0"/>
      <dgm:spPr/>
    </dgm:pt>
    <dgm:pt modelId="{71A8FA6B-B849-4DDE-AB8A-05083D3AB98A}" type="pres">
      <dgm:prSet presAssocID="{15AA09CA-3680-4C78-AAE3-B0AA0B3CEFC8}" presName="composite1" presStyleCnt="0"/>
      <dgm:spPr/>
    </dgm:pt>
    <dgm:pt modelId="{E44E9C76-9ACD-48DE-80ED-78DF50213B46}" type="pres">
      <dgm:prSet presAssocID="{15AA09CA-3680-4C78-AAE3-B0AA0B3CEFC8}" presName="dummyNode1" presStyleLbl="node1" presStyleIdx="0" presStyleCnt="4"/>
      <dgm:spPr/>
    </dgm:pt>
    <dgm:pt modelId="{F015DFEB-106F-4007-9E83-17D4811163C2}" type="pres">
      <dgm:prSet presAssocID="{15AA09CA-3680-4C78-AAE3-B0AA0B3CEFC8}" presName="childNode1" presStyleLbl="bgAcc1" presStyleIdx="0" presStyleCnt="4">
        <dgm:presLayoutVars>
          <dgm:bulletEnabled val="1"/>
        </dgm:presLayoutVars>
      </dgm:prSet>
      <dgm:spPr/>
      <dgm:t>
        <a:bodyPr/>
        <a:lstStyle/>
        <a:p>
          <a:endParaRPr lang="fr-FR"/>
        </a:p>
      </dgm:t>
    </dgm:pt>
    <dgm:pt modelId="{A2FB8E8F-568C-465E-BCFD-F742C998DA87}" type="pres">
      <dgm:prSet presAssocID="{15AA09CA-3680-4C78-AAE3-B0AA0B3CEFC8}" presName="childNode1tx" presStyleLbl="bgAcc1" presStyleIdx="0" presStyleCnt="4">
        <dgm:presLayoutVars>
          <dgm:bulletEnabled val="1"/>
        </dgm:presLayoutVars>
      </dgm:prSet>
      <dgm:spPr/>
      <dgm:t>
        <a:bodyPr/>
        <a:lstStyle/>
        <a:p>
          <a:endParaRPr lang="fr-FR"/>
        </a:p>
      </dgm:t>
    </dgm:pt>
    <dgm:pt modelId="{5AB1C3E6-AA35-40FC-9F06-20C6967D822F}" type="pres">
      <dgm:prSet presAssocID="{15AA09CA-3680-4C78-AAE3-B0AA0B3CEFC8}" presName="parentNode1" presStyleLbl="node1" presStyleIdx="0" presStyleCnt="4">
        <dgm:presLayoutVars>
          <dgm:chMax val="1"/>
          <dgm:bulletEnabled val="1"/>
        </dgm:presLayoutVars>
      </dgm:prSet>
      <dgm:spPr/>
      <dgm:t>
        <a:bodyPr/>
        <a:lstStyle/>
        <a:p>
          <a:endParaRPr lang="fr-FR"/>
        </a:p>
      </dgm:t>
    </dgm:pt>
    <dgm:pt modelId="{19091284-C192-421D-9ECF-B3655C7BBDA1}" type="pres">
      <dgm:prSet presAssocID="{15AA09CA-3680-4C78-AAE3-B0AA0B3CEFC8}" presName="connSite1" presStyleCnt="0"/>
      <dgm:spPr/>
    </dgm:pt>
    <dgm:pt modelId="{F7D24345-A7DB-4974-B728-A1CA800AE77E}" type="pres">
      <dgm:prSet presAssocID="{0DC6C1C5-DD50-4F60-99A5-F744AB9C698A}" presName="Name9" presStyleLbl="sibTrans2D1" presStyleIdx="0" presStyleCnt="3"/>
      <dgm:spPr/>
      <dgm:t>
        <a:bodyPr/>
        <a:lstStyle/>
        <a:p>
          <a:endParaRPr lang="fr-FR"/>
        </a:p>
      </dgm:t>
    </dgm:pt>
    <dgm:pt modelId="{707A895C-A189-4C94-95B4-AA14DA4162C6}" type="pres">
      <dgm:prSet presAssocID="{0162CED4-D656-4D7E-9B56-AAE473529C27}" presName="composite2" presStyleCnt="0"/>
      <dgm:spPr/>
    </dgm:pt>
    <dgm:pt modelId="{13451520-97A7-4FE2-852C-4159E0C8212B}" type="pres">
      <dgm:prSet presAssocID="{0162CED4-D656-4D7E-9B56-AAE473529C27}" presName="dummyNode2" presStyleLbl="node1" presStyleIdx="0" presStyleCnt="4"/>
      <dgm:spPr/>
    </dgm:pt>
    <dgm:pt modelId="{09416C58-4841-4C8D-9263-EBA551B5C37F}" type="pres">
      <dgm:prSet presAssocID="{0162CED4-D656-4D7E-9B56-AAE473529C27}" presName="childNode2" presStyleLbl="bgAcc1" presStyleIdx="1" presStyleCnt="4">
        <dgm:presLayoutVars>
          <dgm:bulletEnabled val="1"/>
        </dgm:presLayoutVars>
      </dgm:prSet>
      <dgm:spPr/>
      <dgm:t>
        <a:bodyPr/>
        <a:lstStyle/>
        <a:p>
          <a:endParaRPr lang="fr-FR"/>
        </a:p>
      </dgm:t>
    </dgm:pt>
    <dgm:pt modelId="{29BB6920-7753-4B6D-804A-882ECA620BFE}" type="pres">
      <dgm:prSet presAssocID="{0162CED4-D656-4D7E-9B56-AAE473529C27}" presName="childNode2tx" presStyleLbl="bgAcc1" presStyleIdx="1" presStyleCnt="4">
        <dgm:presLayoutVars>
          <dgm:bulletEnabled val="1"/>
        </dgm:presLayoutVars>
      </dgm:prSet>
      <dgm:spPr/>
      <dgm:t>
        <a:bodyPr/>
        <a:lstStyle/>
        <a:p>
          <a:endParaRPr lang="fr-FR"/>
        </a:p>
      </dgm:t>
    </dgm:pt>
    <dgm:pt modelId="{A6EECF0A-E834-492D-B9AC-564DB1F97034}" type="pres">
      <dgm:prSet presAssocID="{0162CED4-D656-4D7E-9B56-AAE473529C27}" presName="parentNode2" presStyleLbl="node1" presStyleIdx="1" presStyleCnt="4">
        <dgm:presLayoutVars>
          <dgm:chMax val="0"/>
          <dgm:bulletEnabled val="1"/>
        </dgm:presLayoutVars>
      </dgm:prSet>
      <dgm:spPr/>
      <dgm:t>
        <a:bodyPr/>
        <a:lstStyle/>
        <a:p>
          <a:endParaRPr lang="fr-FR"/>
        </a:p>
      </dgm:t>
    </dgm:pt>
    <dgm:pt modelId="{4B5D501F-3059-49A9-9DF5-86E9E38D09BD}" type="pres">
      <dgm:prSet presAssocID="{0162CED4-D656-4D7E-9B56-AAE473529C27}" presName="connSite2" presStyleCnt="0"/>
      <dgm:spPr/>
    </dgm:pt>
    <dgm:pt modelId="{A2C4FC62-7980-4788-92E0-A44BAA4E7787}" type="pres">
      <dgm:prSet presAssocID="{052C2356-2371-497C-8044-5B1A50E1A32D}" presName="Name18" presStyleLbl="sibTrans2D1" presStyleIdx="1" presStyleCnt="3"/>
      <dgm:spPr/>
      <dgm:t>
        <a:bodyPr/>
        <a:lstStyle/>
        <a:p>
          <a:endParaRPr lang="fr-FR"/>
        </a:p>
      </dgm:t>
    </dgm:pt>
    <dgm:pt modelId="{064FD5D8-DBA2-4863-8CBF-C0B52A98D1FA}" type="pres">
      <dgm:prSet presAssocID="{D029A4E5-13A5-4CB5-B668-88CD78D4D665}" presName="composite1" presStyleCnt="0"/>
      <dgm:spPr/>
    </dgm:pt>
    <dgm:pt modelId="{D3DA33C6-B2B2-4E58-92EF-C52BC06CC308}" type="pres">
      <dgm:prSet presAssocID="{D029A4E5-13A5-4CB5-B668-88CD78D4D665}" presName="dummyNode1" presStyleLbl="node1" presStyleIdx="1" presStyleCnt="4"/>
      <dgm:spPr/>
    </dgm:pt>
    <dgm:pt modelId="{83589F45-9BA6-4582-9B1B-8B7D56C8C763}" type="pres">
      <dgm:prSet presAssocID="{D029A4E5-13A5-4CB5-B668-88CD78D4D665}" presName="childNode1" presStyleLbl="bgAcc1" presStyleIdx="2" presStyleCnt="4">
        <dgm:presLayoutVars>
          <dgm:bulletEnabled val="1"/>
        </dgm:presLayoutVars>
      </dgm:prSet>
      <dgm:spPr/>
      <dgm:t>
        <a:bodyPr/>
        <a:lstStyle/>
        <a:p>
          <a:endParaRPr lang="fr-FR"/>
        </a:p>
      </dgm:t>
    </dgm:pt>
    <dgm:pt modelId="{BA080C7C-C4C0-4CB3-A532-DD390D0E57AB}" type="pres">
      <dgm:prSet presAssocID="{D029A4E5-13A5-4CB5-B668-88CD78D4D665}" presName="childNode1tx" presStyleLbl="bgAcc1" presStyleIdx="2" presStyleCnt="4">
        <dgm:presLayoutVars>
          <dgm:bulletEnabled val="1"/>
        </dgm:presLayoutVars>
      </dgm:prSet>
      <dgm:spPr/>
      <dgm:t>
        <a:bodyPr/>
        <a:lstStyle/>
        <a:p>
          <a:endParaRPr lang="fr-FR"/>
        </a:p>
      </dgm:t>
    </dgm:pt>
    <dgm:pt modelId="{E3BDE28A-42C6-41A2-8C0C-33629920A651}" type="pres">
      <dgm:prSet presAssocID="{D029A4E5-13A5-4CB5-B668-88CD78D4D665}" presName="parentNode1" presStyleLbl="node1" presStyleIdx="2" presStyleCnt="4">
        <dgm:presLayoutVars>
          <dgm:chMax val="1"/>
          <dgm:bulletEnabled val="1"/>
        </dgm:presLayoutVars>
      </dgm:prSet>
      <dgm:spPr/>
      <dgm:t>
        <a:bodyPr/>
        <a:lstStyle/>
        <a:p>
          <a:endParaRPr lang="fr-FR"/>
        </a:p>
      </dgm:t>
    </dgm:pt>
    <dgm:pt modelId="{FAE2CE7F-4AC7-4105-8EC4-56BA0A98A3CA}" type="pres">
      <dgm:prSet presAssocID="{D029A4E5-13A5-4CB5-B668-88CD78D4D665}" presName="connSite1" presStyleCnt="0"/>
      <dgm:spPr/>
    </dgm:pt>
    <dgm:pt modelId="{E2294118-43E9-4074-8088-E3D8EA102FBF}" type="pres">
      <dgm:prSet presAssocID="{9153BB7D-FF8C-467C-A694-E97F36AD1F31}" presName="Name9" presStyleLbl="sibTrans2D1" presStyleIdx="2" presStyleCnt="3"/>
      <dgm:spPr/>
      <dgm:t>
        <a:bodyPr/>
        <a:lstStyle/>
        <a:p>
          <a:endParaRPr lang="fr-FR"/>
        </a:p>
      </dgm:t>
    </dgm:pt>
    <dgm:pt modelId="{87BD6EAF-F9ED-4D3A-B885-48BF943018C0}" type="pres">
      <dgm:prSet presAssocID="{FA45CDE8-7BC9-4653-96CD-AB4AB35E7C5C}" presName="composite2" presStyleCnt="0"/>
      <dgm:spPr/>
    </dgm:pt>
    <dgm:pt modelId="{ECD78A2C-6637-47F1-B03D-6190347347C8}" type="pres">
      <dgm:prSet presAssocID="{FA45CDE8-7BC9-4653-96CD-AB4AB35E7C5C}" presName="dummyNode2" presStyleLbl="node1" presStyleIdx="2" presStyleCnt="4"/>
      <dgm:spPr/>
    </dgm:pt>
    <dgm:pt modelId="{D3C73DBA-78D3-4D89-9C9F-34F8C5B5C884}" type="pres">
      <dgm:prSet presAssocID="{FA45CDE8-7BC9-4653-96CD-AB4AB35E7C5C}" presName="childNode2" presStyleLbl="bgAcc1" presStyleIdx="3" presStyleCnt="4">
        <dgm:presLayoutVars>
          <dgm:bulletEnabled val="1"/>
        </dgm:presLayoutVars>
      </dgm:prSet>
      <dgm:spPr/>
      <dgm:t>
        <a:bodyPr/>
        <a:lstStyle/>
        <a:p>
          <a:endParaRPr lang="fr-FR"/>
        </a:p>
      </dgm:t>
    </dgm:pt>
    <dgm:pt modelId="{1E030776-CD75-429C-8A9D-474285674A6D}" type="pres">
      <dgm:prSet presAssocID="{FA45CDE8-7BC9-4653-96CD-AB4AB35E7C5C}" presName="childNode2tx" presStyleLbl="bgAcc1" presStyleIdx="3" presStyleCnt="4">
        <dgm:presLayoutVars>
          <dgm:bulletEnabled val="1"/>
        </dgm:presLayoutVars>
      </dgm:prSet>
      <dgm:spPr/>
      <dgm:t>
        <a:bodyPr/>
        <a:lstStyle/>
        <a:p>
          <a:endParaRPr lang="fr-FR"/>
        </a:p>
      </dgm:t>
    </dgm:pt>
    <dgm:pt modelId="{C20C675F-0A18-42E1-8FAE-89DAA7CA33F6}" type="pres">
      <dgm:prSet presAssocID="{FA45CDE8-7BC9-4653-96CD-AB4AB35E7C5C}" presName="parentNode2" presStyleLbl="node1" presStyleIdx="3" presStyleCnt="4">
        <dgm:presLayoutVars>
          <dgm:chMax val="0"/>
          <dgm:bulletEnabled val="1"/>
        </dgm:presLayoutVars>
      </dgm:prSet>
      <dgm:spPr/>
      <dgm:t>
        <a:bodyPr/>
        <a:lstStyle/>
        <a:p>
          <a:endParaRPr lang="fr-FR"/>
        </a:p>
      </dgm:t>
    </dgm:pt>
    <dgm:pt modelId="{19EA3EFB-6E1B-4F59-80EC-8A68F1A3E44B}" type="pres">
      <dgm:prSet presAssocID="{FA45CDE8-7BC9-4653-96CD-AB4AB35E7C5C}" presName="connSite2" presStyleCnt="0"/>
      <dgm:spPr/>
    </dgm:pt>
  </dgm:ptLst>
  <dgm:cxnLst>
    <dgm:cxn modelId="{B8A5F715-1A5C-4C93-A613-F62678B9B77B}" type="presOf" srcId="{3EBA6412-78E5-4895-90BD-53A2C89D3EDC}" destId="{A2FB8E8F-568C-465E-BCFD-F742C998DA87}" srcOrd="1" destOrd="1" presId="urn:microsoft.com/office/officeart/2005/8/layout/hProcess4"/>
    <dgm:cxn modelId="{E1FF837A-34BE-4AAC-A0D9-0E5E0014598B}" type="presOf" srcId="{7CB219EE-735D-4B17-B71E-D98A9548086D}" destId="{1E030776-CD75-429C-8A9D-474285674A6D}" srcOrd="1" destOrd="0" presId="urn:microsoft.com/office/officeart/2005/8/layout/hProcess4"/>
    <dgm:cxn modelId="{A7BD67DC-8BA9-4132-984E-78FBA3A56124}" type="presOf" srcId="{BACFFAB0-9A8E-4E8A-BD27-3EA75BBDB429}" destId="{83589F45-9BA6-4582-9B1B-8B7D56C8C763}" srcOrd="0" destOrd="2" presId="urn:microsoft.com/office/officeart/2005/8/layout/hProcess4"/>
    <dgm:cxn modelId="{B97AC8E8-766D-4BC6-9478-89560E0D4972}" type="presOf" srcId="{D029A4E5-13A5-4CB5-B668-88CD78D4D665}" destId="{E3BDE28A-42C6-41A2-8C0C-33629920A651}" srcOrd="0" destOrd="0" presId="urn:microsoft.com/office/officeart/2005/8/layout/hProcess4"/>
    <dgm:cxn modelId="{4D80F3BF-BB2A-4ABC-843E-FD85F116B6A5}" srcId="{15AA09CA-3680-4C78-AAE3-B0AA0B3CEFC8}" destId="{DF7E85F5-978B-4087-9731-D92AF0279CFA}" srcOrd="0" destOrd="0" parTransId="{80E56928-0970-497E-8DCD-5B922B6C1825}" sibTransId="{2A05D6E2-4D54-4417-9E00-96E2A74D9F39}"/>
    <dgm:cxn modelId="{8B58645C-AF8A-4FCC-8257-F57649F559E9}" srcId="{15AA09CA-3680-4C78-AAE3-B0AA0B3CEFC8}" destId="{3EBA6412-78E5-4895-90BD-53A2C89D3EDC}" srcOrd="1" destOrd="0" parTransId="{E03E5A63-A6D3-4C21-A3B2-CCC337334ACD}" sibTransId="{3A9F8EF2-01C0-4E6B-9189-550B184E6B21}"/>
    <dgm:cxn modelId="{FF4E8A11-030A-4EB5-AF69-A4034DCABD5D}" srcId="{0162CED4-D656-4D7E-9B56-AAE473529C27}" destId="{794E5DDA-929B-4209-A109-F8FDAC776FD4}" srcOrd="3" destOrd="0" parTransId="{EFA9507D-7699-4865-983A-87361D6A8962}" sibTransId="{4E7B63C0-9C62-46A6-9D7B-2182DC39AC67}"/>
    <dgm:cxn modelId="{DF0F96F0-D5A0-4EB7-82BA-5BDE7773727D}" type="presOf" srcId="{3EBA6412-78E5-4895-90BD-53A2C89D3EDC}" destId="{F015DFEB-106F-4007-9E83-17D4811163C2}" srcOrd="0" destOrd="1" presId="urn:microsoft.com/office/officeart/2005/8/layout/hProcess4"/>
    <dgm:cxn modelId="{77E1502E-B558-4CBF-9BC4-708951A879B8}" srcId="{E2E9939C-DF5D-43ED-B065-324B5286A251}" destId="{15AA09CA-3680-4C78-AAE3-B0AA0B3CEFC8}" srcOrd="0" destOrd="0" parTransId="{3DDC6CAC-483D-4812-988D-9487CCD475C1}" sibTransId="{0DC6C1C5-DD50-4F60-99A5-F744AB9C698A}"/>
    <dgm:cxn modelId="{BAAEC5BF-20FF-4DC9-9008-685B4A99C1FF}" type="presOf" srcId="{DF7E85F5-978B-4087-9731-D92AF0279CFA}" destId="{A2FB8E8F-568C-465E-BCFD-F742C998DA87}" srcOrd="1" destOrd="0" presId="urn:microsoft.com/office/officeart/2005/8/layout/hProcess4"/>
    <dgm:cxn modelId="{636DEF48-C930-440E-9685-B56ABE56E7D6}" type="presOf" srcId="{FAEE05E9-0FD3-4234-AE5F-FACC8F21D77D}" destId="{29BB6920-7753-4B6D-804A-882ECA620BFE}" srcOrd="1" destOrd="2" presId="urn:microsoft.com/office/officeart/2005/8/layout/hProcess4"/>
    <dgm:cxn modelId="{39574528-2DCF-4E65-8C50-E4A2B708905B}" type="presOf" srcId="{794E5DDA-929B-4209-A109-F8FDAC776FD4}" destId="{09416C58-4841-4C8D-9263-EBA551B5C37F}" srcOrd="0" destOrd="3" presId="urn:microsoft.com/office/officeart/2005/8/layout/hProcess4"/>
    <dgm:cxn modelId="{513AD21D-CD7B-4C21-AAE4-3C56B0185CE9}" type="presOf" srcId="{FA45CDE8-7BC9-4653-96CD-AB4AB35E7C5C}" destId="{C20C675F-0A18-42E1-8FAE-89DAA7CA33F6}" srcOrd="0" destOrd="0" presId="urn:microsoft.com/office/officeart/2005/8/layout/hProcess4"/>
    <dgm:cxn modelId="{AC049570-18E1-4964-B97A-AD6B2EC429E2}" type="presOf" srcId="{4BCB3739-FFEA-4028-A4C2-CB9F0EE9B2AB}" destId="{09416C58-4841-4C8D-9263-EBA551B5C37F}" srcOrd="0" destOrd="0" presId="urn:microsoft.com/office/officeart/2005/8/layout/hProcess4"/>
    <dgm:cxn modelId="{D80FDC50-729B-4D2C-9705-0DE05A8C8999}" type="presOf" srcId="{0DC6C1C5-DD50-4F60-99A5-F744AB9C698A}" destId="{F7D24345-A7DB-4974-B728-A1CA800AE77E}" srcOrd="0" destOrd="0" presId="urn:microsoft.com/office/officeart/2005/8/layout/hProcess4"/>
    <dgm:cxn modelId="{36A20525-D62A-4AA6-A60E-DB975DE65EC8}" type="presOf" srcId="{9153BB7D-FF8C-467C-A694-E97F36AD1F31}" destId="{E2294118-43E9-4074-8088-E3D8EA102FBF}" srcOrd="0" destOrd="0" presId="urn:microsoft.com/office/officeart/2005/8/layout/hProcess4"/>
    <dgm:cxn modelId="{AFACDD6A-7A49-43E3-A505-870C52515F92}" type="presOf" srcId="{0162CED4-D656-4D7E-9B56-AAE473529C27}" destId="{A6EECF0A-E834-492D-B9AC-564DB1F97034}" srcOrd="0" destOrd="0" presId="urn:microsoft.com/office/officeart/2005/8/layout/hProcess4"/>
    <dgm:cxn modelId="{718BE1D5-8338-4BDA-8920-B497D6CFE5E9}" type="presOf" srcId="{BACFFAB0-9A8E-4E8A-BD27-3EA75BBDB429}" destId="{BA080C7C-C4C0-4CB3-A532-DD390D0E57AB}" srcOrd="1" destOrd="2" presId="urn:microsoft.com/office/officeart/2005/8/layout/hProcess4"/>
    <dgm:cxn modelId="{872CB9CA-FF67-4533-B4A1-A4479CA6D1EF}" srcId="{FA45CDE8-7BC9-4653-96CD-AB4AB35E7C5C}" destId="{7CB219EE-735D-4B17-B71E-D98A9548086D}" srcOrd="0" destOrd="0" parTransId="{B90AE3B7-968B-42BE-BF80-0822E7701592}" sibTransId="{5D7EA580-7FB9-41C4-BBED-FD45DB71008E}"/>
    <dgm:cxn modelId="{1841D237-A5A9-47A8-8E52-2E6E13030B85}" type="presOf" srcId="{15AA09CA-3680-4C78-AAE3-B0AA0B3CEFC8}" destId="{5AB1C3E6-AA35-40FC-9F06-20C6967D822F}" srcOrd="0" destOrd="0" presId="urn:microsoft.com/office/officeart/2005/8/layout/hProcess4"/>
    <dgm:cxn modelId="{3129EA34-4BA7-4920-8B76-2E328C1398A2}" srcId="{FA45CDE8-7BC9-4653-96CD-AB4AB35E7C5C}" destId="{782815DF-FE3B-4223-9BC9-809DBE1CE17E}" srcOrd="1" destOrd="0" parTransId="{CD9831A2-7C43-4A0E-B48F-905E960ED64C}" sibTransId="{B47A1FE1-BA05-4BE7-90CB-6616F51F75DD}"/>
    <dgm:cxn modelId="{C2763030-684A-48B5-B97A-6AB13878E9CB}" srcId="{E2E9939C-DF5D-43ED-B065-324B5286A251}" destId="{0162CED4-D656-4D7E-9B56-AAE473529C27}" srcOrd="1" destOrd="0" parTransId="{D7E04693-7319-4A8B-9E88-A63832DEBF74}" sibTransId="{052C2356-2371-497C-8044-5B1A50E1A32D}"/>
    <dgm:cxn modelId="{A2F3A92A-1DB7-40DB-A8FA-B58E7700502F}" srcId="{D029A4E5-13A5-4CB5-B668-88CD78D4D665}" destId="{BACFFAB0-9A8E-4E8A-BD27-3EA75BBDB429}" srcOrd="2" destOrd="0" parTransId="{EB260E46-8C6E-4C98-A6D6-88F6DAC64B0B}" sibTransId="{C5D2B691-1A59-484B-AD2F-1EE7F7EDD959}"/>
    <dgm:cxn modelId="{6681784C-4450-4F89-8AF6-150C99EA1BF4}" type="presOf" srcId="{AA53EE35-A7E0-4D5E-AD9C-31F9ECF20FCF}" destId="{BA080C7C-C4C0-4CB3-A532-DD390D0E57AB}" srcOrd="1" destOrd="1" presId="urn:microsoft.com/office/officeart/2005/8/layout/hProcess4"/>
    <dgm:cxn modelId="{2D9669C5-C838-4CCE-9B88-80B1CA69D266}" srcId="{E2E9939C-DF5D-43ED-B065-324B5286A251}" destId="{D029A4E5-13A5-4CB5-B668-88CD78D4D665}" srcOrd="2" destOrd="0" parTransId="{42A06F7E-B2AD-4CD3-89BE-2C0616413ABB}" sibTransId="{9153BB7D-FF8C-467C-A694-E97F36AD1F31}"/>
    <dgm:cxn modelId="{80F977E1-E7FF-471C-876A-B84444F828A2}" type="presOf" srcId="{782815DF-FE3B-4223-9BC9-809DBE1CE17E}" destId="{1E030776-CD75-429C-8A9D-474285674A6D}" srcOrd="1" destOrd="1" presId="urn:microsoft.com/office/officeart/2005/8/layout/hProcess4"/>
    <dgm:cxn modelId="{FAFF9734-C00F-41C9-AB99-EBD34DC18EFA}" srcId="{0162CED4-D656-4D7E-9B56-AAE473529C27}" destId="{FAEE05E9-0FD3-4234-AE5F-FACC8F21D77D}" srcOrd="2" destOrd="0" parTransId="{81E2697D-7C0D-455C-8FA6-A1D4AD96EAF1}" sibTransId="{56EDF0EF-A10B-4432-8637-76E20473AB0E}"/>
    <dgm:cxn modelId="{34B1C628-B263-4635-98FE-C17ACE48C558}" type="presOf" srcId="{052C2356-2371-497C-8044-5B1A50E1A32D}" destId="{A2C4FC62-7980-4788-92E0-A44BAA4E7787}" srcOrd="0" destOrd="0" presId="urn:microsoft.com/office/officeart/2005/8/layout/hProcess4"/>
    <dgm:cxn modelId="{500620E7-EC9D-40D9-8AA3-70B396922ECD}" type="presOf" srcId="{E2E9939C-DF5D-43ED-B065-324B5286A251}" destId="{174F10AF-A60C-4F03-BBEC-7BA474C8F2BA}" srcOrd="0" destOrd="0" presId="urn:microsoft.com/office/officeart/2005/8/layout/hProcess4"/>
    <dgm:cxn modelId="{6A897B7A-36E1-4ABF-AAD5-A749C4EDFE8C}" type="presOf" srcId="{782815DF-FE3B-4223-9BC9-809DBE1CE17E}" destId="{D3C73DBA-78D3-4D89-9C9F-34F8C5B5C884}" srcOrd="0" destOrd="1" presId="urn:microsoft.com/office/officeart/2005/8/layout/hProcess4"/>
    <dgm:cxn modelId="{A1280782-B56A-40FD-A7A5-01AA7D87E136}" type="presOf" srcId="{7CB219EE-735D-4B17-B71E-D98A9548086D}" destId="{D3C73DBA-78D3-4D89-9C9F-34F8C5B5C884}" srcOrd="0" destOrd="0" presId="urn:microsoft.com/office/officeart/2005/8/layout/hProcess4"/>
    <dgm:cxn modelId="{FF699807-496D-4D54-B4E0-73035675CF8C}" type="presOf" srcId="{DF7E85F5-978B-4087-9731-D92AF0279CFA}" destId="{F015DFEB-106F-4007-9E83-17D4811163C2}" srcOrd="0" destOrd="0" presId="urn:microsoft.com/office/officeart/2005/8/layout/hProcess4"/>
    <dgm:cxn modelId="{27905E53-C84A-40B0-81CE-32A95E3F17EC}" type="presOf" srcId="{1548F02E-E618-47A9-B63D-708591E99B62}" destId="{29BB6920-7753-4B6D-804A-882ECA620BFE}" srcOrd="1" destOrd="1" presId="urn:microsoft.com/office/officeart/2005/8/layout/hProcess4"/>
    <dgm:cxn modelId="{E4341B07-8D58-40D7-953F-8C81CCD2FEA4}" type="presOf" srcId="{607349D5-24F0-4ED3-BBF0-77951816F966}" destId="{83589F45-9BA6-4582-9B1B-8B7D56C8C763}" srcOrd="0" destOrd="0" presId="urn:microsoft.com/office/officeart/2005/8/layout/hProcess4"/>
    <dgm:cxn modelId="{C27B48C9-E422-41FD-A284-C0CA8E84F902}" srcId="{D029A4E5-13A5-4CB5-B668-88CD78D4D665}" destId="{607349D5-24F0-4ED3-BBF0-77951816F966}" srcOrd="0" destOrd="0" parTransId="{1BA6C5AE-25A0-4579-A90F-784F642E5BBC}" sibTransId="{6DA08F31-110A-4EBC-8F62-850CC47A3F82}"/>
    <dgm:cxn modelId="{B7220CEF-EF33-47A1-A451-1CCE4284D796}" type="presOf" srcId="{607349D5-24F0-4ED3-BBF0-77951816F966}" destId="{BA080C7C-C4C0-4CB3-A532-DD390D0E57AB}" srcOrd="1" destOrd="0" presId="urn:microsoft.com/office/officeart/2005/8/layout/hProcess4"/>
    <dgm:cxn modelId="{6DA7F970-4FAB-4FB7-94F9-FE7ED51729F3}" srcId="{0162CED4-D656-4D7E-9B56-AAE473529C27}" destId="{4BCB3739-FFEA-4028-A4C2-CB9F0EE9B2AB}" srcOrd="0" destOrd="0" parTransId="{BAB85B5C-FBC7-4BE7-8F34-09BC30979E7A}" sibTransId="{1EDFECC7-5D15-43E3-B767-2BC885BB570A}"/>
    <dgm:cxn modelId="{5ED9AE2B-BAC7-4E59-A3D8-6DABD004E2C6}" type="presOf" srcId="{794E5DDA-929B-4209-A109-F8FDAC776FD4}" destId="{29BB6920-7753-4B6D-804A-882ECA620BFE}" srcOrd="1" destOrd="3" presId="urn:microsoft.com/office/officeart/2005/8/layout/hProcess4"/>
    <dgm:cxn modelId="{EAFB17AA-CCA8-4D0B-85E0-9E5CE6AA7B55}" type="presOf" srcId="{1548F02E-E618-47A9-B63D-708591E99B62}" destId="{09416C58-4841-4C8D-9263-EBA551B5C37F}" srcOrd="0" destOrd="1" presId="urn:microsoft.com/office/officeart/2005/8/layout/hProcess4"/>
    <dgm:cxn modelId="{0DC8247D-4738-41F9-B165-A5DDE1E60BAA}" srcId="{D029A4E5-13A5-4CB5-B668-88CD78D4D665}" destId="{AA53EE35-A7E0-4D5E-AD9C-31F9ECF20FCF}" srcOrd="1" destOrd="0" parTransId="{963C1B13-B4AD-442B-8387-53BF2473BFD0}" sibTransId="{84329E89-F30A-4D70-B92E-74D8FB965291}"/>
    <dgm:cxn modelId="{4F428439-7EE9-486F-976F-633AA942E810}" srcId="{0162CED4-D656-4D7E-9B56-AAE473529C27}" destId="{1548F02E-E618-47A9-B63D-708591E99B62}" srcOrd="1" destOrd="0" parTransId="{4BFC0B0D-4658-446E-928D-02CE69FADE96}" sibTransId="{CBC0558A-3A73-4CCA-8BA5-8AD033F9A4BA}"/>
    <dgm:cxn modelId="{AA8BDD51-F99E-4721-9782-BBCD794C25CD}" type="presOf" srcId="{FAEE05E9-0FD3-4234-AE5F-FACC8F21D77D}" destId="{09416C58-4841-4C8D-9263-EBA551B5C37F}" srcOrd="0" destOrd="2" presId="urn:microsoft.com/office/officeart/2005/8/layout/hProcess4"/>
    <dgm:cxn modelId="{49AA8221-E90F-49A8-98E6-9E441F8D579F}" type="presOf" srcId="{AA53EE35-A7E0-4D5E-AD9C-31F9ECF20FCF}" destId="{83589F45-9BA6-4582-9B1B-8B7D56C8C763}" srcOrd="0" destOrd="1" presId="urn:microsoft.com/office/officeart/2005/8/layout/hProcess4"/>
    <dgm:cxn modelId="{20C9CB30-0E10-44F3-8112-E4187CB5FD0C}" type="presOf" srcId="{4BCB3739-FFEA-4028-A4C2-CB9F0EE9B2AB}" destId="{29BB6920-7753-4B6D-804A-882ECA620BFE}" srcOrd="1" destOrd="0" presId="urn:microsoft.com/office/officeart/2005/8/layout/hProcess4"/>
    <dgm:cxn modelId="{FD6C2B3F-40F7-49FB-B17D-48BE5879141A}" srcId="{E2E9939C-DF5D-43ED-B065-324B5286A251}" destId="{FA45CDE8-7BC9-4653-96CD-AB4AB35E7C5C}" srcOrd="3" destOrd="0" parTransId="{1474EE75-9971-495E-9A1D-4BE43988D1EC}" sibTransId="{DDE8536D-4E81-4647-A6F1-B2C8EFF11C23}"/>
    <dgm:cxn modelId="{4AD8E59C-950A-44F3-8B77-640FECB06D9C}" type="presParOf" srcId="{174F10AF-A60C-4F03-BBEC-7BA474C8F2BA}" destId="{72D4A5C4-30E5-4B5A-8604-ED5D3A617A08}" srcOrd="0" destOrd="0" presId="urn:microsoft.com/office/officeart/2005/8/layout/hProcess4"/>
    <dgm:cxn modelId="{BF86F8D9-79D6-4BFF-A735-5C04C6F18327}" type="presParOf" srcId="{174F10AF-A60C-4F03-BBEC-7BA474C8F2BA}" destId="{13652C0D-3466-473B-90FA-3D0DF48C4618}" srcOrd="1" destOrd="0" presId="urn:microsoft.com/office/officeart/2005/8/layout/hProcess4"/>
    <dgm:cxn modelId="{95E1FAF5-38B3-4FA2-A7F9-895F77DF8A36}" type="presParOf" srcId="{174F10AF-A60C-4F03-BBEC-7BA474C8F2BA}" destId="{98AB08FA-3BF9-4263-9414-71AFB31D387A}" srcOrd="2" destOrd="0" presId="urn:microsoft.com/office/officeart/2005/8/layout/hProcess4"/>
    <dgm:cxn modelId="{CC31682A-176A-4E74-A6E3-175748188021}" type="presParOf" srcId="{98AB08FA-3BF9-4263-9414-71AFB31D387A}" destId="{71A8FA6B-B849-4DDE-AB8A-05083D3AB98A}" srcOrd="0" destOrd="0" presId="urn:microsoft.com/office/officeart/2005/8/layout/hProcess4"/>
    <dgm:cxn modelId="{75BB667B-76B6-4755-BAFC-28CA24B2A536}" type="presParOf" srcId="{71A8FA6B-B849-4DDE-AB8A-05083D3AB98A}" destId="{E44E9C76-9ACD-48DE-80ED-78DF50213B46}" srcOrd="0" destOrd="0" presId="urn:microsoft.com/office/officeart/2005/8/layout/hProcess4"/>
    <dgm:cxn modelId="{AF2B7FB8-1AC5-4C8B-89EF-47C0E2388C4D}" type="presParOf" srcId="{71A8FA6B-B849-4DDE-AB8A-05083D3AB98A}" destId="{F015DFEB-106F-4007-9E83-17D4811163C2}" srcOrd="1" destOrd="0" presId="urn:microsoft.com/office/officeart/2005/8/layout/hProcess4"/>
    <dgm:cxn modelId="{F9D56D65-A762-41BD-AEA2-33A9603204AD}" type="presParOf" srcId="{71A8FA6B-B849-4DDE-AB8A-05083D3AB98A}" destId="{A2FB8E8F-568C-465E-BCFD-F742C998DA87}" srcOrd="2" destOrd="0" presId="urn:microsoft.com/office/officeart/2005/8/layout/hProcess4"/>
    <dgm:cxn modelId="{59B38F3B-85E5-4B8F-9F30-7E89848BE137}" type="presParOf" srcId="{71A8FA6B-B849-4DDE-AB8A-05083D3AB98A}" destId="{5AB1C3E6-AA35-40FC-9F06-20C6967D822F}" srcOrd="3" destOrd="0" presId="urn:microsoft.com/office/officeart/2005/8/layout/hProcess4"/>
    <dgm:cxn modelId="{89CDDFB8-B6F3-4AC8-B8A2-011DBE627BD7}" type="presParOf" srcId="{71A8FA6B-B849-4DDE-AB8A-05083D3AB98A}" destId="{19091284-C192-421D-9ECF-B3655C7BBDA1}" srcOrd="4" destOrd="0" presId="urn:microsoft.com/office/officeart/2005/8/layout/hProcess4"/>
    <dgm:cxn modelId="{66113006-5D76-4A99-B60B-A2E3F5C1EF83}" type="presParOf" srcId="{98AB08FA-3BF9-4263-9414-71AFB31D387A}" destId="{F7D24345-A7DB-4974-B728-A1CA800AE77E}" srcOrd="1" destOrd="0" presId="urn:microsoft.com/office/officeart/2005/8/layout/hProcess4"/>
    <dgm:cxn modelId="{C693366C-7B0D-4695-9572-3471BC86DF5E}" type="presParOf" srcId="{98AB08FA-3BF9-4263-9414-71AFB31D387A}" destId="{707A895C-A189-4C94-95B4-AA14DA4162C6}" srcOrd="2" destOrd="0" presId="urn:microsoft.com/office/officeart/2005/8/layout/hProcess4"/>
    <dgm:cxn modelId="{CBEB230B-87D7-44C2-A691-F3A4D249C2E5}" type="presParOf" srcId="{707A895C-A189-4C94-95B4-AA14DA4162C6}" destId="{13451520-97A7-4FE2-852C-4159E0C8212B}" srcOrd="0" destOrd="0" presId="urn:microsoft.com/office/officeart/2005/8/layout/hProcess4"/>
    <dgm:cxn modelId="{5EE8078D-3E59-428A-87FF-55D16CF6BEE5}" type="presParOf" srcId="{707A895C-A189-4C94-95B4-AA14DA4162C6}" destId="{09416C58-4841-4C8D-9263-EBA551B5C37F}" srcOrd="1" destOrd="0" presId="urn:microsoft.com/office/officeart/2005/8/layout/hProcess4"/>
    <dgm:cxn modelId="{D8FC093D-2458-4F38-94E0-40F4B1C65114}" type="presParOf" srcId="{707A895C-A189-4C94-95B4-AA14DA4162C6}" destId="{29BB6920-7753-4B6D-804A-882ECA620BFE}" srcOrd="2" destOrd="0" presId="urn:microsoft.com/office/officeart/2005/8/layout/hProcess4"/>
    <dgm:cxn modelId="{53C8F503-BEFF-46AA-B588-4D51301AA5DE}" type="presParOf" srcId="{707A895C-A189-4C94-95B4-AA14DA4162C6}" destId="{A6EECF0A-E834-492D-B9AC-564DB1F97034}" srcOrd="3" destOrd="0" presId="urn:microsoft.com/office/officeart/2005/8/layout/hProcess4"/>
    <dgm:cxn modelId="{F99EB4E4-3645-4148-AEC3-7B5D288F3507}" type="presParOf" srcId="{707A895C-A189-4C94-95B4-AA14DA4162C6}" destId="{4B5D501F-3059-49A9-9DF5-86E9E38D09BD}" srcOrd="4" destOrd="0" presId="urn:microsoft.com/office/officeart/2005/8/layout/hProcess4"/>
    <dgm:cxn modelId="{EAE09468-C0BF-4971-B8F8-24310591C870}" type="presParOf" srcId="{98AB08FA-3BF9-4263-9414-71AFB31D387A}" destId="{A2C4FC62-7980-4788-92E0-A44BAA4E7787}" srcOrd="3" destOrd="0" presId="urn:microsoft.com/office/officeart/2005/8/layout/hProcess4"/>
    <dgm:cxn modelId="{9C39B390-9DB8-46F1-950E-F4556B870561}" type="presParOf" srcId="{98AB08FA-3BF9-4263-9414-71AFB31D387A}" destId="{064FD5D8-DBA2-4863-8CBF-C0B52A98D1FA}" srcOrd="4" destOrd="0" presId="urn:microsoft.com/office/officeart/2005/8/layout/hProcess4"/>
    <dgm:cxn modelId="{0906440A-B7CA-4819-821D-AD487B2903BB}" type="presParOf" srcId="{064FD5D8-DBA2-4863-8CBF-C0B52A98D1FA}" destId="{D3DA33C6-B2B2-4E58-92EF-C52BC06CC308}" srcOrd="0" destOrd="0" presId="urn:microsoft.com/office/officeart/2005/8/layout/hProcess4"/>
    <dgm:cxn modelId="{76587CFE-1833-47FF-A4CC-7F82BA359BF3}" type="presParOf" srcId="{064FD5D8-DBA2-4863-8CBF-C0B52A98D1FA}" destId="{83589F45-9BA6-4582-9B1B-8B7D56C8C763}" srcOrd="1" destOrd="0" presId="urn:microsoft.com/office/officeart/2005/8/layout/hProcess4"/>
    <dgm:cxn modelId="{32155E42-1579-4FDB-8836-8F3ED4B7E0E6}" type="presParOf" srcId="{064FD5D8-DBA2-4863-8CBF-C0B52A98D1FA}" destId="{BA080C7C-C4C0-4CB3-A532-DD390D0E57AB}" srcOrd="2" destOrd="0" presId="urn:microsoft.com/office/officeart/2005/8/layout/hProcess4"/>
    <dgm:cxn modelId="{AA7ED0D5-AA64-4584-BFAA-DC42F09A6690}" type="presParOf" srcId="{064FD5D8-DBA2-4863-8CBF-C0B52A98D1FA}" destId="{E3BDE28A-42C6-41A2-8C0C-33629920A651}" srcOrd="3" destOrd="0" presId="urn:microsoft.com/office/officeart/2005/8/layout/hProcess4"/>
    <dgm:cxn modelId="{9212FD95-1B51-4582-BB58-3286599E860A}" type="presParOf" srcId="{064FD5D8-DBA2-4863-8CBF-C0B52A98D1FA}" destId="{FAE2CE7F-4AC7-4105-8EC4-56BA0A98A3CA}" srcOrd="4" destOrd="0" presId="urn:microsoft.com/office/officeart/2005/8/layout/hProcess4"/>
    <dgm:cxn modelId="{A7696016-FD2B-45D6-9374-2D928391DA8A}" type="presParOf" srcId="{98AB08FA-3BF9-4263-9414-71AFB31D387A}" destId="{E2294118-43E9-4074-8088-E3D8EA102FBF}" srcOrd="5" destOrd="0" presId="urn:microsoft.com/office/officeart/2005/8/layout/hProcess4"/>
    <dgm:cxn modelId="{BF77173D-385F-47F6-80D0-6A8237F64C00}" type="presParOf" srcId="{98AB08FA-3BF9-4263-9414-71AFB31D387A}" destId="{87BD6EAF-F9ED-4D3A-B885-48BF943018C0}" srcOrd="6" destOrd="0" presId="urn:microsoft.com/office/officeart/2005/8/layout/hProcess4"/>
    <dgm:cxn modelId="{3B3FF9B5-E399-45DC-AF33-DD1405989F9E}" type="presParOf" srcId="{87BD6EAF-F9ED-4D3A-B885-48BF943018C0}" destId="{ECD78A2C-6637-47F1-B03D-6190347347C8}" srcOrd="0" destOrd="0" presId="urn:microsoft.com/office/officeart/2005/8/layout/hProcess4"/>
    <dgm:cxn modelId="{1551FB59-0D45-492E-8462-A7C02121346C}" type="presParOf" srcId="{87BD6EAF-F9ED-4D3A-B885-48BF943018C0}" destId="{D3C73DBA-78D3-4D89-9C9F-34F8C5B5C884}" srcOrd="1" destOrd="0" presId="urn:microsoft.com/office/officeart/2005/8/layout/hProcess4"/>
    <dgm:cxn modelId="{F6B88B8D-6453-44C7-8B9C-3092AE0340B5}" type="presParOf" srcId="{87BD6EAF-F9ED-4D3A-B885-48BF943018C0}" destId="{1E030776-CD75-429C-8A9D-474285674A6D}" srcOrd="2" destOrd="0" presId="urn:microsoft.com/office/officeart/2005/8/layout/hProcess4"/>
    <dgm:cxn modelId="{A00B9BAC-540F-44B1-8848-5DE8B587127E}" type="presParOf" srcId="{87BD6EAF-F9ED-4D3A-B885-48BF943018C0}" destId="{C20C675F-0A18-42E1-8FAE-89DAA7CA33F6}" srcOrd="3" destOrd="0" presId="urn:microsoft.com/office/officeart/2005/8/layout/hProcess4"/>
    <dgm:cxn modelId="{9CDAC69B-CD6B-4C08-B4D4-D3170B7B1961}" type="presParOf" srcId="{87BD6EAF-F9ED-4D3A-B885-48BF943018C0}" destId="{19EA3EFB-6E1B-4F59-80EC-8A68F1A3E44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EC7BE-81B6-480E-9B80-6EE76DEAB444}" type="doc">
      <dgm:prSet loTypeId="urn:microsoft.com/office/officeart/2005/8/layout/venn1" loCatId="relationship" qsTypeId="urn:microsoft.com/office/officeart/2005/8/quickstyle/simple1" qsCatId="simple" csTypeId="urn:microsoft.com/office/officeart/2005/8/colors/colorful2" csCatId="colorful" phldr="1"/>
      <dgm:spPr/>
    </dgm:pt>
    <dgm:pt modelId="{FD37F80A-1342-4445-BD70-9B46520C081A}">
      <dgm:prSet phldrT="[Texte]"/>
      <dgm:spPr/>
      <dgm:t>
        <a:bodyPr/>
        <a:lstStyle/>
        <a:p>
          <a:r>
            <a:rPr lang="fr-FR" b="1" dirty="0" smtClean="0"/>
            <a:t>Bibliothécaires</a:t>
          </a:r>
          <a:endParaRPr lang="fr-FR" b="1" dirty="0"/>
        </a:p>
      </dgm:t>
    </dgm:pt>
    <dgm:pt modelId="{BDD71915-7EF1-480C-936E-64FC08FAB98A}" type="parTrans" cxnId="{A78A43AD-8260-4D53-BE64-0CE51EAEA6F1}">
      <dgm:prSet/>
      <dgm:spPr/>
      <dgm:t>
        <a:bodyPr/>
        <a:lstStyle/>
        <a:p>
          <a:endParaRPr lang="fr-FR" b="1"/>
        </a:p>
      </dgm:t>
    </dgm:pt>
    <dgm:pt modelId="{0478ABD4-1446-428B-A55E-B4788CF44B51}" type="sibTrans" cxnId="{A78A43AD-8260-4D53-BE64-0CE51EAEA6F1}">
      <dgm:prSet/>
      <dgm:spPr/>
      <dgm:t>
        <a:bodyPr/>
        <a:lstStyle/>
        <a:p>
          <a:endParaRPr lang="fr-FR" b="1"/>
        </a:p>
      </dgm:t>
    </dgm:pt>
    <dgm:pt modelId="{F753C0BC-7DE6-4A1A-881F-9E4A32C1AC36}">
      <dgm:prSet phldrT="[Texte]"/>
      <dgm:spPr/>
      <dgm:t>
        <a:bodyPr/>
        <a:lstStyle/>
        <a:p>
          <a:r>
            <a:rPr lang="fr-FR" b="1" dirty="0" smtClean="0"/>
            <a:t>Editeurs</a:t>
          </a:r>
          <a:endParaRPr lang="fr-FR" b="1" dirty="0"/>
        </a:p>
      </dgm:t>
    </dgm:pt>
    <dgm:pt modelId="{9799F4C7-F913-49E8-893B-0E4CC9587EB4}" type="parTrans" cxnId="{843B0E5A-F201-4F26-A23B-605E9CB90D16}">
      <dgm:prSet/>
      <dgm:spPr/>
      <dgm:t>
        <a:bodyPr/>
        <a:lstStyle/>
        <a:p>
          <a:endParaRPr lang="fr-FR" b="1"/>
        </a:p>
      </dgm:t>
    </dgm:pt>
    <dgm:pt modelId="{EF3C017C-6013-4DA0-B7DD-E8DDDE022351}" type="sibTrans" cxnId="{843B0E5A-F201-4F26-A23B-605E9CB90D16}">
      <dgm:prSet/>
      <dgm:spPr/>
      <dgm:t>
        <a:bodyPr/>
        <a:lstStyle/>
        <a:p>
          <a:endParaRPr lang="fr-FR" b="1"/>
        </a:p>
      </dgm:t>
    </dgm:pt>
    <dgm:pt modelId="{528FBA2C-2225-4F39-817D-4358DCBFF90C}">
      <dgm:prSet phldrT="[Texte]"/>
      <dgm:spPr/>
      <dgm:t>
        <a:bodyPr/>
        <a:lstStyle/>
        <a:p>
          <a:r>
            <a:rPr lang="fr-FR" b="1" dirty="0" smtClean="0"/>
            <a:t>Gestionnaires de données</a:t>
          </a:r>
          <a:endParaRPr lang="fr-FR" b="1" dirty="0"/>
        </a:p>
      </dgm:t>
    </dgm:pt>
    <dgm:pt modelId="{CE7D6C44-CD73-44DD-938F-8541154FFE08}" type="parTrans" cxnId="{A0900AC1-916C-45B9-8B5A-3452CD980FF0}">
      <dgm:prSet/>
      <dgm:spPr/>
      <dgm:t>
        <a:bodyPr/>
        <a:lstStyle/>
        <a:p>
          <a:endParaRPr lang="fr-FR" b="1"/>
        </a:p>
      </dgm:t>
    </dgm:pt>
    <dgm:pt modelId="{F6B9A99B-582C-4E9E-8D56-F62FE4F69F6C}" type="sibTrans" cxnId="{A0900AC1-916C-45B9-8B5A-3452CD980FF0}">
      <dgm:prSet/>
      <dgm:spPr/>
      <dgm:t>
        <a:bodyPr/>
        <a:lstStyle/>
        <a:p>
          <a:endParaRPr lang="fr-FR" b="1"/>
        </a:p>
      </dgm:t>
    </dgm:pt>
    <dgm:pt modelId="{3D100F0C-DCAA-49BC-95CC-58283FFDBD85}" type="pres">
      <dgm:prSet presAssocID="{05AEC7BE-81B6-480E-9B80-6EE76DEAB444}" presName="compositeShape" presStyleCnt="0">
        <dgm:presLayoutVars>
          <dgm:chMax val="7"/>
          <dgm:dir/>
          <dgm:resizeHandles val="exact"/>
        </dgm:presLayoutVars>
      </dgm:prSet>
      <dgm:spPr/>
    </dgm:pt>
    <dgm:pt modelId="{889B57CB-6138-49B4-A0B4-BB8937412A52}" type="pres">
      <dgm:prSet presAssocID="{FD37F80A-1342-4445-BD70-9B46520C081A}" presName="circ1" presStyleLbl="vennNode1" presStyleIdx="0" presStyleCnt="3"/>
      <dgm:spPr/>
      <dgm:t>
        <a:bodyPr/>
        <a:lstStyle/>
        <a:p>
          <a:endParaRPr lang="fr-FR"/>
        </a:p>
      </dgm:t>
    </dgm:pt>
    <dgm:pt modelId="{057A50FB-26EA-47CF-9215-97C161EEC2A7}" type="pres">
      <dgm:prSet presAssocID="{FD37F80A-1342-4445-BD70-9B46520C081A}" presName="circ1Tx" presStyleLbl="revTx" presStyleIdx="0" presStyleCnt="0">
        <dgm:presLayoutVars>
          <dgm:chMax val="0"/>
          <dgm:chPref val="0"/>
          <dgm:bulletEnabled val="1"/>
        </dgm:presLayoutVars>
      </dgm:prSet>
      <dgm:spPr/>
      <dgm:t>
        <a:bodyPr/>
        <a:lstStyle/>
        <a:p>
          <a:endParaRPr lang="fr-FR"/>
        </a:p>
      </dgm:t>
    </dgm:pt>
    <dgm:pt modelId="{94AFF412-3A26-4D08-AE04-349C9757AC96}" type="pres">
      <dgm:prSet presAssocID="{F753C0BC-7DE6-4A1A-881F-9E4A32C1AC36}" presName="circ2" presStyleLbl="vennNode1" presStyleIdx="1" presStyleCnt="3" custLinFactNeighborX="-1819" custLinFactNeighborY="385"/>
      <dgm:spPr/>
      <dgm:t>
        <a:bodyPr/>
        <a:lstStyle/>
        <a:p>
          <a:endParaRPr lang="fr-FR"/>
        </a:p>
      </dgm:t>
    </dgm:pt>
    <dgm:pt modelId="{5EA7655D-12B2-4399-B701-FBF52B5C757E}" type="pres">
      <dgm:prSet presAssocID="{F753C0BC-7DE6-4A1A-881F-9E4A32C1AC36}" presName="circ2Tx" presStyleLbl="revTx" presStyleIdx="0" presStyleCnt="0">
        <dgm:presLayoutVars>
          <dgm:chMax val="0"/>
          <dgm:chPref val="0"/>
          <dgm:bulletEnabled val="1"/>
        </dgm:presLayoutVars>
      </dgm:prSet>
      <dgm:spPr/>
      <dgm:t>
        <a:bodyPr/>
        <a:lstStyle/>
        <a:p>
          <a:endParaRPr lang="fr-FR"/>
        </a:p>
      </dgm:t>
    </dgm:pt>
    <dgm:pt modelId="{F1FE5780-8CBB-4E2D-9D98-7411F92501D0}" type="pres">
      <dgm:prSet presAssocID="{528FBA2C-2225-4F39-817D-4358DCBFF90C}" presName="circ3" presStyleLbl="vennNode1" presStyleIdx="2" presStyleCnt="3"/>
      <dgm:spPr/>
      <dgm:t>
        <a:bodyPr/>
        <a:lstStyle/>
        <a:p>
          <a:endParaRPr lang="fr-FR"/>
        </a:p>
      </dgm:t>
    </dgm:pt>
    <dgm:pt modelId="{5DC1CE86-7133-4E54-93A7-107EABF170BC}" type="pres">
      <dgm:prSet presAssocID="{528FBA2C-2225-4F39-817D-4358DCBFF90C}" presName="circ3Tx" presStyleLbl="revTx" presStyleIdx="0" presStyleCnt="0">
        <dgm:presLayoutVars>
          <dgm:chMax val="0"/>
          <dgm:chPref val="0"/>
          <dgm:bulletEnabled val="1"/>
        </dgm:presLayoutVars>
      </dgm:prSet>
      <dgm:spPr/>
      <dgm:t>
        <a:bodyPr/>
        <a:lstStyle/>
        <a:p>
          <a:endParaRPr lang="fr-FR"/>
        </a:p>
      </dgm:t>
    </dgm:pt>
  </dgm:ptLst>
  <dgm:cxnLst>
    <dgm:cxn modelId="{48A9D497-DE99-4F46-B3EE-95DCF8B52145}" type="presOf" srcId="{FD37F80A-1342-4445-BD70-9B46520C081A}" destId="{057A50FB-26EA-47CF-9215-97C161EEC2A7}" srcOrd="1" destOrd="0" presId="urn:microsoft.com/office/officeart/2005/8/layout/venn1"/>
    <dgm:cxn modelId="{CF9B10A1-E118-4F00-B782-67DE3C30B45E}" type="presOf" srcId="{F753C0BC-7DE6-4A1A-881F-9E4A32C1AC36}" destId="{94AFF412-3A26-4D08-AE04-349C9757AC96}" srcOrd="0" destOrd="0" presId="urn:microsoft.com/office/officeart/2005/8/layout/venn1"/>
    <dgm:cxn modelId="{1866B8D8-0521-4B00-B715-AE30E2BBADE1}" type="presOf" srcId="{528FBA2C-2225-4F39-817D-4358DCBFF90C}" destId="{F1FE5780-8CBB-4E2D-9D98-7411F92501D0}" srcOrd="0" destOrd="0" presId="urn:microsoft.com/office/officeart/2005/8/layout/venn1"/>
    <dgm:cxn modelId="{A0900AC1-916C-45B9-8B5A-3452CD980FF0}" srcId="{05AEC7BE-81B6-480E-9B80-6EE76DEAB444}" destId="{528FBA2C-2225-4F39-817D-4358DCBFF90C}" srcOrd="2" destOrd="0" parTransId="{CE7D6C44-CD73-44DD-938F-8541154FFE08}" sibTransId="{F6B9A99B-582C-4E9E-8D56-F62FE4F69F6C}"/>
    <dgm:cxn modelId="{532E5063-488A-4F8F-92AA-2A427022BFF8}" type="presOf" srcId="{528FBA2C-2225-4F39-817D-4358DCBFF90C}" destId="{5DC1CE86-7133-4E54-93A7-107EABF170BC}" srcOrd="1" destOrd="0" presId="urn:microsoft.com/office/officeart/2005/8/layout/venn1"/>
    <dgm:cxn modelId="{A78A43AD-8260-4D53-BE64-0CE51EAEA6F1}" srcId="{05AEC7BE-81B6-480E-9B80-6EE76DEAB444}" destId="{FD37F80A-1342-4445-BD70-9B46520C081A}" srcOrd="0" destOrd="0" parTransId="{BDD71915-7EF1-480C-936E-64FC08FAB98A}" sibTransId="{0478ABD4-1446-428B-A55E-B4788CF44B51}"/>
    <dgm:cxn modelId="{843B0E5A-F201-4F26-A23B-605E9CB90D16}" srcId="{05AEC7BE-81B6-480E-9B80-6EE76DEAB444}" destId="{F753C0BC-7DE6-4A1A-881F-9E4A32C1AC36}" srcOrd="1" destOrd="0" parTransId="{9799F4C7-F913-49E8-893B-0E4CC9587EB4}" sibTransId="{EF3C017C-6013-4DA0-B7DD-E8DDDE022351}"/>
    <dgm:cxn modelId="{65C83A84-BC19-42D5-BAE2-01C9EBE6BB3F}" type="presOf" srcId="{F753C0BC-7DE6-4A1A-881F-9E4A32C1AC36}" destId="{5EA7655D-12B2-4399-B701-FBF52B5C757E}" srcOrd="1" destOrd="0" presId="urn:microsoft.com/office/officeart/2005/8/layout/venn1"/>
    <dgm:cxn modelId="{EDA1C959-CA66-42BF-BCFE-2127B57C0AE5}" type="presOf" srcId="{05AEC7BE-81B6-480E-9B80-6EE76DEAB444}" destId="{3D100F0C-DCAA-49BC-95CC-58283FFDBD85}" srcOrd="0" destOrd="0" presId="urn:microsoft.com/office/officeart/2005/8/layout/venn1"/>
    <dgm:cxn modelId="{EB1E415D-9D23-4F23-B408-CCB33D7F02DA}" type="presOf" srcId="{FD37F80A-1342-4445-BD70-9B46520C081A}" destId="{889B57CB-6138-49B4-A0B4-BB8937412A52}" srcOrd="0" destOrd="0" presId="urn:microsoft.com/office/officeart/2005/8/layout/venn1"/>
    <dgm:cxn modelId="{C6153E17-212A-4525-912D-A87663E8D14C}" type="presParOf" srcId="{3D100F0C-DCAA-49BC-95CC-58283FFDBD85}" destId="{889B57CB-6138-49B4-A0B4-BB8937412A52}" srcOrd="0" destOrd="0" presId="urn:microsoft.com/office/officeart/2005/8/layout/venn1"/>
    <dgm:cxn modelId="{01EDF0C4-D17B-4E69-AAAB-528F57DF34D2}" type="presParOf" srcId="{3D100F0C-DCAA-49BC-95CC-58283FFDBD85}" destId="{057A50FB-26EA-47CF-9215-97C161EEC2A7}" srcOrd="1" destOrd="0" presId="urn:microsoft.com/office/officeart/2005/8/layout/venn1"/>
    <dgm:cxn modelId="{FC34B768-8E18-4AE3-B459-A7D4A6EAE1D7}" type="presParOf" srcId="{3D100F0C-DCAA-49BC-95CC-58283FFDBD85}" destId="{94AFF412-3A26-4D08-AE04-349C9757AC96}" srcOrd="2" destOrd="0" presId="urn:microsoft.com/office/officeart/2005/8/layout/venn1"/>
    <dgm:cxn modelId="{E5CB2F3D-9F3C-489C-966F-35A925169E2F}" type="presParOf" srcId="{3D100F0C-DCAA-49BC-95CC-58283FFDBD85}" destId="{5EA7655D-12B2-4399-B701-FBF52B5C757E}" srcOrd="3" destOrd="0" presId="urn:microsoft.com/office/officeart/2005/8/layout/venn1"/>
    <dgm:cxn modelId="{9F9D1CDC-D54C-4839-9A47-9958C302CD60}" type="presParOf" srcId="{3D100F0C-DCAA-49BC-95CC-58283FFDBD85}" destId="{F1FE5780-8CBB-4E2D-9D98-7411F92501D0}" srcOrd="4" destOrd="0" presId="urn:microsoft.com/office/officeart/2005/8/layout/venn1"/>
    <dgm:cxn modelId="{974EBE7C-1230-4FE8-B174-57F654F48F63}" type="presParOf" srcId="{3D100F0C-DCAA-49BC-95CC-58283FFDBD85}" destId="{5DC1CE86-7133-4E54-93A7-107EABF170B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5DFEB-106F-4007-9E83-17D4811163C2}">
      <dsp:nvSpPr>
        <dsp:cNvPr id="0" name=""/>
        <dsp:cNvSpPr/>
      </dsp:nvSpPr>
      <dsp:spPr>
        <a:xfrm>
          <a:off x="990" y="1571026"/>
          <a:ext cx="1677892" cy="138391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Hérités du CCI</a:t>
          </a:r>
          <a:endParaRPr lang="fr-FR" sz="1500" kern="1200" dirty="0"/>
        </a:p>
        <a:p>
          <a:pPr marL="114300" lvl="1" indent="-114300" algn="l" defTabSz="666750">
            <a:lnSpc>
              <a:spcPct val="90000"/>
            </a:lnSpc>
            <a:spcBef>
              <a:spcPct val="0"/>
            </a:spcBef>
            <a:spcAft>
              <a:spcPct val="15000"/>
            </a:spcAft>
            <a:buChar char="••"/>
          </a:pPr>
          <a:r>
            <a:rPr lang="fr-FR" sz="1500" kern="1200" dirty="0" smtClean="0"/>
            <a:t>Ajoutés dans PACTOLS</a:t>
          </a:r>
          <a:endParaRPr lang="fr-FR" sz="1500" kern="1200" dirty="0"/>
        </a:p>
      </dsp:txBody>
      <dsp:txXfrm>
        <a:off x="990" y="1571026"/>
        <a:ext cx="1677892" cy="1087358"/>
      </dsp:txXfrm>
    </dsp:sp>
    <dsp:sp modelId="{F7D24345-A7DB-4974-B728-A1CA800AE77E}">
      <dsp:nvSpPr>
        <dsp:cNvPr id="0" name=""/>
        <dsp:cNvSpPr/>
      </dsp:nvSpPr>
      <dsp:spPr>
        <a:xfrm>
          <a:off x="950326" y="1923632"/>
          <a:ext cx="1816423" cy="1816423"/>
        </a:xfrm>
        <a:prstGeom prst="leftCircularArrow">
          <a:avLst>
            <a:gd name="adj1" fmla="val 2969"/>
            <a:gd name="adj2" fmla="val 363730"/>
            <a:gd name="adj3" fmla="val 2139241"/>
            <a:gd name="adj4" fmla="val 9024489"/>
            <a:gd name="adj5" fmla="val 346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B1C3E6-AA35-40FC-9F06-20C6967D822F}">
      <dsp:nvSpPr>
        <dsp:cNvPr id="0" name=""/>
        <dsp:cNvSpPr/>
      </dsp:nvSpPr>
      <dsp:spPr>
        <a:xfrm>
          <a:off x="373855" y="2658384"/>
          <a:ext cx="1491460" cy="5931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fr-FR" sz="2600" kern="1200" dirty="0" smtClean="0"/>
            <a:t>Candidats</a:t>
          </a:r>
          <a:endParaRPr lang="fr-FR" sz="2600" kern="1200" dirty="0"/>
        </a:p>
      </dsp:txBody>
      <dsp:txXfrm>
        <a:off x="373855" y="2658384"/>
        <a:ext cx="1491460" cy="593104"/>
      </dsp:txXfrm>
    </dsp:sp>
    <dsp:sp modelId="{09416C58-4841-4C8D-9263-EBA551B5C37F}">
      <dsp:nvSpPr>
        <dsp:cNvPr id="0" name=""/>
        <dsp:cNvSpPr/>
      </dsp:nvSpPr>
      <dsp:spPr>
        <a:xfrm>
          <a:off x="2122088" y="1571026"/>
          <a:ext cx="1677892" cy="138391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228600" marR="0" lvl="1" indent="0" algn="l" defTabSz="1066800" eaLnBrk="1" fontAlgn="auto" latinLnBrk="0" hangingPunct="1">
            <a:lnSpc>
              <a:spcPct val="90000"/>
            </a:lnSpc>
            <a:spcBef>
              <a:spcPct val="0"/>
            </a:spcBef>
            <a:spcAft>
              <a:spcPct val="15000"/>
            </a:spcAft>
            <a:buClrTx/>
            <a:buSzTx/>
            <a:buFontTx/>
            <a:buChar char="••"/>
            <a:tabLst/>
            <a:defRPr/>
          </a:pPr>
          <a:r>
            <a:rPr lang="fr-FR" sz="1500" kern="1200" dirty="0" smtClean="0"/>
            <a:t>Pertinence</a:t>
          </a:r>
          <a:endParaRPr lang="fr-FR" sz="1500" i="1" kern="1200" dirty="0" smtClean="0"/>
        </a:p>
        <a:p>
          <a:pPr marL="228600" marR="0" lvl="1" indent="0" algn="l" defTabSz="1066800" eaLnBrk="1" fontAlgn="auto" latinLnBrk="0" hangingPunct="1">
            <a:lnSpc>
              <a:spcPct val="90000"/>
            </a:lnSpc>
            <a:spcBef>
              <a:spcPct val="0"/>
            </a:spcBef>
            <a:spcAft>
              <a:spcPct val="15000"/>
            </a:spcAft>
            <a:buClrTx/>
            <a:buSzTx/>
            <a:buFontTx/>
            <a:buChar char="••"/>
            <a:tabLst/>
            <a:defRPr/>
          </a:pPr>
          <a:r>
            <a:rPr lang="fr-FR" sz="1500" kern="1200" dirty="0" smtClean="0"/>
            <a:t>Doublon</a:t>
          </a:r>
        </a:p>
        <a:p>
          <a:pPr marL="228600" marR="0" lvl="1" indent="0" algn="l" defTabSz="1066800" eaLnBrk="1" fontAlgn="auto" latinLnBrk="0" hangingPunct="1">
            <a:lnSpc>
              <a:spcPct val="90000"/>
            </a:lnSpc>
            <a:spcBef>
              <a:spcPct val="0"/>
            </a:spcBef>
            <a:spcAft>
              <a:spcPct val="15000"/>
            </a:spcAft>
            <a:buClrTx/>
            <a:buSzTx/>
            <a:buFontTx/>
            <a:buChar char="••"/>
            <a:tabLst/>
            <a:defRPr/>
          </a:pPr>
          <a:r>
            <a:rPr lang="fr-FR" sz="1500" kern="1200" dirty="0" smtClean="0"/>
            <a:t>Définition</a:t>
          </a:r>
        </a:p>
        <a:p>
          <a:pPr marL="228600" marR="0" lvl="1" indent="0" algn="l" defTabSz="1066800" eaLnBrk="1" fontAlgn="auto" latinLnBrk="0" hangingPunct="1">
            <a:lnSpc>
              <a:spcPct val="90000"/>
            </a:lnSpc>
            <a:spcBef>
              <a:spcPct val="0"/>
            </a:spcBef>
            <a:spcAft>
              <a:spcPct val="15000"/>
            </a:spcAft>
            <a:buClrTx/>
            <a:buSzTx/>
            <a:buFontTx/>
            <a:buChar char="••"/>
            <a:tabLst/>
            <a:defRPr/>
          </a:pPr>
          <a:r>
            <a:rPr lang="fr-FR" sz="1500" kern="1200" dirty="0" smtClean="0"/>
            <a:t>Traduction</a:t>
          </a:r>
        </a:p>
      </dsp:txBody>
      <dsp:txXfrm>
        <a:off x="2122088" y="1867578"/>
        <a:ext cx="1677892" cy="1087358"/>
      </dsp:txXfrm>
    </dsp:sp>
    <dsp:sp modelId="{A2C4FC62-7980-4788-92E0-A44BAA4E7787}">
      <dsp:nvSpPr>
        <dsp:cNvPr id="0" name=""/>
        <dsp:cNvSpPr/>
      </dsp:nvSpPr>
      <dsp:spPr>
        <a:xfrm>
          <a:off x="3057442" y="731644"/>
          <a:ext cx="2030821" cy="2030821"/>
        </a:xfrm>
        <a:prstGeom prst="circularArrow">
          <a:avLst>
            <a:gd name="adj1" fmla="val 2655"/>
            <a:gd name="adj2" fmla="val 322955"/>
            <a:gd name="adj3" fmla="val 19501534"/>
            <a:gd name="adj4" fmla="val 12575511"/>
            <a:gd name="adj5" fmla="val 3098"/>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EECF0A-E834-492D-B9AC-564DB1F97034}">
      <dsp:nvSpPr>
        <dsp:cNvPr id="0" name=""/>
        <dsp:cNvSpPr/>
      </dsp:nvSpPr>
      <dsp:spPr>
        <a:xfrm>
          <a:off x="2494953" y="1274474"/>
          <a:ext cx="1491460" cy="593104"/>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fr-FR" sz="2600" kern="1200" dirty="0" smtClean="0"/>
            <a:t>Contrôle</a:t>
          </a:r>
        </a:p>
      </dsp:txBody>
      <dsp:txXfrm>
        <a:off x="2494953" y="1274474"/>
        <a:ext cx="1491460" cy="593104"/>
      </dsp:txXfrm>
    </dsp:sp>
    <dsp:sp modelId="{83589F45-9BA6-4582-9B1B-8B7D56C8C763}">
      <dsp:nvSpPr>
        <dsp:cNvPr id="0" name=""/>
        <dsp:cNvSpPr/>
      </dsp:nvSpPr>
      <dsp:spPr>
        <a:xfrm>
          <a:off x="4243186" y="1571026"/>
          <a:ext cx="1677892" cy="138391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Positionnement</a:t>
          </a:r>
          <a:endParaRPr lang="fr-FR" sz="1500" i="1" kern="1200" dirty="0" smtClean="0"/>
        </a:p>
        <a:p>
          <a:pPr marL="114300" lvl="1" indent="-114300" algn="l" defTabSz="666750">
            <a:lnSpc>
              <a:spcPct val="90000"/>
            </a:lnSpc>
            <a:spcBef>
              <a:spcPct val="0"/>
            </a:spcBef>
            <a:spcAft>
              <a:spcPct val="15000"/>
            </a:spcAft>
            <a:buChar char="••"/>
          </a:pPr>
          <a:r>
            <a:rPr lang="fr-FR" sz="1500" kern="1200" dirty="0" smtClean="0"/>
            <a:t>Relations</a:t>
          </a:r>
        </a:p>
        <a:p>
          <a:pPr marL="114300" lvl="1" indent="-114300" algn="l" defTabSz="666750">
            <a:lnSpc>
              <a:spcPct val="90000"/>
            </a:lnSpc>
            <a:spcBef>
              <a:spcPct val="0"/>
            </a:spcBef>
            <a:spcAft>
              <a:spcPct val="15000"/>
            </a:spcAft>
            <a:buChar char="••"/>
          </a:pPr>
          <a:r>
            <a:rPr lang="fr-FR" sz="1500" kern="1200" dirty="0" smtClean="0"/>
            <a:t>Alignements</a:t>
          </a:r>
          <a:endParaRPr lang="fr-FR" sz="1500" kern="1200" dirty="0"/>
        </a:p>
      </dsp:txBody>
      <dsp:txXfrm>
        <a:off x="4243186" y="1571026"/>
        <a:ext cx="1677892" cy="1087358"/>
      </dsp:txXfrm>
    </dsp:sp>
    <dsp:sp modelId="{E2294118-43E9-4074-8088-E3D8EA102FBF}">
      <dsp:nvSpPr>
        <dsp:cNvPr id="0" name=""/>
        <dsp:cNvSpPr/>
      </dsp:nvSpPr>
      <dsp:spPr>
        <a:xfrm>
          <a:off x="5192522" y="1923632"/>
          <a:ext cx="1816423" cy="1816423"/>
        </a:xfrm>
        <a:prstGeom prst="leftCircularArrow">
          <a:avLst>
            <a:gd name="adj1" fmla="val 2969"/>
            <a:gd name="adj2" fmla="val 363730"/>
            <a:gd name="adj3" fmla="val 2139241"/>
            <a:gd name="adj4" fmla="val 9024489"/>
            <a:gd name="adj5" fmla="val 3463"/>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BDE28A-42C6-41A2-8C0C-33629920A651}">
      <dsp:nvSpPr>
        <dsp:cNvPr id="0" name=""/>
        <dsp:cNvSpPr/>
      </dsp:nvSpPr>
      <dsp:spPr>
        <a:xfrm>
          <a:off x="4616051" y="2658384"/>
          <a:ext cx="1491460" cy="593104"/>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fr-FR" sz="2600" kern="1200" dirty="0" smtClean="0"/>
            <a:t>Validation</a:t>
          </a:r>
        </a:p>
      </dsp:txBody>
      <dsp:txXfrm>
        <a:off x="4616051" y="2658384"/>
        <a:ext cx="1491460" cy="593104"/>
      </dsp:txXfrm>
    </dsp:sp>
    <dsp:sp modelId="{D3C73DBA-78D3-4D89-9C9F-34F8C5B5C884}">
      <dsp:nvSpPr>
        <dsp:cNvPr id="0" name=""/>
        <dsp:cNvSpPr/>
      </dsp:nvSpPr>
      <dsp:spPr>
        <a:xfrm>
          <a:off x="6364284" y="1571026"/>
          <a:ext cx="1677892" cy="138391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Accessible immédiate</a:t>
          </a:r>
        </a:p>
        <a:p>
          <a:pPr marL="114300" lvl="1" indent="-114300" algn="l" defTabSz="666750">
            <a:lnSpc>
              <a:spcPct val="90000"/>
            </a:lnSpc>
            <a:spcBef>
              <a:spcPct val="0"/>
            </a:spcBef>
            <a:spcAft>
              <a:spcPct val="15000"/>
            </a:spcAft>
            <a:buChar char="••"/>
          </a:pPr>
          <a:endParaRPr lang="fr-FR" sz="1500" kern="1200" dirty="0" smtClean="0"/>
        </a:p>
      </dsp:txBody>
      <dsp:txXfrm>
        <a:off x="6364284" y="1867578"/>
        <a:ext cx="1677892" cy="1087358"/>
      </dsp:txXfrm>
    </dsp:sp>
    <dsp:sp modelId="{C20C675F-0A18-42E1-8FAE-89DAA7CA33F6}">
      <dsp:nvSpPr>
        <dsp:cNvPr id="0" name=""/>
        <dsp:cNvSpPr/>
      </dsp:nvSpPr>
      <dsp:spPr>
        <a:xfrm>
          <a:off x="6737149" y="1274474"/>
          <a:ext cx="1491460" cy="593104"/>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fr-FR" sz="2600" kern="1200" dirty="0" smtClean="0"/>
            <a:t>Insertion</a:t>
          </a:r>
        </a:p>
      </dsp:txBody>
      <dsp:txXfrm>
        <a:off x="6737149" y="1274474"/>
        <a:ext cx="1491460" cy="593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B57CB-6138-49B4-A0B4-BB8937412A52}">
      <dsp:nvSpPr>
        <dsp:cNvPr id="0" name=""/>
        <dsp:cNvSpPr/>
      </dsp:nvSpPr>
      <dsp:spPr>
        <a:xfrm>
          <a:off x="1828799" y="50799"/>
          <a:ext cx="2438400" cy="243840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FR" sz="2000" b="1" kern="1200" dirty="0" smtClean="0"/>
            <a:t>Bibliothécaires</a:t>
          </a:r>
          <a:endParaRPr lang="fr-FR" sz="2000" b="1" kern="1200" dirty="0"/>
        </a:p>
      </dsp:txBody>
      <dsp:txXfrm>
        <a:off x="2153920" y="477519"/>
        <a:ext cx="1788160" cy="1097280"/>
      </dsp:txXfrm>
    </dsp:sp>
    <dsp:sp modelId="{94AFF412-3A26-4D08-AE04-349C9757AC96}">
      <dsp:nvSpPr>
        <dsp:cNvPr id="0" name=""/>
        <dsp:cNvSpPr/>
      </dsp:nvSpPr>
      <dsp:spPr>
        <a:xfrm>
          <a:off x="2664301" y="1584187"/>
          <a:ext cx="2438400" cy="2438400"/>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FR" sz="2000" b="1" kern="1200" dirty="0" smtClean="0"/>
            <a:t>Editeurs</a:t>
          </a:r>
          <a:endParaRPr lang="fr-FR" sz="2000" b="1" kern="1200" dirty="0"/>
        </a:p>
      </dsp:txBody>
      <dsp:txXfrm>
        <a:off x="3410045" y="2214107"/>
        <a:ext cx="1463040" cy="1341120"/>
      </dsp:txXfrm>
    </dsp:sp>
    <dsp:sp modelId="{F1FE5780-8CBB-4E2D-9D98-7411F92501D0}">
      <dsp:nvSpPr>
        <dsp:cNvPr id="0" name=""/>
        <dsp:cNvSpPr/>
      </dsp:nvSpPr>
      <dsp:spPr>
        <a:xfrm>
          <a:off x="948943" y="1574800"/>
          <a:ext cx="2438400" cy="2438400"/>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FR" sz="2000" b="1" kern="1200" dirty="0" smtClean="0"/>
            <a:t>Gestionnaires de données</a:t>
          </a:r>
          <a:endParaRPr lang="fr-FR" sz="2000" b="1" kern="1200" dirty="0"/>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9382E7-5C85-4665-8CFB-650C87077999}" type="datetimeFigureOut">
              <a:rPr lang="fr-FR" smtClean="0"/>
              <a:pPr/>
              <a:t>04/03/2019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124972-0079-4996-8257-50E86194F2E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Je veux tout d'abord  remercier les organisateurs de cette session d'avoir sélectionné ma proposition d'intervention</a:t>
            </a:r>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et de me donner l’occasion </a:t>
            </a:r>
            <a:r>
              <a:rPr lang="fr-FR" sz="1200" kern="1200" dirty="0" smtClean="0">
                <a:solidFill>
                  <a:schemeClr val="tx1"/>
                </a:solidFill>
                <a:latin typeface="+mn-lt"/>
                <a:ea typeface="+mn-ea"/>
                <a:cs typeface="+mn-cs"/>
              </a:rPr>
              <a:t>de présenter les évolutions récentes du thésaurus PACTOLS qui s’inscrit maintenant dans le paysage des référentiels ouverts dans le web des données.</a:t>
            </a:r>
          </a:p>
          <a:p>
            <a:r>
              <a:rPr lang="fr-FR" sz="1200" kern="1200" dirty="0" smtClean="0">
                <a:solidFill>
                  <a:schemeClr val="tx1"/>
                </a:solidFill>
                <a:latin typeface="+mn-lt"/>
                <a:ea typeface="+mn-ea"/>
                <a:cs typeface="+mn-cs"/>
              </a:rPr>
              <a:t>Permettez moi d’abord de me présenter : je</a:t>
            </a:r>
            <a:r>
              <a:rPr lang="fr-FR" sz="1200" kern="1200" baseline="0" dirty="0" smtClean="0">
                <a:solidFill>
                  <a:schemeClr val="tx1"/>
                </a:solidFill>
                <a:latin typeface="+mn-lt"/>
                <a:ea typeface="+mn-ea"/>
                <a:cs typeface="+mn-cs"/>
              </a:rPr>
              <a:t> m’appelle BN, Ingénieure de recherche CNRS et je travaille à valoriser les productions scientifiques du Centre Camille Jullian à Aix en Provence. Je dirige aussi FRANTIQ qui a créé et qui maintient le thésaurus PACTOLS.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Le thésaurus PACTOLS est un des produits documentaires développé par la Fédération et ressources sur l'Antiquité (Frantiq, GDS 3378 du CNRS) .</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Celle-ci rassemble des unités de recherche du CNRS, des universités, des musées et des services spécialisés du ministère de la culture et des collectivités territoriales ainsi que des établissements publics, soit une représentation des acteurs publics de l'archéologie française. Elle est connue par son catalogue commun aux 40 bibliothèques de ces centres,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beaucoup moins par son thésaurus, </a:t>
            </a:r>
          </a:p>
          <a:p>
            <a:r>
              <a:rPr lang="fr-FR" sz="1200" kern="1200" dirty="0" smtClean="0">
                <a:solidFill>
                  <a:schemeClr val="tx1"/>
                </a:solidFill>
                <a:latin typeface="+mn-lt"/>
                <a:ea typeface="+mn-ea"/>
                <a:cs typeface="+mn-cs"/>
              </a:rPr>
              <a:t>Je présenterai d’abord le contenu du</a:t>
            </a:r>
            <a:r>
              <a:rPr lang="fr-FR" sz="1200" kern="1200" baseline="0" dirty="0" smtClean="0">
                <a:solidFill>
                  <a:schemeClr val="tx1"/>
                </a:solidFill>
                <a:latin typeface="+mn-lt"/>
                <a:ea typeface="+mn-ea"/>
                <a:cs typeface="+mn-cs"/>
              </a:rPr>
              <a:t> thésaurus, propre à répondre aux besoins de l’archéologie et son organisation,</a:t>
            </a:r>
          </a:p>
          <a:p>
            <a:r>
              <a:rPr lang="fr-FR" sz="1200" kern="1200" baseline="0" dirty="0" smtClean="0">
                <a:solidFill>
                  <a:schemeClr val="tx1"/>
                </a:solidFill>
                <a:latin typeface="+mn-lt"/>
                <a:ea typeface="+mn-ea"/>
                <a:cs typeface="+mn-cs"/>
              </a:rPr>
              <a:t>Puis ce qui fait de lui un vocabulaire à la fois contrôlé et partagé</a:t>
            </a:r>
          </a:p>
          <a:p>
            <a:r>
              <a:rPr lang="fr-FR" sz="1200" kern="1200" baseline="0" dirty="0" smtClean="0">
                <a:solidFill>
                  <a:schemeClr val="tx1"/>
                </a:solidFill>
                <a:latin typeface="+mn-lt"/>
                <a:ea typeface="+mn-ea"/>
                <a:cs typeface="+mn-cs"/>
              </a:rPr>
              <a:t>Enfin, j’aborderai son positionnement avec le web mapping</a:t>
            </a:r>
          </a:p>
          <a:p>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7124972-0079-4996-8257-50E86194F2E5}"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PACTOLS exploite des non propriétaires (CSV, SKOS, JSON-LD) et interopérable via un </a:t>
            </a:r>
            <a:r>
              <a:rPr lang="fr-FR" dirty="0" err="1" smtClean="0"/>
              <a:t>Webservices</a:t>
            </a:r>
            <a:r>
              <a:rPr lang="fr-FR" dirty="0" smtClean="0"/>
              <a:t> ouvert de type REST</a:t>
            </a:r>
          </a:p>
          <a:p>
            <a:r>
              <a:rPr lang="fr-FR" dirty="0" smtClean="0"/>
              <a:t>URI </a:t>
            </a:r>
            <a:r>
              <a:rPr lang="fr-FR" dirty="0" err="1" smtClean="0"/>
              <a:t>Ark</a:t>
            </a:r>
            <a:r>
              <a:rPr lang="fr-FR" dirty="0" smtClean="0"/>
              <a:t> : chaque concept est un objet web unique, </a:t>
            </a:r>
            <a:r>
              <a:rPr lang="fr-FR" dirty="0" err="1" smtClean="0"/>
              <a:t>citable</a:t>
            </a:r>
            <a:r>
              <a:rPr lang="fr-FR" dirty="0" smtClean="0"/>
              <a:t> et réutilisable dans le web sémantique</a:t>
            </a:r>
          </a:p>
          <a:p>
            <a:endParaRPr lang="fr-FR" baseline="0" dirty="0" smtClean="0"/>
          </a:p>
          <a:p>
            <a:r>
              <a:rPr lang="fr-FR" dirty="0" smtClean="0"/>
              <a:t>Au total, PACTOLS répond aux principes sur le partage des données dans le web sémantique</a:t>
            </a:r>
          </a:p>
          <a:p>
            <a:r>
              <a:rPr lang="fr-FR" dirty="0" smtClean="0"/>
              <a:t>sous licence libre</a:t>
            </a:r>
            <a:endParaRPr lang="fr-FR" u="sng" dirty="0" smtClean="0"/>
          </a:p>
          <a:p>
            <a:endParaRPr lang="fr-FR" dirty="0" smtClean="0"/>
          </a:p>
          <a:p>
            <a:r>
              <a:rPr lang="fr-FR" sz="1200" dirty="0" smtClean="0"/>
              <a:t>XML-SKOS : </a:t>
            </a:r>
            <a:r>
              <a:rPr lang="fr-FR" dirty="0" smtClean="0"/>
              <a:t>Simple </a:t>
            </a:r>
            <a:r>
              <a:rPr lang="fr-FR" dirty="0" err="1" smtClean="0"/>
              <a:t>Knowledge</a:t>
            </a:r>
            <a:r>
              <a:rPr lang="fr-FR" dirty="0" smtClean="0"/>
              <a:t> </a:t>
            </a:r>
            <a:r>
              <a:rPr lang="fr-FR" dirty="0" err="1" smtClean="0"/>
              <a:t>Organization</a:t>
            </a:r>
            <a:r>
              <a:rPr lang="fr-FR" dirty="0" smtClean="0"/>
              <a:t> System. Langage structuré</a:t>
            </a:r>
            <a:r>
              <a:rPr lang="fr-FR" baseline="0" dirty="0" smtClean="0"/>
              <a:t> pour les thesaurus, ontologies, classifications.</a:t>
            </a:r>
            <a:endParaRPr lang="fr-FR" dirty="0"/>
          </a:p>
        </p:txBody>
      </p:sp>
      <p:sp>
        <p:nvSpPr>
          <p:cNvPr id="4" name="Espace réservé du numéro de diapositive 3"/>
          <p:cNvSpPr>
            <a:spLocks noGrp="1"/>
          </p:cNvSpPr>
          <p:nvPr>
            <p:ph type="sldNum" sz="quarter" idx="10"/>
          </p:nvPr>
        </p:nvSpPr>
        <p:spPr/>
        <p:txBody>
          <a:bodyPr/>
          <a:lstStyle/>
          <a:p>
            <a:fld id="{57124972-0079-4996-8257-50E86194F2E5}"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Expérience modeste d’intégration d’une quarantaine de notices du CCI portant sur Marseille dans </a:t>
            </a:r>
            <a:r>
              <a:rPr lang="fr-FR" baseline="0" dirty="0" err="1" smtClean="0"/>
              <a:t>ArkéoGIS</a:t>
            </a:r>
            <a:r>
              <a:rPr lang="fr-FR" baseline="0" dirty="0" smtClean="0"/>
              <a:t> pour. Mais limites : opération manuelle sans mise à jour automatique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Ouvrir les modalités de contribution et accompagner les nouveaux usagers </a:t>
            </a:r>
            <a:r>
              <a:rPr lang="fr-FR" sz="1200" kern="1200" dirty="0" smtClean="0">
                <a:solidFill>
                  <a:schemeClr val="tx1"/>
                </a:solidFill>
                <a:latin typeface="+mn-lt"/>
                <a:ea typeface="+mn-ea"/>
                <a:cs typeface="+mn-cs"/>
              </a:rPr>
              <a:t>dans l’appropriation d’un outil partagé et contrôlé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Formations, tutorats… Programme et calendrier sur www.frantiq.fr</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57124972-0079-4996-8257-50E86194F2E5}"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Aujourd’hui, nous n’avons pas encore exploité les possibilités de mapping des données de PACTOLS avec les bases de données connectées. </a:t>
            </a:r>
            <a:endParaRPr lang="fr-FR" baseline="0" dirty="0" smtClean="0"/>
          </a:p>
          <a:p>
            <a:r>
              <a:rPr lang="fr-FR" dirty="0" smtClean="0"/>
              <a:t>Interopérabilité</a:t>
            </a:r>
            <a:r>
              <a:rPr lang="fr-FR" baseline="0" dirty="0" smtClean="0"/>
              <a:t> de PACTOLS, la </a:t>
            </a:r>
            <a:r>
              <a:rPr lang="fr-FR" baseline="0" dirty="0" err="1" smtClean="0"/>
              <a:t>géolocalisation</a:t>
            </a:r>
            <a:r>
              <a:rPr lang="fr-FR" baseline="0" dirty="0" smtClean="0"/>
              <a:t> des LIEUX et les formats ouverts d’exports autorisent la production graphique des résultats d’une recherche. Pour que cela se fasse de façon dynamique, il faut bien sûr un accès ouvert aux bases de données connectées </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On pourrait par ex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Dresser un graph des relations entre certains sujets</a:t>
            </a:r>
          </a:p>
          <a:p>
            <a:pPr>
              <a:buFontTx/>
              <a:buChar char="-"/>
            </a:pPr>
            <a:r>
              <a:rPr lang="fr-FR" baseline="0" dirty="0" smtClean="0"/>
              <a:t>obtenir des nuages de mots selon l’importance de leur utilisation dans un corpus : exemple réalisé manuellement à partir du concept pirogue et d’une partie de ses relations avec un générateur de nuage de mots selon le nb d’occurrence du terme dans le CCI. (https://www.nuagesdemots.fr/)</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 cartographier la littérature scientifique (2475 notices) portant les fibules</a:t>
            </a:r>
          </a:p>
          <a:p>
            <a:pPr>
              <a:buFontTx/>
              <a:buNone/>
            </a:pPr>
            <a:endParaRPr lang="fr-FR" baseline="0" dirty="0" smtClean="0"/>
          </a:p>
          <a:p>
            <a:pPr>
              <a:buFontTx/>
              <a:buNone/>
            </a:pPr>
            <a:r>
              <a:rPr lang="fr-FR" baseline="0" dirty="0" smtClean="0"/>
              <a:t>Le potentiel est important et permettrait de relier des corpus bibliographiques, d’objets, de sites archéologiques…</a:t>
            </a:r>
          </a:p>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7124972-0079-4996-8257-50E86194F2E5}"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Aujourd’hui, nous n’avons pas encore exploité les possibilités de mapping des données de PACTOLS avec les bases de données connectées. </a:t>
            </a:r>
            <a:endParaRPr lang="fr-FR" baseline="0" dirty="0" smtClean="0"/>
          </a:p>
          <a:p>
            <a:r>
              <a:rPr lang="fr-FR" dirty="0" smtClean="0"/>
              <a:t>Interopérabilité</a:t>
            </a:r>
            <a:r>
              <a:rPr lang="fr-FR" baseline="0" dirty="0" smtClean="0"/>
              <a:t> de PACTOLS, la </a:t>
            </a:r>
            <a:r>
              <a:rPr lang="fr-FR" baseline="0" dirty="0" err="1" smtClean="0"/>
              <a:t>géolocalisation</a:t>
            </a:r>
            <a:r>
              <a:rPr lang="fr-FR" baseline="0" dirty="0" smtClean="0"/>
              <a:t> des LIEUX et les formats ouverts d’exports autorisent la production graphique des résultats d’une recherche. Pour que cela se fasse de façon dynamique, il faut bien sûr un accès ouvert aux bases de données connectées </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On pourrait par ex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Dresser un graph des relations entre certains sujets</a:t>
            </a:r>
          </a:p>
          <a:p>
            <a:pPr>
              <a:buFontTx/>
              <a:buChar char="-"/>
            </a:pPr>
            <a:r>
              <a:rPr lang="fr-FR" baseline="0" dirty="0" smtClean="0"/>
              <a:t>obtenir des nuages de mots selon l’importance de leur utilisation dans un corpus : exemple réalisé manuellement à partir du concept pirogue et d’une partie de ses relations avec un générateur de nuage de mots selon le nb d’occurrence du terme dans le CCI. (https://www.nuagesdemots.fr/)</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 cartographier la littérature scientifique (2475 notices) portant les fibules</a:t>
            </a:r>
          </a:p>
          <a:p>
            <a:pPr>
              <a:buFontTx/>
              <a:buNone/>
            </a:pPr>
            <a:endParaRPr lang="fr-FR" baseline="0" dirty="0" smtClean="0"/>
          </a:p>
          <a:p>
            <a:pPr>
              <a:buFontTx/>
              <a:buNone/>
            </a:pPr>
            <a:r>
              <a:rPr lang="fr-FR" baseline="0" dirty="0" smtClean="0"/>
              <a:t>Le potentiel est important et permettrait de relier des corpus bibliographiques, d’objets, de sites archéologiques…</a:t>
            </a:r>
          </a:p>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7124972-0079-4996-8257-50E86194F2E5}"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7124972-0079-4996-8257-50E86194F2E5}" type="slidenum">
              <a:rPr lang="fr-FR" smtClean="0"/>
              <a:pPr/>
              <a:t>15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tx1"/>
                </a:solidFill>
                <a:latin typeface="+mn-lt"/>
                <a:ea typeface="+mn-ea"/>
                <a:cs typeface="+mn-cs"/>
              </a:rPr>
              <a:t>Thésurus</a:t>
            </a:r>
            <a:r>
              <a:rPr lang="fr-FR" sz="1200" kern="1200" dirty="0" smtClean="0">
                <a:solidFill>
                  <a:schemeClr val="tx1"/>
                </a:solidFill>
                <a:latin typeface="+mn-lt"/>
                <a:ea typeface="+mn-ea"/>
                <a:cs typeface="+mn-cs"/>
              </a:rPr>
              <a:t> créé au départ pour faciliter les recherches documentaires</a:t>
            </a:r>
            <a:r>
              <a:rPr lang="fr-FR" sz="1200" kern="1200" baseline="0" dirty="0" smtClean="0">
                <a:solidFill>
                  <a:schemeClr val="tx1"/>
                </a:solidFill>
                <a:latin typeface="+mn-lt"/>
                <a:ea typeface="+mn-ea"/>
                <a:cs typeface="+mn-cs"/>
              </a:rPr>
              <a:t> et</a:t>
            </a:r>
            <a:r>
              <a:rPr lang="fr-FR" sz="1200" kern="1200" dirty="0" smtClean="0">
                <a:solidFill>
                  <a:schemeClr val="tx1"/>
                </a:solidFill>
                <a:latin typeface="+mn-lt"/>
                <a:ea typeface="+mn-ea"/>
                <a:cs typeface="+mn-cs"/>
              </a:rPr>
              <a:t> indexer les notices du catalogue collectif indexé. Il est géré avec un logiciel libre Opentheso développé par nos soins. Or depuis peu, PACTOLS sort de la sphère unique des bibliothèques et c'est de ce changement dont je vais  vous parler.</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 travail engagé est le fruit des efforts de toute une équipe impliquée dans le développement du thésaurus : </a:t>
            </a:r>
          </a:p>
          <a:p>
            <a:pPr lvl="0"/>
            <a:r>
              <a:rPr lang="fr-FR" sz="1200" kern="1200" dirty="0" smtClean="0">
                <a:solidFill>
                  <a:schemeClr val="tx1"/>
                </a:solidFill>
                <a:latin typeface="+mn-lt"/>
                <a:ea typeface="+mn-ea"/>
                <a:cs typeface="+mn-cs"/>
              </a:rPr>
              <a:t>le GT PACTOLS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avec  17 membres</a:t>
            </a:r>
          </a:p>
          <a:p>
            <a:pPr lvl="0"/>
            <a:r>
              <a:rPr lang="fr-FR" sz="1200" kern="1200" dirty="0" smtClean="0">
                <a:solidFill>
                  <a:schemeClr val="tx1"/>
                </a:solidFill>
                <a:latin typeface="+mn-lt"/>
                <a:ea typeface="+mn-ea"/>
                <a:cs typeface="+mn-cs"/>
              </a:rPr>
              <a:t>les </a:t>
            </a:r>
            <a:r>
              <a:rPr lang="fr-FR" sz="1200" kern="1200" dirty="0" err="1" smtClean="0">
                <a:solidFill>
                  <a:schemeClr val="tx1"/>
                </a:solidFill>
                <a:latin typeface="+mn-lt"/>
                <a:ea typeface="+mn-ea"/>
                <a:cs typeface="+mn-cs"/>
              </a:rPr>
              <a:t>admin</a:t>
            </a:r>
            <a:r>
              <a:rPr lang="fr-FR" sz="1200" kern="1200" dirty="0" smtClean="0">
                <a:solidFill>
                  <a:schemeClr val="tx1"/>
                </a:solidFill>
                <a:latin typeface="+mn-lt"/>
                <a:ea typeface="+mn-ea"/>
                <a:cs typeface="+mn-cs"/>
              </a:rPr>
              <a:t> PACTOLS pour le contrôle et la validation des candidats : E. </a:t>
            </a:r>
            <a:r>
              <a:rPr lang="fr-FR" sz="1200" kern="1200" dirty="0" err="1" smtClean="0">
                <a:solidFill>
                  <a:schemeClr val="tx1"/>
                </a:solidFill>
                <a:latin typeface="+mn-lt"/>
                <a:ea typeface="+mn-ea"/>
                <a:cs typeface="+mn-cs"/>
              </a:rPr>
              <a:t>Bryas</a:t>
            </a:r>
            <a:r>
              <a:rPr lang="fr-FR" sz="1200" kern="1200" dirty="0" smtClean="0">
                <a:solidFill>
                  <a:schemeClr val="tx1"/>
                </a:solidFill>
                <a:latin typeface="+mn-lt"/>
                <a:ea typeface="+mn-ea"/>
                <a:cs typeface="+mn-cs"/>
              </a:rPr>
              <a:t>, M. </a:t>
            </a:r>
            <a:r>
              <a:rPr lang="fr-FR" sz="1200" kern="1200" dirty="0" err="1" smtClean="0">
                <a:solidFill>
                  <a:schemeClr val="tx1"/>
                </a:solidFill>
                <a:latin typeface="+mn-lt"/>
                <a:ea typeface="+mn-ea"/>
                <a:cs typeface="+mn-cs"/>
              </a:rPr>
              <a:t>Lugnot</a:t>
            </a:r>
            <a:r>
              <a:rPr lang="fr-FR" sz="1200" kern="1200" dirty="0" smtClean="0">
                <a:solidFill>
                  <a:schemeClr val="tx1"/>
                </a:solidFill>
                <a:latin typeface="+mn-lt"/>
                <a:ea typeface="+mn-ea"/>
                <a:cs typeface="+mn-cs"/>
              </a:rPr>
              <a:t>, P. </a:t>
            </a:r>
            <a:r>
              <a:rPr lang="fr-FR" sz="1200" kern="1200" dirty="0" err="1" smtClean="0">
                <a:solidFill>
                  <a:schemeClr val="tx1"/>
                </a:solidFill>
                <a:latin typeface="+mn-lt"/>
                <a:ea typeface="+mn-ea"/>
                <a:cs typeface="+mn-cs"/>
              </a:rPr>
              <a:t>Moitrel</a:t>
            </a:r>
            <a:r>
              <a:rPr lang="fr-FR" sz="1200" kern="1200" dirty="0" smtClean="0">
                <a:solidFill>
                  <a:schemeClr val="tx1"/>
                </a:solidFill>
                <a:latin typeface="+mn-lt"/>
                <a:ea typeface="+mn-ea"/>
                <a:cs typeface="+mn-cs"/>
              </a:rPr>
              <a:t>, E. </a:t>
            </a:r>
            <a:r>
              <a:rPr lang="fr-FR" sz="1200" kern="1200" dirty="0" err="1" smtClean="0">
                <a:solidFill>
                  <a:schemeClr val="tx1"/>
                </a:solidFill>
                <a:latin typeface="+mn-lt"/>
                <a:ea typeface="+mn-ea"/>
                <a:cs typeface="+mn-cs"/>
              </a:rPr>
              <a:t>Sinigaglia</a:t>
            </a:r>
            <a:endParaRPr lang="fr-FR" sz="1200" kern="1200" dirty="0" smtClean="0">
              <a:solidFill>
                <a:schemeClr val="tx1"/>
              </a:solidFill>
              <a:latin typeface="+mn-lt"/>
              <a:ea typeface="+mn-ea"/>
              <a:cs typeface="+mn-cs"/>
            </a:endParaRPr>
          </a:p>
          <a:p>
            <a:pPr lvl="0"/>
            <a:r>
              <a:rPr lang="fr-FR" sz="1200" kern="1200" dirty="0" smtClean="0">
                <a:solidFill>
                  <a:schemeClr val="tx1"/>
                </a:solidFill>
                <a:latin typeface="+mn-lt"/>
                <a:ea typeface="+mn-ea"/>
                <a:cs typeface="+mn-cs"/>
              </a:rPr>
              <a:t>le groupe projet pour la réorganisation des PACTOLS : les </a:t>
            </a:r>
            <a:r>
              <a:rPr lang="fr-FR" sz="1200" kern="1200" dirty="0" err="1" smtClean="0">
                <a:solidFill>
                  <a:schemeClr val="tx1"/>
                </a:solidFill>
                <a:latin typeface="+mn-lt"/>
                <a:ea typeface="+mn-ea"/>
                <a:cs typeface="+mn-cs"/>
              </a:rPr>
              <a:t>admin</a:t>
            </a:r>
            <a:r>
              <a:rPr lang="fr-FR" sz="1200" kern="1200" dirty="0" smtClean="0">
                <a:solidFill>
                  <a:schemeClr val="tx1"/>
                </a:solidFill>
                <a:latin typeface="+mn-lt"/>
                <a:ea typeface="+mn-ea"/>
                <a:cs typeface="+mn-cs"/>
              </a:rPr>
              <a:t> et </a:t>
            </a:r>
            <a:r>
              <a:rPr lang="fr-FR" sz="1200" kern="1200" dirty="0" err="1" smtClean="0">
                <a:solidFill>
                  <a:schemeClr val="tx1"/>
                </a:solidFill>
                <a:latin typeface="+mn-lt"/>
                <a:ea typeface="+mn-ea"/>
                <a:cs typeface="+mn-cs"/>
              </a:rPr>
              <a:t>resp</a:t>
            </a:r>
            <a:r>
              <a:rPr lang="fr-FR" sz="1200" kern="1200" dirty="0" smtClean="0">
                <a:solidFill>
                  <a:schemeClr val="tx1"/>
                </a:solidFill>
                <a:latin typeface="+mn-lt"/>
                <a:ea typeface="+mn-ea"/>
                <a:cs typeface="+mn-cs"/>
              </a:rPr>
              <a:t> + participation ponctuelle des contributeurs du GT</a:t>
            </a:r>
          </a:p>
          <a:p>
            <a:endParaRPr lang="fr-FR" dirty="0"/>
          </a:p>
        </p:txBody>
      </p:sp>
      <p:sp>
        <p:nvSpPr>
          <p:cNvPr id="4" name="Espace réservé du numéro de diapositive 3"/>
          <p:cNvSpPr>
            <a:spLocks noGrp="1"/>
          </p:cNvSpPr>
          <p:nvPr>
            <p:ph type="sldNum" sz="quarter" idx="10"/>
          </p:nvPr>
        </p:nvSpPr>
        <p:spPr/>
        <p:txBody>
          <a:bodyPr/>
          <a:lstStyle/>
          <a:p>
            <a:fld id="{57124972-0079-4996-8257-50E86194F2E5}"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il </a:t>
            </a:r>
            <a:r>
              <a:rPr lang="fr-FR" sz="1200" b="1" kern="1200" dirty="0" smtClean="0">
                <a:solidFill>
                  <a:schemeClr val="tx1"/>
                </a:solidFill>
                <a:latin typeface="+mn-lt"/>
                <a:ea typeface="+mn-ea"/>
                <a:cs typeface="+mn-cs"/>
              </a:rPr>
              <a:t>couvre tous les domaines de l'archéologie</a:t>
            </a:r>
            <a:r>
              <a:rPr lang="fr-FR" sz="1200" kern="1200" dirty="0" smtClean="0">
                <a:solidFill>
                  <a:schemeClr val="tx1"/>
                </a:solidFill>
                <a:latin typeface="+mn-lt"/>
                <a:ea typeface="+mn-ea"/>
                <a:cs typeface="+mn-cs"/>
              </a:rPr>
              <a:t>, depuis la Préhistoire jusqu'à l'époque contemporaine.</a:t>
            </a:r>
          </a:p>
          <a:p>
            <a:r>
              <a:rPr lang="fr-FR" sz="1200" kern="1200" dirty="0" smtClean="0">
                <a:solidFill>
                  <a:schemeClr val="tx1"/>
                </a:solidFill>
                <a:latin typeface="+mn-lt"/>
                <a:ea typeface="+mn-ea"/>
                <a:cs typeface="+mn-cs"/>
              </a:rPr>
              <a:t>Il est organisé aujourd'hui en 6 micro-thésaurus et une liste de Toponymes dont les intitulés ont donné son nom à PACTOLS</a:t>
            </a:r>
            <a:r>
              <a:rPr lang="fr-FR" sz="1200" kern="1200" baseline="0" dirty="0" smtClean="0">
                <a:solidFill>
                  <a:schemeClr val="tx1"/>
                </a:solidFill>
                <a:latin typeface="+mn-lt"/>
                <a:ea typeface="+mn-ea"/>
                <a:cs typeface="+mn-cs"/>
              </a:rPr>
              <a:t> :</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Peuples : 625 noms de cultures préhistoriques, peuples antiques et modernes, groupes humains</a:t>
            </a:r>
          </a:p>
          <a:p>
            <a:r>
              <a:rPr lang="fr-FR" sz="1200" kern="1200" dirty="0" smtClean="0">
                <a:solidFill>
                  <a:schemeClr val="tx1"/>
                </a:solidFill>
                <a:latin typeface="+mn-lt"/>
                <a:ea typeface="+mn-ea"/>
                <a:cs typeface="+mn-cs"/>
              </a:rPr>
              <a:t>Anthroponymes : 2295 noms d'artistes, de divinités et héros, d'écrivains, de gouvernants, de religieux, de savants</a:t>
            </a:r>
          </a:p>
          <a:p>
            <a:r>
              <a:rPr lang="fr-FR" sz="1200" kern="1200" dirty="0" smtClean="0">
                <a:solidFill>
                  <a:schemeClr val="tx1"/>
                </a:solidFill>
                <a:latin typeface="+mn-lt"/>
                <a:ea typeface="+mn-ea"/>
                <a:cs typeface="+mn-cs"/>
              </a:rPr>
              <a:t>Chronologie : 381 termes relatifs à la</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datation absolue (du XIe millénaire avant J.-C. jusqu'au IIIe millénaire), ères géologiques, événements historiques, périodisation</a:t>
            </a:r>
          </a:p>
          <a:p>
            <a:r>
              <a:rPr lang="fr-FR" sz="1200" kern="1200" dirty="0" smtClean="0">
                <a:solidFill>
                  <a:schemeClr val="tx1"/>
                </a:solidFill>
                <a:latin typeface="+mn-lt"/>
                <a:ea typeface="+mn-ea"/>
                <a:cs typeface="+mn-cs"/>
              </a:rPr>
              <a:t>Toponymes : liste alphabétique de sites et toponymes non intégrés au domaine LIEUX</a:t>
            </a:r>
          </a:p>
          <a:p>
            <a:r>
              <a:rPr lang="fr-FR" sz="1200" kern="1200" dirty="0" err="1" smtClean="0">
                <a:solidFill>
                  <a:schemeClr val="tx1"/>
                </a:solidFill>
                <a:latin typeface="+mn-lt"/>
                <a:ea typeface="+mn-ea"/>
                <a:cs typeface="+mn-cs"/>
              </a:rPr>
              <a:t>Oeuvres</a:t>
            </a:r>
            <a:r>
              <a:rPr lang="fr-FR" sz="1200" kern="1200" dirty="0" smtClean="0">
                <a:solidFill>
                  <a:schemeClr val="tx1"/>
                </a:solidFill>
                <a:latin typeface="+mn-lt"/>
                <a:ea typeface="+mn-ea"/>
                <a:cs typeface="+mn-cs"/>
              </a:rPr>
              <a:t> : 512 </a:t>
            </a:r>
            <a:r>
              <a:rPr lang="fr-FR" sz="1200" kern="1200" dirty="0" err="1" smtClean="0">
                <a:solidFill>
                  <a:schemeClr val="tx1"/>
                </a:solidFill>
                <a:latin typeface="+mn-lt"/>
                <a:ea typeface="+mn-ea"/>
                <a:cs typeface="+mn-cs"/>
              </a:rPr>
              <a:t>oeuvres</a:t>
            </a:r>
            <a:r>
              <a:rPr lang="fr-FR" sz="1200" kern="1200" dirty="0" smtClean="0">
                <a:solidFill>
                  <a:schemeClr val="tx1"/>
                </a:solidFill>
                <a:latin typeface="+mn-lt"/>
                <a:ea typeface="+mn-ea"/>
                <a:cs typeface="+mn-cs"/>
              </a:rPr>
              <a:t> artistiques, textes juridiques, littéraires et religieux</a:t>
            </a:r>
          </a:p>
          <a:p>
            <a:r>
              <a:rPr lang="fr-FR" sz="1200" kern="1200" dirty="0" smtClean="0">
                <a:solidFill>
                  <a:schemeClr val="tx1"/>
                </a:solidFill>
                <a:latin typeface="+mn-lt"/>
                <a:ea typeface="+mn-ea"/>
                <a:cs typeface="+mn-cs"/>
              </a:rPr>
              <a:t>Lieux : 20900 termes classés par continent, lieux imaginaires, monde antique, monde médiéval</a:t>
            </a:r>
          </a:p>
          <a:p>
            <a:r>
              <a:rPr lang="fr-FR" sz="1200" kern="1200" dirty="0" smtClean="0">
                <a:solidFill>
                  <a:schemeClr val="tx1"/>
                </a:solidFill>
                <a:latin typeface="+mn-lt"/>
                <a:ea typeface="+mn-ea"/>
                <a:cs typeface="+mn-cs"/>
              </a:rPr>
              <a:t>Sujets : 5310 concepts répartis dans 26 hyperonymes regroupant les domaines d'études de l'archéologie et des sciences de l'Antiquité</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réorganisation porte</a:t>
            </a:r>
            <a:r>
              <a:rPr lang="fr-FR" sz="1200" kern="1200" baseline="0" dirty="0" smtClean="0">
                <a:solidFill>
                  <a:schemeClr val="tx1"/>
                </a:solidFill>
                <a:latin typeface="+mn-lt"/>
                <a:ea typeface="+mn-ea"/>
                <a:cs typeface="+mn-cs"/>
              </a:rPr>
              <a:t> principalement sur le domaine SUJETS qui va disparaitre au profit d’une vingtaine de thématiques, remontées au même niveau que les autres domaines. </a:t>
            </a:r>
          </a:p>
          <a:p>
            <a:r>
              <a:rPr lang="fr-FR" sz="1200" kern="1200" baseline="0" dirty="0" smtClean="0">
                <a:solidFill>
                  <a:schemeClr val="tx1"/>
                </a:solidFill>
                <a:latin typeface="+mn-lt"/>
                <a:ea typeface="+mn-ea"/>
                <a:cs typeface="+mn-cs"/>
              </a:rPr>
              <a:t>Le nom de PACTOLS ne se justifiera donc plus mais sera conservé.</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7124972-0079-4996-8257-50E86194F2E5}"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Un thésaurus est un </a:t>
            </a:r>
            <a:r>
              <a:rPr lang="fr-FR" sz="1200" b="1" kern="1200" dirty="0" smtClean="0">
                <a:solidFill>
                  <a:schemeClr val="tx1"/>
                </a:solidFill>
                <a:latin typeface="+mn-lt"/>
                <a:ea typeface="+mn-ea"/>
                <a:cs typeface="+mn-cs"/>
              </a:rPr>
              <a:t>vocabulaire contrôlé</a:t>
            </a:r>
            <a:r>
              <a:rPr lang="fr-FR" sz="1200" kern="1200" dirty="0" smtClean="0">
                <a:solidFill>
                  <a:schemeClr val="tx1"/>
                </a:solidFill>
                <a:latin typeface="+mn-lt"/>
                <a:ea typeface="+mn-ea"/>
                <a:cs typeface="+mn-cs"/>
              </a:rPr>
              <a:t>, c'est à dire qu'il présente une série de termes qui ont été sélectionnés parmi plusieurs pour rendre compte d'un concept (un terme préférentiel et ses synonymes). </a:t>
            </a:r>
          </a:p>
          <a:p>
            <a:r>
              <a:rPr lang="fr-FR" sz="1200" kern="1200" dirty="0" smtClean="0">
                <a:solidFill>
                  <a:schemeClr val="tx1"/>
                </a:solidFill>
                <a:latin typeface="+mn-lt"/>
                <a:ea typeface="+mn-ea"/>
                <a:cs typeface="+mn-cs"/>
              </a:rPr>
              <a:t>Ces descripteurs sont reliés entre eux par des relation de dépendance (TG/TS, père/fils) avec la possibilité de </a:t>
            </a:r>
            <a:r>
              <a:rPr lang="fr-FR" sz="1200" kern="1200" dirty="0" err="1" smtClean="0">
                <a:solidFill>
                  <a:schemeClr val="tx1"/>
                </a:solidFill>
                <a:latin typeface="+mn-lt"/>
                <a:ea typeface="+mn-ea"/>
                <a:cs typeface="+mn-cs"/>
              </a:rPr>
              <a:t>polyhiérarchie</a:t>
            </a:r>
            <a:r>
              <a:rPr lang="fr-FR" sz="1200" kern="1200" dirty="0" smtClean="0">
                <a:solidFill>
                  <a:schemeClr val="tx1"/>
                </a:solidFill>
                <a:latin typeface="+mn-lt"/>
                <a:ea typeface="+mn-ea"/>
                <a:cs typeface="+mn-cs"/>
              </a:rPr>
              <a:t>, c'est à dire qu'un terme peut avoir deux pères issus de deux domaines différents (fibule, TG parure, TG fixation de vêtement) ; des liens d'équivalence renvoient vers des termes proches mais sans lien hiérarchique (abri sous roche, TA abri TA habitat).</a:t>
            </a:r>
          </a:p>
          <a:p>
            <a:r>
              <a:rPr lang="fr-FR" sz="1200" kern="1200" dirty="0" smtClean="0">
                <a:solidFill>
                  <a:schemeClr val="tx1"/>
                </a:solidFill>
                <a:latin typeface="+mn-lt"/>
                <a:ea typeface="+mn-ea"/>
                <a:cs typeface="+mn-cs"/>
              </a:rPr>
              <a:t>L’exemple : </a:t>
            </a:r>
            <a:r>
              <a:rPr lang="fr-FR" sz="1200" kern="1200" baseline="0" dirty="0" smtClean="0">
                <a:solidFill>
                  <a:schemeClr val="tx1"/>
                </a:solidFill>
                <a:latin typeface="+mn-lt"/>
                <a:ea typeface="+mn-ea"/>
                <a:cs typeface="+mn-cs"/>
              </a:rPr>
              <a:t>la fiche du concept fibule</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7124972-0079-4996-8257-50E86194F2E5}"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pour faciliter son appropriation par une communauté d’utilisateurs élargie et sa portabilité sur le web, il devenait urgent de repenser l’organisation du thésaurus. </a:t>
            </a:r>
          </a:p>
          <a:p>
            <a:r>
              <a:rPr lang="fr-FR" sz="1200" kern="1200" dirty="0" smtClean="0">
                <a:solidFill>
                  <a:schemeClr val="tx1"/>
                </a:solidFill>
                <a:latin typeface="+mn-lt"/>
                <a:ea typeface="+mn-ea"/>
                <a:cs typeface="+mn-cs"/>
              </a:rPr>
              <a:t>Le projet s’est mis en place en 2017 avec le soutien du Consortium MASA. Le recours à l’expertise méthodologique de S. </a:t>
            </a:r>
            <a:r>
              <a:rPr lang="fr-FR" sz="1200" kern="1200" dirty="0" err="1" smtClean="0">
                <a:solidFill>
                  <a:schemeClr val="tx1"/>
                </a:solidFill>
                <a:latin typeface="+mn-lt"/>
                <a:ea typeface="+mn-ea"/>
                <a:cs typeface="+mn-cs"/>
              </a:rPr>
              <a:t>Dalbin</a:t>
            </a:r>
            <a:r>
              <a:rPr lang="fr-FR" sz="1200" kern="1200" dirty="0" smtClean="0">
                <a:solidFill>
                  <a:schemeClr val="tx1"/>
                </a:solidFill>
                <a:latin typeface="+mn-lt"/>
                <a:ea typeface="+mn-ea"/>
                <a:cs typeface="+mn-cs"/>
              </a:rPr>
              <a:t> a permis de définir une méthode de travail avec une feuille de route et des outils de suivi de projet et d’administration qui n’existaient pas. </a:t>
            </a:r>
          </a:p>
          <a:p>
            <a:r>
              <a:rPr lang="fr-FR" sz="1200" kern="1200" dirty="0" smtClean="0">
                <a:solidFill>
                  <a:schemeClr val="tx1"/>
                </a:solidFill>
                <a:latin typeface="+mn-lt"/>
                <a:ea typeface="+mn-ea"/>
                <a:cs typeface="+mn-cs"/>
              </a:rPr>
              <a:t>Le travail s’oriente dans trois directions :</a:t>
            </a:r>
          </a:p>
          <a:p>
            <a:pPr lvl="0"/>
            <a:endParaRPr lang="fr-FR" sz="1200" kern="1200" dirty="0" smtClean="0">
              <a:solidFill>
                <a:schemeClr val="tx1"/>
              </a:solidFill>
              <a:latin typeface="+mn-lt"/>
              <a:ea typeface="+mn-ea"/>
              <a:cs typeface="+mn-cs"/>
            </a:endParaRPr>
          </a:p>
          <a:p>
            <a:pPr lvl="0"/>
            <a:r>
              <a:rPr lang="fr-FR" sz="1200" b="1" kern="1200" dirty="0" smtClean="0">
                <a:solidFill>
                  <a:schemeClr val="tx1"/>
                </a:solidFill>
                <a:latin typeface="+mn-lt"/>
                <a:ea typeface="+mn-ea"/>
                <a:cs typeface="+mn-cs"/>
              </a:rPr>
              <a:t>1. Consolider le thésaurus dans sa structure :</a:t>
            </a:r>
          </a:p>
          <a:p>
            <a:pPr lvl="1"/>
            <a:r>
              <a:rPr lang="fr-FR" sz="1200" kern="1200" dirty="0" smtClean="0">
                <a:solidFill>
                  <a:schemeClr val="tx1"/>
                </a:solidFill>
                <a:latin typeface="+mn-lt"/>
                <a:ea typeface="+mn-ea"/>
                <a:cs typeface="+mn-cs"/>
              </a:rPr>
              <a:t>en respectant des règles rigoureuses dans les relations. Par exemple, la relation hiérarchique est un/est un type de ou est une partie de (</a:t>
            </a:r>
            <a:r>
              <a:rPr lang="fr-FR" sz="1200" i="1" kern="1200" dirty="0" smtClean="0">
                <a:solidFill>
                  <a:schemeClr val="tx1"/>
                </a:solidFill>
                <a:latin typeface="+mn-lt"/>
                <a:ea typeface="+mn-ea"/>
                <a:cs typeface="+mn-cs"/>
              </a:rPr>
              <a:t>éperon barré EST UN TYPE DE fortification ; Anubis EST UNE divinité égyptienne ; doigt EST UNE PARTIE DE corps</a:t>
            </a:r>
            <a:r>
              <a:rPr lang="fr-FR" sz="1200" kern="1200" dirty="0" smtClean="0">
                <a:solidFill>
                  <a:schemeClr val="tx1"/>
                </a:solidFill>
                <a:latin typeface="+mn-lt"/>
                <a:ea typeface="+mn-ea"/>
                <a:cs typeface="+mn-cs"/>
              </a:rPr>
              <a:t>) ; en multipliant les règles d’association (</a:t>
            </a:r>
            <a:r>
              <a:rPr lang="fr-FR" sz="1200" i="1" kern="1200" dirty="0" smtClean="0">
                <a:solidFill>
                  <a:schemeClr val="tx1"/>
                </a:solidFill>
                <a:latin typeface="+mn-lt"/>
                <a:ea typeface="+mn-ea"/>
                <a:cs typeface="+mn-cs"/>
              </a:rPr>
              <a:t>sel EST ASSSOCIE A grenier à sel, marais salant, route du sel…</a:t>
            </a:r>
            <a:r>
              <a:rPr lang="fr-FR" sz="1200" kern="1200" dirty="0" smtClean="0">
                <a:solidFill>
                  <a:schemeClr val="tx1"/>
                </a:solidFill>
                <a:latin typeface="+mn-lt"/>
                <a:ea typeface="+mn-ea"/>
                <a:cs typeface="+mn-cs"/>
              </a:rPr>
              <a:t>)</a:t>
            </a:r>
          </a:p>
          <a:p>
            <a:pPr lvl="1"/>
            <a:r>
              <a:rPr lang="fr-FR" sz="1200" kern="1200" dirty="0" smtClean="0">
                <a:solidFill>
                  <a:schemeClr val="tx1"/>
                </a:solidFill>
                <a:latin typeface="+mn-lt"/>
                <a:ea typeface="+mn-ea"/>
                <a:cs typeface="+mn-cs"/>
              </a:rPr>
              <a:t>en réorganisant les domaines sur des modèles sémantiques élaborés favorisant les alignements (</a:t>
            </a:r>
            <a:r>
              <a:rPr lang="fr-FR" sz="1200" kern="1200" dirty="0" err="1" smtClean="0">
                <a:solidFill>
                  <a:schemeClr val="tx1"/>
                </a:solidFill>
                <a:latin typeface="+mn-lt"/>
                <a:ea typeface="+mn-ea"/>
                <a:cs typeface="+mn-cs"/>
              </a:rPr>
              <a:t>Backbone</a:t>
            </a:r>
            <a:r>
              <a:rPr lang="fr-FR" sz="1200" kern="1200" dirty="0" smtClean="0">
                <a:solidFill>
                  <a:schemeClr val="tx1"/>
                </a:solidFill>
                <a:latin typeface="+mn-lt"/>
                <a:ea typeface="+mn-ea"/>
                <a:cs typeface="+mn-cs"/>
              </a:rPr>
              <a:t> Thesaurus de </a:t>
            </a:r>
            <a:r>
              <a:rPr lang="fr-FR" sz="1200" kern="1200" dirty="0" err="1" smtClean="0">
                <a:solidFill>
                  <a:schemeClr val="tx1"/>
                </a:solidFill>
                <a:latin typeface="+mn-lt"/>
                <a:ea typeface="+mn-ea"/>
                <a:cs typeface="+mn-cs"/>
              </a:rPr>
              <a:t>Dariah</a:t>
            </a:r>
            <a:r>
              <a:rPr lang="fr-FR" sz="1200" kern="1200" dirty="0" smtClean="0">
                <a:solidFill>
                  <a:schemeClr val="tx1"/>
                </a:solidFill>
                <a:latin typeface="+mn-lt"/>
                <a:ea typeface="+mn-ea"/>
                <a:cs typeface="+mn-cs"/>
              </a:rPr>
              <a:t> par exemple). </a:t>
            </a:r>
          </a:p>
          <a:p>
            <a:pPr lvl="1"/>
            <a:r>
              <a:rPr lang="fr-FR" sz="1200" kern="1200" dirty="0" smtClean="0">
                <a:solidFill>
                  <a:schemeClr val="tx1"/>
                </a:solidFill>
                <a:latin typeface="+mn-lt"/>
                <a:ea typeface="+mn-ea"/>
                <a:cs typeface="+mn-cs"/>
              </a:rPr>
              <a:t>La réorganisation porte essentiellement sur le domaine SUJETS dont les thématiques remonteront à un niveau de visibilité équivalent aux autres domaines de PACTOLS.</a:t>
            </a:r>
          </a:p>
          <a:p>
            <a:endParaRPr lang="fr-FR" dirty="0"/>
          </a:p>
        </p:txBody>
      </p:sp>
      <p:sp>
        <p:nvSpPr>
          <p:cNvPr id="4" name="Espace réservé du numéro de diapositive 3"/>
          <p:cNvSpPr>
            <a:spLocks noGrp="1"/>
          </p:cNvSpPr>
          <p:nvPr>
            <p:ph type="sldNum" sz="quarter" idx="10"/>
          </p:nvPr>
        </p:nvSpPr>
        <p:spPr/>
        <p:txBody>
          <a:bodyPr/>
          <a:lstStyle/>
          <a:p>
            <a:fld id="{57124972-0079-4996-8257-50E86194F2E5}"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Cette réorganisation tente de définir des concepts de 1</a:t>
            </a:r>
            <a:r>
              <a:rPr lang="fr-FR" sz="1200" kern="1200" baseline="30000" dirty="0" smtClean="0">
                <a:solidFill>
                  <a:schemeClr val="tx1"/>
                </a:solidFill>
                <a:latin typeface="+mn-lt"/>
                <a:ea typeface="+mn-ea"/>
                <a:cs typeface="+mn-cs"/>
              </a:rPr>
              <a:t>er</a:t>
            </a:r>
            <a:r>
              <a:rPr lang="fr-FR" sz="1200" kern="1200" baseline="0" dirty="0" smtClean="0">
                <a:solidFill>
                  <a:schemeClr val="tx1"/>
                </a:solidFill>
                <a:latin typeface="+mn-lt"/>
                <a:ea typeface="+mn-ea"/>
                <a:cs typeface="+mn-cs"/>
              </a:rPr>
              <a:t> niveau le plus objectifs possibles pour permettre son interconnexion avec d’autres thésaurus qui ne seraient pas nécessairement du même domaine</a:t>
            </a:r>
          </a:p>
          <a:p>
            <a:r>
              <a:rPr lang="fr-FR" sz="1200" kern="1200" baseline="0" dirty="0" smtClean="0">
                <a:solidFill>
                  <a:schemeClr val="tx1"/>
                </a:solidFill>
                <a:latin typeface="+mn-lt"/>
                <a:ea typeface="+mn-ea"/>
                <a:cs typeface="+mn-cs"/>
              </a:rPr>
              <a:t>Bien sûr, ces thématiques ne sont pas encore définitives, il s’agit là d’une 1</a:t>
            </a:r>
            <a:r>
              <a:rPr lang="fr-FR" sz="1200" kern="1200" baseline="30000" dirty="0" smtClean="0">
                <a:solidFill>
                  <a:schemeClr val="tx1"/>
                </a:solidFill>
                <a:latin typeface="+mn-lt"/>
                <a:ea typeface="+mn-ea"/>
                <a:cs typeface="+mn-cs"/>
              </a:rPr>
              <a:t>e</a:t>
            </a:r>
            <a:r>
              <a:rPr lang="fr-FR" sz="1200" kern="1200" baseline="0" dirty="0" smtClean="0">
                <a:solidFill>
                  <a:schemeClr val="tx1"/>
                </a:solidFill>
                <a:latin typeface="+mn-lt"/>
                <a:ea typeface="+mn-ea"/>
                <a:cs typeface="+mn-cs"/>
              </a:rPr>
              <a:t> version en cours de développement.</a:t>
            </a:r>
          </a:p>
          <a:p>
            <a:r>
              <a:rPr lang="fr-FR" sz="1200" kern="1200" baseline="0" dirty="0" smtClean="0">
                <a:solidFill>
                  <a:schemeClr val="tx1"/>
                </a:solidFill>
                <a:latin typeface="+mn-lt"/>
                <a:ea typeface="+mn-ea"/>
                <a:cs typeface="+mn-cs"/>
              </a:rPr>
              <a:t>Les domaines actuels de PACTOLS sont en gras</a:t>
            </a:r>
          </a:p>
          <a:p>
            <a:r>
              <a:rPr lang="fr-FR" sz="1200" kern="1200" baseline="0" dirty="0" smtClean="0">
                <a:solidFill>
                  <a:schemeClr val="tx1"/>
                </a:solidFill>
                <a:latin typeface="+mn-lt"/>
                <a:ea typeface="+mn-ea"/>
                <a:cs typeface="+mn-cs"/>
              </a:rPr>
              <a:t>Le nom de PACTOLS ne se justifiera donc plus mais sera conservé.</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7124972-0079-4996-8257-50E86194F2E5}"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fr-FR" sz="1200" kern="1200" dirty="0" smtClean="0">
                <a:solidFill>
                  <a:schemeClr val="tx1"/>
                </a:solidFill>
                <a:latin typeface="+mn-lt"/>
                <a:ea typeface="+mn-ea"/>
                <a:cs typeface="+mn-cs"/>
              </a:rPr>
              <a:t>Si depuis plus de 30 ans, le lexique de PACTOLS n’a cessé d’évoluer, il convenait d’accentuer et de systématiser l’enrichissement </a:t>
            </a:r>
            <a:r>
              <a:rPr lang="fr-FR" sz="1200" kern="1200" smtClean="0">
                <a:solidFill>
                  <a:schemeClr val="tx1"/>
                </a:solidFill>
                <a:latin typeface="+mn-lt"/>
                <a:ea typeface="+mn-ea"/>
                <a:cs typeface="+mn-cs"/>
              </a:rPr>
              <a:t>du lexique</a:t>
            </a:r>
          </a:p>
          <a:p>
            <a:pPr lvl="0"/>
            <a:endParaRPr lang="fr-FR" sz="1200" kern="1200" dirty="0" smtClean="0">
              <a:solidFill>
                <a:schemeClr val="tx1"/>
              </a:solidFill>
              <a:latin typeface="+mn-lt"/>
              <a:ea typeface="+mn-ea"/>
              <a:cs typeface="+mn-cs"/>
            </a:endParaRPr>
          </a:p>
          <a:p>
            <a:pPr lvl="0"/>
            <a:r>
              <a:rPr lang="fr-FR" sz="1200" b="1" kern="1200" dirty="0" smtClean="0">
                <a:solidFill>
                  <a:schemeClr val="tx1"/>
                </a:solidFill>
                <a:latin typeface="+mn-lt"/>
                <a:ea typeface="+mn-ea"/>
                <a:cs typeface="+mn-cs"/>
              </a:rPr>
              <a:t>C’est la 2</a:t>
            </a:r>
            <a:r>
              <a:rPr lang="fr-FR" sz="1200" b="1" kern="1200" baseline="30000" dirty="0" smtClean="0">
                <a:solidFill>
                  <a:schemeClr val="tx1"/>
                </a:solidFill>
                <a:latin typeface="+mn-lt"/>
                <a:ea typeface="+mn-ea"/>
                <a:cs typeface="+mn-cs"/>
              </a:rPr>
              <a:t>e</a:t>
            </a:r>
            <a:r>
              <a:rPr lang="fr-FR" sz="1200" b="1" kern="1200" baseline="0" dirty="0" smtClean="0">
                <a:solidFill>
                  <a:schemeClr val="tx1"/>
                </a:solidFill>
                <a:latin typeface="+mn-lt"/>
                <a:ea typeface="+mn-ea"/>
                <a:cs typeface="+mn-cs"/>
              </a:rPr>
              <a:t> direction de travail </a:t>
            </a:r>
            <a:r>
              <a:rPr lang="fr-FR" sz="1200" kern="1200" baseline="0" dirty="0" smtClean="0">
                <a:solidFill>
                  <a:schemeClr val="tx1"/>
                </a:solidFill>
                <a:latin typeface="+mn-lt"/>
                <a:ea typeface="+mn-ea"/>
                <a:cs typeface="+mn-cs"/>
              </a:rPr>
              <a:t>: </a:t>
            </a:r>
          </a:p>
          <a:p>
            <a:pPr lvl="0"/>
            <a:r>
              <a:rPr lang="fr-FR" sz="1200" kern="1200" dirty="0" smtClean="0">
                <a:solidFill>
                  <a:schemeClr val="tx1"/>
                </a:solidFill>
                <a:latin typeface="+mn-lt"/>
                <a:ea typeface="+mn-ea"/>
                <a:cs typeface="+mn-cs"/>
              </a:rPr>
              <a:t>deux objectifs : gommer des déséquilibres actuels dans certaines thématiques et répondre aux demandes précises des scientifiques pour la description des données.</a:t>
            </a:r>
          </a:p>
          <a:p>
            <a:endParaRPr lang="fr-FR" dirty="0"/>
          </a:p>
        </p:txBody>
      </p:sp>
      <p:sp>
        <p:nvSpPr>
          <p:cNvPr id="4" name="Espace réservé du numéro de diapositive 3"/>
          <p:cNvSpPr>
            <a:spLocks noGrp="1"/>
          </p:cNvSpPr>
          <p:nvPr>
            <p:ph type="sldNum" sz="quarter" idx="10"/>
          </p:nvPr>
        </p:nvSpPr>
        <p:spPr/>
        <p:txBody>
          <a:bodyPr/>
          <a:lstStyle/>
          <a:p>
            <a:fld id="{57124972-0079-4996-8257-50E86194F2E5}"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latin typeface="+mn-lt"/>
                <a:ea typeface="+mn-ea"/>
                <a:cs typeface="+mn-cs"/>
              </a:rPr>
              <a:t>3</a:t>
            </a:r>
            <a:r>
              <a:rPr lang="fr-FR" sz="1200" b="1" kern="1200" baseline="30000" dirty="0" smtClean="0">
                <a:solidFill>
                  <a:schemeClr val="tx1"/>
                </a:solidFill>
                <a:latin typeface="+mn-lt"/>
                <a:ea typeface="+mn-ea"/>
                <a:cs typeface="+mn-cs"/>
              </a:rPr>
              <a:t>e</a:t>
            </a:r>
            <a:r>
              <a:rPr lang="fr-FR" sz="1200" b="1" kern="1200" dirty="0" smtClean="0">
                <a:solidFill>
                  <a:schemeClr val="tx1"/>
                </a:solidFill>
                <a:latin typeface="+mn-lt"/>
                <a:ea typeface="+mn-ea"/>
                <a:cs typeface="+mn-cs"/>
              </a:rPr>
              <a:t> direction de travail : </a:t>
            </a:r>
            <a:r>
              <a:rPr lang="fr-FR" sz="1200" kern="1200" dirty="0" smtClean="0">
                <a:solidFill>
                  <a:schemeClr val="tx1"/>
                </a:solidFill>
                <a:latin typeface="+mn-lt"/>
                <a:ea typeface="+mn-ea"/>
                <a:cs typeface="+mn-cs"/>
              </a:rPr>
              <a:t>Faire évoluer les modalités d’alimentation vers un collectif élargi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Les changements de PACTOLS se sont opérés aussi dans l'organisation de son alimentation et de son administration : la gestion centralisée est devenue collaborative en 2010 à la création du GDS : 1 groupe d'administrateurs + des contributeurs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Les contributeurs proposent</a:t>
            </a:r>
            <a:r>
              <a:rPr lang="fr-FR" sz="1200" kern="1200" baseline="0" dirty="0" smtClean="0">
                <a:solidFill>
                  <a:schemeClr val="tx1"/>
                </a:solidFill>
                <a:latin typeface="+mn-lt"/>
                <a:ea typeface="+mn-ea"/>
                <a:cs typeface="+mn-cs"/>
              </a:rPr>
              <a:t> des termes qui leur manquent</a:t>
            </a: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Chaque terme est validé par des spécialistes (sens, traductions, définitions) avec les documentalistes (caution bibliographique, cohérence, positionnement hiérarchique et relationnel) : le choix d'un terme plutôt qu'un autre s'appuie sur les usages et sur les sources. </a:t>
            </a:r>
            <a:br>
              <a:rPr lang="fr-FR" sz="1200" kern="1200" dirty="0" smtClean="0">
                <a:solidFill>
                  <a:schemeClr val="tx1"/>
                </a:solidFill>
                <a:latin typeface="+mn-lt"/>
                <a:ea typeface="+mn-ea"/>
                <a:cs typeface="+mn-cs"/>
              </a:rPr>
            </a:br>
            <a:endParaRPr lang="fr-FR" dirty="0"/>
          </a:p>
        </p:txBody>
      </p:sp>
      <p:sp>
        <p:nvSpPr>
          <p:cNvPr id="4" name="Espace réservé du numéro de diapositive 3"/>
          <p:cNvSpPr>
            <a:spLocks noGrp="1"/>
          </p:cNvSpPr>
          <p:nvPr>
            <p:ph type="sldNum" sz="quarter" idx="10"/>
          </p:nvPr>
        </p:nvSpPr>
        <p:spPr/>
        <p:txBody>
          <a:bodyPr/>
          <a:lstStyle/>
          <a:p>
            <a:fld id="{57124972-0079-4996-8257-50E86194F2E5}"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7124972-0079-4996-8257-50E86194F2E5}"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7653CD8-AEE9-4156-96C2-D41ABB5B52EE}" type="datetimeFigureOut">
              <a:rPr lang="fr-FR" smtClean="0"/>
              <a:pPr/>
              <a:t>04/03/2019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159286-0485-4AAD-977A-182FAA6F02F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653CD8-AEE9-4156-96C2-D41ABB5B52EE}" type="datetimeFigureOut">
              <a:rPr lang="fr-FR" smtClean="0"/>
              <a:pPr/>
              <a:t>04/03/2019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159286-0485-4AAD-977A-182FAA6F02F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653CD8-AEE9-4156-96C2-D41ABB5B52EE}" type="datetimeFigureOut">
              <a:rPr lang="fr-FR" smtClean="0"/>
              <a:pPr/>
              <a:t>04/03/2019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159286-0485-4AAD-977A-182FAA6F02F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653CD8-AEE9-4156-96C2-D41ABB5B52EE}" type="datetimeFigureOut">
              <a:rPr lang="fr-FR" smtClean="0"/>
              <a:pPr/>
              <a:t>04/03/2019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159286-0485-4AAD-977A-182FAA6F02F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7653CD8-AEE9-4156-96C2-D41ABB5B52EE}" type="datetimeFigureOut">
              <a:rPr lang="fr-FR" smtClean="0"/>
              <a:pPr/>
              <a:t>04/03/2019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159286-0485-4AAD-977A-182FAA6F02F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7653CD8-AEE9-4156-96C2-D41ABB5B52EE}" type="datetimeFigureOut">
              <a:rPr lang="fr-FR" smtClean="0"/>
              <a:pPr/>
              <a:t>04/03/2019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159286-0485-4AAD-977A-182FAA6F02F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7653CD8-AEE9-4156-96C2-D41ABB5B52EE}" type="datetimeFigureOut">
              <a:rPr lang="fr-FR" smtClean="0"/>
              <a:pPr/>
              <a:t>04/03/2019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F159286-0485-4AAD-977A-182FAA6F02F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7653CD8-AEE9-4156-96C2-D41ABB5B52EE}" type="datetimeFigureOut">
              <a:rPr lang="fr-FR" smtClean="0"/>
              <a:pPr/>
              <a:t>04/03/2019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F159286-0485-4AAD-977A-182FAA6F02F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7653CD8-AEE9-4156-96C2-D41ABB5B52EE}" type="datetimeFigureOut">
              <a:rPr lang="fr-FR" smtClean="0"/>
              <a:pPr/>
              <a:t>04/03/2019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159286-0485-4AAD-977A-182FAA6F02F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7653CD8-AEE9-4156-96C2-D41ABB5B52EE}" type="datetimeFigureOut">
              <a:rPr lang="fr-FR" smtClean="0"/>
              <a:pPr/>
              <a:t>04/03/2019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159286-0485-4AAD-977A-182FAA6F02F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7653CD8-AEE9-4156-96C2-D41ABB5B52EE}" type="datetimeFigureOut">
              <a:rPr lang="fr-FR" smtClean="0"/>
              <a:pPr/>
              <a:t>04/03/2019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159286-0485-4AAD-977A-182FAA6F02F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53CD8-AEE9-4156-96C2-D41ABB5B52EE}" type="datetimeFigureOut">
              <a:rPr lang="fr-FR" smtClean="0"/>
              <a:pPr/>
              <a:t>04/03/2019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59286-0485-4AAD-977A-182FAA6F02F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spdx.org/licenses/ODbL-1.0.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2.jpeg"/><Relationship Id="rId5" Type="http://schemas.openxmlformats.org/officeDocument/2006/relationships/diagramQuickStyle" Target="../diagrams/quickStyle2.xml"/><Relationship Id="rId10" Type="http://schemas.openxmlformats.org/officeDocument/2006/relationships/image" Target="../media/image21.jpeg"/><Relationship Id="rId4" Type="http://schemas.openxmlformats.org/officeDocument/2006/relationships/diagramLayout" Target="../diagrams/layout2.xm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673374"/>
            <a:ext cx="7772400" cy="2331690"/>
          </a:xfrm>
          <a:solidFill>
            <a:schemeClr val="accent2"/>
          </a:solidFill>
          <a:effectLst>
            <a:outerShdw blurRad="50800" dist="38100" dir="5400000" algn="t" rotWithShape="0">
              <a:prstClr val="black">
                <a:alpha val="40000"/>
              </a:prstClr>
            </a:outerShdw>
          </a:effectLst>
        </p:spPr>
        <p:txBody>
          <a:bodyPr>
            <a:normAutofit/>
          </a:bodyPr>
          <a:lstStyle/>
          <a:p>
            <a:r>
              <a:rPr lang="fr-FR" b="1" dirty="0" smtClean="0">
                <a:solidFill>
                  <a:schemeClr val="bg1"/>
                </a:solidFill>
                <a:effectLst>
                  <a:outerShdw blurRad="38100" dist="38100" dir="2700000" algn="tl">
                    <a:srgbClr val="000000">
                      <a:alpha val="43137"/>
                    </a:srgbClr>
                  </a:outerShdw>
                </a:effectLst>
              </a:rPr>
              <a:t>Le thésaurus PACTOLS,</a:t>
            </a:r>
            <a:br>
              <a:rPr lang="fr-FR" b="1" dirty="0" smtClean="0">
                <a:solidFill>
                  <a:schemeClr val="bg1"/>
                </a:solidFill>
                <a:effectLst>
                  <a:outerShdw blurRad="38100" dist="38100" dir="2700000" algn="tl">
                    <a:srgbClr val="000000">
                      <a:alpha val="43137"/>
                    </a:srgbClr>
                  </a:outerShdw>
                </a:effectLst>
              </a:rPr>
            </a:br>
            <a:r>
              <a:rPr lang="fr-FR" sz="3600" b="1" dirty="0" smtClean="0">
                <a:solidFill>
                  <a:schemeClr val="bg1"/>
                </a:solidFill>
                <a:effectLst>
                  <a:outerShdw blurRad="38100" dist="38100" dir="2700000" algn="tl">
                    <a:srgbClr val="000000">
                      <a:alpha val="43137"/>
                    </a:srgbClr>
                  </a:outerShdw>
                </a:effectLst>
              </a:rPr>
              <a:t>système de vocabulaire</a:t>
            </a:r>
            <a:br>
              <a:rPr lang="fr-FR" sz="3600" b="1" dirty="0" smtClean="0">
                <a:solidFill>
                  <a:schemeClr val="bg1"/>
                </a:solidFill>
                <a:effectLst>
                  <a:outerShdw blurRad="38100" dist="38100" dir="2700000" algn="tl">
                    <a:srgbClr val="000000">
                      <a:alpha val="43137"/>
                    </a:srgbClr>
                  </a:outerShdw>
                </a:effectLst>
              </a:rPr>
            </a:br>
            <a:r>
              <a:rPr lang="fr-FR" sz="3600" b="1" dirty="0" smtClean="0">
                <a:solidFill>
                  <a:schemeClr val="bg1"/>
                </a:solidFill>
                <a:effectLst>
                  <a:outerShdw blurRad="38100" dist="38100" dir="2700000" algn="tl">
                    <a:srgbClr val="000000">
                      <a:alpha val="43137"/>
                    </a:srgbClr>
                  </a:outerShdw>
                </a:effectLst>
              </a:rPr>
              <a:t>contrôlé et partagé pour l’archéologie</a:t>
            </a:r>
            <a:endParaRPr lang="fr-FR" b="1" dirty="0">
              <a:solidFill>
                <a:schemeClr val="bg1"/>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3203848" y="5517232"/>
            <a:ext cx="5328592" cy="1052736"/>
          </a:xfrm>
        </p:spPr>
        <p:txBody>
          <a:bodyPr>
            <a:normAutofit fontScale="77500" lnSpcReduction="20000"/>
          </a:bodyPr>
          <a:lstStyle/>
          <a:p>
            <a:pPr algn="l"/>
            <a:r>
              <a:rPr lang="fr-FR" sz="2600" b="1" i="1" dirty="0" smtClean="0">
                <a:solidFill>
                  <a:schemeClr val="accent2">
                    <a:lumMod val="50000"/>
                  </a:schemeClr>
                </a:solidFill>
                <a:latin typeface="Adobe Devanagari" pitchFamily="18" charset="0"/>
                <a:cs typeface="Adobe Devanagari" pitchFamily="18" charset="0"/>
              </a:rPr>
              <a:t>Blandine Nouvel</a:t>
            </a:r>
          </a:p>
          <a:p>
            <a:pPr algn="l"/>
            <a:r>
              <a:rPr lang="fr-FR" sz="1600" b="1" i="1" dirty="0">
                <a:solidFill>
                  <a:schemeClr val="accent2">
                    <a:lumMod val="50000"/>
                  </a:schemeClr>
                </a:solidFill>
                <a:latin typeface="Adobe Devanagari" pitchFamily="18" charset="0"/>
                <a:cs typeface="Adobe Devanagari" pitchFamily="18" charset="0"/>
              </a:rPr>
              <a:t>Aix Marseille </a:t>
            </a:r>
            <a:r>
              <a:rPr lang="fr-FR" sz="1600" b="1" i="1" dirty="0" err="1">
                <a:solidFill>
                  <a:schemeClr val="accent2">
                    <a:lumMod val="50000"/>
                  </a:schemeClr>
                </a:solidFill>
                <a:latin typeface="Adobe Devanagari" pitchFamily="18" charset="0"/>
                <a:cs typeface="Adobe Devanagari" pitchFamily="18" charset="0"/>
              </a:rPr>
              <a:t>Univ</a:t>
            </a:r>
            <a:r>
              <a:rPr lang="fr-FR" sz="1600" b="1" i="1" dirty="0">
                <a:solidFill>
                  <a:schemeClr val="accent2">
                    <a:lumMod val="50000"/>
                  </a:schemeClr>
                </a:solidFill>
                <a:latin typeface="Adobe Devanagari" pitchFamily="18" charset="0"/>
                <a:cs typeface="Adobe Devanagari" pitchFamily="18" charset="0"/>
              </a:rPr>
              <a:t>, CNRS, CCJ, Aix-en-Provence, </a:t>
            </a:r>
            <a:r>
              <a:rPr lang="fr-FR" sz="1600" b="1" i="1" dirty="0" smtClean="0">
                <a:solidFill>
                  <a:schemeClr val="accent2">
                    <a:lumMod val="50000"/>
                  </a:schemeClr>
                </a:solidFill>
                <a:latin typeface="Adobe Devanagari" pitchFamily="18" charset="0"/>
                <a:cs typeface="Adobe Devanagari" pitchFamily="18" charset="0"/>
              </a:rPr>
              <a:t>France</a:t>
            </a:r>
            <a:br>
              <a:rPr lang="fr-FR" sz="1600" b="1" i="1" dirty="0" smtClean="0">
                <a:solidFill>
                  <a:schemeClr val="accent2">
                    <a:lumMod val="50000"/>
                  </a:schemeClr>
                </a:solidFill>
                <a:latin typeface="Adobe Devanagari" pitchFamily="18" charset="0"/>
                <a:cs typeface="Adobe Devanagari" pitchFamily="18" charset="0"/>
              </a:rPr>
            </a:br>
            <a:r>
              <a:rPr lang="fr-FR" sz="1600" b="1" i="1" dirty="0" smtClean="0">
                <a:solidFill>
                  <a:schemeClr val="accent2">
                    <a:lumMod val="50000"/>
                  </a:schemeClr>
                </a:solidFill>
                <a:latin typeface="Adobe Devanagari" pitchFamily="18" charset="0"/>
                <a:cs typeface="Adobe Devanagari" pitchFamily="18" charset="0"/>
              </a:rPr>
              <a:t>Frantiq, GDS3378 CNRS, Nanterre, France</a:t>
            </a:r>
            <a:endParaRPr lang="fr-FR" sz="1600" dirty="0"/>
          </a:p>
          <a:p>
            <a:endParaRPr lang="fr-FR" sz="1600" dirty="0" smtClean="0">
              <a:solidFill>
                <a:schemeClr val="accent2">
                  <a:lumMod val="50000"/>
                </a:schemeClr>
              </a:solidFill>
            </a:endParaRPr>
          </a:p>
          <a:p>
            <a:pPr algn="l"/>
            <a:r>
              <a:rPr lang="fr-FR" sz="1600" dirty="0" smtClean="0">
                <a:solidFill>
                  <a:schemeClr val="accent2">
                    <a:lumMod val="50000"/>
                  </a:schemeClr>
                </a:solidFill>
              </a:rPr>
              <a:t>XVIIIe Congrès </a:t>
            </a:r>
            <a:r>
              <a:rPr lang="fr-FR" sz="1400" dirty="0" smtClean="0">
                <a:solidFill>
                  <a:schemeClr val="accent2">
                    <a:lumMod val="50000"/>
                  </a:schemeClr>
                </a:solidFill>
              </a:rPr>
              <a:t>UISPP. III-3 (CA) Construire des référentiels partagés, Paris, 4 juin 2018</a:t>
            </a:r>
            <a:endParaRPr lang="fr-FR" sz="1400" dirty="0">
              <a:solidFill>
                <a:schemeClr val="accent2">
                  <a:lumMod val="50000"/>
                </a:schemeClr>
              </a:solidFill>
            </a:endParaRPr>
          </a:p>
        </p:txBody>
      </p:sp>
      <p:pic>
        <p:nvPicPr>
          <p:cNvPr id="5" name="Image 4" descr="C:\Users\nouvel\Pictures\Logos\logos Frantiq\logo-jpeg\Frantiq-cheval-logo-petit_01.jpg"/>
          <p:cNvPicPr/>
          <p:nvPr/>
        </p:nvPicPr>
        <p:blipFill>
          <a:blip r:embed="rId3" cstate="print"/>
          <a:srcRect/>
          <a:stretch>
            <a:fillRect/>
          </a:stretch>
        </p:blipFill>
        <p:spPr bwMode="auto">
          <a:xfrm>
            <a:off x="1980989" y="5445224"/>
            <a:ext cx="502779" cy="554530"/>
          </a:xfrm>
          <a:prstGeom prst="rect">
            <a:avLst/>
          </a:prstGeom>
          <a:noFill/>
          <a:ln w="9525">
            <a:noFill/>
            <a:miter lim="800000"/>
            <a:headEnd/>
            <a:tailEnd/>
          </a:ln>
        </p:spPr>
      </p:pic>
      <p:pic>
        <p:nvPicPr>
          <p:cNvPr id="6" name="Image 5" descr="C:\Users\nouvel\Pictures\Logos\logoCNRS2008\MajLogo\CNRSfilaire-grand.jpg"/>
          <p:cNvPicPr/>
          <p:nvPr/>
        </p:nvPicPr>
        <p:blipFill>
          <a:blip r:embed="rId4" cstate="print"/>
          <a:srcRect/>
          <a:stretch>
            <a:fillRect/>
          </a:stretch>
        </p:blipFill>
        <p:spPr bwMode="auto">
          <a:xfrm>
            <a:off x="1403648" y="5517232"/>
            <a:ext cx="504056" cy="482920"/>
          </a:xfrm>
          <a:prstGeom prst="rect">
            <a:avLst/>
          </a:prstGeom>
          <a:noFill/>
          <a:ln w="9525">
            <a:noFill/>
            <a:miter lim="800000"/>
            <a:headEnd/>
            <a:tailEnd/>
          </a:ln>
        </p:spPr>
      </p:pic>
      <p:sp>
        <p:nvSpPr>
          <p:cNvPr id="21506" name="AutoShape 2" descr="http://ccj.cnrs.fr/IMG/jpg/LogoCCJ_PictoCou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08" name="AutoShape 4" descr="http://ccj.cnrs.fr/IMG/jpg/LogoCCJ_PictoCou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1509" name="Picture 5"/>
          <p:cNvPicPr>
            <a:picLocks noChangeAspect="1" noChangeArrowheads="1"/>
          </p:cNvPicPr>
          <p:nvPr/>
        </p:nvPicPr>
        <p:blipFill>
          <a:blip r:embed="rId5" cstate="print"/>
          <a:srcRect/>
          <a:stretch>
            <a:fillRect/>
          </a:stretch>
        </p:blipFill>
        <p:spPr bwMode="auto">
          <a:xfrm>
            <a:off x="2555776" y="5517232"/>
            <a:ext cx="576064" cy="4896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tretch>
            <a:fillRect/>
          </a:stretch>
        </p:blipFill>
        <p:spPr bwMode="auto">
          <a:xfrm>
            <a:off x="3635896" y="1412776"/>
            <a:ext cx="5793892" cy="5112569"/>
          </a:xfrm>
          <a:prstGeom prst="rect">
            <a:avLst/>
          </a:prstGeom>
          <a:noFill/>
          <a:ln>
            <a:noFill/>
          </a:ln>
        </p:spPr>
      </p:pic>
      <p:sp>
        <p:nvSpPr>
          <p:cNvPr id="2" name="Titre 1"/>
          <p:cNvSpPr>
            <a:spLocks noGrp="1"/>
          </p:cNvSpPr>
          <p:nvPr>
            <p:ph type="title"/>
          </p:nvPr>
        </p:nvSpPr>
        <p:spPr>
          <a:xfrm>
            <a:off x="0" y="548680"/>
            <a:ext cx="3851920" cy="633200"/>
          </a:xfrm>
          <a:solidFill>
            <a:schemeClr val="accent2"/>
          </a:solidFill>
          <a:effectLst>
            <a:outerShdw blurRad="50800" dist="38100" dir="5400000" algn="t" rotWithShape="0">
              <a:prstClr val="black">
                <a:alpha val="40000"/>
              </a:prstClr>
            </a:outerShdw>
          </a:effectLst>
        </p:spPr>
        <p:txBody>
          <a:bodyPr>
            <a:normAutofit fontScale="90000"/>
          </a:bodyPr>
          <a:lstStyle/>
          <a:p>
            <a:pPr algn="l"/>
            <a:r>
              <a:rPr lang="fr-FR" sz="3600" b="1" dirty="0" smtClean="0">
                <a:solidFill>
                  <a:schemeClr val="bg2"/>
                </a:solidFill>
              </a:rPr>
              <a:t>  Partagé</a:t>
            </a:r>
            <a:endParaRPr lang="fr-FR" sz="3600" b="1" dirty="0">
              <a:solidFill>
                <a:schemeClr val="bg2"/>
              </a:solidFill>
            </a:endParaRPr>
          </a:p>
        </p:txBody>
      </p:sp>
      <p:sp>
        <p:nvSpPr>
          <p:cNvPr id="4" name="ZoneTexte 3"/>
          <p:cNvSpPr txBox="1"/>
          <p:nvPr/>
        </p:nvSpPr>
        <p:spPr>
          <a:xfrm>
            <a:off x="251520" y="1196752"/>
            <a:ext cx="3528392" cy="584775"/>
          </a:xfrm>
          <a:prstGeom prst="rect">
            <a:avLst/>
          </a:prstGeom>
          <a:noFill/>
        </p:spPr>
        <p:txBody>
          <a:bodyPr wrap="square" rtlCol="0">
            <a:spAutoFit/>
          </a:bodyPr>
          <a:lstStyle/>
          <a:p>
            <a:r>
              <a:rPr lang="fr-FR" sz="3200" b="1" i="1" dirty="0" smtClean="0">
                <a:solidFill>
                  <a:schemeClr val="accent2"/>
                </a:solidFill>
                <a:latin typeface="Adobe Devanagari" pitchFamily="18" charset="0"/>
                <a:cs typeface="Adobe Devanagari" pitchFamily="18" charset="0"/>
              </a:rPr>
              <a:t>Alignements</a:t>
            </a:r>
            <a:endParaRPr lang="fr-FR" sz="3200" b="1" i="1" dirty="0">
              <a:solidFill>
                <a:schemeClr val="accent2"/>
              </a:solidFill>
              <a:latin typeface="Adobe Devanagari" pitchFamily="18" charset="0"/>
              <a:cs typeface="Adobe Devanagari" pitchFamily="18" charset="0"/>
            </a:endParaRPr>
          </a:p>
        </p:txBody>
      </p:sp>
      <p:sp>
        <p:nvSpPr>
          <p:cNvPr id="19" name="Rectangle 18"/>
          <p:cNvSpPr/>
          <p:nvPr/>
        </p:nvSpPr>
        <p:spPr>
          <a:xfrm>
            <a:off x="539552" y="2132856"/>
            <a:ext cx="4392488" cy="1938992"/>
          </a:xfrm>
          <a:prstGeom prst="rect">
            <a:avLst/>
          </a:prstGeom>
        </p:spPr>
        <p:txBody>
          <a:bodyPr wrap="square">
            <a:spAutoFit/>
          </a:bodyPr>
          <a:lstStyle/>
          <a:p>
            <a:pPr>
              <a:buFont typeface="Arial" pitchFamily="34" charset="0"/>
              <a:buChar char="•"/>
            </a:pPr>
            <a:r>
              <a:rPr lang="fr-FR" sz="2000" dirty="0" smtClean="0"/>
              <a:t>Art &amp; Architecture Thesaurus (AAT)</a:t>
            </a:r>
          </a:p>
          <a:p>
            <a:pPr>
              <a:buFont typeface="Arial" pitchFamily="34" charset="0"/>
              <a:buChar char="•"/>
            </a:pPr>
            <a:endParaRPr lang="fr-FR" sz="2000" dirty="0" smtClean="0"/>
          </a:p>
          <a:p>
            <a:pPr>
              <a:buFont typeface="Arial" pitchFamily="34" charset="0"/>
              <a:buChar char="•"/>
            </a:pPr>
            <a:endParaRPr lang="fr-FR" sz="2000" dirty="0" smtClean="0"/>
          </a:p>
          <a:p>
            <a:pPr>
              <a:buFont typeface="Arial" pitchFamily="34" charset="0"/>
              <a:buChar char="•"/>
            </a:pPr>
            <a:r>
              <a:rPr lang="fr-FR" sz="2000" dirty="0" err="1" smtClean="0"/>
              <a:t>GeoNames</a:t>
            </a:r>
            <a:r>
              <a:rPr lang="fr-FR" sz="2000" dirty="0" smtClean="0"/>
              <a:t> </a:t>
            </a:r>
            <a:endParaRPr lang="fr-FR" sz="2000" dirty="0"/>
          </a:p>
          <a:p>
            <a:pPr>
              <a:buFont typeface="Arial" pitchFamily="34" charset="0"/>
              <a:buChar char="•"/>
            </a:pPr>
            <a:endParaRPr lang="fr-FR" sz="2000" dirty="0"/>
          </a:p>
          <a:p>
            <a:pPr>
              <a:buFont typeface="Arial" pitchFamily="34" charset="0"/>
              <a:buChar char="•"/>
            </a:pPr>
            <a:r>
              <a:rPr lang="fr-FR" sz="2000" dirty="0" err="1" smtClean="0"/>
              <a:t>Wikidata</a:t>
            </a:r>
            <a:endParaRPr lang="fr-FR" sz="2000" dirty="0" smtClean="0"/>
          </a:p>
        </p:txBody>
      </p:sp>
      <p:sp>
        <p:nvSpPr>
          <p:cNvPr id="22" name="Rectangle 21"/>
          <p:cNvSpPr/>
          <p:nvPr/>
        </p:nvSpPr>
        <p:spPr>
          <a:xfrm>
            <a:off x="4211960" y="6611779"/>
            <a:ext cx="4752528" cy="246221"/>
          </a:xfrm>
          <a:prstGeom prst="rect">
            <a:avLst/>
          </a:prstGeom>
        </p:spPr>
        <p:txBody>
          <a:bodyPr wrap="square">
            <a:spAutoFit/>
          </a:bodyPr>
          <a:lstStyle/>
          <a:p>
            <a:r>
              <a:rPr lang="en-US" sz="1000" dirty="0" smtClean="0"/>
              <a:t>The Linking Open Data cloud diagram (</a:t>
            </a:r>
            <a:r>
              <a:rPr lang="fr-FR" sz="1000" dirty="0" smtClean="0"/>
              <a:t>Last </a:t>
            </a:r>
            <a:r>
              <a:rPr lang="fr-FR" sz="1000" dirty="0" err="1" smtClean="0"/>
              <a:t>updated</a:t>
            </a:r>
            <a:r>
              <a:rPr lang="fr-FR" sz="1000" dirty="0" smtClean="0"/>
              <a:t>: 2017-08-22)  - http://lod-cloud.net/</a:t>
            </a:r>
            <a:endParaRPr lang="fr-FR" sz="1000" dirty="0"/>
          </a:p>
        </p:txBody>
      </p:sp>
      <p:pic>
        <p:nvPicPr>
          <p:cNvPr id="23" name="Picture 4" descr="Creative Commons License"/>
          <p:cNvPicPr>
            <a:picLocks noChangeAspect="1" noChangeArrowheads="1"/>
          </p:cNvPicPr>
          <p:nvPr/>
        </p:nvPicPr>
        <p:blipFill>
          <a:blip r:embed="rId3" cstate="print"/>
          <a:srcRect/>
          <a:stretch>
            <a:fillRect/>
          </a:stretch>
        </p:blipFill>
        <p:spPr bwMode="auto">
          <a:xfrm>
            <a:off x="8244408" y="6374891"/>
            <a:ext cx="631502" cy="222461"/>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7956376" y="548680"/>
            <a:ext cx="949068" cy="1326475"/>
          </a:xfrm>
          <a:prstGeom prst="rect">
            <a:avLst/>
          </a:prstGeom>
          <a:noFill/>
          <a:ln w="9525">
            <a:noFill/>
            <a:miter lim="800000"/>
            <a:headEnd/>
            <a:tailEnd/>
          </a:ln>
          <a:effectLst/>
        </p:spPr>
      </p:pic>
      <p:pic>
        <p:nvPicPr>
          <p:cNvPr id="26" name="Picture 4"/>
          <p:cNvPicPr>
            <a:picLocks noChangeAspect="1" noChangeArrowheads="1"/>
          </p:cNvPicPr>
          <p:nvPr/>
        </p:nvPicPr>
        <p:blipFill>
          <a:blip r:embed="rId5" cstate="print"/>
          <a:srcRect/>
          <a:stretch>
            <a:fillRect/>
          </a:stretch>
        </p:blipFill>
        <p:spPr bwMode="auto">
          <a:xfrm>
            <a:off x="683568" y="2492896"/>
            <a:ext cx="1152128" cy="250303"/>
          </a:xfrm>
          <a:prstGeom prst="rect">
            <a:avLst/>
          </a:prstGeom>
          <a:noFill/>
          <a:ln w="9525">
            <a:noFill/>
            <a:miter lim="800000"/>
            <a:headEnd/>
            <a:tailEnd/>
          </a:ln>
        </p:spPr>
      </p:pic>
      <p:sp>
        <p:nvSpPr>
          <p:cNvPr id="29" name="Rectangle 28"/>
          <p:cNvSpPr/>
          <p:nvPr/>
        </p:nvSpPr>
        <p:spPr>
          <a:xfrm>
            <a:off x="467544" y="4581128"/>
            <a:ext cx="3384376" cy="1815882"/>
          </a:xfrm>
          <a:prstGeom prst="rect">
            <a:avLst/>
          </a:prstGeom>
        </p:spPr>
        <p:txBody>
          <a:bodyPr wrap="square">
            <a:spAutoFit/>
          </a:bodyPr>
          <a:lstStyle/>
          <a:p>
            <a:r>
              <a:rPr lang="fr-FR" sz="1600" dirty="0" smtClean="0"/>
              <a:t>Le jeu d’alignements termes à termes interconnecte le thésaurus à d’autres réservoirs de métadonnées ouverts sur le web, proposant un maillage propre à élargir et à enrichir toute recherche d’informations basée sur des données qualifiées</a:t>
            </a:r>
            <a:endParaRPr lang="fr-FR"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8680"/>
            <a:ext cx="3851920" cy="633200"/>
          </a:xfrm>
          <a:solidFill>
            <a:schemeClr val="accent2"/>
          </a:solidFill>
          <a:effectLst>
            <a:outerShdw blurRad="50800" dist="38100" dir="5400000" algn="t" rotWithShape="0">
              <a:prstClr val="black">
                <a:alpha val="40000"/>
              </a:prstClr>
            </a:outerShdw>
          </a:effectLst>
        </p:spPr>
        <p:txBody>
          <a:bodyPr>
            <a:normAutofit fontScale="90000"/>
          </a:bodyPr>
          <a:lstStyle/>
          <a:p>
            <a:pPr algn="l"/>
            <a:r>
              <a:rPr lang="fr-FR" sz="3600" b="1" dirty="0" smtClean="0">
                <a:solidFill>
                  <a:schemeClr val="bg2"/>
                </a:solidFill>
              </a:rPr>
              <a:t>  Partagé</a:t>
            </a:r>
            <a:endParaRPr lang="fr-FR" sz="3600" b="1" dirty="0">
              <a:solidFill>
                <a:schemeClr val="bg2"/>
              </a:solidFill>
            </a:endParaRPr>
          </a:p>
        </p:txBody>
      </p:sp>
      <p:sp>
        <p:nvSpPr>
          <p:cNvPr id="4" name="ZoneTexte 3"/>
          <p:cNvSpPr txBox="1"/>
          <p:nvPr/>
        </p:nvSpPr>
        <p:spPr>
          <a:xfrm>
            <a:off x="251520" y="1196752"/>
            <a:ext cx="3528392" cy="584775"/>
          </a:xfrm>
          <a:prstGeom prst="rect">
            <a:avLst/>
          </a:prstGeom>
          <a:noFill/>
        </p:spPr>
        <p:txBody>
          <a:bodyPr wrap="square" rtlCol="0">
            <a:spAutoFit/>
          </a:bodyPr>
          <a:lstStyle/>
          <a:p>
            <a:r>
              <a:rPr lang="fr-FR" sz="3200" b="1" i="1" dirty="0" smtClean="0">
                <a:solidFill>
                  <a:schemeClr val="accent2"/>
                </a:solidFill>
                <a:latin typeface="Adobe Devanagari" pitchFamily="18" charset="0"/>
                <a:cs typeface="Adobe Devanagari" pitchFamily="18" charset="0"/>
              </a:rPr>
              <a:t>Principes FAIR</a:t>
            </a:r>
            <a:endParaRPr lang="fr-FR" sz="3200" b="1" i="1" dirty="0">
              <a:solidFill>
                <a:schemeClr val="accent2"/>
              </a:solidFill>
              <a:latin typeface="Adobe Devanagari" pitchFamily="18" charset="0"/>
              <a:cs typeface="Adobe Devanagari" pitchFamily="18" charset="0"/>
            </a:endParaRPr>
          </a:p>
        </p:txBody>
      </p:sp>
      <p:sp>
        <p:nvSpPr>
          <p:cNvPr id="12" name="ZoneTexte 11"/>
          <p:cNvSpPr txBox="1"/>
          <p:nvPr/>
        </p:nvSpPr>
        <p:spPr>
          <a:xfrm>
            <a:off x="971600" y="1916832"/>
            <a:ext cx="7848872" cy="4001095"/>
          </a:xfrm>
          <a:prstGeom prst="rect">
            <a:avLst/>
          </a:prstGeom>
          <a:noFill/>
        </p:spPr>
        <p:txBody>
          <a:bodyPr wrap="square" rtlCol="0">
            <a:spAutoFit/>
          </a:bodyPr>
          <a:lstStyle/>
          <a:p>
            <a:pPr lvl="1"/>
            <a:r>
              <a:rPr lang="fr-FR" sz="2100" i="1" dirty="0" err="1" smtClean="0">
                <a:solidFill>
                  <a:srgbClr val="C00000"/>
                </a:solidFill>
              </a:rPr>
              <a:t>Findable</a:t>
            </a:r>
            <a:r>
              <a:rPr lang="fr-FR" sz="2100" dirty="0" smtClean="0">
                <a:solidFill>
                  <a:srgbClr val="C00000"/>
                </a:solidFill>
              </a:rPr>
              <a:t>/Consultable </a:t>
            </a:r>
          </a:p>
          <a:p>
            <a:pPr lvl="2"/>
            <a:r>
              <a:rPr lang="fr-FR" sz="1700" dirty="0" smtClean="0"/>
              <a:t>Normalisé ISO 25964 : organisation et interopérabilité des thésaurus </a:t>
            </a:r>
          </a:p>
          <a:p>
            <a:pPr lvl="2"/>
            <a:r>
              <a:rPr lang="fr-FR" sz="1700" dirty="0" smtClean="0"/>
              <a:t>Concepts </a:t>
            </a:r>
            <a:r>
              <a:rPr lang="fr-FR" sz="1700" dirty="0" err="1" smtClean="0"/>
              <a:t>citables</a:t>
            </a:r>
            <a:r>
              <a:rPr lang="fr-FR" sz="1700" dirty="0" smtClean="0"/>
              <a:t> (URI </a:t>
            </a:r>
            <a:r>
              <a:rPr lang="fr-FR" sz="1700" dirty="0" err="1" smtClean="0"/>
              <a:t>Ark</a:t>
            </a:r>
            <a:r>
              <a:rPr lang="fr-FR" sz="1700" dirty="0" smtClean="0"/>
              <a:t>) </a:t>
            </a:r>
          </a:p>
          <a:p>
            <a:pPr lvl="2"/>
            <a:r>
              <a:rPr lang="fr-FR" sz="1700" dirty="0" smtClean="0"/>
              <a:t>http://pactols.frantiq.fr/ </a:t>
            </a:r>
          </a:p>
          <a:p>
            <a:pPr lvl="1"/>
            <a:r>
              <a:rPr lang="fr-FR" sz="2100" i="1" dirty="0" smtClean="0">
                <a:solidFill>
                  <a:srgbClr val="C00000"/>
                </a:solidFill>
              </a:rPr>
              <a:t>Accessible</a:t>
            </a:r>
            <a:r>
              <a:rPr lang="fr-FR" sz="2100" dirty="0" smtClean="0">
                <a:solidFill>
                  <a:srgbClr val="C00000"/>
                </a:solidFill>
              </a:rPr>
              <a:t>/Accessible  </a:t>
            </a:r>
          </a:p>
          <a:p>
            <a:pPr lvl="2"/>
            <a:r>
              <a:rPr lang="fr-FR" sz="1700" dirty="0" smtClean="0"/>
              <a:t>Exports CSV, PDF, JSON-LD</a:t>
            </a:r>
          </a:p>
          <a:p>
            <a:pPr lvl="1"/>
            <a:r>
              <a:rPr lang="fr-FR" sz="2100" i="1" dirty="0" err="1" smtClean="0">
                <a:solidFill>
                  <a:srgbClr val="C00000"/>
                </a:solidFill>
              </a:rPr>
              <a:t>Interoperable</a:t>
            </a:r>
            <a:r>
              <a:rPr lang="fr-FR" sz="2100" dirty="0" smtClean="0">
                <a:solidFill>
                  <a:srgbClr val="C00000"/>
                </a:solidFill>
              </a:rPr>
              <a:t>/Interopérable  </a:t>
            </a:r>
          </a:p>
          <a:p>
            <a:pPr lvl="2"/>
            <a:r>
              <a:rPr lang="en-US" sz="1700" dirty="0" err="1" smtClean="0"/>
              <a:t>Alignements</a:t>
            </a:r>
            <a:r>
              <a:rPr lang="en-US" sz="1700" dirty="0" smtClean="0"/>
              <a:t> : </a:t>
            </a:r>
            <a:r>
              <a:rPr lang="en-US" sz="1700" i="1" dirty="0" smtClean="0"/>
              <a:t>Art &amp; Architecture Thesaurus, </a:t>
            </a:r>
            <a:r>
              <a:rPr lang="en-US" sz="1700" i="1" dirty="0" err="1" smtClean="0"/>
              <a:t>GeoNames</a:t>
            </a:r>
            <a:r>
              <a:rPr lang="en-US" sz="1700" i="1" dirty="0" smtClean="0"/>
              <a:t>, </a:t>
            </a:r>
            <a:r>
              <a:rPr lang="en-US" sz="1700" i="1" dirty="0" err="1" smtClean="0"/>
              <a:t>Wikidata</a:t>
            </a:r>
            <a:r>
              <a:rPr lang="en-US" sz="1700" i="1" dirty="0" smtClean="0"/>
              <a:t> </a:t>
            </a:r>
          </a:p>
          <a:p>
            <a:pPr lvl="2"/>
            <a:r>
              <a:rPr lang="fr-FR" sz="1700" dirty="0" smtClean="0"/>
              <a:t>Identifiants pérennes ARK</a:t>
            </a:r>
          </a:p>
          <a:p>
            <a:pPr lvl="2"/>
            <a:r>
              <a:rPr lang="fr-FR" sz="1700" dirty="0" smtClean="0"/>
              <a:t>XML-SKOS pour le web sémantique </a:t>
            </a:r>
          </a:p>
          <a:p>
            <a:pPr lvl="2"/>
            <a:r>
              <a:rPr lang="fr-FR" sz="1700" dirty="0" err="1" smtClean="0"/>
              <a:t>Webservices</a:t>
            </a:r>
            <a:r>
              <a:rPr lang="fr-FR" sz="1700" dirty="0" smtClean="0"/>
              <a:t> REST</a:t>
            </a:r>
          </a:p>
          <a:p>
            <a:pPr lvl="1"/>
            <a:r>
              <a:rPr lang="fr-FR" sz="2100" i="1" dirty="0" err="1" smtClean="0">
                <a:solidFill>
                  <a:srgbClr val="C00000"/>
                </a:solidFill>
              </a:rPr>
              <a:t>Reusable</a:t>
            </a:r>
            <a:r>
              <a:rPr lang="fr-FR" sz="2100" dirty="0" smtClean="0">
                <a:solidFill>
                  <a:srgbClr val="C00000"/>
                </a:solidFill>
              </a:rPr>
              <a:t>/Réutilisable </a:t>
            </a:r>
          </a:p>
          <a:p>
            <a:pPr lvl="2"/>
            <a:r>
              <a:rPr lang="fr-FR" sz="1700" dirty="0" smtClean="0"/>
              <a:t>licence libre </a:t>
            </a:r>
            <a:r>
              <a:rPr lang="fr-FR" sz="1600" u="sng" dirty="0" smtClean="0">
                <a:hlinkClick r:id="rId3"/>
              </a:rPr>
              <a:t>ODC Open </a:t>
            </a:r>
            <a:r>
              <a:rPr lang="fr-FR" sz="1600" u="sng" dirty="0" err="1" smtClean="0">
                <a:hlinkClick r:id="rId3"/>
              </a:rPr>
              <a:t>Database</a:t>
            </a:r>
            <a:r>
              <a:rPr lang="fr-FR" sz="1600" u="sng" dirty="0" smtClean="0">
                <a:hlinkClick r:id="rId3"/>
              </a:rPr>
              <a:t> License (</a:t>
            </a:r>
            <a:r>
              <a:rPr lang="fr-FR" sz="1600" u="sng" dirty="0" err="1" smtClean="0">
                <a:hlinkClick r:id="rId3"/>
              </a:rPr>
              <a:t>ODbL</a:t>
            </a:r>
            <a:r>
              <a:rPr lang="fr-FR" sz="1600" u="sng" dirty="0" smtClean="0">
                <a:hlinkClick r:id="rId3"/>
              </a:rPr>
              <a:t>) v1.0</a:t>
            </a:r>
            <a:endParaRPr lang="fr-FR" sz="1700" dirty="0" smtClean="0"/>
          </a:p>
          <a:p>
            <a:pPr lvl="2"/>
            <a:r>
              <a:rPr lang="fr-FR" sz="1700" dirty="0" smtClean="0"/>
              <a:t>Formats d’export non propriétaires CSV, SKOS, JSON-LD</a:t>
            </a:r>
          </a:p>
        </p:txBody>
      </p:sp>
      <p:pic>
        <p:nvPicPr>
          <p:cNvPr id="5" name="Image 4" descr="FAIR.jpg"/>
          <p:cNvPicPr>
            <a:picLocks noChangeAspect="1"/>
          </p:cNvPicPr>
          <p:nvPr/>
        </p:nvPicPr>
        <p:blipFill>
          <a:blip r:embed="rId4" cstate="print"/>
          <a:stretch>
            <a:fillRect/>
          </a:stretch>
        </p:blipFill>
        <p:spPr>
          <a:xfrm>
            <a:off x="4932040" y="548680"/>
            <a:ext cx="3806267" cy="136815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8680"/>
            <a:ext cx="3851920" cy="633200"/>
          </a:xfrm>
          <a:solidFill>
            <a:schemeClr val="accent2"/>
          </a:solidFill>
          <a:effectLst>
            <a:outerShdw blurRad="50800" dist="38100" dir="5400000" algn="t" rotWithShape="0">
              <a:prstClr val="black">
                <a:alpha val="40000"/>
              </a:prstClr>
            </a:outerShdw>
          </a:effectLst>
        </p:spPr>
        <p:txBody>
          <a:bodyPr>
            <a:normAutofit fontScale="90000"/>
          </a:bodyPr>
          <a:lstStyle/>
          <a:p>
            <a:pPr algn="l"/>
            <a:r>
              <a:rPr lang="fr-FR" sz="3600" dirty="0" smtClean="0">
                <a:solidFill>
                  <a:schemeClr val="bg2"/>
                </a:solidFill>
              </a:rPr>
              <a:t>  </a:t>
            </a:r>
            <a:r>
              <a:rPr lang="fr-FR" sz="3600" b="1" dirty="0" smtClean="0">
                <a:solidFill>
                  <a:schemeClr val="bg2"/>
                </a:solidFill>
              </a:rPr>
              <a:t>Partagé</a:t>
            </a:r>
            <a:endParaRPr lang="fr-FR" sz="3600" b="1" dirty="0">
              <a:solidFill>
                <a:schemeClr val="bg2"/>
              </a:solidFill>
            </a:endParaRPr>
          </a:p>
        </p:txBody>
      </p:sp>
      <p:sp>
        <p:nvSpPr>
          <p:cNvPr id="4" name="ZoneTexte 3"/>
          <p:cNvSpPr txBox="1"/>
          <p:nvPr/>
        </p:nvSpPr>
        <p:spPr>
          <a:xfrm>
            <a:off x="251520" y="1196752"/>
            <a:ext cx="3579347" cy="584775"/>
          </a:xfrm>
          <a:prstGeom prst="rect">
            <a:avLst/>
          </a:prstGeom>
          <a:noFill/>
        </p:spPr>
        <p:txBody>
          <a:bodyPr wrap="square" rtlCol="0">
            <a:spAutoFit/>
          </a:bodyPr>
          <a:lstStyle/>
          <a:p>
            <a:r>
              <a:rPr lang="fr-FR" sz="3200" b="1" i="1" dirty="0" smtClean="0">
                <a:solidFill>
                  <a:schemeClr val="accent2"/>
                </a:solidFill>
                <a:latin typeface="Adobe Devanagari" pitchFamily="18" charset="0"/>
                <a:cs typeface="Adobe Devanagari" pitchFamily="18" charset="0"/>
              </a:rPr>
              <a:t>Communautés métier</a:t>
            </a:r>
            <a:endParaRPr lang="fr-FR" sz="3200" b="1" i="1" dirty="0">
              <a:solidFill>
                <a:schemeClr val="accent2"/>
              </a:solidFill>
              <a:latin typeface="Adobe Devanagari" pitchFamily="18" charset="0"/>
              <a:cs typeface="Adobe Devanagari" pitchFamily="18" charset="0"/>
            </a:endParaRPr>
          </a:p>
        </p:txBody>
      </p:sp>
      <p:graphicFrame>
        <p:nvGraphicFramePr>
          <p:cNvPr id="5" name="Diagramme 4"/>
          <p:cNvGraphicFramePr/>
          <p:nvPr/>
        </p:nvGraphicFramePr>
        <p:xfrm>
          <a:off x="1547664"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6"/>
          <p:cNvPicPr>
            <a:picLocks noChangeAspect="1" noChangeArrowheads="1"/>
          </p:cNvPicPr>
          <p:nvPr/>
        </p:nvPicPr>
        <p:blipFill>
          <a:blip r:embed="rId8" cstate="print"/>
          <a:srcRect/>
          <a:stretch>
            <a:fillRect/>
          </a:stretch>
        </p:blipFill>
        <p:spPr bwMode="auto">
          <a:xfrm>
            <a:off x="6732240" y="4221088"/>
            <a:ext cx="1080120" cy="293510"/>
          </a:xfrm>
          <a:prstGeom prst="rect">
            <a:avLst/>
          </a:prstGeom>
          <a:noFill/>
          <a:ln w="9525">
            <a:noFill/>
            <a:miter lim="800000"/>
            <a:headEnd/>
            <a:tailEnd/>
          </a:ln>
        </p:spPr>
      </p:pic>
      <p:pic>
        <p:nvPicPr>
          <p:cNvPr id="18" name="Picture 2"/>
          <p:cNvPicPr>
            <a:picLocks noChangeAspect="1" noChangeArrowheads="1"/>
          </p:cNvPicPr>
          <p:nvPr/>
        </p:nvPicPr>
        <p:blipFill>
          <a:blip r:embed="rId9" cstate="print"/>
          <a:srcRect/>
          <a:stretch>
            <a:fillRect/>
          </a:stretch>
        </p:blipFill>
        <p:spPr bwMode="auto">
          <a:xfrm>
            <a:off x="1340050" y="5229200"/>
            <a:ext cx="1152127" cy="576064"/>
          </a:xfrm>
          <a:prstGeom prst="rect">
            <a:avLst/>
          </a:prstGeom>
          <a:noFill/>
          <a:ln w="9525">
            <a:noFill/>
            <a:miter lim="800000"/>
            <a:headEnd/>
            <a:tailEnd/>
          </a:ln>
        </p:spPr>
      </p:pic>
      <p:sp>
        <p:nvSpPr>
          <p:cNvPr id="4098" name="AutoShape 2" descr="http://arkeogis.org/wp-content/uploads/2016/11/cropped-logo-arkeogi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00" name="AutoShape 4" descr="http://arkeogis.org/wp-content/uploads/2016/11/cropped-logo-arkeogi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 name="Image 19" descr="Numedif_logo100.jpg"/>
          <p:cNvPicPr>
            <a:picLocks noChangeAspect="1"/>
          </p:cNvPicPr>
          <p:nvPr/>
        </p:nvPicPr>
        <p:blipFill>
          <a:blip r:embed="rId10" cstate="print"/>
          <a:stretch>
            <a:fillRect/>
          </a:stretch>
        </p:blipFill>
        <p:spPr>
          <a:xfrm>
            <a:off x="6660232" y="3789040"/>
            <a:ext cx="792088" cy="348519"/>
          </a:xfrm>
          <a:prstGeom prst="rect">
            <a:avLst/>
          </a:prstGeom>
        </p:spPr>
      </p:pic>
      <p:pic>
        <p:nvPicPr>
          <p:cNvPr id="19" name="Image 18" descr="LogoFrantiq.jpg"/>
          <p:cNvPicPr>
            <a:picLocks noChangeAspect="1"/>
          </p:cNvPicPr>
          <p:nvPr/>
        </p:nvPicPr>
        <p:blipFill>
          <a:blip r:embed="rId11" cstate="print"/>
          <a:stretch>
            <a:fillRect/>
          </a:stretch>
        </p:blipFill>
        <p:spPr>
          <a:xfrm>
            <a:off x="5580112" y="980728"/>
            <a:ext cx="936104" cy="1302002"/>
          </a:xfrm>
          <a:prstGeom prst="rect">
            <a:avLst/>
          </a:prstGeom>
        </p:spPr>
      </p:pic>
      <p:sp>
        <p:nvSpPr>
          <p:cNvPr id="8194" name="AutoShape 2" descr="https://s1.qwant.com/thumbr/0x0/9/c/6a247c252ee83537d5ca2816415cfc651190cdbc986ec8c35636ef63a724bc/vvw9wntf.jpeg?u=https%3A%2F%2Fpbs.twimg.com%2Fprofile_images%2F484720232133435392%2Fvvw9wntf.jpeg&amp;q=0&amp;b=1&amp;p=0&amp;a=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195" name="Picture 3"/>
          <p:cNvPicPr>
            <a:picLocks noChangeAspect="1" noChangeArrowheads="1"/>
          </p:cNvPicPr>
          <p:nvPr/>
        </p:nvPicPr>
        <p:blipFill>
          <a:blip r:embed="rId12" cstate="print"/>
          <a:srcRect/>
          <a:stretch>
            <a:fillRect/>
          </a:stretch>
        </p:blipFill>
        <p:spPr bwMode="auto">
          <a:xfrm>
            <a:off x="7020272" y="5373216"/>
            <a:ext cx="795348" cy="772294"/>
          </a:xfrm>
          <a:prstGeom prst="rect">
            <a:avLst/>
          </a:prstGeom>
          <a:noFill/>
          <a:ln w="9525">
            <a:noFill/>
            <a:miter lim="800000"/>
            <a:headEnd/>
            <a:tailEnd/>
          </a:ln>
        </p:spPr>
      </p:pic>
      <p:pic>
        <p:nvPicPr>
          <p:cNvPr id="8196" name="Picture 4"/>
          <p:cNvPicPr>
            <a:picLocks noChangeAspect="1" noChangeArrowheads="1"/>
          </p:cNvPicPr>
          <p:nvPr/>
        </p:nvPicPr>
        <p:blipFill>
          <a:blip r:embed="rId13" cstate="print"/>
          <a:srcRect/>
          <a:stretch>
            <a:fillRect/>
          </a:stretch>
        </p:blipFill>
        <p:spPr bwMode="auto">
          <a:xfrm>
            <a:off x="5724128" y="5733256"/>
            <a:ext cx="1296144" cy="366301"/>
          </a:xfrm>
          <a:prstGeom prst="rect">
            <a:avLst/>
          </a:prstGeom>
          <a:noFill/>
          <a:ln w="9525">
            <a:noFill/>
            <a:miter lim="800000"/>
            <a:headEnd/>
            <a:tailEnd/>
          </a:ln>
        </p:spPr>
      </p:pic>
      <p:sp>
        <p:nvSpPr>
          <p:cNvPr id="23" name="ZoneTexte 22"/>
          <p:cNvSpPr txBox="1"/>
          <p:nvPr/>
        </p:nvSpPr>
        <p:spPr>
          <a:xfrm>
            <a:off x="323528" y="1628800"/>
            <a:ext cx="1944216" cy="646331"/>
          </a:xfrm>
          <a:prstGeom prst="rect">
            <a:avLst/>
          </a:prstGeom>
          <a:noFill/>
        </p:spPr>
        <p:txBody>
          <a:bodyPr wrap="square" rtlCol="0">
            <a:spAutoFit/>
          </a:bodyPr>
          <a:lstStyle/>
          <a:p>
            <a:r>
              <a:rPr lang="fr-FR" dirty="0" smtClean="0"/>
              <a:t>Accompagner</a:t>
            </a:r>
          </a:p>
          <a:p>
            <a:r>
              <a:rPr lang="fr-FR" dirty="0" smtClean="0"/>
              <a:t>Former</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5" grpId="2">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555776" y="3254499"/>
            <a:ext cx="485775" cy="3905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55576" y="2564904"/>
            <a:ext cx="1433415" cy="72008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0" name="Image 29" descr="fibule_lienCCI.jpg"/>
          <p:cNvPicPr>
            <a:picLocks noChangeAspect="1"/>
          </p:cNvPicPr>
          <p:nvPr/>
        </p:nvPicPr>
        <p:blipFill>
          <a:blip r:embed="rId5" cstate="print"/>
          <a:stretch>
            <a:fillRect/>
          </a:stretch>
        </p:blipFill>
        <p:spPr>
          <a:xfrm>
            <a:off x="3059832" y="2924944"/>
            <a:ext cx="2469059" cy="2190649"/>
          </a:xfrm>
          <a:prstGeom prst="rect">
            <a:avLst/>
          </a:prstGeom>
        </p:spPr>
      </p:pic>
      <p:sp>
        <p:nvSpPr>
          <p:cNvPr id="2" name="Titre 1"/>
          <p:cNvSpPr>
            <a:spLocks noGrp="1"/>
          </p:cNvSpPr>
          <p:nvPr>
            <p:ph type="title"/>
          </p:nvPr>
        </p:nvSpPr>
        <p:spPr>
          <a:xfrm>
            <a:off x="0" y="548680"/>
            <a:ext cx="3851920" cy="633200"/>
          </a:xfrm>
          <a:solidFill>
            <a:schemeClr val="accent2"/>
          </a:solidFill>
          <a:effectLst>
            <a:outerShdw blurRad="50800" dist="38100" dir="5400000" algn="t" rotWithShape="0">
              <a:prstClr val="black">
                <a:alpha val="40000"/>
              </a:prstClr>
            </a:outerShdw>
          </a:effectLst>
        </p:spPr>
        <p:txBody>
          <a:bodyPr>
            <a:normAutofit fontScale="90000"/>
          </a:bodyPr>
          <a:lstStyle/>
          <a:p>
            <a:pPr algn="l"/>
            <a:r>
              <a:rPr lang="fr-FR" sz="3600" b="1" dirty="0" smtClean="0">
                <a:solidFill>
                  <a:schemeClr val="bg2"/>
                </a:solidFill>
              </a:rPr>
              <a:t>  </a:t>
            </a:r>
            <a:r>
              <a:rPr lang="fr-FR" sz="3600" b="1" dirty="0" err="1" smtClean="0">
                <a:solidFill>
                  <a:schemeClr val="bg2"/>
                </a:solidFill>
              </a:rPr>
              <a:t>Webmapping</a:t>
            </a:r>
            <a:endParaRPr lang="fr-FR" sz="3600" b="1" dirty="0">
              <a:solidFill>
                <a:schemeClr val="bg2"/>
              </a:solidFill>
            </a:endParaRPr>
          </a:p>
        </p:txBody>
      </p:sp>
      <p:sp>
        <p:nvSpPr>
          <p:cNvPr id="4" name="ZoneTexte 3"/>
          <p:cNvSpPr txBox="1"/>
          <p:nvPr/>
        </p:nvSpPr>
        <p:spPr>
          <a:xfrm>
            <a:off x="251520" y="1196752"/>
            <a:ext cx="3528392" cy="584775"/>
          </a:xfrm>
          <a:prstGeom prst="rect">
            <a:avLst/>
          </a:prstGeom>
          <a:noFill/>
        </p:spPr>
        <p:txBody>
          <a:bodyPr wrap="square" rtlCol="0">
            <a:spAutoFit/>
          </a:bodyPr>
          <a:lstStyle/>
          <a:p>
            <a:r>
              <a:rPr lang="fr-FR" sz="3200" b="1" i="1" dirty="0" smtClean="0">
                <a:solidFill>
                  <a:schemeClr val="accent2"/>
                </a:solidFill>
                <a:latin typeface="Adobe Devanagari" pitchFamily="18" charset="0"/>
                <a:cs typeface="Adobe Devanagari" pitchFamily="18" charset="0"/>
              </a:rPr>
              <a:t>Lier les données</a:t>
            </a:r>
            <a:endParaRPr lang="fr-FR" sz="3200" b="1" i="1" dirty="0">
              <a:solidFill>
                <a:schemeClr val="accent2"/>
              </a:solidFill>
              <a:latin typeface="Adobe Devanagari" pitchFamily="18" charset="0"/>
              <a:cs typeface="Adobe Devanagari" pitchFamily="18" charset="0"/>
            </a:endParaRPr>
          </a:p>
        </p:txBody>
      </p:sp>
      <p:sp>
        <p:nvSpPr>
          <p:cNvPr id="2050" name="AutoShape 2" descr="de l’hypothèse à la carte"/>
          <p:cNvSpPr>
            <a:spLocks noChangeAspect="1" noChangeArrowheads="1"/>
          </p:cNvSpPr>
          <p:nvPr/>
        </p:nvSpPr>
        <p:spPr bwMode="auto">
          <a:xfrm>
            <a:off x="155575" y="-350838"/>
            <a:ext cx="2990850" cy="7429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 name="Picture 2"/>
          <p:cNvPicPr>
            <a:picLocks noChangeAspect="1" noChangeArrowheads="1"/>
          </p:cNvPicPr>
          <p:nvPr/>
        </p:nvPicPr>
        <p:blipFill>
          <a:blip r:embed="rId6" cstate="print"/>
          <a:srcRect/>
          <a:stretch>
            <a:fillRect/>
          </a:stretch>
        </p:blipFill>
        <p:spPr bwMode="auto">
          <a:xfrm>
            <a:off x="5580112" y="980728"/>
            <a:ext cx="2433822" cy="183303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32" name="Ellipse 31"/>
          <p:cNvSpPr/>
          <p:nvPr/>
        </p:nvSpPr>
        <p:spPr>
          <a:xfrm>
            <a:off x="4067944" y="3212976"/>
            <a:ext cx="936104" cy="360040"/>
          </a:xfrm>
          <a:prstGeom prst="ellipse">
            <a:avLst/>
          </a:pr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 name="Picture 5"/>
          <p:cNvPicPr>
            <a:picLocks noChangeAspect="1" noChangeArrowheads="1"/>
          </p:cNvPicPr>
          <p:nvPr/>
        </p:nvPicPr>
        <p:blipFill>
          <a:blip r:embed="rId7" cstate="print"/>
          <a:srcRect/>
          <a:stretch>
            <a:fillRect/>
          </a:stretch>
        </p:blipFill>
        <p:spPr bwMode="auto">
          <a:xfrm>
            <a:off x="7452320" y="3789040"/>
            <a:ext cx="673011" cy="90872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2" name="Picture 4"/>
          <p:cNvPicPr>
            <a:picLocks noChangeAspect="1" noChangeArrowheads="1"/>
          </p:cNvPicPr>
          <p:nvPr/>
        </p:nvPicPr>
        <p:blipFill>
          <a:blip r:embed="rId8" cstate="print"/>
          <a:srcRect/>
          <a:stretch>
            <a:fillRect/>
          </a:stretch>
        </p:blipFill>
        <p:spPr bwMode="auto">
          <a:xfrm>
            <a:off x="6876256" y="4221088"/>
            <a:ext cx="697822" cy="90872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4" name="Picture 3"/>
          <p:cNvPicPr>
            <a:picLocks noChangeAspect="1" noChangeArrowheads="1"/>
          </p:cNvPicPr>
          <p:nvPr/>
        </p:nvPicPr>
        <p:blipFill>
          <a:blip r:embed="rId9" cstate="print"/>
          <a:srcRect/>
          <a:stretch>
            <a:fillRect/>
          </a:stretch>
        </p:blipFill>
        <p:spPr bwMode="auto">
          <a:xfrm>
            <a:off x="7524328" y="5085184"/>
            <a:ext cx="716431" cy="90872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6" name="Picture 2"/>
          <p:cNvPicPr>
            <a:picLocks noChangeAspect="1" noChangeArrowheads="1"/>
          </p:cNvPicPr>
          <p:nvPr/>
        </p:nvPicPr>
        <p:blipFill>
          <a:blip r:embed="rId10" cstate="print"/>
          <a:srcRect/>
          <a:stretch>
            <a:fillRect/>
          </a:stretch>
        </p:blipFill>
        <p:spPr bwMode="auto">
          <a:xfrm>
            <a:off x="6660232" y="5301208"/>
            <a:ext cx="632693" cy="90872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7" name="Picture 5"/>
          <p:cNvPicPr>
            <a:picLocks noChangeAspect="1" noChangeArrowheads="1"/>
          </p:cNvPicPr>
          <p:nvPr/>
        </p:nvPicPr>
        <p:blipFill>
          <a:blip r:embed="rId11" cstate="print"/>
          <a:srcRect/>
          <a:stretch>
            <a:fillRect/>
          </a:stretch>
        </p:blipFill>
        <p:spPr bwMode="auto">
          <a:xfrm>
            <a:off x="755576" y="4365104"/>
            <a:ext cx="1448922" cy="76071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8" name="Picture 4"/>
          <p:cNvPicPr>
            <a:picLocks noChangeAspect="1" noChangeArrowheads="1"/>
          </p:cNvPicPr>
          <p:nvPr/>
        </p:nvPicPr>
        <p:blipFill>
          <a:blip r:embed="rId12" cstate="print"/>
          <a:srcRect/>
          <a:stretch>
            <a:fillRect/>
          </a:stretch>
        </p:blipFill>
        <p:spPr bwMode="auto">
          <a:xfrm>
            <a:off x="899592" y="5157192"/>
            <a:ext cx="1293680" cy="69659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9" name="Picture 6"/>
          <p:cNvPicPr>
            <a:picLocks noChangeAspect="1" noChangeArrowheads="1"/>
          </p:cNvPicPr>
          <p:nvPr/>
        </p:nvPicPr>
        <p:blipFill>
          <a:blip r:embed="rId13" cstate="print"/>
          <a:srcRect/>
          <a:stretch>
            <a:fillRect/>
          </a:stretch>
        </p:blipFill>
        <p:spPr bwMode="auto">
          <a:xfrm>
            <a:off x="827584" y="5891323"/>
            <a:ext cx="1374803" cy="345989"/>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0" name="Picture 3"/>
          <p:cNvPicPr>
            <a:picLocks noChangeAspect="1" noChangeArrowheads="1"/>
          </p:cNvPicPr>
          <p:nvPr/>
        </p:nvPicPr>
        <p:blipFill>
          <a:blip r:embed="rId14" cstate="print"/>
          <a:srcRect/>
          <a:stretch>
            <a:fillRect/>
          </a:stretch>
        </p:blipFill>
        <p:spPr bwMode="auto">
          <a:xfrm>
            <a:off x="971600" y="3356992"/>
            <a:ext cx="1224136" cy="92394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9" name="Ellipse 18"/>
          <p:cNvSpPr/>
          <p:nvPr/>
        </p:nvSpPr>
        <p:spPr>
          <a:xfrm>
            <a:off x="3131840" y="3573016"/>
            <a:ext cx="1728192" cy="432048"/>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p:cNvSpPr/>
          <p:nvPr/>
        </p:nvSpPr>
        <p:spPr>
          <a:xfrm>
            <a:off x="3131840" y="2996952"/>
            <a:ext cx="576064" cy="36004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7" name="Connecteur droit avec flèche 66"/>
          <p:cNvCxnSpPr/>
          <p:nvPr/>
        </p:nvCxnSpPr>
        <p:spPr>
          <a:xfrm>
            <a:off x="4788024" y="3861048"/>
            <a:ext cx="1656184" cy="93610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6444208" y="3717032"/>
            <a:ext cx="0" cy="25922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Forme 89"/>
          <p:cNvCxnSpPr/>
          <p:nvPr/>
        </p:nvCxnSpPr>
        <p:spPr>
          <a:xfrm rot="10800000" flipV="1">
            <a:off x="4535996" y="2204864"/>
            <a:ext cx="1044116" cy="1008112"/>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Connecteur en arc 96"/>
          <p:cNvCxnSpPr>
            <a:stCxn id="19" idx="6"/>
          </p:cNvCxnSpPr>
          <p:nvPr/>
        </p:nvCxnSpPr>
        <p:spPr>
          <a:xfrm flipV="1">
            <a:off x="4860032" y="2780928"/>
            <a:ext cx="1008112" cy="1008112"/>
          </a:xfrm>
          <a:prstGeom prst="curved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p:nvPr/>
        </p:nvCxnSpPr>
        <p:spPr>
          <a:xfrm flipH="1">
            <a:off x="2339752" y="3212976"/>
            <a:ext cx="792088"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Connecteur droit avec flèche 122"/>
          <p:cNvCxnSpPr>
            <a:stCxn id="19" idx="2"/>
          </p:cNvCxnSpPr>
          <p:nvPr/>
        </p:nvCxnSpPr>
        <p:spPr>
          <a:xfrm flipH="1" flipV="1">
            <a:off x="2339752" y="3501008"/>
            <a:ext cx="792088" cy="2880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129"/>
          <p:cNvCxnSpPr/>
          <p:nvPr/>
        </p:nvCxnSpPr>
        <p:spPr>
          <a:xfrm>
            <a:off x="2339752" y="2564904"/>
            <a:ext cx="0" cy="37444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rot="1808086">
            <a:off x="5229794" y="4177987"/>
            <a:ext cx="1191393" cy="523220"/>
          </a:xfrm>
          <a:prstGeom prst="rect">
            <a:avLst/>
          </a:prstGeom>
          <a:noFill/>
        </p:spPr>
        <p:txBody>
          <a:bodyPr wrap="square" rtlCol="0">
            <a:spAutoFit/>
          </a:bodyPr>
          <a:lstStyle/>
          <a:p>
            <a:r>
              <a:rPr lang="fr-FR" sz="1400" dirty="0" smtClean="0"/>
              <a:t>Métopes XML-TEI</a:t>
            </a:r>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27"/>
                                        </p:tgtEl>
                                        <p:attrNameLst>
                                          <p:attrName>style.visibility</p:attrName>
                                        </p:attrNameLst>
                                      </p:cBhvr>
                                      <p:to>
                                        <p:strVal val="visible"/>
                                      </p:to>
                                    </p:set>
                                    <p:anim calcmode="lin" valueType="num">
                                      <p:cBhvr additive="base">
                                        <p:cTn id="65" dur="500" fill="hold"/>
                                        <p:tgtEl>
                                          <p:spTgt spid="1027"/>
                                        </p:tgtEl>
                                        <p:attrNameLst>
                                          <p:attrName>ppt_x</p:attrName>
                                        </p:attrNameLst>
                                      </p:cBhvr>
                                      <p:tavLst>
                                        <p:tav tm="0">
                                          <p:val>
                                            <p:strVal val="#ppt_x"/>
                                          </p:val>
                                        </p:tav>
                                        <p:tav tm="100000">
                                          <p:val>
                                            <p:strVal val="#ppt_x"/>
                                          </p:val>
                                        </p:tav>
                                      </p:tavLst>
                                    </p:anim>
                                    <p:anim calcmode="lin" valueType="num">
                                      <p:cBhvr additive="base">
                                        <p:cTn id="6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9" grpId="0" animBg="1"/>
      <p:bldP spid="53"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4860032" y="2780928"/>
            <a:ext cx="3730141" cy="2664296"/>
          </a:xfrm>
          <a:prstGeom prst="rect">
            <a:avLst/>
          </a:prstGeom>
          <a:noFill/>
          <a:ln w="9525">
            <a:noFill/>
            <a:miter lim="800000"/>
            <a:headEnd/>
            <a:tailEnd/>
          </a:ln>
        </p:spPr>
      </p:pic>
      <p:sp>
        <p:nvSpPr>
          <p:cNvPr id="2" name="Titre 1"/>
          <p:cNvSpPr>
            <a:spLocks noGrp="1"/>
          </p:cNvSpPr>
          <p:nvPr>
            <p:ph type="title"/>
          </p:nvPr>
        </p:nvSpPr>
        <p:spPr>
          <a:xfrm>
            <a:off x="0" y="548680"/>
            <a:ext cx="3851920" cy="633200"/>
          </a:xfrm>
          <a:solidFill>
            <a:schemeClr val="accent2"/>
          </a:solidFill>
          <a:effectLst>
            <a:outerShdw blurRad="50800" dist="38100" dir="5400000" algn="t" rotWithShape="0">
              <a:prstClr val="black">
                <a:alpha val="40000"/>
              </a:prstClr>
            </a:outerShdw>
          </a:effectLst>
        </p:spPr>
        <p:txBody>
          <a:bodyPr>
            <a:normAutofit fontScale="90000"/>
          </a:bodyPr>
          <a:lstStyle/>
          <a:p>
            <a:pPr algn="l"/>
            <a:r>
              <a:rPr lang="fr-FR" sz="3600" b="1" dirty="0" smtClean="0">
                <a:solidFill>
                  <a:schemeClr val="bg2"/>
                </a:solidFill>
              </a:rPr>
              <a:t>  </a:t>
            </a:r>
            <a:r>
              <a:rPr lang="fr-FR" sz="3600" b="1" dirty="0" err="1" smtClean="0">
                <a:solidFill>
                  <a:schemeClr val="bg2"/>
                </a:solidFill>
              </a:rPr>
              <a:t>Webmapping</a:t>
            </a:r>
            <a:endParaRPr lang="fr-FR" sz="3600" b="1" dirty="0">
              <a:solidFill>
                <a:schemeClr val="bg2"/>
              </a:solidFill>
            </a:endParaRPr>
          </a:p>
        </p:txBody>
      </p:sp>
      <p:sp>
        <p:nvSpPr>
          <p:cNvPr id="4" name="ZoneTexte 3"/>
          <p:cNvSpPr txBox="1"/>
          <p:nvPr/>
        </p:nvSpPr>
        <p:spPr>
          <a:xfrm>
            <a:off x="251520" y="1196752"/>
            <a:ext cx="3528392" cy="584775"/>
          </a:xfrm>
          <a:prstGeom prst="rect">
            <a:avLst/>
          </a:prstGeom>
          <a:noFill/>
        </p:spPr>
        <p:txBody>
          <a:bodyPr wrap="square" rtlCol="0">
            <a:spAutoFit/>
          </a:bodyPr>
          <a:lstStyle/>
          <a:p>
            <a:r>
              <a:rPr lang="fr-FR" sz="3200" b="1" i="1" dirty="0" smtClean="0">
                <a:solidFill>
                  <a:schemeClr val="accent2"/>
                </a:solidFill>
                <a:latin typeface="Adobe Devanagari" pitchFamily="18" charset="0"/>
                <a:cs typeface="Adobe Devanagari" pitchFamily="18" charset="0"/>
              </a:rPr>
              <a:t>Exploiter les liaisons</a:t>
            </a:r>
            <a:endParaRPr lang="fr-FR" sz="3200" b="1" i="1" dirty="0">
              <a:solidFill>
                <a:schemeClr val="accent2"/>
              </a:solidFill>
              <a:latin typeface="Adobe Devanagari" pitchFamily="18" charset="0"/>
              <a:cs typeface="Adobe Devanagari" pitchFamily="18" charset="0"/>
            </a:endParaRPr>
          </a:p>
        </p:txBody>
      </p:sp>
      <p:sp>
        <p:nvSpPr>
          <p:cNvPr id="2050" name="AutoShape 2" descr="de l’hypothèse à la carte"/>
          <p:cNvSpPr>
            <a:spLocks noChangeAspect="1" noChangeArrowheads="1"/>
          </p:cNvSpPr>
          <p:nvPr/>
        </p:nvSpPr>
        <p:spPr bwMode="auto">
          <a:xfrm>
            <a:off x="155575" y="-350838"/>
            <a:ext cx="2990850" cy="7429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Organigramme : Connecteur 9"/>
          <p:cNvSpPr/>
          <p:nvPr/>
        </p:nvSpPr>
        <p:spPr>
          <a:xfrm>
            <a:off x="2123728" y="3645024"/>
            <a:ext cx="1368152" cy="1008112"/>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navigation lacustre</a:t>
            </a:r>
            <a:endParaRPr lang="fr-FR" sz="1400" dirty="0">
              <a:solidFill>
                <a:schemeClr val="tx1"/>
              </a:solidFill>
            </a:endParaRPr>
          </a:p>
        </p:txBody>
      </p:sp>
      <p:sp>
        <p:nvSpPr>
          <p:cNvPr id="11" name="Organigramme : Connecteur 10"/>
          <p:cNvSpPr/>
          <p:nvPr/>
        </p:nvSpPr>
        <p:spPr>
          <a:xfrm>
            <a:off x="3347864" y="2060848"/>
            <a:ext cx="864096" cy="81724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flotte</a:t>
            </a:r>
            <a:endParaRPr lang="fr-FR" sz="1200" dirty="0">
              <a:solidFill>
                <a:schemeClr val="tx1"/>
              </a:solidFill>
            </a:endParaRPr>
          </a:p>
        </p:txBody>
      </p:sp>
      <p:sp>
        <p:nvSpPr>
          <p:cNvPr id="12" name="Organigramme : Connecteur 11"/>
          <p:cNvSpPr/>
          <p:nvPr/>
        </p:nvSpPr>
        <p:spPr>
          <a:xfrm>
            <a:off x="1691680" y="2204864"/>
            <a:ext cx="1368152" cy="1008112"/>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navigation</a:t>
            </a:r>
            <a:endParaRPr lang="fr-FR" sz="1100" dirty="0">
              <a:solidFill>
                <a:schemeClr val="tx1"/>
              </a:solidFill>
            </a:endParaRPr>
          </a:p>
        </p:txBody>
      </p:sp>
      <p:sp>
        <p:nvSpPr>
          <p:cNvPr id="13" name="Organigramme : Connecteur 12"/>
          <p:cNvSpPr/>
          <p:nvPr/>
        </p:nvSpPr>
        <p:spPr>
          <a:xfrm>
            <a:off x="2627784" y="4293096"/>
            <a:ext cx="1512168" cy="889248"/>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pirogue à balancier</a:t>
            </a:r>
            <a:endParaRPr lang="fr-FR" sz="1400" dirty="0">
              <a:solidFill>
                <a:schemeClr val="tx1"/>
              </a:solidFill>
            </a:endParaRPr>
          </a:p>
        </p:txBody>
      </p:sp>
      <p:sp>
        <p:nvSpPr>
          <p:cNvPr id="14" name="Organigramme : Connecteur 13"/>
          <p:cNvSpPr/>
          <p:nvPr/>
        </p:nvSpPr>
        <p:spPr>
          <a:xfrm>
            <a:off x="3563888" y="4005064"/>
            <a:ext cx="1440160" cy="961256"/>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pirogue monoxyle</a:t>
            </a:r>
            <a:endParaRPr lang="fr-FR" sz="1400" dirty="0">
              <a:solidFill>
                <a:schemeClr val="tx1"/>
              </a:solidFill>
            </a:endParaRPr>
          </a:p>
        </p:txBody>
      </p:sp>
      <p:sp>
        <p:nvSpPr>
          <p:cNvPr id="16" name="Organigramme : Connecteur 15"/>
          <p:cNvSpPr/>
          <p:nvPr/>
        </p:nvSpPr>
        <p:spPr>
          <a:xfrm>
            <a:off x="2843808" y="2996952"/>
            <a:ext cx="1152128" cy="81724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pirogue</a:t>
            </a:r>
            <a:endParaRPr lang="fr-FR" sz="1200" dirty="0">
              <a:solidFill>
                <a:schemeClr val="tx1"/>
              </a:solidFill>
            </a:endParaRPr>
          </a:p>
        </p:txBody>
      </p:sp>
      <p:sp>
        <p:nvSpPr>
          <p:cNvPr id="17" name="Organigramme : Connecteur 16"/>
          <p:cNvSpPr/>
          <p:nvPr/>
        </p:nvSpPr>
        <p:spPr>
          <a:xfrm>
            <a:off x="827584" y="4149080"/>
            <a:ext cx="1080120" cy="81724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port lacustre</a:t>
            </a:r>
            <a:endParaRPr lang="fr-FR" sz="1400" dirty="0">
              <a:solidFill>
                <a:schemeClr val="tx1"/>
              </a:solidFill>
            </a:endParaRPr>
          </a:p>
        </p:txBody>
      </p:sp>
      <p:sp>
        <p:nvSpPr>
          <p:cNvPr id="18" name="Organigramme : Connecteur 17"/>
          <p:cNvSpPr/>
          <p:nvPr/>
        </p:nvSpPr>
        <p:spPr>
          <a:xfrm>
            <a:off x="1691680" y="4869160"/>
            <a:ext cx="1368152" cy="81724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palafitte</a:t>
            </a:r>
            <a:endParaRPr lang="fr-FR" sz="1400" dirty="0">
              <a:solidFill>
                <a:schemeClr val="tx1"/>
              </a:solidFill>
            </a:endParaRPr>
          </a:p>
        </p:txBody>
      </p:sp>
      <p:sp>
        <p:nvSpPr>
          <p:cNvPr id="19" name="Organigramme : Connecteur 18"/>
          <p:cNvSpPr/>
          <p:nvPr/>
        </p:nvSpPr>
        <p:spPr>
          <a:xfrm>
            <a:off x="611560" y="3356992"/>
            <a:ext cx="864096" cy="81724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port</a:t>
            </a:r>
            <a:endParaRPr lang="fr-FR" sz="1100" dirty="0">
              <a:solidFill>
                <a:schemeClr val="tx1"/>
              </a:solidFill>
            </a:endParaRPr>
          </a:p>
        </p:txBody>
      </p:sp>
      <p:sp>
        <p:nvSpPr>
          <p:cNvPr id="20" name="Organigramme : Connecteur 19"/>
          <p:cNvSpPr/>
          <p:nvPr/>
        </p:nvSpPr>
        <p:spPr>
          <a:xfrm>
            <a:off x="0" y="4437112"/>
            <a:ext cx="1008112" cy="81724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port fluvial</a:t>
            </a:r>
            <a:endParaRPr lang="fr-FR" sz="1400" dirty="0">
              <a:solidFill>
                <a:schemeClr val="tx1"/>
              </a:solidFill>
            </a:endParaRPr>
          </a:p>
        </p:txBody>
      </p:sp>
      <p:sp>
        <p:nvSpPr>
          <p:cNvPr id="21" name="Organigramme : Connecteur 20"/>
          <p:cNvSpPr/>
          <p:nvPr/>
        </p:nvSpPr>
        <p:spPr>
          <a:xfrm>
            <a:off x="899592" y="5157192"/>
            <a:ext cx="1008112" cy="81724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fleuve</a:t>
            </a:r>
            <a:endParaRPr lang="fr-FR" sz="1100" dirty="0">
              <a:solidFill>
                <a:schemeClr val="tx1"/>
              </a:solidFill>
            </a:endParaRPr>
          </a:p>
        </p:txBody>
      </p:sp>
      <p:cxnSp>
        <p:nvCxnSpPr>
          <p:cNvPr id="43" name="Forme 42"/>
          <p:cNvCxnSpPr/>
          <p:nvPr/>
        </p:nvCxnSpPr>
        <p:spPr>
          <a:xfrm>
            <a:off x="2483768" y="2852936"/>
            <a:ext cx="720080" cy="432048"/>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Forme 44"/>
          <p:cNvCxnSpPr/>
          <p:nvPr/>
        </p:nvCxnSpPr>
        <p:spPr>
          <a:xfrm flipV="1">
            <a:off x="1115616" y="2852936"/>
            <a:ext cx="1224136" cy="792088"/>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Forme 50"/>
          <p:cNvCxnSpPr/>
          <p:nvPr/>
        </p:nvCxnSpPr>
        <p:spPr>
          <a:xfrm>
            <a:off x="611560" y="5157192"/>
            <a:ext cx="504056" cy="36004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Forme 52"/>
          <p:cNvCxnSpPr/>
          <p:nvPr/>
        </p:nvCxnSpPr>
        <p:spPr>
          <a:xfrm>
            <a:off x="1547664" y="4797152"/>
            <a:ext cx="576064" cy="36004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H="1" flipV="1">
            <a:off x="2411760" y="2852936"/>
            <a:ext cx="288032" cy="108012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flipV="1">
            <a:off x="611560" y="3933056"/>
            <a:ext cx="288032" cy="576064"/>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flipH="1" flipV="1">
            <a:off x="1115616" y="3933056"/>
            <a:ext cx="216024" cy="43204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flipH="1" flipV="1">
            <a:off x="3563888" y="3501008"/>
            <a:ext cx="792089" cy="792089"/>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flipH="1" flipV="1">
            <a:off x="3419872" y="3501008"/>
            <a:ext cx="72008" cy="100811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p:nvPr/>
        </p:nvCxnSpPr>
        <p:spPr>
          <a:xfrm flipV="1">
            <a:off x="3419872" y="2564904"/>
            <a:ext cx="279648" cy="656456"/>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8" name="Forme 117"/>
          <p:cNvCxnSpPr/>
          <p:nvPr/>
        </p:nvCxnSpPr>
        <p:spPr>
          <a:xfrm flipV="1">
            <a:off x="1547664" y="4149080"/>
            <a:ext cx="864096" cy="288032"/>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p:nvPr/>
        </p:nvCxnSpPr>
        <p:spPr>
          <a:xfrm flipV="1">
            <a:off x="539552" y="3933056"/>
            <a:ext cx="432048" cy="72008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8680"/>
            <a:ext cx="3851920" cy="633200"/>
          </a:xfrm>
          <a:solidFill>
            <a:schemeClr val="accent2"/>
          </a:solidFill>
          <a:effectLst>
            <a:outerShdw blurRad="50800" dist="38100" dir="5400000" algn="t" rotWithShape="0">
              <a:prstClr val="black">
                <a:alpha val="40000"/>
              </a:prstClr>
            </a:outerShdw>
          </a:effectLst>
        </p:spPr>
        <p:txBody>
          <a:bodyPr>
            <a:normAutofit fontScale="90000"/>
          </a:bodyPr>
          <a:lstStyle/>
          <a:p>
            <a:pPr algn="l"/>
            <a:r>
              <a:rPr lang="fr-FR" sz="3600" dirty="0" smtClean="0">
                <a:solidFill>
                  <a:schemeClr val="bg2"/>
                </a:solidFill>
              </a:rPr>
              <a:t>  </a:t>
            </a:r>
            <a:r>
              <a:rPr lang="fr-FR" sz="3600" b="1" dirty="0" smtClean="0">
                <a:solidFill>
                  <a:schemeClr val="bg2"/>
                </a:solidFill>
              </a:rPr>
              <a:t>Thésaurus pivot</a:t>
            </a:r>
            <a:endParaRPr lang="fr-FR" sz="3600" b="1" dirty="0">
              <a:solidFill>
                <a:schemeClr val="bg2"/>
              </a:solidFill>
            </a:endParaRPr>
          </a:p>
        </p:txBody>
      </p:sp>
      <p:sp>
        <p:nvSpPr>
          <p:cNvPr id="14" name="Rectangle 13"/>
          <p:cNvSpPr/>
          <p:nvPr/>
        </p:nvSpPr>
        <p:spPr>
          <a:xfrm>
            <a:off x="683568" y="2708920"/>
            <a:ext cx="8118648" cy="3416320"/>
          </a:xfrm>
          <a:prstGeom prst="rect">
            <a:avLst/>
          </a:prstGeom>
        </p:spPr>
        <p:txBody>
          <a:bodyPr wrap="square" numCol="1">
            <a:spAutoFit/>
          </a:bodyPr>
          <a:lstStyle/>
          <a:p>
            <a:r>
              <a:rPr lang="fr-FR" sz="2400" dirty="0" smtClean="0"/>
              <a:t>Encourager l’appropriation du thésaurus</a:t>
            </a:r>
          </a:p>
          <a:p>
            <a:r>
              <a:rPr lang="fr-FR" sz="2400" dirty="0" smtClean="0"/>
              <a:t>Enrichir le lexique avec les vocabulaires existant</a:t>
            </a:r>
          </a:p>
          <a:p>
            <a:r>
              <a:rPr lang="fr-FR" sz="2400" dirty="0" smtClean="0"/>
              <a:t>Soutenir la mise en relation des systèmes</a:t>
            </a:r>
          </a:p>
          <a:p>
            <a:endParaRPr lang="fr-FR" sz="2400" dirty="0" smtClean="0"/>
          </a:p>
          <a:p>
            <a:endParaRPr lang="fr-FR" sz="2400" dirty="0" smtClean="0"/>
          </a:p>
          <a:p>
            <a:r>
              <a:rPr lang="fr-FR" sz="2400" dirty="0" smtClean="0">
                <a:solidFill>
                  <a:srgbClr val="C00000"/>
                </a:solidFill>
                <a:effectLst>
                  <a:outerShdw blurRad="38100" dist="38100" dir="2700000" algn="tl">
                    <a:srgbClr val="000000">
                      <a:alpha val="43137"/>
                    </a:srgbClr>
                  </a:outerShdw>
                </a:effectLst>
              </a:rPr>
              <a:t>Travaillons ensemble !</a:t>
            </a:r>
          </a:p>
          <a:p>
            <a:endParaRPr lang="fr-FR" sz="2400" dirty="0" smtClean="0"/>
          </a:p>
          <a:p>
            <a:endParaRPr lang="fr-FR" sz="2400" dirty="0" smtClean="0"/>
          </a:p>
          <a:p>
            <a:endParaRPr lang="fr-FR" sz="2400" dirty="0" smtClean="0"/>
          </a:p>
        </p:txBody>
      </p:sp>
      <p:sp>
        <p:nvSpPr>
          <p:cNvPr id="5" name="ZoneTexte 4"/>
          <p:cNvSpPr txBox="1"/>
          <p:nvPr/>
        </p:nvSpPr>
        <p:spPr>
          <a:xfrm>
            <a:off x="251520" y="1196752"/>
            <a:ext cx="8496944" cy="584775"/>
          </a:xfrm>
          <a:prstGeom prst="rect">
            <a:avLst/>
          </a:prstGeom>
          <a:noFill/>
        </p:spPr>
        <p:txBody>
          <a:bodyPr wrap="square" rtlCol="0">
            <a:spAutoFit/>
          </a:bodyPr>
          <a:lstStyle/>
          <a:p>
            <a:r>
              <a:rPr lang="fr-FR" sz="3200" b="1" i="1" dirty="0" smtClean="0">
                <a:solidFill>
                  <a:schemeClr val="accent2"/>
                </a:solidFill>
                <a:latin typeface="Adobe Devanagari" pitchFamily="18" charset="0"/>
                <a:cs typeface="Adobe Devanagari" pitchFamily="18" charset="0"/>
              </a:rPr>
              <a:t>Pour une recherche  documentaire efficace</a:t>
            </a:r>
            <a:endParaRPr lang="fr-FR" sz="3200" b="1" i="1" dirty="0">
              <a:solidFill>
                <a:schemeClr val="accent2"/>
              </a:solidFill>
              <a:latin typeface="Adobe Devanagari" pitchFamily="18" charset="0"/>
              <a:cs typeface="Adobe Devanagari"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8680"/>
            <a:ext cx="3851920" cy="633200"/>
          </a:xfrm>
          <a:solidFill>
            <a:schemeClr val="accent2"/>
          </a:solidFill>
          <a:effectLst>
            <a:outerShdw blurRad="50800" dist="38100" dir="5400000" algn="t" rotWithShape="0">
              <a:prstClr val="black">
                <a:alpha val="40000"/>
              </a:prstClr>
            </a:outerShdw>
          </a:effectLst>
        </p:spPr>
        <p:txBody>
          <a:bodyPr>
            <a:normAutofit fontScale="90000"/>
          </a:bodyPr>
          <a:lstStyle/>
          <a:p>
            <a:pPr algn="l"/>
            <a:r>
              <a:rPr lang="fr-FR" sz="3600" dirty="0" smtClean="0">
                <a:solidFill>
                  <a:schemeClr val="bg2"/>
                </a:solidFill>
              </a:rPr>
              <a:t>  </a:t>
            </a:r>
            <a:r>
              <a:rPr lang="fr-FR" sz="3600" b="1" dirty="0" smtClean="0">
                <a:solidFill>
                  <a:schemeClr val="bg2"/>
                </a:solidFill>
              </a:rPr>
              <a:t>Thésaurus</a:t>
            </a:r>
            <a:endParaRPr lang="fr-FR" sz="3600" b="1" dirty="0">
              <a:solidFill>
                <a:schemeClr val="bg2"/>
              </a:solidFill>
            </a:endParaRPr>
          </a:p>
        </p:txBody>
      </p:sp>
      <p:sp>
        <p:nvSpPr>
          <p:cNvPr id="4" name="ZoneTexte 3"/>
          <p:cNvSpPr txBox="1"/>
          <p:nvPr/>
        </p:nvSpPr>
        <p:spPr>
          <a:xfrm>
            <a:off x="251520" y="1196752"/>
            <a:ext cx="3600400" cy="584775"/>
          </a:xfrm>
          <a:prstGeom prst="rect">
            <a:avLst/>
          </a:prstGeom>
          <a:noFill/>
        </p:spPr>
        <p:txBody>
          <a:bodyPr wrap="square" rtlCol="0">
            <a:spAutoFit/>
          </a:bodyPr>
          <a:lstStyle/>
          <a:p>
            <a:r>
              <a:rPr lang="fr-FR" sz="3200" b="1" i="1" dirty="0" smtClean="0">
                <a:solidFill>
                  <a:schemeClr val="accent2"/>
                </a:solidFill>
                <a:latin typeface="Adobe Devanagari" pitchFamily="18" charset="0"/>
                <a:cs typeface="Adobe Devanagari" pitchFamily="18" charset="0"/>
              </a:rPr>
              <a:t>depuis + 30 ans</a:t>
            </a:r>
            <a:endParaRPr lang="fr-FR" sz="3200" b="1" i="1" dirty="0">
              <a:solidFill>
                <a:schemeClr val="accent2"/>
              </a:solidFill>
              <a:latin typeface="Adobe Devanagari" pitchFamily="18" charset="0"/>
              <a:cs typeface="Adobe Devanagari" pitchFamily="18" charset="0"/>
            </a:endParaRPr>
          </a:p>
        </p:txBody>
      </p:sp>
      <p:sp>
        <p:nvSpPr>
          <p:cNvPr id="15" name="Flèche droite 14"/>
          <p:cNvSpPr/>
          <p:nvPr/>
        </p:nvSpPr>
        <p:spPr>
          <a:xfrm>
            <a:off x="0" y="3672408"/>
            <a:ext cx="8892480" cy="196600"/>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rot="2714057">
            <a:off x="603517" y="3453009"/>
            <a:ext cx="672462" cy="663181"/>
          </a:xfrm>
          <a:prstGeom prst="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bg1"/>
              </a:solidFill>
            </a:endParaRPr>
          </a:p>
        </p:txBody>
      </p:sp>
      <p:sp>
        <p:nvSpPr>
          <p:cNvPr id="34" name="Rectangle 33"/>
          <p:cNvSpPr/>
          <p:nvPr/>
        </p:nvSpPr>
        <p:spPr>
          <a:xfrm rot="2714057">
            <a:off x="4846592" y="3441684"/>
            <a:ext cx="666579" cy="669113"/>
          </a:xfrm>
          <a:prstGeom prst="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accent2"/>
              </a:solidFill>
            </a:endParaRPr>
          </a:p>
        </p:txBody>
      </p:sp>
      <p:sp>
        <p:nvSpPr>
          <p:cNvPr id="35" name="Rectangle 34"/>
          <p:cNvSpPr/>
          <p:nvPr/>
        </p:nvSpPr>
        <p:spPr>
          <a:xfrm rot="2714057">
            <a:off x="6685390" y="3444649"/>
            <a:ext cx="672463" cy="663182"/>
          </a:xfrm>
          <a:prstGeom prst="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accent2"/>
              </a:solidFill>
            </a:endParaRPr>
          </a:p>
        </p:txBody>
      </p:sp>
      <p:sp>
        <p:nvSpPr>
          <p:cNvPr id="36" name="ZoneTexte 35"/>
          <p:cNvSpPr txBox="1"/>
          <p:nvPr/>
        </p:nvSpPr>
        <p:spPr>
          <a:xfrm>
            <a:off x="650366" y="3608759"/>
            <a:ext cx="576064" cy="323165"/>
          </a:xfrm>
          <a:prstGeom prst="rect">
            <a:avLst/>
          </a:prstGeom>
          <a:solidFill>
            <a:schemeClr val="accent2">
              <a:lumMod val="75000"/>
            </a:schemeClr>
          </a:solidFill>
          <a:ln>
            <a:noFill/>
          </a:ln>
        </p:spPr>
        <p:txBody>
          <a:bodyPr wrap="square" rtlCol="0">
            <a:spAutoFit/>
          </a:bodyPr>
          <a:lstStyle/>
          <a:p>
            <a:pPr algn="ctr"/>
            <a:r>
              <a:rPr lang="fr-FR" sz="1500" b="1" dirty="0" smtClean="0">
                <a:solidFill>
                  <a:schemeClr val="bg1"/>
                </a:solidFill>
              </a:rPr>
              <a:t>1985</a:t>
            </a:r>
            <a:endParaRPr lang="fr-FR" sz="1500" dirty="0">
              <a:solidFill>
                <a:schemeClr val="bg1"/>
              </a:solidFill>
            </a:endParaRPr>
          </a:p>
        </p:txBody>
      </p:sp>
      <p:sp>
        <p:nvSpPr>
          <p:cNvPr id="37" name="ZoneTexte 36"/>
          <p:cNvSpPr txBox="1"/>
          <p:nvPr/>
        </p:nvSpPr>
        <p:spPr>
          <a:xfrm>
            <a:off x="4886323" y="3600400"/>
            <a:ext cx="576064" cy="323165"/>
          </a:xfrm>
          <a:prstGeom prst="rect">
            <a:avLst/>
          </a:prstGeom>
          <a:solidFill>
            <a:schemeClr val="accent2">
              <a:lumMod val="75000"/>
            </a:schemeClr>
          </a:solidFill>
          <a:ln>
            <a:noFill/>
          </a:ln>
        </p:spPr>
        <p:txBody>
          <a:bodyPr wrap="square" rtlCol="0">
            <a:spAutoFit/>
          </a:bodyPr>
          <a:lstStyle/>
          <a:p>
            <a:pPr algn="ctr"/>
            <a:r>
              <a:rPr lang="fr-FR" sz="1500" b="1" dirty="0" smtClean="0">
                <a:solidFill>
                  <a:schemeClr val="bg1"/>
                </a:solidFill>
              </a:rPr>
              <a:t>2005</a:t>
            </a:r>
            <a:endParaRPr lang="fr-FR" sz="1500" dirty="0">
              <a:solidFill>
                <a:schemeClr val="bg1"/>
              </a:solidFill>
            </a:endParaRPr>
          </a:p>
        </p:txBody>
      </p:sp>
      <p:sp>
        <p:nvSpPr>
          <p:cNvPr id="38" name="ZoneTexte 37"/>
          <p:cNvSpPr txBox="1"/>
          <p:nvPr/>
        </p:nvSpPr>
        <p:spPr>
          <a:xfrm>
            <a:off x="6732240" y="3600400"/>
            <a:ext cx="576064" cy="323165"/>
          </a:xfrm>
          <a:prstGeom prst="rect">
            <a:avLst/>
          </a:prstGeom>
          <a:solidFill>
            <a:schemeClr val="accent2">
              <a:lumMod val="75000"/>
            </a:schemeClr>
          </a:solidFill>
          <a:ln>
            <a:noFill/>
          </a:ln>
        </p:spPr>
        <p:txBody>
          <a:bodyPr wrap="square" rtlCol="0">
            <a:spAutoFit/>
          </a:bodyPr>
          <a:lstStyle/>
          <a:p>
            <a:pPr algn="ctr"/>
            <a:r>
              <a:rPr lang="fr-FR" sz="1500" b="1" dirty="0" smtClean="0">
                <a:solidFill>
                  <a:schemeClr val="bg1"/>
                </a:solidFill>
              </a:rPr>
              <a:t>2017</a:t>
            </a:r>
            <a:endParaRPr lang="fr-FR" sz="1500" dirty="0">
              <a:solidFill>
                <a:schemeClr val="bg1"/>
              </a:solidFill>
            </a:endParaRPr>
          </a:p>
        </p:txBody>
      </p:sp>
      <p:sp>
        <p:nvSpPr>
          <p:cNvPr id="39" name="ZoneTexte 38"/>
          <p:cNvSpPr txBox="1"/>
          <p:nvPr/>
        </p:nvSpPr>
        <p:spPr>
          <a:xfrm>
            <a:off x="827584" y="2348880"/>
            <a:ext cx="2880320" cy="954107"/>
          </a:xfrm>
          <a:prstGeom prst="rect">
            <a:avLst/>
          </a:prstGeom>
          <a:noFill/>
        </p:spPr>
        <p:txBody>
          <a:bodyPr wrap="square" rtlCol="0">
            <a:spAutoFit/>
          </a:bodyPr>
          <a:lstStyle/>
          <a:p>
            <a:r>
              <a:rPr lang="fr-FR" sz="1400" dirty="0" smtClean="0"/>
              <a:t>Création de PACTOLS</a:t>
            </a:r>
            <a:br>
              <a:rPr lang="fr-FR" sz="1400" dirty="0" smtClean="0"/>
            </a:br>
            <a:r>
              <a:rPr lang="fr-FR" sz="1400" dirty="0" smtClean="0">
                <a:effectLst>
                  <a:outerShdw blurRad="38100" dist="38100" dir="2700000" algn="tl">
                    <a:srgbClr val="000000">
                      <a:alpha val="43137"/>
                    </a:srgbClr>
                  </a:outerShdw>
                </a:effectLst>
              </a:rPr>
              <a:t>pour faciliter la recherche</a:t>
            </a:r>
          </a:p>
          <a:p>
            <a:r>
              <a:rPr lang="fr-FR" sz="1400" dirty="0" smtClean="0"/>
              <a:t>dans le Catalogue Collectif Indexé</a:t>
            </a:r>
            <a:br>
              <a:rPr lang="fr-FR" sz="1400" dirty="0" smtClean="0"/>
            </a:br>
            <a:r>
              <a:rPr lang="fr-FR" sz="1400" dirty="0" smtClean="0"/>
              <a:t>de FRANTIQ</a:t>
            </a:r>
          </a:p>
        </p:txBody>
      </p:sp>
      <p:sp>
        <p:nvSpPr>
          <p:cNvPr id="40" name="ZoneTexte 39"/>
          <p:cNvSpPr txBox="1"/>
          <p:nvPr/>
        </p:nvSpPr>
        <p:spPr>
          <a:xfrm>
            <a:off x="5076056" y="2448272"/>
            <a:ext cx="1512168" cy="738664"/>
          </a:xfrm>
          <a:prstGeom prst="rect">
            <a:avLst/>
          </a:prstGeom>
          <a:noFill/>
        </p:spPr>
        <p:txBody>
          <a:bodyPr wrap="square" rtlCol="0">
            <a:spAutoFit/>
          </a:bodyPr>
          <a:lstStyle/>
          <a:p>
            <a:r>
              <a:rPr lang="fr-FR" sz="1400" dirty="0" smtClean="0"/>
              <a:t>Développement</a:t>
            </a:r>
            <a:br>
              <a:rPr lang="fr-FR" sz="1400" dirty="0" smtClean="0"/>
            </a:br>
            <a:r>
              <a:rPr lang="fr-FR" sz="1400" dirty="0" smtClean="0"/>
              <a:t>du gestionnaire Opentheso</a:t>
            </a:r>
            <a:endParaRPr lang="fr-FR" sz="1400" dirty="0"/>
          </a:p>
        </p:txBody>
      </p:sp>
      <p:sp>
        <p:nvSpPr>
          <p:cNvPr id="41" name="ZoneTexte 40"/>
          <p:cNvSpPr txBox="1"/>
          <p:nvPr/>
        </p:nvSpPr>
        <p:spPr>
          <a:xfrm>
            <a:off x="6948264" y="2501696"/>
            <a:ext cx="1800200" cy="738664"/>
          </a:xfrm>
          <a:prstGeom prst="rect">
            <a:avLst/>
          </a:prstGeom>
          <a:noFill/>
        </p:spPr>
        <p:txBody>
          <a:bodyPr wrap="square" rtlCol="0">
            <a:spAutoFit/>
          </a:bodyPr>
          <a:lstStyle/>
          <a:p>
            <a:r>
              <a:rPr lang="fr-FR" sz="1400" dirty="0" smtClean="0"/>
              <a:t>Lancement du projet de réorganisation du thésaurus</a:t>
            </a:r>
            <a:endParaRPr lang="fr-FR" sz="1400" dirty="0"/>
          </a:p>
        </p:txBody>
      </p:sp>
      <p:sp>
        <p:nvSpPr>
          <p:cNvPr id="24578" name="AutoShape 2" descr="Accue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580" name="AutoShape 4" descr="Accue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266" name="AutoShape 2" descr="Logo Frantiq 20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5076056" y="4392488"/>
            <a:ext cx="1512168" cy="307777"/>
          </a:xfrm>
          <a:prstGeom prst="rect">
            <a:avLst/>
          </a:prstGeom>
          <a:noFill/>
        </p:spPr>
        <p:txBody>
          <a:bodyPr wrap="square" rtlCol="0">
            <a:spAutoFit/>
          </a:bodyPr>
          <a:lstStyle/>
          <a:p>
            <a:r>
              <a:rPr lang="fr-FR" sz="1400" i="1" dirty="0" smtClean="0">
                <a:solidFill>
                  <a:srgbClr val="C00000"/>
                </a:solidFill>
              </a:rPr>
              <a:t>Collaboratif</a:t>
            </a:r>
            <a:endParaRPr lang="fr-FR" sz="1400" i="1" dirty="0">
              <a:solidFill>
                <a:srgbClr val="C00000"/>
              </a:solidFill>
            </a:endParaRPr>
          </a:p>
        </p:txBody>
      </p:sp>
      <p:sp>
        <p:nvSpPr>
          <p:cNvPr id="22" name="ZoneTexte 21"/>
          <p:cNvSpPr txBox="1"/>
          <p:nvPr/>
        </p:nvSpPr>
        <p:spPr>
          <a:xfrm>
            <a:off x="5508104" y="4608512"/>
            <a:ext cx="1512168" cy="307777"/>
          </a:xfrm>
          <a:prstGeom prst="rect">
            <a:avLst/>
          </a:prstGeom>
          <a:noFill/>
        </p:spPr>
        <p:txBody>
          <a:bodyPr wrap="square" rtlCol="0">
            <a:spAutoFit/>
          </a:bodyPr>
          <a:lstStyle/>
          <a:p>
            <a:r>
              <a:rPr lang="fr-FR" sz="1400" i="1" dirty="0" smtClean="0">
                <a:solidFill>
                  <a:srgbClr val="C00000"/>
                </a:solidFill>
              </a:rPr>
              <a:t>Interopérable</a:t>
            </a:r>
            <a:endParaRPr lang="fr-FR" sz="1400" i="1" dirty="0">
              <a:solidFill>
                <a:srgbClr val="C00000"/>
              </a:solidFill>
            </a:endParaRPr>
          </a:p>
        </p:txBody>
      </p:sp>
      <p:sp>
        <p:nvSpPr>
          <p:cNvPr id="23" name="ZoneTexte 22"/>
          <p:cNvSpPr txBox="1"/>
          <p:nvPr/>
        </p:nvSpPr>
        <p:spPr>
          <a:xfrm>
            <a:off x="6012160" y="4824536"/>
            <a:ext cx="1512168" cy="307777"/>
          </a:xfrm>
          <a:prstGeom prst="rect">
            <a:avLst/>
          </a:prstGeom>
          <a:noFill/>
        </p:spPr>
        <p:txBody>
          <a:bodyPr wrap="square" rtlCol="0">
            <a:spAutoFit/>
          </a:bodyPr>
          <a:lstStyle/>
          <a:p>
            <a:r>
              <a:rPr lang="fr-FR" sz="1400" i="1" dirty="0" err="1" smtClean="0">
                <a:solidFill>
                  <a:srgbClr val="C00000"/>
                </a:solidFill>
              </a:rPr>
              <a:t>Citable</a:t>
            </a:r>
            <a:endParaRPr lang="fr-FR" sz="1400" i="1" dirty="0">
              <a:solidFill>
                <a:srgbClr val="C00000"/>
              </a:solidFill>
            </a:endParaRPr>
          </a:p>
        </p:txBody>
      </p:sp>
      <p:sp>
        <p:nvSpPr>
          <p:cNvPr id="24" name="ZoneTexte 23"/>
          <p:cNvSpPr txBox="1"/>
          <p:nvPr/>
        </p:nvSpPr>
        <p:spPr>
          <a:xfrm>
            <a:off x="827584" y="4320480"/>
            <a:ext cx="2304256" cy="523220"/>
          </a:xfrm>
          <a:prstGeom prst="rect">
            <a:avLst/>
          </a:prstGeom>
          <a:noFill/>
        </p:spPr>
        <p:txBody>
          <a:bodyPr wrap="square" rtlCol="0">
            <a:spAutoFit/>
          </a:bodyPr>
          <a:lstStyle/>
          <a:p>
            <a:r>
              <a:rPr lang="fr-FR" sz="1400" i="1" dirty="0" smtClean="0">
                <a:solidFill>
                  <a:srgbClr val="C00000"/>
                </a:solidFill>
              </a:rPr>
              <a:t>Structuré</a:t>
            </a:r>
          </a:p>
          <a:p>
            <a:r>
              <a:rPr lang="fr-FR" sz="1400" i="1" dirty="0" smtClean="0">
                <a:solidFill>
                  <a:srgbClr val="C00000"/>
                </a:solidFill>
              </a:rPr>
              <a:t>Contrôlé</a:t>
            </a:r>
          </a:p>
        </p:txBody>
      </p:sp>
      <p:sp>
        <p:nvSpPr>
          <p:cNvPr id="26" name="ZoneTexte 25"/>
          <p:cNvSpPr txBox="1"/>
          <p:nvPr/>
        </p:nvSpPr>
        <p:spPr>
          <a:xfrm>
            <a:off x="7020272" y="4392488"/>
            <a:ext cx="1512168" cy="307777"/>
          </a:xfrm>
          <a:prstGeom prst="rect">
            <a:avLst/>
          </a:prstGeom>
          <a:noFill/>
        </p:spPr>
        <p:txBody>
          <a:bodyPr wrap="square" rtlCol="0">
            <a:spAutoFit/>
          </a:bodyPr>
          <a:lstStyle/>
          <a:p>
            <a:r>
              <a:rPr lang="fr-FR" sz="1400" i="1" dirty="0" smtClean="0">
                <a:solidFill>
                  <a:srgbClr val="C00000"/>
                </a:solidFill>
              </a:rPr>
              <a:t>Partagé</a:t>
            </a:r>
            <a:endParaRPr lang="fr-FR" sz="1400" i="1" dirty="0">
              <a:solidFill>
                <a:srgbClr val="C00000"/>
              </a:solidFill>
            </a:endParaRPr>
          </a:p>
        </p:txBody>
      </p:sp>
      <p:sp>
        <p:nvSpPr>
          <p:cNvPr id="27" name="Rectangle 26"/>
          <p:cNvSpPr/>
          <p:nvPr/>
        </p:nvSpPr>
        <p:spPr>
          <a:xfrm>
            <a:off x="7056784" y="5013176"/>
            <a:ext cx="2087216" cy="1384995"/>
          </a:xfrm>
          <a:prstGeom prst="rect">
            <a:avLst/>
          </a:prstGeom>
          <a:solidFill>
            <a:schemeClr val="accent2">
              <a:lumMod val="20000"/>
              <a:lumOff val="80000"/>
            </a:schemeClr>
          </a:solidFill>
        </p:spPr>
        <p:txBody>
          <a:bodyPr wrap="square">
            <a:spAutoFit/>
          </a:bodyPr>
          <a:lstStyle/>
          <a:p>
            <a:r>
              <a:rPr lang="fr-FR" sz="1050" b="1" i="1" dirty="0" smtClean="0"/>
              <a:t>GT PACTOLS &amp; </a:t>
            </a:r>
            <a:r>
              <a:rPr lang="fr-FR" sz="1050" b="1" i="1" dirty="0" err="1" smtClean="0"/>
              <a:t>admin</a:t>
            </a:r>
            <a:endParaRPr lang="fr-FR" sz="1050" b="1" i="1" dirty="0" smtClean="0"/>
          </a:p>
          <a:p>
            <a:r>
              <a:rPr lang="fr-FR" sz="1050" i="1" dirty="0" smtClean="0"/>
              <a:t>E. </a:t>
            </a:r>
            <a:r>
              <a:rPr lang="fr-FR" sz="1050" i="1" dirty="0" err="1" smtClean="0"/>
              <a:t>Bryas</a:t>
            </a:r>
            <a:r>
              <a:rPr lang="fr-FR" sz="1050" i="1" dirty="0" smtClean="0"/>
              <a:t>, </a:t>
            </a:r>
            <a:r>
              <a:rPr lang="fr-FR" sz="1050" i="1" dirty="0" err="1" smtClean="0"/>
              <a:t>Inrap</a:t>
            </a:r>
            <a:endParaRPr lang="fr-FR" sz="1050" i="1" dirty="0" smtClean="0"/>
          </a:p>
          <a:p>
            <a:r>
              <a:rPr lang="fr-FR" sz="1050" i="1" dirty="0" smtClean="0"/>
              <a:t>M. </a:t>
            </a:r>
            <a:r>
              <a:rPr lang="fr-FR" sz="1050" i="1" dirty="0" err="1" smtClean="0"/>
              <a:t>Lugnot</a:t>
            </a:r>
            <a:r>
              <a:rPr lang="fr-FR" sz="1050" i="1" dirty="0" smtClean="0"/>
              <a:t>, MOM</a:t>
            </a:r>
          </a:p>
          <a:p>
            <a:r>
              <a:rPr lang="fr-FR" sz="1050" i="1" dirty="0" smtClean="0"/>
              <a:t>P. </a:t>
            </a:r>
            <a:r>
              <a:rPr lang="fr-FR" sz="1050" i="1" dirty="0" err="1" smtClean="0"/>
              <a:t>Moitrel</a:t>
            </a:r>
            <a:r>
              <a:rPr lang="fr-FR" sz="1050" i="1" dirty="0" smtClean="0"/>
              <a:t>, SRA Normandie</a:t>
            </a:r>
          </a:p>
          <a:p>
            <a:r>
              <a:rPr lang="fr-FR" sz="1050" i="1" dirty="0" smtClean="0"/>
              <a:t>C. </a:t>
            </a:r>
            <a:r>
              <a:rPr lang="fr-FR" sz="1050" i="1" dirty="0" err="1" smtClean="0"/>
              <a:t>Molinié</a:t>
            </a:r>
            <a:r>
              <a:rPr lang="fr-FR" sz="1050" i="1" dirty="0" smtClean="0"/>
              <a:t>, Musée Saint-Raymond</a:t>
            </a:r>
          </a:p>
          <a:p>
            <a:r>
              <a:rPr lang="fr-FR" sz="1050" i="1" dirty="0" smtClean="0"/>
              <a:t>B. Nouvel, CCJ</a:t>
            </a:r>
          </a:p>
          <a:p>
            <a:r>
              <a:rPr lang="fr-FR" sz="1050" i="1" dirty="0" smtClean="0"/>
              <a:t>M. Rousset, MOM</a:t>
            </a:r>
          </a:p>
          <a:p>
            <a:r>
              <a:rPr lang="fr-FR" sz="1050" i="1" dirty="0" smtClean="0"/>
              <a:t>E. </a:t>
            </a:r>
            <a:r>
              <a:rPr lang="fr-FR" sz="1050" i="1" dirty="0" err="1" smtClean="0"/>
              <a:t>Sinigaglia</a:t>
            </a:r>
            <a:r>
              <a:rPr lang="fr-FR" sz="1050" i="1" dirty="0" smtClean="0"/>
              <a:t>, MAE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8680"/>
            <a:ext cx="3851920" cy="633200"/>
          </a:xfrm>
          <a:solidFill>
            <a:schemeClr val="accent2"/>
          </a:solidFill>
          <a:effectLst>
            <a:outerShdw blurRad="50800" dist="38100" dir="5400000" algn="t" rotWithShape="0">
              <a:prstClr val="black">
                <a:alpha val="40000"/>
              </a:prstClr>
            </a:outerShdw>
          </a:effectLst>
        </p:spPr>
        <p:txBody>
          <a:bodyPr>
            <a:normAutofit fontScale="90000"/>
          </a:bodyPr>
          <a:lstStyle/>
          <a:p>
            <a:pPr algn="l"/>
            <a:r>
              <a:rPr lang="fr-FR" sz="3600" dirty="0" smtClean="0">
                <a:solidFill>
                  <a:schemeClr val="bg2"/>
                </a:solidFill>
              </a:rPr>
              <a:t>  </a:t>
            </a:r>
            <a:r>
              <a:rPr lang="fr-FR" sz="3600" b="1" dirty="0" smtClean="0">
                <a:solidFill>
                  <a:schemeClr val="bg2"/>
                </a:solidFill>
              </a:rPr>
              <a:t>Pour l’archéologie</a:t>
            </a:r>
            <a:endParaRPr lang="fr-FR" sz="3600" b="1" dirty="0">
              <a:solidFill>
                <a:schemeClr val="bg2"/>
              </a:solidFill>
            </a:endParaRPr>
          </a:p>
        </p:txBody>
      </p:sp>
      <p:sp>
        <p:nvSpPr>
          <p:cNvPr id="4" name="ZoneTexte 3"/>
          <p:cNvSpPr txBox="1"/>
          <p:nvPr/>
        </p:nvSpPr>
        <p:spPr>
          <a:xfrm>
            <a:off x="251520" y="1196752"/>
            <a:ext cx="3600400" cy="584775"/>
          </a:xfrm>
          <a:prstGeom prst="rect">
            <a:avLst/>
          </a:prstGeom>
          <a:noFill/>
        </p:spPr>
        <p:txBody>
          <a:bodyPr wrap="square" rtlCol="0">
            <a:spAutoFit/>
          </a:bodyPr>
          <a:lstStyle/>
          <a:p>
            <a:r>
              <a:rPr lang="fr-FR" sz="3200" b="1" i="1" dirty="0" smtClean="0">
                <a:solidFill>
                  <a:schemeClr val="accent2"/>
                </a:solidFill>
                <a:latin typeface="Adobe Devanagari" pitchFamily="18" charset="0"/>
                <a:cs typeface="Adobe Devanagari" pitchFamily="18" charset="0"/>
              </a:rPr>
              <a:t>6 domaines</a:t>
            </a:r>
            <a:endParaRPr lang="fr-FR" sz="3200" b="1" i="1" dirty="0">
              <a:solidFill>
                <a:schemeClr val="accent2"/>
              </a:solidFill>
              <a:latin typeface="Adobe Devanagari" pitchFamily="18" charset="0"/>
              <a:cs typeface="Adobe Devanagari" pitchFamily="18" charset="0"/>
            </a:endParaRPr>
          </a:p>
        </p:txBody>
      </p:sp>
      <p:pic>
        <p:nvPicPr>
          <p:cNvPr id="5" name="Picture 5"/>
          <p:cNvPicPr>
            <a:picLocks noChangeAspect="1" noChangeArrowheads="1"/>
          </p:cNvPicPr>
          <p:nvPr/>
        </p:nvPicPr>
        <p:blipFill>
          <a:blip r:embed="rId3" cstate="print"/>
          <a:srcRect/>
          <a:stretch>
            <a:fillRect/>
          </a:stretch>
        </p:blipFill>
        <p:spPr bwMode="auto">
          <a:xfrm>
            <a:off x="0" y="2852936"/>
            <a:ext cx="2784038" cy="223224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 name="Picture 4"/>
          <p:cNvPicPr>
            <a:picLocks noChangeAspect="1" noChangeArrowheads="1"/>
          </p:cNvPicPr>
          <p:nvPr/>
        </p:nvPicPr>
        <p:blipFill>
          <a:blip r:embed="rId4" cstate="print"/>
          <a:srcRect/>
          <a:stretch>
            <a:fillRect/>
          </a:stretch>
        </p:blipFill>
        <p:spPr bwMode="auto">
          <a:xfrm>
            <a:off x="1475656" y="2276872"/>
            <a:ext cx="2719231" cy="2376264"/>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3" name="Groupe 14"/>
          <p:cNvGrpSpPr/>
          <p:nvPr/>
        </p:nvGrpSpPr>
        <p:grpSpPr>
          <a:xfrm>
            <a:off x="3131840" y="2060848"/>
            <a:ext cx="2234387" cy="1204086"/>
            <a:chOff x="2987824" y="5085184"/>
            <a:chExt cx="2234387" cy="1204086"/>
          </a:xfrm>
        </p:grpSpPr>
        <p:pic>
          <p:nvPicPr>
            <p:cNvPr id="7" name="Image 6"/>
            <p:cNvPicPr>
              <a:picLocks noChangeAspect="1"/>
            </p:cNvPicPr>
            <p:nvPr/>
          </p:nvPicPr>
          <p:blipFill>
            <a:blip r:embed="rId5" cstate="print"/>
            <a:stretch>
              <a:fillRect/>
            </a:stretch>
          </p:blipFill>
          <p:spPr>
            <a:xfrm>
              <a:off x="2987824" y="5085184"/>
              <a:ext cx="2234387" cy="1204086"/>
            </a:xfrm>
            <a:prstGeom prst="rect">
              <a:avLst/>
            </a:prstGeom>
            <a:effectLst>
              <a:outerShdw blurRad="50800" dist="38100" dir="5400000" algn="t" rotWithShape="0">
                <a:prstClr val="black">
                  <a:alpha val="40000"/>
                </a:prstClr>
              </a:outerShdw>
            </a:effectLst>
          </p:spPr>
        </p:pic>
        <p:pic>
          <p:nvPicPr>
            <p:cNvPr id="2050" name="Picture 2"/>
            <p:cNvPicPr>
              <a:picLocks noChangeAspect="1" noChangeArrowheads="1"/>
            </p:cNvPicPr>
            <p:nvPr/>
          </p:nvPicPr>
          <p:blipFill>
            <a:blip r:embed="rId6" cstate="print"/>
            <a:srcRect/>
            <a:stretch>
              <a:fillRect/>
            </a:stretch>
          </p:blipFill>
          <p:spPr bwMode="auto">
            <a:xfrm>
              <a:off x="3347864" y="5085184"/>
              <a:ext cx="1008112" cy="219717"/>
            </a:xfrm>
            <a:prstGeom prst="rect">
              <a:avLst/>
            </a:prstGeom>
            <a:noFill/>
            <a:ln w="9525">
              <a:noFill/>
              <a:miter lim="800000"/>
              <a:headEnd/>
              <a:tailEnd/>
            </a:ln>
          </p:spPr>
        </p:pic>
      </p:grpSp>
      <p:pic>
        <p:nvPicPr>
          <p:cNvPr id="8" name="Picture 6"/>
          <p:cNvPicPr>
            <a:picLocks noChangeAspect="1" noChangeArrowheads="1"/>
          </p:cNvPicPr>
          <p:nvPr/>
        </p:nvPicPr>
        <p:blipFill>
          <a:blip r:embed="rId7" cstate="print"/>
          <a:srcRect/>
          <a:stretch>
            <a:fillRect/>
          </a:stretch>
        </p:blipFill>
        <p:spPr bwMode="auto">
          <a:xfrm>
            <a:off x="4499992" y="1628800"/>
            <a:ext cx="2693707" cy="122413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8" cstate="print"/>
          <a:srcRect/>
          <a:stretch>
            <a:fillRect/>
          </a:stretch>
        </p:blipFill>
        <p:spPr bwMode="auto">
          <a:xfrm>
            <a:off x="5004048" y="2996952"/>
            <a:ext cx="2576645" cy="360040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10" name="Groupe 12"/>
          <p:cNvGrpSpPr/>
          <p:nvPr/>
        </p:nvGrpSpPr>
        <p:grpSpPr>
          <a:xfrm>
            <a:off x="6876256" y="908720"/>
            <a:ext cx="2843808" cy="5517232"/>
            <a:chOff x="7524328" y="1052736"/>
            <a:chExt cx="2517440" cy="4953087"/>
          </a:xfrm>
          <a:effectLst>
            <a:outerShdw blurRad="50800" dist="38100" dir="5400000" algn="t" rotWithShape="0">
              <a:prstClr val="black">
                <a:alpha val="40000"/>
              </a:prstClr>
            </a:outerShdw>
          </a:effectLst>
        </p:grpSpPr>
        <p:pic>
          <p:nvPicPr>
            <p:cNvPr id="11" name="Picture 7"/>
            <p:cNvPicPr>
              <a:picLocks noChangeAspect="1" noChangeArrowheads="1"/>
            </p:cNvPicPr>
            <p:nvPr/>
          </p:nvPicPr>
          <p:blipFill>
            <a:blip r:embed="rId9" cstate="print"/>
            <a:srcRect/>
            <a:stretch>
              <a:fillRect/>
            </a:stretch>
          </p:blipFill>
          <p:spPr bwMode="auto">
            <a:xfrm>
              <a:off x="7524328" y="1052736"/>
              <a:ext cx="2517440" cy="4208636"/>
            </a:xfrm>
            <a:prstGeom prst="rect">
              <a:avLst/>
            </a:prstGeom>
            <a:noFill/>
            <a:ln w="9525">
              <a:noFill/>
              <a:miter lim="800000"/>
              <a:headEnd/>
              <a:tailEnd/>
            </a:ln>
          </p:spPr>
        </p:pic>
        <p:pic>
          <p:nvPicPr>
            <p:cNvPr id="12" name="Picture 8"/>
            <p:cNvPicPr>
              <a:picLocks noChangeAspect="1" noChangeArrowheads="1"/>
            </p:cNvPicPr>
            <p:nvPr/>
          </p:nvPicPr>
          <p:blipFill>
            <a:blip r:embed="rId10" cstate="print"/>
            <a:srcRect/>
            <a:stretch>
              <a:fillRect/>
            </a:stretch>
          </p:blipFill>
          <p:spPr bwMode="auto">
            <a:xfrm>
              <a:off x="7524328" y="5085184"/>
              <a:ext cx="2517440" cy="920639"/>
            </a:xfrm>
            <a:prstGeom prst="rect">
              <a:avLst/>
            </a:prstGeom>
            <a:noFill/>
            <a:ln w="9525">
              <a:noFill/>
              <a:miter lim="800000"/>
              <a:headEnd/>
              <a:tailEnd/>
            </a:ln>
          </p:spPr>
        </p:pic>
      </p:grpSp>
      <p:pic>
        <p:nvPicPr>
          <p:cNvPr id="14" name="Image 13"/>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29130" y="4653136"/>
            <a:ext cx="3074918" cy="19168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8680"/>
            <a:ext cx="3851920" cy="633200"/>
          </a:xfrm>
          <a:solidFill>
            <a:schemeClr val="accent2"/>
          </a:solidFill>
          <a:effectLst>
            <a:outerShdw blurRad="50800" dist="38100" dir="5400000" algn="t" rotWithShape="0">
              <a:prstClr val="black">
                <a:alpha val="40000"/>
              </a:prstClr>
            </a:outerShdw>
          </a:effectLst>
        </p:spPr>
        <p:txBody>
          <a:bodyPr>
            <a:normAutofit fontScale="90000"/>
          </a:bodyPr>
          <a:lstStyle/>
          <a:p>
            <a:pPr algn="l"/>
            <a:r>
              <a:rPr lang="fr-FR" sz="3600" dirty="0" smtClean="0">
                <a:solidFill>
                  <a:schemeClr val="bg2"/>
                </a:solidFill>
              </a:rPr>
              <a:t>  </a:t>
            </a:r>
            <a:r>
              <a:rPr lang="fr-FR" sz="3600" b="1" dirty="0" smtClean="0">
                <a:solidFill>
                  <a:schemeClr val="bg2"/>
                </a:solidFill>
              </a:rPr>
              <a:t>Pour l’archéologie</a:t>
            </a:r>
            <a:endParaRPr lang="fr-FR" sz="3600" b="1" dirty="0">
              <a:solidFill>
                <a:schemeClr val="bg2"/>
              </a:solidFill>
            </a:endParaRPr>
          </a:p>
        </p:txBody>
      </p:sp>
      <p:sp>
        <p:nvSpPr>
          <p:cNvPr id="4" name="ZoneTexte 3"/>
          <p:cNvSpPr txBox="1"/>
          <p:nvPr/>
        </p:nvSpPr>
        <p:spPr>
          <a:xfrm>
            <a:off x="251520" y="1196752"/>
            <a:ext cx="3600400" cy="584775"/>
          </a:xfrm>
          <a:prstGeom prst="rect">
            <a:avLst/>
          </a:prstGeom>
          <a:noFill/>
        </p:spPr>
        <p:txBody>
          <a:bodyPr wrap="square" rtlCol="0">
            <a:spAutoFit/>
          </a:bodyPr>
          <a:lstStyle/>
          <a:p>
            <a:r>
              <a:rPr lang="fr-FR" sz="3200" b="1" i="1" dirty="0" smtClean="0">
                <a:solidFill>
                  <a:schemeClr val="accent2"/>
                </a:solidFill>
                <a:latin typeface="Adobe Devanagari" pitchFamily="18" charset="0"/>
                <a:cs typeface="Adobe Devanagari" pitchFamily="18" charset="0"/>
              </a:rPr>
              <a:t>30000 concepts</a:t>
            </a:r>
            <a:endParaRPr lang="fr-FR" sz="3200" b="1" i="1" dirty="0">
              <a:solidFill>
                <a:schemeClr val="accent2"/>
              </a:solidFill>
              <a:latin typeface="Adobe Devanagari" pitchFamily="18" charset="0"/>
              <a:cs typeface="Adobe Devanagari"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690837" y="1772816"/>
            <a:ext cx="8139285" cy="4680520"/>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8680"/>
            <a:ext cx="3851920" cy="633200"/>
          </a:xfrm>
          <a:solidFill>
            <a:schemeClr val="accent2"/>
          </a:solidFill>
          <a:effectLst>
            <a:outerShdw blurRad="50800" dist="38100" dir="5400000" algn="t" rotWithShape="0">
              <a:prstClr val="black">
                <a:alpha val="40000"/>
              </a:prstClr>
            </a:outerShdw>
          </a:effectLst>
        </p:spPr>
        <p:txBody>
          <a:bodyPr>
            <a:normAutofit fontScale="90000"/>
          </a:bodyPr>
          <a:lstStyle/>
          <a:p>
            <a:pPr algn="l"/>
            <a:r>
              <a:rPr lang="fr-FR" sz="3600" dirty="0" smtClean="0">
                <a:solidFill>
                  <a:schemeClr val="bg2"/>
                </a:solidFill>
              </a:rPr>
              <a:t>  </a:t>
            </a:r>
            <a:r>
              <a:rPr lang="fr-FR" sz="3600" b="1" dirty="0" smtClean="0">
                <a:solidFill>
                  <a:schemeClr val="bg2"/>
                </a:solidFill>
              </a:rPr>
              <a:t>Pour l’archéologie</a:t>
            </a:r>
            <a:endParaRPr lang="fr-FR" sz="3600" b="1" dirty="0">
              <a:solidFill>
                <a:schemeClr val="bg2"/>
              </a:solidFill>
            </a:endParaRPr>
          </a:p>
        </p:txBody>
      </p:sp>
      <p:sp>
        <p:nvSpPr>
          <p:cNvPr id="4" name="ZoneTexte 3"/>
          <p:cNvSpPr txBox="1"/>
          <p:nvPr/>
        </p:nvSpPr>
        <p:spPr>
          <a:xfrm>
            <a:off x="179512" y="1196752"/>
            <a:ext cx="3672408" cy="584775"/>
          </a:xfrm>
          <a:prstGeom prst="rect">
            <a:avLst/>
          </a:prstGeom>
          <a:noFill/>
        </p:spPr>
        <p:txBody>
          <a:bodyPr wrap="square" rtlCol="0">
            <a:spAutoFit/>
          </a:bodyPr>
          <a:lstStyle/>
          <a:p>
            <a:r>
              <a:rPr lang="fr-FR" sz="3200" b="1" i="1" dirty="0" smtClean="0">
                <a:solidFill>
                  <a:schemeClr val="accent2"/>
                </a:solidFill>
                <a:latin typeface="Adobe Devanagari" pitchFamily="18" charset="0"/>
                <a:cs typeface="Adobe Devanagari" pitchFamily="18" charset="0"/>
              </a:rPr>
              <a:t>En réorganisation</a:t>
            </a:r>
            <a:endParaRPr lang="fr-FR" sz="3200" b="1" i="1" dirty="0">
              <a:solidFill>
                <a:schemeClr val="accent2"/>
              </a:solidFill>
              <a:latin typeface="Adobe Devanagari" pitchFamily="18" charset="0"/>
              <a:cs typeface="Adobe Devanagari" pitchFamily="18" charset="0"/>
            </a:endParaRPr>
          </a:p>
        </p:txBody>
      </p:sp>
      <p:sp>
        <p:nvSpPr>
          <p:cNvPr id="16" name="Espace réservé du contenu 14"/>
          <p:cNvSpPr>
            <a:spLocks noGrp="1"/>
          </p:cNvSpPr>
          <p:nvPr>
            <p:ph idx="1"/>
          </p:nvPr>
        </p:nvSpPr>
        <p:spPr>
          <a:xfrm>
            <a:off x="467544" y="2132856"/>
            <a:ext cx="8229600" cy="4525963"/>
          </a:xfrm>
        </p:spPr>
        <p:txBody>
          <a:bodyPr>
            <a:normAutofit/>
          </a:bodyPr>
          <a:lstStyle/>
          <a:p>
            <a:pPr marL="514350" lvl="0" indent="-514350">
              <a:buFont typeface="+mj-lt"/>
              <a:buAutoNum type="arabicPeriod"/>
            </a:pPr>
            <a:r>
              <a:rPr lang="fr-FR" sz="2000" dirty="0" smtClean="0"/>
              <a:t>Consolider le thésaurus dans sa structure</a:t>
            </a:r>
          </a:p>
          <a:p>
            <a:pPr lvl="1"/>
            <a:r>
              <a:rPr lang="fr-FR" sz="2000" dirty="0" smtClean="0"/>
              <a:t>Des relations hiérarchiques plus justes. </a:t>
            </a:r>
            <a:br>
              <a:rPr lang="fr-FR" sz="2000" dirty="0" smtClean="0"/>
            </a:br>
            <a:r>
              <a:rPr lang="fr-FR" sz="2000" i="1" dirty="0" smtClean="0">
                <a:solidFill>
                  <a:srgbClr val="C00000"/>
                </a:solidFill>
              </a:rPr>
              <a:t>éperon barré EST UN TYPE DE fortification</a:t>
            </a:r>
            <a:br>
              <a:rPr lang="fr-FR" sz="2000" i="1" dirty="0" smtClean="0">
                <a:solidFill>
                  <a:srgbClr val="C00000"/>
                </a:solidFill>
              </a:rPr>
            </a:br>
            <a:r>
              <a:rPr lang="fr-FR" sz="2000" i="1" dirty="0" smtClean="0">
                <a:solidFill>
                  <a:srgbClr val="C00000"/>
                </a:solidFill>
              </a:rPr>
              <a:t> </a:t>
            </a:r>
            <a:r>
              <a:rPr lang="fr-FR" sz="2000" i="1" dirty="0" err="1" smtClean="0">
                <a:solidFill>
                  <a:srgbClr val="C00000"/>
                </a:solidFill>
              </a:rPr>
              <a:t>Apulu</a:t>
            </a:r>
            <a:r>
              <a:rPr lang="fr-FR" sz="2000" i="1" dirty="0" smtClean="0">
                <a:solidFill>
                  <a:srgbClr val="C00000"/>
                </a:solidFill>
              </a:rPr>
              <a:t> EST UNE divinité étrusque</a:t>
            </a:r>
            <a:br>
              <a:rPr lang="fr-FR" sz="2000" i="1" dirty="0" smtClean="0">
                <a:solidFill>
                  <a:srgbClr val="C00000"/>
                </a:solidFill>
              </a:rPr>
            </a:br>
            <a:r>
              <a:rPr lang="fr-FR" sz="2000" i="1" dirty="0" smtClean="0">
                <a:solidFill>
                  <a:srgbClr val="C00000"/>
                </a:solidFill>
              </a:rPr>
              <a:t>doigt EST UNE PARTIE DE corps</a:t>
            </a:r>
            <a:endParaRPr lang="fr-FR" sz="2000" dirty="0" smtClean="0">
              <a:solidFill>
                <a:srgbClr val="C00000"/>
              </a:solidFill>
            </a:endParaRPr>
          </a:p>
          <a:p>
            <a:pPr lvl="1"/>
            <a:r>
              <a:rPr lang="fr-FR" sz="2000" dirty="0" smtClean="0"/>
              <a:t>Des associations plus riches </a:t>
            </a:r>
            <a:br>
              <a:rPr lang="fr-FR" sz="2000" dirty="0" smtClean="0"/>
            </a:br>
            <a:r>
              <a:rPr lang="fr-FR" sz="2000" dirty="0" smtClean="0">
                <a:solidFill>
                  <a:srgbClr val="C00000"/>
                </a:solidFill>
              </a:rPr>
              <a:t>s</a:t>
            </a:r>
            <a:r>
              <a:rPr lang="fr-FR" sz="2000" i="1" dirty="0" smtClean="0">
                <a:solidFill>
                  <a:srgbClr val="C00000"/>
                </a:solidFill>
              </a:rPr>
              <a:t>el EST ASSSOCIE A grenier à sel, marais salant, route du sel…</a:t>
            </a:r>
            <a:endParaRPr lang="fr-FR" sz="2000" dirty="0" smtClean="0">
              <a:solidFill>
                <a:srgbClr val="C00000"/>
              </a:solidFill>
            </a:endParaRPr>
          </a:p>
          <a:p>
            <a:pPr lvl="1"/>
            <a:r>
              <a:rPr lang="fr-FR" sz="2000" dirty="0" smtClean="0"/>
              <a:t>Éclatement du domaine SUJETS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8680"/>
            <a:ext cx="3851920" cy="633200"/>
          </a:xfrm>
          <a:solidFill>
            <a:schemeClr val="accent2"/>
          </a:solidFill>
          <a:effectLst>
            <a:outerShdw blurRad="50800" dist="38100" dir="5400000" algn="t" rotWithShape="0">
              <a:prstClr val="black">
                <a:alpha val="40000"/>
              </a:prstClr>
            </a:outerShdw>
          </a:effectLst>
        </p:spPr>
        <p:txBody>
          <a:bodyPr>
            <a:normAutofit fontScale="90000"/>
          </a:bodyPr>
          <a:lstStyle/>
          <a:p>
            <a:pPr algn="l"/>
            <a:r>
              <a:rPr lang="fr-FR" sz="3600" dirty="0" smtClean="0">
                <a:solidFill>
                  <a:schemeClr val="bg2"/>
                </a:solidFill>
              </a:rPr>
              <a:t>  </a:t>
            </a:r>
            <a:r>
              <a:rPr lang="fr-FR" sz="3600" b="1" dirty="0" smtClean="0">
                <a:solidFill>
                  <a:schemeClr val="bg2"/>
                </a:solidFill>
              </a:rPr>
              <a:t>Pour l’archéologie</a:t>
            </a:r>
            <a:endParaRPr lang="fr-FR" sz="3600" b="1" dirty="0">
              <a:solidFill>
                <a:schemeClr val="bg2"/>
              </a:solidFill>
            </a:endParaRPr>
          </a:p>
        </p:txBody>
      </p:sp>
      <p:sp>
        <p:nvSpPr>
          <p:cNvPr id="4" name="ZoneTexte 3"/>
          <p:cNvSpPr txBox="1"/>
          <p:nvPr/>
        </p:nvSpPr>
        <p:spPr>
          <a:xfrm>
            <a:off x="251520" y="1196752"/>
            <a:ext cx="8568952" cy="584775"/>
          </a:xfrm>
          <a:prstGeom prst="rect">
            <a:avLst/>
          </a:prstGeom>
          <a:noFill/>
        </p:spPr>
        <p:txBody>
          <a:bodyPr wrap="square" rtlCol="0">
            <a:spAutoFit/>
          </a:bodyPr>
          <a:lstStyle/>
          <a:p>
            <a:r>
              <a:rPr lang="fr-FR" sz="3200" b="1" i="1" dirty="0" smtClean="0">
                <a:solidFill>
                  <a:schemeClr val="accent2"/>
                </a:solidFill>
                <a:latin typeface="Adobe Devanagari" pitchFamily="18" charset="0"/>
                <a:cs typeface="Adobe Devanagari" pitchFamily="18" charset="0"/>
              </a:rPr>
              <a:t>Nouvelles thématiques : 1</a:t>
            </a:r>
            <a:r>
              <a:rPr lang="fr-FR" sz="3200" b="1" i="1" baseline="30000" dirty="0" smtClean="0">
                <a:solidFill>
                  <a:schemeClr val="accent2"/>
                </a:solidFill>
                <a:latin typeface="Adobe Devanagari" pitchFamily="18" charset="0"/>
                <a:cs typeface="Adobe Devanagari" pitchFamily="18" charset="0"/>
              </a:rPr>
              <a:t>e</a:t>
            </a:r>
            <a:r>
              <a:rPr lang="fr-FR" sz="3200" b="1" i="1" dirty="0" smtClean="0">
                <a:solidFill>
                  <a:schemeClr val="accent2"/>
                </a:solidFill>
                <a:latin typeface="Adobe Devanagari" pitchFamily="18" charset="0"/>
                <a:cs typeface="Adobe Devanagari" pitchFamily="18" charset="0"/>
              </a:rPr>
              <a:t> version de travail</a:t>
            </a:r>
            <a:endParaRPr lang="fr-FR" sz="3200" b="1" i="1" dirty="0">
              <a:solidFill>
                <a:schemeClr val="accent2"/>
              </a:solidFill>
              <a:latin typeface="Adobe Devanagari" pitchFamily="18" charset="0"/>
              <a:cs typeface="Adobe Devanagari" pitchFamily="18" charset="0"/>
            </a:endParaRPr>
          </a:p>
        </p:txBody>
      </p:sp>
      <p:sp>
        <p:nvSpPr>
          <p:cNvPr id="14" name="Rectangle 13"/>
          <p:cNvSpPr/>
          <p:nvPr/>
        </p:nvSpPr>
        <p:spPr>
          <a:xfrm>
            <a:off x="683568" y="2204864"/>
            <a:ext cx="8118648" cy="4122465"/>
          </a:xfrm>
          <a:prstGeom prst="rect">
            <a:avLst/>
          </a:prstGeom>
        </p:spPr>
        <p:txBody>
          <a:bodyPr wrap="square" numCol="2">
            <a:spAutoFit/>
          </a:bodyPr>
          <a:lstStyle/>
          <a:p>
            <a:r>
              <a:rPr lang="fr-FR" sz="1400" dirty="0" smtClean="0"/>
              <a:t>Acteurs </a:t>
            </a:r>
          </a:p>
          <a:p>
            <a:r>
              <a:rPr lang="fr-FR" sz="1400" b="1" dirty="0" smtClean="0"/>
              <a:t>Anthroponymes </a:t>
            </a:r>
            <a:endParaRPr lang="fr-FR" sz="1400" dirty="0" smtClean="0"/>
          </a:p>
          <a:p>
            <a:r>
              <a:rPr lang="fr-FR" sz="1400" dirty="0" smtClean="0"/>
              <a:t>Architecture - aménagement</a:t>
            </a:r>
          </a:p>
          <a:p>
            <a:r>
              <a:rPr lang="fr-FR" sz="1400" dirty="0" smtClean="0"/>
              <a:t>Art</a:t>
            </a:r>
          </a:p>
          <a:p>
            <a:r>
              <a:rPr lang="fr-FR" sz="1400" dirty="0" smtClean="0"/>
              <a:t>Artisanat &amp; techniques</a:t>
            </a:r>
          </a:p>
          <a:p>
            <a:r>
              <a:rPr lang="fr-FR" sz="1400" dirty="0" smtClean="0"/>
              <a:t>Céramologie</a:t>
            </a:r>
          </a:p>
          <a:p>
            <a:r>
              <a:rPr lang="fr-FR" sz="1400" b="1" dirty="0" smtClean="0"/>
              <a:t>Chronologie </a:t>
            </a:r>
            <a:endParaRPr lang="fr-FR" sz="1400" dirty="0" smtClean="0"/>
          </a:p>
          <a:p>
            <a:r>
              <a:rPr lang="fr-FR" sz="1400" dirty="0" smtClean="0"/>
              <a:t>Construction</a:t>
            </a:r>
          </a:p>
          <a:p>
            <a:r>
              <a:rPr lang="fr-FR" sz="1400" dirty="0" smtClean="0"/>
              <a:t>Défense</a:t>
            </a:r>
          </a:p>
          <a:p>
            <a:r>
              <a:rPr lang="fr-FR" sz="1400" dirty="0" smtClean="0"/>
              <a:t>Disciplines</a:t>
            </a:r>
          </a:p>
          <a:p>
            <a:r>
              <a:rPr lang="fr-FR" sz="1400" dirty="0" smtClean="0"/>
              <a:t>Droit</a:t>
            </a:r>
          </a:p>
          <a:p>
            <a:r>
              <a:rPr lang="fr-FR" sz="1400" dirty="0" smtClean="0"/>
              <a:t>Faune</a:t>
            </a:r>
          </a:p>
          <a:p>
            <a:r>
              <a:rPr lang="fr-FR" sz="1400" dirty="0" smtClean="0"/>
              <a:t>Flore</a:t>
            </a:r>
          </a:p>
          <a:p>
            <a:r>
              <a:rPr lang="fr-FR" sz="1400" dirty="0" smtClean="0"/>
              <a:t>Géographie - Géologie - </a:t>
            </a:r>
            <a:r>
              <a:rPr lang="fr-FR" sz="1400" dirty="0" err="1" smtClean="0"/>
              <a:t>paléoenvironnement</a:t>
            </a:r>
            <a:endParaRPr lang="fr-FR" sz="1400" dirty="0" smtClean="0"/>
          </a:p>
          <a:p>
            <a:r>
              <a:rPr lang="fr-FR" sz="1400" dirty="0" smtClean="0"/>
              <a:t>Histoire - civilisation</a:t>
            </a:r>
          </a:p>
          <a:p>
            <a:r>
              <a:rPr lang="fr-FR" sz="1400" dirty="0" smtClean="0"/>
              <a:t>Iconographie</a:t>
            </a:r>
          </a:p>
          <a:p>
            <a:r>
              <a:rPr lang="fr-FR" sz="1400" dirty="0" smtClean="0"/>
              <a:t>Langues et </a:t>
            </a:r>
            <a:r>
              <a:rPr lang="fr-FR" sz="1400" dirty="0" err="1" smtClean="0"/>
              <a:t>ecritures</a:t>
            </a:r>
            <a:r>
              <a:rPr lang="fr-FR" sz="1400" dirty="0" smtClean="0"/>
              <a:t> (ex philologie)</a:t>
            </a:r>
          </a:p>
          <a:p>
            <a:r>
              <a:rPr lang="fr-FR" sz="1400" b="1" dirty="0" smtClean="0"/>
              <a:t>Lieux &amp; Toponymes</a:t>
            </a:r>
            <a:r>
              <a:rPr lang="fr-FR" sz="1400" dirty="0" smtClean="0"/>
              <a:t> </a:t>
            </a:r>
          </a:p>
          <a:p>
            <a:r>
              <a:rPr lang="fr-FR" sz="1400" dirty="0" smtClean="0"/>
              <a:t>Loisirs</a:t>
            </a:r>
          </a:p>
          <a:p>
            <a:r>
              <a:rPr lang="fr-FR" sz="1400" dirty="0" smtClean="0"/>
              <a:t>Matériaux</a:t>
            </a:r>
          </a:p>
          <a:p>
            <a:r>
              <a:rPr lang="fr-FR" sz="1400" dirty="0" smtClean="0"/>
              <a:t>Méthodologie &amp; mesures</a:t>
            </a:r>
          </a:p>
          <a:p>
            <a:r>
              <a:rPr lang="fr-FR" sz="1400" dirty="0" smtClean="0"/>
              <a:t>Mort</a:t>
            </a:r>
          </a:p>
          <a:p>
            <a:r>
              <a:rPr lang="fr-FR" sz="1400" dirty="0" smtClean="0"/>
              <a:t>Objets mobiliers</a:t>
            </a:r>
          </a:p>
          <a:p>
            <a:r>
              <a:rPr lang="fr-FR" sz="1400" b="1" dirty="0" smtClean="0"/>
              <a:t>Œuvres </a:t>
            </a:r>
            <a:endParaRPr lang="fr-FR" sz="1400" dirty="0" smtClean="0"/>
          </a:p>
          <a:p>
            <a:r>
              <a:rPr lang="fr-FR" sz="1400" dirty="0" smtClean="0"/>
              <a:t>Organismes vivants - anatomie </a:t>
            </a:r>
          </a:p>
          <a:p>
            <a:r>
              <a:rPr lang="fr-FR" sz="1400" b="1" dirty="0" smtClean="0"/>
              <a:t>Peuples &amp; cultures </a:t>
            </a:r>
            <a:endParaRPr lang="fr-FR" sz="1400" dirty="0" smtClean="0"/>
          </a:p>
          <a:p>
            <a:r>
              <a:rPr lang="fr-FR" sz="1400" dirty="0" smtClean="0"/>
              <a:t>Philosophie</a:t>
            </a:r>
          </a:p>
          <a:p>
            <a:r>
              <a:rPr lang="fr-FR" sz="1400" dirty="0" smtClean="0"/>
              <a:t>Politique</a:t>
            </a:r>
          </a:p>
          <a:p>
            <a:r>
              <a:rPr lang="fr-FR" sz="1400" dirty="0" smtClean="0"/>
              <a:t>Religion</a:t>
            </a:r>
          </a:p>
          <a:p>
            <a:r>
              <a:rPr lang="fr-FR" sz="1400" dirty="0" smtClean="0"/>
              <a:t>Santé - corps - médecine</a:t>
            </a:r>
          </a:p>
          <a:p>
            <a:r>
              <a:rPr lang="fr-FR" sz="1400" dirty="0" smtClean="0"/>
              <a:t>Site archéologique</a:t>
            </a:r>
          </a:p>
          <a:p>
            <a:r>
              <a:rPr lang="fr-FR" sz="1400" dirty="0" smtClean="0"/>
              <a:t>Société</a:t>
            </a:r>
          </a:p>
          <a:p>
            <a:r>
              <a:rPr lang="fr-FR" sz="1400" dirty="0" smtClean="0"/>
              <a:t>Terre - eau - feu</a:t>
            </a:r>
          </a:p>
          <a:p>
            <a:r>
              <a:rPr lang="fr-FR" sz="1400" dirty="0" smtClean="0"/>
              <a:t>Vie économique</a:t>
            </a:r>
          </a:p>
          <a:p>
            <a:r>
              <a:rPr lang="fr-FR" sz="1400" dirty="0" smtClean="0"/>
              <a:t>Vie financière</a:t>
            </a:r>
          </a:p>
          <a:p>
            <a:r>
              <a:rPr lang="fr-FR" sz="1400" dirty="0" smtClean="0"/>
              <a:t>Vie quotidienne </a:t>
            </a:r>
            <a:endParaRPr lang="fr-FR"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8680"/>
            <a:ext cx="3851920" cy="633200"/>
          </a:xfrm>
          <a:solidFill>
            <a:schemeClr val="accent2"/>
          </a:solidFill>
          <a:effectLst>
            <a:outerShdw blurRad="50800" dist="38100" dir="5400000" algn="t" rotWithShape="0">
              <a:prstClr val="black">
                <a:alpha val="40000"/>
              </a:prstClr>
            </a:outerShdw>
          </a:effectLst>
        </p:spPr>
        <p:txBody>
          <a:bodyPr>
            <a:normAutofit fontScale="90000"/>
          </a:bodyPr>
          <a:lstStyle/>
          <a:p>
            <a:pPr algn="l"/>
            <a:r>
              <a:rPr lang="fr-FR" sz="3600" dirty="0" smtClean="0">
                <a:solidFill>
                  <a:schemeClr val="bg2"/>
                </a:solidFill>
              </a:rPr>
              <a:t>  </a:t>
            </a:r>
            <a:r>
              <a:rPr lang="fr-FR" sz="3600" b="1" dirty="0" smtClean="0">
                <a:solidFill>
                  <a:schemeClr val="bg2"/>
                </a:solidFill>
              </a:rPr>
              <a:t>Pour l’archéologie</a:t>
            </a:r>
            <a:endParaRPr lang="fr-FR" sz="3600" b="1" dirty="0">
              <a:solidFill>
                <a:schemeClr val="bg2"/>
              </a:solidFill>
            </a:endParaRPr>
          </a:p>
        </p:txBody>
      </p:sp>
      <p:sp>
        <p:nvSpPr>
          <p:cNvPr id="4" name="ZoneTexte 3"/>
          <p:cNvSpPr txBox="1"/>
          <p:nvPr/>
        </p:nvSpPr>
        <p:spPr>
          <a:xfrm>
            <a:off x="179512" y="1196752"/>
            <a:ext cx="3600400" cy="584775"/>
          </a:xfrm>
          <a:prstGeom prst="rect">
            <a:avLst/>
          </a:prstGeom>
          <a:noFill/>
        </p:spPr>
        <p:txBody>
          <a:bodyPr wrap="square" rtlCol="0">
            <a:spAutoFit/>
          </a:bodyPr>
          <a:lstStyle/>
          <a:p>
            <a:r>
              <a:rPr lang="fr-FR" sz="3200" b="1" i="1" cap="all" dirty="0" smtClean="0">
                <a:solidFill>
                  <a:schemeClr val="accent2"/>
                </a:solidFill>
                <a:latin typeface="Adobe Devanagari" pitchFamily="18" charset="0"/>
                <a:cs typeface="Adobe Devanagari" pitchFamily="18" charset="0"/>
              </a:rPr>
              <a:t>É</a:t>
            </a:r>
            <a:r>
              <a:rPr lang="fr-FR" sz="3200" b="1" i="1" dirty="0" smtClean="0">
                <a:solidFill>
                  <a:schemeClr val="accent2"/>
                </a:solidFill>
                <a:latin typeface="Adobe Devanagari" pitchFamily="18" charset="0"/>
                <a:cs typeface="Adobe Devanagari" pitchFamily="18" charset="0"/>
              </a:rPr>
              <a:t>volutions du lexique</a:t>
            </a:r>
            <a:endParaRPr lang="fr-FR" sz="3200" b="1" i="1" dirty="0">
              <a:solidFill>
                <a:schemeClr val="accent2"/>
              </a:solidFill>
              <a:latin typeface="Adobe Devanagari" pitchFamily="18" charset="0"/>
              <a:cs typeface="Adobe Devanagari" pitchFamily="18" charset="0"/>
            </a:endParaRPr>
          </a:p>
        </p:txBody>
      </p:sp>
      <p:sp>
        <p:nvSpPr>
          <p:cNvPr id="16" name="Espace réservé du contenu 14"/>
          <p:cNvSpPr>
            <a:spLocks noGrp="1"/>
          </p:cNvSpPr>
          <p:nvPr>
            <p:ph idx="1"/>
          </p:nvPr>
        </p:nvSpPr>
        <p:spPr>
          <a:xfrm>
            <a:off x="467544" y="1988840"/>
            <a:ext cx="8229600" cy="4525963"/>
          </a:xfrm>
        </p:spPr>
        <p:txBody>
          <a:bodyPr>
            <a:normAutofit lnSpcReduction="10000"/>
          </a:bodyPr>
          <a:lstStyle/>
          <a:p>
            <a:pPr lvl="0">
              <a:buNone/>
            </a:pPr>
            <a:r>
              <a:rPr lang="fr-FR" sz="2400" dirty="0" smtClean="0"/>
              <a:t>2. Travailler sur le lexique</a:t>
            </a:r>
          </a:p>
          <a:p>
            <a:r>
              <a:rPr lang="fr-FR" sz="2400" dirty="0" smtClean="0"/>
              <a:t>Mises à jour courantes</a:t>
            </a:r>
          </a:p>
          <a:p>
            <a:pPr lvl="1"/>
            <a:r>
              <a:rPr lang="fr-FR" sz="2000" dirty="0" smtClean="0"/>
              <a:t>1895 nouveaux termes + 450 modifiés depuis 2014</a:t>
            </a:r>
          </a:p>
          <a:p>
            <a:r>
              <a:rPr lang="fr-FR" sz="2400" dirty="0" smtClean="0"/>
              <a:t>Enrichissements </a:t>
            </a:r>
          </a:p>
          <a:p>
            <a:pPr lvl="1"/>
            <a:r>
              <a:rPr lang="fr-FR" sz="2000" dirty="0" smtClean="0"/>
              <a:t>Ajout de branches spécialisées (Bâti médiéval, Technologie osseuse…)</a:t>
            </a:r>
          </a:p>
          <a:p>
            <a:pPr lvl="1"/>
            <a:r>
              <a:rPr lang="fr-FR" sz="2000" dirty="0" smtClean="0"/>
              <a:t>Alignements avec des vocabulaires existants</a:t>
            </a:r>
          </a:p>
          <a:p>
            <a:r>
              <a:rPr lang="fr-FR" sz="2400" dirty="0" smtClean="0"/>
              <a:t>Révisions </a:t>
            </a:r>
          </a:p>
          <a:p>
            <a:pPr lvl="1"/>
            <a:r>
              <a:rPr lang="fr-FR" sz="2000" dirty="0" smtClean="0"/>
              <a:t>CHRONOLOGIE (2016-2018) : périodisation, datation absolue, événements historiques</a:t>
            </a:r>
          </a:p>
          <a:p>
            <a:pPr lvl="1"/>
            <a:r>
              <a:rPr lang="fr-FR" sz="2000" dirty="0" smtClean="0"/>
              <a:t>LIEUX : mise en conformité de FRANCE + alignements (INIST, 2016-2018) </a:t>
            </a:r>
          </a:p>
          <a:p>
            <a:pPr lvl="1"/>
            <a:r>
              <a:rPr lang="fr-FR" sz="2000" dirty="0" smtClean="0"/>
              <a:t>METHODOLOGIE : en cours</a:t>
            </a:r>
          </a:p>
          <a:p>
            <a:endParaRPr lang="fr-F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8680"/>
            <a:ext cx="3851920" cy="633200"/>
          </a:xfrm>
          <a:solidFill>
            <a:schemeClr val="accent2"/>
          </a:solidFill>
          <a:effectLst>
            <a:outerShdw blurRad="50800" dist="38100" dir="5400000" algn="t" rotWithShape="0">
              <a:prstClr val="black">
                <a:alpha val="40000"/>
              </a:prstClr>
            </a:outerShdw>
          </a:effectLst>
        </p:spPr>
        <p:txBody>
          <a:bodyPr>
            <a:normAutofit fontScale="90000"/>
          </a:bodyPr>
          <a:lstStyle/>
          <a:p>
            <a:pPr algn="l"/>
            <a:r>
              <a:rPr lang="fr-FR" sz="3600" b="1" dirty="0" smtClean="0">
                <a:solidFill>
                  <a:schemeClr val="bg1"/>
                </a:solidFill>
              </a:rPr>
              <a:t>  Contrôlé</a:t>
            </a:r>
            <a:endParaRPr lang="fr-FR" sz="3600" b="1" dirty="0">
              <a:solidFill>
                <a:schemeClr val="bg1"/>
              </a:solidFill>
            </a:endParaRPr>
          </a:p>
        </p:txBody>
      </p:sp>
      <p:sp>
        <p:nvSpPr>
          <p:cNvPr id="4" name="ZoneTexte 3"/>
          <p:cNvSpPr txBox="1"/>
          <p:nvPr/>
        </p:nvSpPr>
        <p:spPr>
          <a:xfrm>
            <a:off x="251520" y="1196752"/>
            <a:ext cx="3600400" cy="584775"/>
          </a:xfrm>
          <a:prstGeom prst="rect">
            <a:avLst/>
          </a:prstGeom>
          <a:noFill/>
        </p:spPr>
        <p:txBody>
          <a:bodyPr wrap="square" rtlCol="0">
            <a:spAutoFit/>
          </a:bodyPr>
          <a:lstStyle/>
          <a:p>
            <a:r>
              <a:rPr lang="fr-FR" sz="3200" b="1" i="1" dirty="0" err="1" smtClean="0">
                <a:solidFill>
                  <a:schemeClr val="accent2"/>
                </a:solidFill>
                <a:latin typeface="Adobe Devanagari" pitchFamily="18" charset="0"/>
                <a:cs typeface="Adobe Devanagari" pitchFamily="18" charset="0"/>
              </a:rPr>
              <a:t>Workflow</a:t>
            </a:r>
            <a:endParaRPr lang="fr-FR" sz="3200" b="1" i="1" dirty="0">
              <a:solidFill>
                <a:schemeClr val="accent2"/>
              </a:solidFill>
              <a:latin typeface="Adobe Devanagari" pitchFamily="18" charset="0"/>
              <a:cs typeface="Adobe Devanagari" pitchFamily="18" charset="0"/>
            </a:endParaRPr>
          </a:p>
        </p:txBody>
      </p:sp>
      <p:graphicFrame>
        <p:nvGraphicFramePr>
          <p:cNvPr id="6" name="Espace réservé du contenu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8680"/>
            <a:ext cx="3851920" cy="633200"/>
          </a:xfrm>
          <a:solidFill>
            <a:schemeClr val="accent2"/>
          </a:solidFill>
          <a:effectLst>
            <a:outerShdw blurRad="50800" dist="38100" dir="5400000" algn="t" rotWithShape="0">
              <a:prstClr val="black">
                <a:alpha val="40000"/>
              </a:prstClr>
            </a:outerShdw>
          </a:effectLst>
        </p:spPr>
        <p:txBody>
          <a:bodyPr>
            <a:normAutofit fontScale="90000"/>
          </a:bodyPr>
          <a:lstStyle/>
          <a:p>
            <a:pPr algn="l"/>
            <a:r>
              <a:rPr lang="fr-FR" sz="3600" b="1" dirty="0" smtClean="0">
                <a:solidFill>
                  <a:schemeClr val="bg1"/>
                </a:solidFill>
              </a:rPr>
              <a:t>  Contrôlé</a:t>
            </a:r>
            <a:endParaRPr lang="fr-FR" sz="3600" b="1" dirty="0">
              <a:solidFill>
                <a:schemeClr val="bg1"/>
              </a:solidFill>
            </a:endParaRPr>
          </a:p>
        </p:txBody>
      </p:sp>
      <p:sp>
        <p:nvSpPr>
          <p:cNvPr id="4" name="ZoneTexte 3"/>
          <p:cNvSpPr txBox="1"/>
          <p:nvPr/>
        </p:nvSpPr>
        <p:spPr>
          <a:xfrm>
            <a:off x="251520" y="1196752"/>
            <a:ext cx="3600400" cy="584775"/>
          </a:xfrm>
          <a:prstGeom prst="rect">
            <a:avLst/>
          </a:prstGeom>
          <a:noFill/>
        </p:spPr>
        <p:txBody>
          <a:bodyPr wrap="square" rtlCol="0">
            <a:spAutoFit/>
          </a:bodyPr>
          <a:lstStyle/>
          <a:p>
            <a:r>
              <a:rPr lang="fr-FR" sz="3200" b="1" i="1" dirty="0" smtClean="0">
                <a:solidFill>
                  <a:schemeClr val="accent2"/>
                </a:solidFill>
                <a:latin typeface="Adobe Devanagari" pitchFamily="18" charset="0"/>
                <a:cs typeface="Adobe Devanagari" pitchFamily="18" charset="0"/>
              </a:rPr>
              <a:t>Normalisé</a:t>
            </a:r>
            <a:endParaRPr lang="fr-FR" sz="3200" b="1" i="1" dirty="0">
              <a:solidFill>
                <a:schemeClr val="accent2"/>
              </a:solidFill>
              <a:latin typeface="Adobe Devanagari" pitchFamily="18" charset="0"/>
              <a:cs typeface="Adobe Devanagari" pitchFamily="18" charset="0"/>
            </a:endParaRPr>
          </a:p>
        </p:txBody>
      </p:sp>
      <p:sp>
        <p:nvSpPr>
          <p:cNvPr id="8" name="Espace réservé du contenu 7"/>
          <p:cNvSpPr>
            <a:spLocks noGrp="1"/>
          </p:cNvSpPr>
          <p:nvPr>
            <p:ph idx="1"/>
          </p:nvPr>
        </p:nvSpPr>
        <p:spPr>
          <a:xfrm>
            <a:off x="457200" y="2132856"/>
            <a:ext cx="8229600" cy="3993307"/>
          </a:xfrm>
        </p:spPr>
        <p:txBody>
          <a:bodyPr>
            <a:normAutofit fontScale="85000" lnSpcReduction="10000"/>
          </a:bodyPr>
          <a:lstStyle/>
          <a:p>
            <a:r>
              <a:rPr lang="fr-FR" dirty="0" smtClean="0"/>
              <a:t>Conforme à la norme ISO 25964</a:t>
            </a:r>
            <a:br>
              <a:rPr lang="fr-FR" dirty="0" smtClean="0"/>
            </a:br>
            <a:r>
              <a:rPr lang="fr-FR" dirty="0" smtClean="0"/>
              <a:t>sur l’organisation et l’interopérabilité des thésaurus</a:t>
            </a:r>
          </a:p>
          <a:p>
            <a:r>
              <a:rPr lang="fr-FR" dirty="0" smtClean="0"/>
              <a:t>Formats d’export non propriétaires</a:t>
            </a:r>
            <a:br>
              <a:rPr lang="fr-FR" dirty="0" smtClean="0"/>
            </a:br>
            <a:r>
              <a:rPr lang="fr-FR" dirty="0" smtClean="0"/>
              <a:t>(CSV, SKOS, JSON-LD) </a:t>
            </a:r>
          </a:p>
          <a:p>
            <a:r>
              <a:rPr lang="fr-FR" dirty="0" smtClean="0"/>
              <a:t>Interopérable via un </a:t>
            </a:r>
            <a:r>
              <a:rPr lang="fr-FR" dirty="0" err="1" smtClean="0"/>
              <a:t>Webservices</a:t>
            </a:r>
            <a:r>
              <a:rPr lang="fr-FR" dirty="0" smtClean="0"/>
              <a:t> ouvert de type REST</a:t>
            </a:r>
          </a:p>
          <a:p>
            <a:r>
              <a:rPr lang="fr-FR" dirty="0" smtClean="0"/>
              <a:t>Chaque concept possède un identifiant pérenne (ARK) qui en fait un objet web unique, </a:t>
            </a:r>
            <a:r>
              <a:rPr lang="fr-FR" dirty="0" err="1" smtClean="0"/>
              <a:t>citable</a:t>
            </a:r>
            <a:r>
              <a:rPr lang="fr-FR" dirty="0" smtClean="0"/>
              <a:t> et réutilisable dans le web sémantique</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1355</TotalTime>
  <Words>1884</Words>
  <Application>Microsoft Office PowerPoint</Application>
  <PresentationFormat>Affichage à l'écran (4:3)</PresentationFormat>
  <Paragraphs>265</Paragraphs>
  <Slides>15</Slides>
  <Notes>14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Adobe Devanagari</vt:lpstr>
      <vt:lpstr>Arial</vt:lpstr>
      <vt:lpstr>Calibri</vt:lpstr>
      <vt:lpstr>Thème Office</vt:lpstr>
      <vt:lpstr>Le thésaurus PACTOLS, système de vocabulaire contrôlé et partagé pour l’archéologie</vt:lpstr>
      <vt:lpstr>  Thésaurus</vt:lpstr>
      <vt:lpstr>  Pour l’archéologie</vt:lpstr>
      <vt:lpstr>  Pour l’archéologie</vt:lpstr>
      <vt:lpstr>  Pour l’archéologie</vt:lpstr>
      <vt:lpstr>  Pour l’archéologie</vt:lpstr>
      <vt:lpstr>  Pour l’archéologie</vt:lpstr>
      <vt:lpstr>  Contrôlé</vt:lpstr>
      <vt:lpstr>  Contrôlé</vt:lpstr>
      <vt:lpstr>  Partagé</vt:lpstr>
      <vt:lpstr>  Partagé</vt:lpstr>
      <vt:lpstr>  Partagé</vt:lpstr>
      <vt:lpstr>  Webmapping</vt:lpstr>
      <vt:lpstr>  Webmapping</vt:lpstr>
      <vt:lpstr>  Thésaurus pivot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thésaurus PACTOLS, système de vocabulaire contrôlé et partagé pour l’archéologie  dans le web des données</dc:title>
  <dc:creator>Blandine</dc:creator>
  <cp:lastModifiedBy>Blandine NOUVEL</cp:lastModifiedBy>
  <cp:revision>145</cp:revision>
  <dcterms:created xsi:type="dcterms:W3CDTF">2018-05-27T14:33:24Z</dcterms:created>
  <dcterms:modified xsi:type="dcterms:W3CDTF">2019-03-04T08:36:28Z</dcterms:modified>
</cp:coreProperties>
</file>