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5"/>
  </p:notesMasterIdLst>
  <p:sldIdLst>
    <p:sldId id="256" r:id="rId2"/>
    <p:sldId id="258" r:id="rId3"/>
    <p:sldId id="262" r:id="rId4"/>
    <p:sldId id="263" r:id="rId5"/>
    <p:sldId id="268" r:id="rId6"/>
    <p:sldId id="269" r:id="rId7"/>
    <p:sldId id="267" r:id="rId8"/>
    <p:sldId id="261" r:id="rId9"/>
    <p:sldId id="260" r:id="rId10"/>
    <p:sldId id="259" r:id="rId11"/>
    <p:sldId id="264" r:id="rId12"/>
    <p:sldId id="266" r:id="rId13"/>
    <p:sldId id="270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42" autoAdjust="0"/>
  </p:normalViewPr>
  <p:slideViewPr>
    <p:cSldViewPr snapToGrid="0">
      <p:cViewPr varScale="1">
        <p:scale>
          <a:sx n="62" d="100"/>
          <a:sy n="62" d="100"/>
        </p:scale>
        <p:origin x="9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C7B88-B655-439D-9ECC-94E1E3EB2E9B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004E3-9817-4CA7-9160-73E30EA1AA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776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004E3-9817-4CA7-9160-73E30EA1AAB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933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F287-72D5-4036-9508-915E989AFC54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3723-CEE4-4EA7-BE84-124FA8B966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27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F287-72D5-4036-9508-915E989AFC54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3723-CEE4-4EA7-BE84-124FA8B966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70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F287-72D5-4036-9508-915E989AFC54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3723-CEE4-4EA7-BE84-124FA8B966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8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F287-72D5-4036-9508-915E989AFC54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3723-CEE4-4EA7-BE84-124FA8B9666C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0398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F287-72D5-4036-9508-915E989AFC54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3723-CEE4-4EA7-BE84-124FA8B966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616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F287-72D5-4036-9508-915E989AFC54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3723-CEE4-4EA7-BE84-124FA8B966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776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F287-72D5-4036-9508-915E989AFC54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3723-CEE4-4EA7-BE84-124FA8B966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5956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F287-72D5-4036-9508-915E989AFC54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3723-CEE4-4EA7-BE84-124FA8B966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081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F287-72D5-4036-9508-915E989AFC54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3723-CEE4-4EA7-BE84-124FA8B966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47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F287-72D5-4036-9508-915E989AFC54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3723-CEE4-4EA7-BE84-124FA8B966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727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F287-72D5-4036-9508-915E989AFC54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3723-CEE4-4EA7-BE84-124FA8B966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09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F287-72D5-4036-9508-915E989AFC54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3723-CEE4-4EA7-BE84-124FA8B966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28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F287-72D5-4036-9508-915E989AFC54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3723-CEE4-4EA7-BE84-124FA8B966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5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F287-72D5-4036-9508-915E989AFC54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3723-CEE4-4EA7-BE84-124FA8B966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737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F287-72D5-4036-9508-915E989AFC54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3723-CEE4-4EA7-BE84-124FA8B966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6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F287-72D5-4036-9508-915E989AFC54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3723-CEE4-4EA7-BE84-124FA8B966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003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F287-72D5-4036-9508-915E989AFC54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3723-CEE4-4EA7-BE84-124FA8B966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230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919F287-72D5-4036-9508-915E989AFC54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33723-CEE4-4EA7-BE84-124FA8B966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749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35517" y="517803"/>
            <a:ext cx="8744803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 </a:t>
            </a:r>
            <a:endParaRPr lang="fr-FR" dirty="0" smtClean="0"/>
          </a:p>
          <a:p>
            <a:pPr algn="ctr"/>
            <a:r>
              <a:rPr lang="es-ES" sz="3200" b="1" dirty="0" smtClean="0"/>
              <a:t>La colonia francesa en el Perú: huellas e interpretaciones sobre una migración transatlántica de baja intensidad en el siglo XIX. </a:t>
            </a:r>
          </a:p>
          <a:p>
            <a:pPr algn="ctr"/>
            <a:endParaRPr lang="es-ES" sz="3200" b="1" dirty="0"/>
          </a:p>
          <a:p>
            <a:pPr algn="ctr"/>
            <a:endParaRPr lang="fr-FR" dirty="0" smtClean="0"/>
          </a:p>
          <a:p>
            <a:pPr algn="ctr"/>
            <a:r>
              <a:rPr lang="es-ES" sz="2400" b="1" dirty="0" smtClean="0"/>
              <a:t>Isabelle Tauzin-Castellanos </a:t>
            </a:r>
          </a:p>
          <a:p>
            <a:pPr algn="ctr"/>
            <a:r>
              <a:rPr lang="es-ES" sz="2400" dirty="0" smtClean="0"/>
              <a:t>(</a:t>
            </a:r>
            <a:r>
              <a:rPr lang="es-ES" sz="2400" dirty="0" err="1" smtClean="0"/>
              <a:t>Université</a:t>
            </a:r>
            <a:r>
              <a:rPr lang="es-ES" sz="2400" dirty="0" smtClean="0"/>
              <a:t> </a:t>
            </a:r>
            <a:r>
              <a:rPr lang="es-ES" sz="2400" dirty="0" err="1" smtClean="0"/>
              <a:t>Bordeaux</a:t>
            </a:r>
            <a:r>
              <a:rPr lang="es-ES" sz="2400" dirty="0" smtClean="0"/>
              <a:t> Montaigne)</a:t>
            </a:r>
          </a:p>
          <a:p>
            <a:endParaRPr lang="es-ES" dirty="0"/>
          </a:p>
          <a:p>
            <a:endParaRPr lang="es-ES" dirty="0" smtClean="0"/>
          </a:p>
          <a:p>
            <a:pPr algn="ctr"/>
            <a:r>
              <a:rPr lang="es-ES" sz="2000" b="1" dirty="0" smtClean="0"/>
              <a:t>XXIII Coloquio de Historia Canario-Americana</a:t>
            </a:r>
          </a:p>
          <a:p>
            <a:pPr algn="ctr"/>
            <a:r>
              <a:rPr lang="es-ES" sz="2000" b="1" dirty="0" smtClean="0"/>
              <a:t>Las Palmas - 8-12 de octubre de 2018</a:t>
            </a:r>
            <a:endParaRPr lang="es-ES" sz="2000" b="1" dirty="0"/>
          </a:p>
          <a:p>
            <a:endParaRPr lang="es-ES" dirty="0" smtClean="0"/>
          </a:p>
          <a:p>
            <a:pPr algn="ctr"/>
            <a:r>
              <a:rPr lang="es-ES" dirty="0" smtClean="0"/>
              <a:t>Seminario : Migrantes</a:t>
            </a:r>
            <a:r>
              <a:rPr lang="es-ES" dirty="0"/>
              <a:t>, colonos y exiliados en el espacio atlántico durante los siglos XIX </a:t>
            </a:r>
            <a:r>
              <a:rPr lang="es-ES" dirty="0" smtClean="0"/>
              <a:t>y </a:t>
            </a:r>
            <a:r>
              <a:rPr lang="es-ES" dirty="0"/>
              <a:t>XX. </a:t>
            </a:r>
            <a:r>
              <a:rPr lang="es-ES" dirty="0" err="1"/>
              <a:t>Asociativismo</a:t>
            </a:r>
            <a:r>
              <a:rPr lang="es-ES" dirty="0"/>
              <a:t> e identidades colectivas. Acción cultural y prensa de la emigración.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358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90086"/>
            <a:ext cx="859840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ES" dirty="0" smtClean="0"/>
          </a:p>
          <a:p>
            <a:r>
              <a:rPr lang="es-ES" b="1" dirty="0" smtClean="0"/>
              <a:t>1853 </a:t>
            </a:r>
          </a:p>
          <a:p>
            <a:endParaRPr lang="fr-FR" dirty="0" smtClean="0"/>
          </a:p>
          <a:p>
            <a:r>
              <a:rPr lang="es-ES" b="1" dirty="0" smtClean="0"/>
              <a:t>15 de abril de 1853 </a:t>
            </a:r>
            <a:r>
              <a:rPr lang="es-ES" dirty="0" smtClean="0"/>
              <a:t>decreto  bajo la administración de Echenique: fomento de la colonización  y “reducción a la vida civilizada de las tribus salvajes del este del Perú" </a:t>
            </a:r>
            <a:endParaRPr lang="fr-FR" dirty="0" smtClean="0"/>
          </a:p>
          <a:p>
            <a:endParaRPr lang="es-ES" dirty="0" smtClean="0"/>
          </a:p>
          <a:p>
            <a:pPr algn="just"/>
            <a:r>
              <a:rPr lang="es-ES" dirty="0" smtClean="0"/>
              <a:t>"la compañía se obliga a fundar en el litoral del Perú, que baña el Amazonas, y en las márgenes de los ríos interiores de la República</a:t>
            </a:r>
            <a:r>
              <a:rPr lang="es-ES" b="1" dirty="0" smtClean="0"/>
              <a:t>, diez colonias de extranjeros </a:t>
            </a:r>
            <a:r>
              <a:rPr lang="es-ES" dirty="0" smtClean="0"/>
              <a:t>que deberán ser de la nación que el Gobierno peruano designe. Para este fin se darán gratuitamente a la compañía la porción de terreno necesario".</a:t>
            </a:r>
            <a:endParaRPr lang="fr-FR" dirty="0" smtClean="0"/>
          </a:p>
          <a:p>
            <a:pPr lvl="0"/>
            <a:endParaRPr lang="es-ES" dirty="0"/>
          </a:p>
          <a:p>
            <a:pPr lvl="0"/>
            <a:r>
              <a:rPr lang="es-ES" dirty="0"/>
              <a:t>Con Balta</a:t>
            </a:r>
          </a:p>
          <a:p>
            <a:pPr lvl="0"/>
            <a:r>
              <a:rPr lang="es-ES" dirty="0"/>
              <a:t> </a:t>
            </a:r>
            <a:r>
              <a:rPr lang="es-ES" dirty="0"/>
              <a:t>Todos los nacionales y extranjeros que deseen establecerse en las márgenes del Amazonas y sus afluentes, obtendrán del Gobierno pasaje gratis hasta el punto que prefiriesen hacia aquellas regiones. El Gobierno les distribuirá gratis herramientas y terrenos" </a:t>
            </a:r>
            <a:endParaRPr lang="fr-FR" dirty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Manuel Pardo (1872) </a:t>
            </a:r>
          </a:p>
          <a:p>
            <a:r>
              <a:rPr lang="es-ES" dirty="0" smtClean="0"/>
              <a:t>"</a:t>
            </a:r>
            <a:r>
              <a:rPr lang="es-ES" b="1" dirty="0" smtClean="0"/>
              <a:t>Sociedad de Inmigración Europea</a:t>
            </a:r>
            <a:r>
              <a:rPr lang="es-ES" dirty="0" smtClean="0"/>
              <a:t>" para facilitar la llegada e instalación en el Perú de migrantes europeos desde el viaje transatlántico &gt; sólo 3000 europeos al cabo de 2 años, </a:t>
            </a:r>
            <a:endParaRPr lang="es-E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403" y="1058600"/>
            <a:ext cx="3624625" cy="579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4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42" y="1547975"/>
            <a:ext cx="2860358" cy="421274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54" y="1676400"/>
            <a:ext cx="3125988" cy="40843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660" y="1657350"/>
            <a:ext cx="2735580" cy="410337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072640" y="579120"/>
            <a:ext cx="7452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El </a:t>
            </a:r>
            <a:r>
              <a:rPr lang="fr-FR" dirty="0" err="1" smtClean="0"/>
              <a:t>oro</a:t>
            </a:r>
            <a:r>
              <a:rPr lang="fr-FR" dirty="0" smtClean="0"/>
              <a:t> </a:t>
            </a:r>
            <a:r>
              <a:rPr lang="fr-FR" dirty="0" err="1" smtClean="0"/>
              <a:t>verde</a:t>
            </a:r>
            <a:r>
              <a:rPr lang="fr-FR" dirty="0" smtClean="0"/>
              <a:t>: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cosecha</a:t>
            </a:r>
            <a:r>
              <a:rPr lang="fr-FR" dirty="0" smtClean="0"/>
              <a:t> que </a:t>
            </a:r>
            <a:r>
              <a:rPr lang="fr-FR" dirty="0" err="1" smtClean="0"/>
              <a:t>espera</a:t>
            </a:r>
            <a:r>
              <a:rPr lang="fr-FR" dirty="0" smtClean="0"/>
              <a:t> a los migrantes </a:t>
            </a:r>
            <a:r>
              <a:rPr lang="fr-FR" dirty="0" err="1" smtClean="0"/>
              <a:t>europeos</a:t>
            </a:r>
            <a:endParaRPr lang="fr-FR" dirty="0" smtClean="0"/>
          </a:p>
          <a:p>
            <a:r>
              <a:rPr lang="fr-FR" i="1" dirty="0" err="1" smtClean="0"/>
              <a:t>Guía</a:t>
            </a:r>
            <a:r>
              <a:rPr lang="fr-FR" i="1" dirty="0" smtClean="0"/>
              <a:t> </a:t>
            </a:r>
            <a:r>
              <a:rPr lang="fr-FR" i="1" dirty="0" err="1" smtClean="0"/>
              <a:t>del</a:t>
            </a:r>
            <a:r>
              <a:rPr lang="fr-FR" i="1" dirty="0" smtClean="0"/>
              <a:t>  </a:t>
            </a:r>
            <a:r>
              <a:rPr lang="fr-FR" i="1" dirty="0" err="1" smtClean="0"/>
              <a:t>inmigrante</a:t>
            </a:r>
            <a:r>
              <a:rPr lang="fr-FR" i="1" dirty="0" smtClean="0"/>
              <a:t> en el </a:t>
            </a:r>
            <a:r>
              <a:rPr lang="fr-FR" i="1" dirty="0" err="1" smtClean="0"/>
              <a:t>Perú</a:t>
            </a:r>
            <a:r>
              <a:rPr lang="fr-FR" i="1" dirty="0" smtClean="0"/>
              <a:t>,  </a:t>
            </a:r>
            <a:r>
              <a:rPr lang="fr-FR" dirty="0" smtClean="0"/>
              <a:t>Lima, 1902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193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650" y="1249680"/>
            <a:ext cx="4877350" cy="560832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605" y="2552700"/>
            <a:ext cx="3979327" cy="43053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31887" cy="516585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83605" y="49351"/>
            <a:ext cx="7201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Migrantes </a:t>
            </a:r>
            <a:r>
              <a:rPr lang="fr-FR" sz="2400" dirty="0" err="1" smtClean="0"/>
              <a:t>del</a:t>
            </a:r>
            <a:r>
              <a:rPr lang="fr-FR" sz="2400" dirty="0" smtClean="0"/>
              <a:t> </a:t>
            </a:r>
            <a:r>
              <a:rPr lang="fr-FR" sz="2400" dirty="0" err="1" smtClean="0"/>
              <a:t>siglo</a:t>
            </a:r>
            <a:r>
              <a:rPr lang="fr-FR" sz="2400" dirty="0" smtClean="0"/>
              <a:t> XX </a:t>
            </a:r>
            <a:endParaRPr lang="fr-FR" sz="2400" dirty="0" smtClean="0"/>
          </a:p>
          <a:p>
            <a:r>
              <a:rPr lang="fr-FR" sz="2400" dirty="0" smtClean="0"/>
              <a:t>« </a:t>
            </a:r>
            <a:r>
              <a:rPr lang="fr-FR" sz="2400" dirty="0" err="1" smtClean="0"/>
              <a:t>Nuestros</a:t>
            </a:r>
            <a:r>
              <a:rPr lang="fr-FR" sz="2400" dirty="0" smtClean="0"/>
              <a:t> migrantes » : un </a:t>
            </a:r>
            <a:r>
              <a:rPr lang="fr-FR" sz="2400" dirty="0" err="1" smtClean="0"/>
              <a:t>ensayo</a:t>
            </a:r>
            <a:r>
              <a:rPr lang="fr-FR" sz="2400" dirty="0" smtClean="0"/>
              <a:t> de Gonzalez </a:t>
            </a:r>
            <a:r>
              <a:rPr lang="fr-FR" sz="2400" dirty="0" err="1" smtClean="0"/>
              <a:t>Prada</a:t>
            </a:r>
            <a:r>
              <a:rPr lang="fr-FR" sz="2400" dirty="0" smtClean="0"/>
              <a:t> sobre la </a:t>
            </a:r>
            <a:r>
              <a:rPr lang="fr-FR" sz="2400" dirty="0" err="1" smtClean="0"/>
              <a:t>migración</a:t>
            </a:r>
            <a:r>
              <a:rPr lang="fr-FR" sz="2400" dirty="0" smtClean="0"/>
              <a:t> </a:t>
            </a:r>
            <a:r>
              <a:rPr lang="fr-FR" sz="2400" dirty="0" err="1" smtClean="0"/>
              <a:t>clerical</a:t>
            </a:r>
            <a:r>
              <a:rPr lang="fr-FR" sz="2400" dirty="0" smtClean="0"/>
              <a:t> </a:t>
            </a:r>
            <a:r>
              <a:rPr lang="fr-FR" sz="2400" dirty="0" err="1" smtClean="0"/>
              <a:t>escrito</a:t>
            </a:r>
            <a:r>
              <a:rPr lang="fr-FR" sz="2400" dirty="0" smtClean="0"/>
              <a:t> en 1903.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11219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7640" y="182880"/>
            <a:ext cx="1050036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Bibliografia</a:t>
            </a:r>
            <a:endParaRPr lang="fr-FR" dirty="0"/>
          </a:p>
          <a:p>
            <a:r>
              <a:rPr lang="es-ES" dirty="0" smtClean="0"/>
              <a:t>Barrantes </a:t>
            </a:r>
            <a:r>
              <a:rPr lang="es-ES" dirty="0"/>
              <a:t>Rodríguez Larraín, Fernando, </a:t>
            </a:r>
            <a:r>
              <a:rPr lang="es-ES" i="1" dirty="0"/>
              <a:t>Los ciudadanos franceses y francesas en la República del Perú</a:t>
            </a:r>
            <a:r>
              <a:rPr lang="es-ES" dirty="0"/>
              <a:t>, Lima, Sociedad Francesa de Beneficencia, 2005. </a:t>
            </a:r>
            <a:endParaRPr lang="fr-FR" dirty="0"/>
          </a:p>
          <a:p>
            <a:r>
              <a:rPr lang="es-ES" dirty="0" smtClean="0"/>
              <a:t>Bonilla</a:t>
            </a:r>
            <a:r>
              <a:rPr lang="es-ES" dirty="0"/>
              <a:t>, Heraclio, </a:t>
            </a:r>
            <a:r>
              <a:rPr lang="es-ES" i="1" dirty="0"/>
              <a:t>Guano y burguesía</a:t>
            </a:r>
            <a:r>
              <a:rPr lang="es-ES" dirty="0"/>
              <a:t>, Lima, IEP, 1984 (2ª ed.).</a:t>
            </a:r>
            <a:endParaRPr lang="fr-FR" dirty="0"/>
          </a:p>
          <a:p>
            <a:r>
              <a:rPr lang="es-ES" dirty="0" smtClean="0"/>
              <a:t>Contreras </a:t>
            </a:r>
            <a:r>
              <a:rPr lang="es-PE" dirty="0"/>
              <a:t>Carranza, Carlos, </a:t>
            </a:r>
            <a:r>
              <a:rPr lang="es-PE" i="1" dirty="0"/>
              <a:t>Sobre los orígenes de la explosión demográfica en el Perú: 1876-1940</a:t>
            </a:r>
            <a:r>
              <a:rPr lang="es-PE" dirty="0"/>
              <a:t>, Lima, IEP, 1994. </a:t>
            </a:r>
            <a:endParaRPr lang="fr-FR" dirty="0"/>
          </a:p>
          <a:p>
            <a:r>
              <a:rPr lang="es-PE" dirty="0" err="1"/>
              <a:t>Cosamalón</a:t>
            </a:r>
            <a:r>
              <a:rPr lang="es-PE" dirty="0"/>
              <a:t> Aguilar, Jesús A., “Población y sociedad”, en Contreras Carranza, Carlos, </a:t>
            </a:r>
            <a:r>
              <a:rPr lang="es-PE" i="1" dirty="0"/>
              <a:t>Perú. La construcción nacional</a:t>
            </a:r>
            <a:r>
              <a:rPr lang="es-PE" dirty="0"/>
              <a:t>, Madrid, Mapfre, 2014, 221-281.</a:t>
            </a:r>
            <a:endParaRPr lang="fr-FR" dirty="0"/>
          </a:p>
          <a:p>
            <a:r>
              <a:rPr lang="es-PE" dirty="0"/>
              <a:t>Espinosa, Juan, </a:t>
            </a:r>
            <a:r>
              <a:rPr lang="es-PE" i="1" dirty="0"/>
              <a:t>Diccionario para el pueblo republicano, democrático, político, moral y filosófico</a:t>
            </a:r>
            <a:r>
              <a:rPr lang="es-PE" dirty="0"/>
              <a:t>, Lima, Imprenta del Pueblo, 1856. </a:t>
            </a:r>
            <a:endParaRPr lang="fr-FR" dirty="0"/>
          </a:p>
          <a:p>
            <a:r>
              <a:rPr lang="es-ES" dirty="0" smtClean="0"/>
              <a:t>Macera</a:t>
            </a:r>
            <a:r>
              <a:rPr lang="es-ES" dirty="0"/>
              <a:t>, Pablo, </a:t>
            </a:r>
            <a:r>
              <a:rPr lang="es-ES" i="1" dirty="0"/>
              <a:t>La imagen francesa del Perú (siglo XVI-XIX)</a:t>
            </a:r>
            <a:r>
              <a:rPr lang="es-ES" dirty="0"/>
              <a:t>, Lima, INC, 1976.</a:t>
            </a:r>
            <a:endParaRPr lang="fr-FR" dirty="0"/>
          </a:p>
          <a:p>
            <a:r>
              <a:rPr lang="es-PE" dirty="0"/>
              <a:t>Martínez </a:t>
            </a:r>
            <a:r>
              <a:rPr lang="es-PE" dirty="0" err="1"/>
              <a:t>Riaza</a:t>
            </a:r>
            <a:r>
              <a:rPr lang="es-PE" dirty="0"/>
              <a:t>, Ascensión, </a:t>
            </a:r>
            <a:r>
              <a:rPr lang="es-PE" i="1" dirty="0"/>
              <a:t>“A pesar del gobierno”. Españoles en el Perú</a:t>
            </a:r>
            <a:r>
              <a:rPr lang="es-PE" dirty="0"/>
              <a:t>, 1879-1930, Madrid, CSIC, 2006.</a:t>
            </a:r>
            <a:endParaRPr lang="fr-FR" dirty="0"/>
          </a:p>
          <a:p>
            <a:r>
              <a:rPr lang="es-ES" dirty="0"/>
              <a:t>Mc </a:t>
            </a:r>
            <a:r>
              <a:rPr lang="es-ES" dirty="0" err="1"/>
              <a:t>Evoy</a:t>
            </a:r>
            <a:r>
              <a:rPr lang="es-ES" dirty="0"/>
              <a:t>, Gabriela, </a:t>
            </a:r>
            <a:r>
              <a:rPr lang="es-ES" i="1" dirty="0"/>
              <a:t>La experiencia invisible. Inmigrantes irlandeses en el Perú</a:t>
            </a:r>
            <a:r>
              <a:rPr lang="es-ES" dirty="0"/>
              <a:t>, Lima, UNMSM, 2018.</a:t>
            </a:r>
            <a:endParaRPr lang="fr-FR" dirty="0"/>
          </a:p>
          <a:p>
            <a:r>
              <a:rPr lang="es-ES" dirty="0" err="1" smtClean="0"/>
              <a:t>Puigmal</a:t>
            </a:r>
            <a:r>
              <a:rPr lang="es-ES" dirty="0"/>
              <a:t>, Patrick, </a:t>
            </a:r>
            <a:r>
              <a:rPr lang="es-ES" i="1" dirty="0"/>
              <a:t>Diccionario biográfico y </a:t>
            </a:r>
            <a:r>
              <a:rPr lang="es-ES" i="1" dirty="0" err="1"/>
              <a:t>prosopográfico</a:t>
            </a:r>
            <a:r>
              <a:rPr lang="es-ES" i="1" dirty="0"/>
              <a:t> de los militares napoleónicos durante las campañas de independencia de Argentina, Chile y Perú</a:t>
            </a:r>
            <a:r>
              <a:rPr lang="es-ES" dirty="0"/>
              <a:t>, vol. 1, Santiago de Chile, DIBAM, 2010, </a:t>
            </a:r>
            <a:endParaRPr lang="fr-FR" dirty="0"/>
          </a:p>
          <a:p>
            <a:r>
              <a:rPr lang="es-ES" dirty="0" err="1"/>
              <a:t>Riviale</a:t>
            </a:r>
            <a:r>
              <a:rPr lang="es-ES" dirty="0"/>
              <a:t>, Pascal, </a:t>
            </a:r>
            <a:r>
              <a:rPr lang="es-ES" i="1" dirty="0"/>
              <a:t>La presencia francesa en el Perú</a:t>
            </a:r>
            <a:r>
              <a:rPr lang="es-ES" dirty="0"/>
              <a:t>, Lima, IFEA, 2008.</a:t>
            </a:r>
            <a:endParaRPr lang="fr-FR" dirty="0"/>
          </a:p>
          <a:p>
            <a:r>
              <a:rPr lang="es-ES" dirty="0"/>
              <a:t>Tristán Flora [1833], </a:t>
            </a:r>
            <a:r>
              <a:rPr lang="es-ES" i="1" dirty="0"/>
              <a:t>Peregrinaciones de una paria</a:t>
            </a:r>
            <a:r>
              <a:rPr lang="es-ES" dirty="0"/>
              <a:t>, Lima, INC, 2005.</a:t>
            </a:r>
            <a:endParaRPr lang="fr-FR" dirty="0"/>
          </a:p>
          <a:p>
            <a:r>
              <a:rPr lang="es-PE" dirty="0"/>
              <a:t>Urrutia </a:t>
            </a:r>
            <a:r>
              <a:rPr lang="es-PE" dirty="0" err="1"/>
              <a:t>Ceruti</a:t>
            </a:r>
            <a:r>
              <a:rPr lang="es-PE" dirty="0"/>
              <a:t>, Jaime,  </a:t>
            </a:r>
            <a:r>
              <a:rPr lang="es-PE" i="1" dirty="0"/>
              <a:t>Informes de los cónsules franceses en Lima, 1842-1877, </a:t>
            </a:r>
            <a:r>
              <a:rPr lang="es-PE" dirty="0"/>
              <a:t>Lima IEP, 2015.</a:t>
            </a:r>
            <a:endParaRPr lang="fr-FR" dirty="0"/>
          </a:p>
          <a:p>
            <a:r>
              <a:rPr lang="es-ES" dirty="0"/>
              <a:t>Witt, Heinrich, </a:t>
            </a:r>
            <a:r>
              <a:rPr lang="es-ES" i="1" dirty="0"/>
              <a:t>Diario 1824-1890. Un testimonio personal sobre el Perú del siglo XIX</a:t>
            </a:r>
            <a:r>
              <a:rPr lang="es-ES" dirty="0"/>
              <a:t>, 2 t., Lima, Banco Mercantil, 1992.</a:t>
            </a:r>
            <a:endParaRPr lang="fr-FR" dirty="0"/>
          </a:p>
          <a:p>
            <a:r>
              <a:rPr lang="es-ES" dirty="0"/>
              <a:t> 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6474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1305" y="627123"/>
            <a:ext cx="667375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1832 – 21 de noviembre  - Presidencia de Agustín Gamarra</a:t>
            </a:r>
          </a:p>
          <a:p>
            <a:pPr algn="just"/>
            <a:r>
              <a:rPr lang="es-ES" dirty="0" smtClean="0"/>
              <a:t>Ley </a:t>
            </a:r>
            <a:r>
              <a:rPr lang="es-ES" dirty="0"/>
              <a:t>sobre el nuevo departamento denominado Amazonas</a:t>
            </a:r>
            <a:endParaRPr lang="fr-FR" dirty="0"/>
          </a:p>
          <a:p>
            <a:r>
              <a:rPr lang="es-ES" dirty="0"/>
              <a:t>Art. 7 </a:t>
            </a:r>
            <a:endParaRPr lang="fr-FR" dirty="0"/>
          </a:p>
          <a:p>
            <a:pPr algn="just"/>
            <a:r>
              <a:rPr lang="es-ES" dirty="0"/>
              <a:t>A cada uno de los extranjeros que se avecindaren en las nuevas reducciones se le asignarán por el subprefecto de la provincia las tierras que pueda labrar, y gozará de los privilegios y exenciones que conceden las leyes a los poseedores de tierras  eriazas. </a:t>
            </a:r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dirty="0">
                <a:solidFill>
                  <a:schemeClr val="tx1">
                    <a:lumMod val="95000"/>
                  </a:schemeClr>
                </a:solidFill>
              </a:rPr>
              <a:t>1849 - 17 de noviembre -  Presidencia de Ramón Castilla</a:t>
            </a: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dirty="0">
                <a:solidFill>
                  <a:schemeClr val="tx1">
                    <a:lumMod val="95000"/>
                  </a:schemeClr>
                </a:solidFill>
              </a:rPr>
              <a:t>"Todo introductor de colonos extranjeros de cualquier sexo cuyo número no baje de 50 y cuyas edades sean de 10 a 40 años, disfrutarán de una prima de 30 pesos por individuo que pagará el tesoro nacional al momento de la internación, teniendo a la vista las contratas respectivas autorizadas por los respectivos cónsules extranjeros (art. 1)</a:t>
            </a:r>
          </a:p>
          <a:p>
            <a:endParaRPr lang="es-ES" dirty="0"/>
          </a:p>
          <a:p>
            <a:endParaRPr lang="fr-FR" dirty="0"/>
          </a:p>
          <a:p>
            <a:endParaRPr lang="es-ES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6" y="304000"/>
            <a:ext cx="2372465" cy="266569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16" y="3414776"/>
            <a:ext cx="22193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3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6120" y="558987"/>
            <a:ext cx="678908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Alphonse de </a:t>
            </a:r>
            <a:r>
              <a:rPr lang="es-ES" sz="20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Moges</a:t>
            </a:r>
            <a:r>
              <a:rPr lang="es-E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informe que dirige al Ministro de Marina da cuenta de la presencia francesa y situación </a:t>
            </a:r>
            <a:r>
              <a:rPr lang="es-E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Perú</a:t>
            </a:r>
            <a:r>
              <a:rPr lang="es-E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300 franceses en Lima en 1825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Sólo </a:t>
            </a:r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insisto en que esta vasta parte del mundo es una verdadera </a:t>
            </a:r>
            <a:r>
              <a:rPr lang="es-E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colonia</a:t>
            </a:r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con una sola limitación que es que no cuesta nada. Puede que esta inmensa </a:t>
            </a:r>
            <a:r>
              <a:rPr lang="es-E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colonización</a:t>
            </a:r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 haga el primer ocupante. Sin embargo, esa clase de apropiación depende de circunstancias que no son la conquista o la guerra, ni nada que se les parezca de una u otra forma.  </a:t>
            </a:r>
            <a:endParaRPr lang="fr-FR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PE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Informe </a:t>
            </a:r>
            <a:r>
              <a:rPr lang="es-PE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fechado en París, 1 de diciembre de 1825. AN.</a:t>
            </a:r>
            <a:endParaRPr lang="fr-F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872" y="3246120"/>
            <a:ext cx="3264963" cy="326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8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0739" y="1347750"/>
            <a:ext cx="65645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/>
              <a:t>Diccionario para el pueblo republicano… de Juan </a:t>
            </a:r>
            <a:r>
              <a:rPr lang="es-ES" sz="2000" dirty="0"/>
              <a:t>Espinosa </a:t>
            </a:r>
            <a:r>
              <a:rPr lang="es-ES" sz="2000" dirty="0" smtClean="0"/>
              <a:t>Lima, 1856 </a:t>
            </a:r>
            <a:r>
              <a:rPr lang="es-ES" sz="2000" dirty="0"/>
              <a:t>. </a:t>
            </a:r>
            <a:endParaRPr lang="es-ES" sz="2000" dirty="0" smtClean="0"/>
          </a:p>
          <a:p>
            <a:r>
              <a:rPr lang="es-ES" sz="2000" dirty="0" smtClean="0"/>
              <a:t>Para  “inmigración” remite </a:t>
            </a:r>
            <a:r>
              <a:rPr lang="es-ES" sz="2000" dirty="0"/>
              <a:t>a “despoblación”</a:t>
            </a:r>
            <a:endParaRPr lang="es-ES" sz="2000" dirty="0" smtClean="0"/>
          </a:p>
          <a:p>
            <a:endParaRPr lang="es-ES" sz="2000" dirty="0"/>
          </a:p>
          <a:p>
            <a:r>
              <a:rPr lang="es-ES" sz="2000" dirty="0" smtClean="0"/>
              <a:t>“Despoblación</a:t>
            </a:r>
            <a:r>
              <a:rPr lang="es-ES" sz="2000" dirty="0"/>
              <a:t>” </a:t>
            </a:r>
            <a:r>
              <a:rPr lang="es-ES" sz="2000" dirty="0" smtClean="0"/>
              <a:t>: </a:t>
            </a:r>
            <a:endParaRPr lang="es-ES" sz="2000" dirty="0"/>
          </a:p>
          <a:p>
            <a:r>
              <a:rPr lang="es-ES" sz="2000" dirty="0" smtClean="0"/>
              <a:t>… Nuestra </a:t>
            </a:r>
            <a:r>
              <a:rPr lang="es-ES" sz="2000" dirty="0"/>
              <a:t>pereza sólo es comparable a las calmas del mar en la línea, nuestra indolencia para todo es la prueba de una imbecilidad hotentota y nuestra mezquindad respecto a los extranjeros es la mezquindad del mono que esconde la mazorca de maíz ante el hombre y le muestra los dientes para que no se la arrebate. (1856, 353). </a:t>
            </a:r>
          </a:p>
        </p:txBody>
      </p:sp>
      <p:pic>
        <p:nvPicPr>
          <p:cNvPr id="1026" name="Picture 2" descr="Portada de la primera edición del &lt;em&gt;Diccionario republicano…,&lt;/em&gt; de Juan Espinosa (185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9480"/>
            <a:ext cx="3810000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91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431807" y="887103"/>
            <a:ext cx="612784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Amadeo Chaumette des Fossés </a:t>
            </a:r>
          </a:p>
          <a:p>
            <a:r>
              <a:rPr lang="es-ES" sz="2000" dirty="0"/>
              <a:t>Inspector General de Comercio </a:t>
            </a:r>
            <a:r>
              <a:rPr lang="es-ES" sz="2000" dirty="0" smtClean="0"/>
              <a:t>Francés , 1826-1827</a:t>
            </a:r>
          </a:p>
          <a:p>
            <a:r>
              <a:rPr lang="fr-FR" sz="2000" dirty="0" err="1"/>
              <a:t>Cónsul</a:t>
            </a:r>
            <a:r>
              <a:rPr lang="fr-FR" sz="2000" dirty="0"/>
              <a:t> </a:t>
            </a:r>
            <a:r>
              <a:rPr lang="fr-FR" sz="2000" dirty="0" smtClean="0"/>
              <a:t>General, 1828-1830</a:t>
            </a:r>
          </a:p>
          <a:p>
            <a:endParaRPr lang="fr-FR" sz="2000" dirty="0"/>
          </a:p>
          <a:p>
            <a:r>
              <a:rPr lang="es-ES" sz="2000" dirty="0"/>
              <a:t>“un indecente, un miserable, una canalla</a:t>
            </a:r>
            <a:r>
              <a:rPr lang="es-ES" sz="2000" dirty="0" smtClean="0"/>
              <a:t>”</a:t>
            </a:r>
          </a:p>
          <a:p>
            <a:endParaRPr lang="es-ES" dirty="0"/>
          </a:p>
          <a:p>
            <a:endParaRPr lang="es-ES" dirty="0" smtClean="0"/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830"/>
            <a:ext cx="4700530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657" y="2857908"/>
            <a:ext cx="2877503" cy="376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8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360"/>
            <a:ext cx="4572000" cy="66446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37760" y="716280"/>
            <a:ext cx="6537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Veteranos napoleónicos: </a:t>
            </a:r>
          </a:p>
          <a:p>
            <a:endParaRPr lang="es-ES" dirty="0"/>
          </a:p>
          <a:p>
            <a:r>
              <a:rPr lang="es-ES" dirty="0" smtClean="0"/>
              <a:t>Historia </a:t>
            </a:r>
            <a:r>
              <a:rPr lang="es-ES" dirty="0"/>
              <a:t>: </a:t>
            </a:r>
            <a:r>
              <a:rPr lang="es-ES" dirty="0" err="1"/>
              <a:t>Brandsen</a:t>
            </a:r>
            <a:r>
              <a:rPr lang="es-ES" dirty="0"/>
              <a:t>, </a:t>
            </a:r>
            <a:r>
              <a:rPr lang="es-ES" dirty="0" err="1"/>
              <a:t>Giroust</a:t>
            </a:r>
            <a:r>
              <a:rPr lang="es-ES" dirty="0"/>
              <a:t>, </a:t>
            </a:r>
            <a:r>
              <a:rPr lang="es-ES" dirty="0" err="1"/>
              <a:t>Soyer</a:t>
            </a:r>
            <a:endParaRPr lang="es-ES" dirty="0"/>
          </a:p>
          <a:p>
            <a:r>
              <a:rPr lang="es-ES" dirty="0"/>
              <a:t>“Bolívar ya no me obliga á abandonar el Perú, y podemos fijar en él nuestra residencia</a:t>
            </a:r>
            <a:r>
              <a:rPr lang="es-ES" dirty="0" smtClean="0"/>
              <a:t>”</a:t>
            </a:r>
          </a:p>
          <a:p>
            <a:endParaRPr lang="es-ES" dirty="0"/>
          </a:p>
          <a:p>
            <a:r>
              <a:rPr lang="es-ES" dirty="0"/>
              <a:t>Mito  : </a:t>
            </a:r>
            <a:r>
              <a:rPr lang="es-ES" dirty="0" smtClean="0"/>
              <a:t> </a:t>
            </a:r>
          </a:p>
          <a:p>
            <a:r>
              <a:rPr lang="es-ES" dirty="0" smtClean="0"/>
              <a:t>Aquiles  Allier</a:t>
            </a:r>
          </a:p>
          <a:p>
            <a:r>
              <a:rPr lang="es-ES" dirty="0" smtClean="0"/>
              <a:t>Francisco  </a:t>
            </a:r>
            <a:r>
              <a:rPr lang="es-ES" dirty="0" err="1"/>
              <a:t>Courret</a:t>
            </a:r>
            <a:endParaRPr lang="es-ES" dirty="0"/>
          </a:p>
          <a:p>
            <a:endParaRPr lang="es-E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933" y="3910709"/>
            <a:ext cx="1828800" cy="26151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786" y="2405825"/>
            <a:ext cx="3123640" cy="445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2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87440" y="1077878"/>
            <a:ext cx="58826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PE" dirty="0"/>
              <a:t>El Comercio, </a:t>
            </a:r>
            <a:r>
              <a:rPr lang="es-ES" dirty="0"/>
              <a:t>23 de junio de  1865, n° 8671, p. 4: 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“A </a:t>
            </a:r>
            <a:r>
              <a:rPr lang="es-ES" dirty="0" err="1"/>
              <a:t>Maunoury</a:t>
            </a:r>
            <a:r>
              <a:rPr lang="es-ES" dirty="0"/>
              <a:t>”.  </a:t>
            </a:r>
            <a:endParaRPr lang="fr-FR" dirty="0"/>
          </a:p>
          <a:p>
            <a:pPr algn="just">
              <a:spcAft>
                <a:spcPts val="0"/>
              </a:spcAft>
            </a:pPr>
            <a:endParaRPr lang="es-ES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dirty="0"/>
          </a:p>
          <a:p>
            <a:pPr>
              <a:spcAft>
                <a:spcPts val="0"/>
              </a:spcAft>
            </a:pPr>
            <a:r>
              <a:rPr lang="es-ES" dirty="0"/>
              <a:t>Da </a:t>
            </a:r>
            <a:r>
              <a:rPr lang="es-ES" dirty="0"/>
              <a:t>grima ver tanto europeo ingrato</a:t>
            </a:r>
            <a:endParaRPr lang="fr-FR" dirty="0"/>
          </a:p>
          <a:p>
            <a:pPr>
              <a:spcAft>
                <a:spcPts val="0"/>
              </a:spcAft>
            </a:pPr>
            <a:r>
              <a:rPr lang="es-ES" dirty="0"/>
              <a:t>Que llega hambriento y con el pie desnudo</a:t>
            </a:r>
            <a:endParaRPr lang="fr-FR" dirty="0"/>
          </a:p>
          <a:p>
            <a:pPr>
              <a:spcAft>
                <a:spcPts val="0"/>
              </a:spcAft>
            </a:pPr>
            <a:r>
              <a:rPr lang="es-ES" dirty="0"/>
              <a:t>Y calumnia después grosero y rudo</a:t>
            </a:r>
            <a:endParaRPr lang="fr-FR" dirty="0"/>
          </a:p>
          <a:p>
            <a:pPr>
              <a:spcAft>
                <a:spcPts val="0"/>
              </a:spcAft>
            </a:pPr>
            <a:r>
              <a:rPr lang="es-ES" dirty="0"/>
              <a:t>A suelo que le dio pan y </a:t>
            </a:r>
            <a:r>
              <a:rPr lang="es-ES" dirty="0"/>
              <a:t>zapato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E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s-ES" dirty="0"/>
              <a:t> ¿Cómo forjar osaste </a:t>
            </a:r>
            <a:r>
              <a:rPr lang="es-ES" dirty="0" smtClean="0"/>
              <a:t>tan novelo</a:t>
            </a:r>
            <a:endParaRPr lang="fr-FR" dirty="0"/>
          </a:p>
          <a:p>
            <a:r>
              <a:rPr lang="es-ES" dirty="0"/>
              <a:t>Despreciable, ridículo gabacho ? </a:t>
            </a:r>
            <a:endParaRPr lang="fr-FR" dirty="0"/>
          </a:p>
          <a:p>
            <a:r>
              <a:rPr lang="fr-FR" dirty="0" err="1"/>
              <a:t>Más</a:t>
            </a:r>
            <a:r>
              <a:rPr lang="fr-FR" dirty="0"/>
              <a:t> sin </a:t>
            </a:r>
            <a:r>
              <a:rPr lang="fr-FR" dirty="0" err="1"/>
              <a:t>duda</a:t>
            </a:r>
            <a:r>
              <a:rPr lang="fr-FR" dirty="0"/>
              <a:t> </a:t>
            </a:r>
            <a:r>
              <a:rPr lang="fr-FR" dirty="0" err="1"/>
              <a:t>escribiste</a:t>
            </a:r>
            <a:r>
              <a:rPr lang="fr-FR" dirty="0"/>
              <a:t> </a:t>
            </a:r>
            <a:r>
              <a:rPr lang="fr-FR" dirty="0" err="1"/>
              <a:t>borracho</a:t>
            </a:r>
            <a:endParaRPr lang="fr-FR" dirty="0"/>
          </a:p>
          <a:p>
            <a:r>
              <a:rPr lang="es-ES" dirty="0"/>
              <a:t>Después de alguna torpe </a:t>
            </a:r>
            <a:r>
              <a:rPr lang="es-ES" dirty="0" err="1"/>
              <a:t>francachelada</a:t>
            </a:r>
            <a:r>
              <a:rPr lang="es-ES" dirty="0"/>
              <a:t>.</a:t>
            </a:r>
            <a:endParaRPr lang="fr-FR" dirty="0"/>
          </a:p>
          <a:p>
            <a:r>
              <a:rPr lang="es-ES" dirty="0"/>
              <a:t>…</a:t>
            </a:r>
            <a:endParaRPr lang="fr-FR" dirty="0"/>
          </a:p>
          <a:p>
            <a:r>
              <a:rPr lang="es-ES" dirty="0"/>
              <a:t>Vuelve a las playas que te son natales</a:t>
            </a:r>
            <a:endParaRPr lang="fr-FR" dirty="0"/>
          </a:p>
          <a:p>
            <a:r>
              <a:rPr lang="es-ES" dirty="0"/>
              <a:t>De donde nunca salgas y haga el cielo</a:t>
            </a:r>
            <a:endParaRPr lang="fr-FR" dirty="0"/>
          </a:p>
          <a:p>
            <a:r>
              <a:rPr lang="fr-FR" dirty="0"/>
              <a:t>Que </a:t>
            </a:r>
            <a:r>
              <a:rPr lang="fr-FR" dirty="0" err="1"/>
              <a:t>nunca</a:t>
            </a:r>
            <a:r>
              <a:rPr lang="fr-FR" dirty="0"/>
              <a:t> </a:t>
            </a:r>
            <a:r>
              <a:rPr lang="fr-FR" dirty="0" err="1"/>
              <a:t>pisen</a:t>
            </a:r>
            <a:r>
              <a:rPr lang="fr-FR" dirty="0"/>
              <a:t> </a:t>
            </a:r>
            <a:r>
              <a:rPr lang="fr-FR" dirty="0" err="1"/>
              <a:t>peruano</a:t>
            </a:r>
            <a:r>
              <a:rPr lang="fr-FR" dirty="0"/>
              <a:t> </a:t>
            </a:r>
            <a:r>
              <a:rPr lang="fr-FR" dirty="0" err="1"/>
              <a:t>suelo</a:t>
            </a:r>
            <a:endParaRPr lang="fr-FR" dirty="0"/>
          </a:p>
          <a:p>
            <a:r>
              <a:rPr lang="es-ES" dirty="0"/>
              <a:t>Los que a ti vil francés, sean iguales. </a:t>
            </a:r>
            <a:endParaRPr lang="fr-FR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fr-F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29" y="3409138"/>
            <a:ext cx="4504892" cy="344886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29" y="0"/>
            <a:ext cx="4504892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611811"/>
              </p:ext>
            </p:extLst>
          </p:nvPr>
        </p:nvGraphicFramePr>
        <p:xfrm>
          <a:off x="2468880" y="1965276"/>
          <a:ext cx="7193735" cy="4148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4328"/>
                <a:gridCol w="1865919"/>
                <a:gridCol w="1866744"/>
                <a:gridCol w="1866744"/>
              </a:tblGrid>
              <a:tr h="12334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000" baseline="30000" dirty="0">
                          <a:effectLst/>
                        </a:rPr>
                        <a:t>Europeos residentes en Lima - 1857</a:t>
                      </a:r>
                      <a:endParaRPr lang="fr-FR" sz="2000" baseline="30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400" baseline="30000" dirty="0">
                          <a:effectLst/>
                        </a:rPr>
                        <a:t>Hombres</a:t>
                      </a:r>
                      <a:endParaRPr lang="fr-FR" sz="2400" baseline="30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400" baseline="30000" dirty="0">
                          <a:effectLst/>
                        </a:rPr>
                        <a:t>Mujeres </a:t>
                      </a:r>
                      <a:endParaRPr lang="fr-FR" sz="2400" baseline="30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400" baseline="30000">
                          <a:effectLst/>
                        </a:rPr>
                        <a:t>Niños</a:t>
                      </a:r>
                      <a:endParaRPr lang="fr-FR" sz="2400" baseline="30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30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000" baseline="30000">
                          <a:effectLst/>
                        </a:rPr>
                        <a:t>Alemanes</a:t>
                      </a:r>
                      <a:endParaRPr lang="fr-FR" sz="2000" baseline="30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400" baseline="30000" dirty="0">
                          <a:effectLst/>
                        </a:rPr>
                        <a:t>2.671</a:t>
                      </a:r>
                      <a:endParaRPr lang="fr-FR" sz="2400" baseline="30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400" baseline="30000">
                          <a:effectLst/>
                        </a:rPr>
                        <a:t>1.462</a:t>
                      </a:r>
                      <a:endParaRPr lang="fr-FR" sz="2400" baseline="30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400" baseline="30000">
                          <a:effectLst/>
                        </a:rPr>
                        <a:t>328</a:t>
                      </a:r>
                      <a:endParaRPr lang="fr-FR" sz="2400" baseline="30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30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000" baseline="30000">
                          <a:effectLst/>
                        </a:rPr>
                        <a:t>Italianos</a:t>
                      </a:r>
                      <a:endParaRPr lang="fr-FR" sz="2000" baseline="30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400" baseline="30000" dirty="0">
                          <a:effectLst/>
                        </a:rPr>
                        <a:t>3.142</a:t>
                      </a:r>
                      <a:endParaRPr lang="fr-FR" sz="2400" baseline="30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400" baseline="30000" dirty="0">
                          <a:effectLst/>
                        </a:rPr>
                        <a:t>289</a:t>
                      </a:r>
                      <a:endParaRPr lang="fr-FR" sz="2400" baseline="30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400" baseline="30000">
                          <a:effectLst/>
                        </a:rPr>
                        <a:t>38</a:t>
                      </a:r>
                      <a:endParaRPr lang="fr-FR" sz="2400" baseline="30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30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000" baseline="30000">
                          <a:effectLst/>
                        </a:rPr>
                        <a:t>Franceses</a:t>
                      </a:r>
                      <a:endParaRPr lang="fr-FR" sz="2000" baseline="30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400" baseline="30000">
                          <a:effectLst/>
                        </a:rPr>
                        <a:t>2048</a:t>
                      </a:r>
                      <a:endParaRPr lang="fr-FR" sz="2400" baseline="30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400" baseline="30000" dirty="0">
                          <a:effectLst/>
                        </a:rPr>
                        <a:t>595</a:t>
                      </a:r>
                      <a:endParaRPr lang="fr-FR" sz="2400" baseline="30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400" baseline="30000">
                          <a:effectLst/>
                        </a:rPr>
                        <a:t>50</a:t>
                      </a:r>
                      <a:endParaRPr lang="fr-FR" sz="2400" baseline="30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30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000" baseline="30000">
                          <a:effectLst/>
                        </a:rPr>
                        <a:t>Españoles</a:t>
                      </a:r>
                      <a:endParaRPr lang="fr-FR" sz="2000" baseline="30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400" baseline="30000">
                          <a:effectLst/>
                        </a:rPr>
                        <a:t>1291</a:t>
                      </a:r>
                      <a:endParaRPr lang="fr-FR" sz="2400" baseline="30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400" baseline="30000" dirty="0">
                          <a:effectLst/>
                        </a:rPr>
                        <a:t>77</a:t>
                      </a:r>
                      <a:endParaRPr lang="fr-FR" sz="2400" baseline="30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400" baseline="30000" dirty="0">
                          <a:effectLst/>
                        </a:rPr>
                        <a:t>29</a:t>
                      </a:r>
                      <a:endParaRPr lang="fr-FR" sz="2400" baseline="30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30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000" baseline="30000">
                          <a:effectLst/>
                        </a:rPr>
                        <a:t>Ingleses</a:t>
                      </a:r>
                      <a:endParaRPr lang="fr-FR" sz="2000" baseline="30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400" baseline="30000">
                          <a:effectLst/>
                        </a:rPr>
                        <a:t>844</a:t>
                      </a:r>
                      <a:endParaRPr lang="fr-FR" sz="2400" baseline="30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400" baseline="30000">
                          <a:effectLst/>
                        </a:rPr>
                        <a:t>176</a:t>
                      </a:r>
                      <a:endParaRPr lang="fr-FR" sz="2400" baseline="30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400" baseline="30000" dirty="0">
                          <a:effectLst/>
                        </a:rPr>
                        <a:t>21</a:t>
                      </a:r>
                      <a:endParaRPr lang="fr-FR" sz="2400" baseline="30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524608" y="751924"/>
            <a:ext cx="718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Estadística </a:t>
            </a:r>
            <a:r>
              <a:rPr lang="es-ES" dirty="0"/>
              <a:t>General de Lima de Manuel Atanasio Fuentes (1858</a:t>
            </a:r>
            <a:r>
              <a:rPr lang="es-ES" dirty="0" smtClean="0"/>
              <a:t>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563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1360" y="605614"/>
            <a:ext cx="7071360" cy="3590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Censo de </a:t>
            </a:r>
            <a:r>
              <a:rPr lang="es-E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1857</a:t>
            </a:r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población total de más de 2, 6 M de habitantes, 4% de extranjeros {</a:t>
            </a:r>
            <a:r>
              <a:rPr lang="es-ES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MRiaza</a:t>
            </a:r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2006  y Contreras, 1994): de los 107.000 extranjeros, 47% asiáticos, 23%  europeos)</a:t>
            </a:r>
            <a:endParaRPr lang="fr-FR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E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2693 franceses</a:t>
            </a:r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1397 españoles/siendo alemanes (4461) e italianos (3469) los más numerosos (ingleses: 1041). La quinta parte fueron mujeres. </a:t>
            </a:r>
            <a:endParaRPr lang="fr-FR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modo de comparación otra evolución en Chile: 1854/ 1654 franceses; 1875: 3192 y en Buenos Aires: 1869: 14180 (Fernández Domingo, p.77-97)</a:t>
            </a:r>
            <a:endParaRPr lang="fr-F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" y="230061"/>
            <a:ext cx="2564130" cy="373223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520" y="3783330"/>
            <a:ext cx="4099560" cy="307467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484120" y="536448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Mausoleo</a:t>
            </a:r>
            <a:r>
              <a:rPr lang="fr-FR" b="1" dirty="0" smtClean="0"/>
              <a:t> de </a:t>
            </a:r>
            <a:r>
              <a:rPr lang="fr-FR" b="1" dirty="0" err="1"/>
              <a:t>Sofía</a:t>
            </a:r>
            <a:r>
              <a:rPr lang="fr-FR" b="1" dirty="0"/>
              <a:t> </a:t>
            </a:r>
            <a:r>
              <a:rPr lang="fr-FR" b="1" dirty="0" err="1"/>
              <a:t>Bergmann</a:t>
            </a:r>
            <a:r>
              <a:rPr lang="fr-FR" b="1" dirty="0"/>
              <a:t> de </a:t>
            </a:r>
            <a:r>
              <a:rPr lang="fr-FR" b="1" dirty="0" smtClean="0"/>
              <a:t>Dreyfus (+1871)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74634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717</TotalTime>
  <Words>1076</Words>
  <Application>Microsoft Office PowerPoint</Application>
  <PresentationFormat>Grand écran</PresentationFormat>
  <Paragraphs>124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UB3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Tauzin</dc:creator>
  <cp:lastModifiedBy>Isabelle Tauzin</cp:lastModifiedBy>
  <cp:revision>32</cp:revision>
  <dcterms:created xsi:type="dcterms:W3CDTF">2018-10-02T08:33:06Z</dcterms:created>
  <dcterms:modified xsi:type="dcterms:W3CDTF">2018-10-10T21:20:44Z</dcterms:modified>
</cp:coreProperties>
</file>