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xlsx" ContentType="application/vnd.openxmlformats-officedocument.spreadsheetml.sheet"/>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57" r:id="rId2"/>
    <p:sldId id="258" r:id="rId3"/>
    <p:sldId id="307" r:id="rId4"/>
    <p:sldId id="309" r:id="rId5"/>
    <p:sldId id="290" r:id="rId6"/>
    <p:sldId id="308" r:id="rId7"/>
    <p:sldId id="267" r:id="rId8"/>
    <p:sldId id="310" r:id="rId9"/>
    <p:sldId id="269" r:id="rId10"/>
    <p:sldId id="304" r:id="rId11"/>
    <p:sldId id="311" r:id="rId12"/>
    <p:sldId id="291" r:id="rId13"/>
    <p:sldId id="292" r:id="rId14"/>
    <p:sldId id="293" r:id="rId15"/>
    <p:sldId id="312" r:id="rId16"/>
    <p:sldId id="294" r:id="rId17"/>
    <p:sldId id="313" r:id="rId18"/>
    <p:sldId id="295" r:id="rId19"/>
    <p:sldId id="305" r:id="rId20"/>
    <p:sldId id="315" r:id="rId21"/>
    <p:sldId id="314" r:id="rId22"/>
    <p:sldId id="296" r:id="rId23"/>
    <p:sldId id="316" r:id="rId24"/>
    <p:sldId id="317" r:id="rId25"/>
    <p:sldId id="318" r:id="rId26"/>
    <p:sldId id="298" r:id="rId27"/>
    <p:sldId id="299" r:id="rId28"/>
    <p:sldId id="306" r:id="rId29"/>
    <p:sldId id="300" r:id="rId30"/>
    <p:sldId id="319" r:id="rId31"/>
    <p:sldId id="301" r:id="rId32"/>
    <p:sldId id="302" r:id="rId33"/>
    <p:sldId id="303" r:id="rId34"/>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6E9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Style moyen 1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Style moyen 1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p:scale>
          <a:sx n="125" d="100"/>
          <a:sy n="125" d="100"/>
        </p:scale>
        <p:origin x="-1776" y="-120"/>
      </p:cViewPr>
      <p:guideLst>
        <p:guide orient="horz" pos="3639"/>
        <p:guide pos="581"/>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Feuille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Feuil1!$B$1</c:f>
              <c:strCache>
                <c:ptCount val="1"/>
                <c:pt idx="0">
                  <c:v>Filles (21)</c:v>
                </c:pt>
              </c:strCache>
            </c:strRef>
          </c:tx>
          <c:invertIfNegative val="0"/>
          <c:dLbls>
            <c:txPr>
              <a:bodyPr/>
              <a:lstStyle/>
              <a:p>
                <a:pPr>
                  <a:defRPr sz="1400"/>
                </a:pPr>
                <a:endParaRPr lang="fr-FR"/>
              </a:p>
            </c:txPr>
            <c:showLegendKey val="0"/>
            <c:showVal val="1"/>
            <c:showCatName val="0"/>
            <c:showSerName val="0"/>
            <c:showPercent val="0"/>
            <c:showBubbleSize val="0"/>
            <c:showLeaderLines val="0"/>
          </c:dLbls>
          <c:cat>
            <c:strRef>
              <c:f>Feuil1!$A$2:$A$5</c:f>
              <c:strCache>
                <c:ptCount val="4"/>
                <c:pt idx="0">
                  <c:v>Aucune pratique</c:v>
                </c:pt>
                <c:pt idx="1">
                  <c:v>Pratiques rares</c:v>
                </c:pt>
                <c:pt idx="2">
                  <c:v>Pratiques ponctuelles</c:v>
                </c:pt>
                <c:pt idx="3">
                  <c:v>Pratiques fréquentes</c:v>
                </c:pt>
              </c:strCache>
            </c:strRef>
          </c:cat>
          <c:val>
            <c:numRef>
              <c:f>Feuil1!$B$2:$B$5</c:f>
              <c:numCache>
                <c:formatCode>General</c:formatCode>
                <c:ptCount val="4"/>
                <c:pt idx="0">
                  <c:v>11.0</c:v>
                </c:pt>
                <c:pt idx="1">
                  <c:v>4.0</c:v>
                </c:pt>
                <c:pt idx="2">
                  <c:v>4.0</c:v>
                </c:pt>
                <c:pt idx="3">
                  <c:v>2.0</c:v>
                </c:pt>
              </c:numCache>
            </c:numRef>
          </c:val>
        </c:ser>
        <c:ser>
          <c:idx val="1"/>
          <c:order val="1"/>
          <c:tx>
            <c:strRef>
              <c:f>Feuil1!$C$1</c:f>
              <c:strCache>
                <c:ptCount val="1"/>
                <c:pt idx="0">
                  <c:v>Garçons (31)</c:v>
                </c:pt>
              </c:strCache>
            </c:strRef>
          </c:tx>
          <c:invertIfNegative val="0"/>
          <c:dLbls>
            <c:txPr>
              <a:bodyPr/>
              <a:lstStyle/>
              <a:p>
                <a:pPr>
                  <a:defRPr sz="1400"/>
                </a:pPr>
                <a:endParaRPr lang="fr-FR"/>
              </a:p>
            </c:txPr>
            <c:showLegendKey val="0"/>
            <c:showVal val="1"/>
            <c:showCatName val="0"/>
            <c:showSerName val="0"/>
            <c:showPercent val="0"/>
            <c:showBubbleSize val="0"/>
            <c:showLeaderLines val="0"/>
          </c:dLbls>
          <c:cat>
            <c:strRef>
              <c:f>Feuil1!$A$2:$A$5</c:f>
              <c:strCache>
                <c:ptCount val="4"/>
                <c:pt idx="0">
                  <c:v>Aucune pratique</c:v>
                </c:pt>
                <c:pt idx="1">
                  <c:v>Pratiques rares</c:v>
                </c:pt>
                <c:pt idx="2">
                  <c:v>Pratiques ponctuelles</c:v>
                </c:pt>
                <c:pt idx="3">
                  <c:v>Pratiques fréquentes</c:v>
                </c:pt>
              </c:strCache>
            </c:strRef>
          </c:cat>
          <c:val>
            <c:numRef>
              <c:f>Feuil1!$C$2:$C$5</c:f>
              <c:numCache>
                <c:formatCode>General</c:formatCode>
                <c:ptCount val="4"/>
                <c:pt idx="0">
                  <c:v>9.0</c:v>
                </c:pt>
                <c:pt idx="1">
                  <c:v>14.0</c:v>
                </c:pt>
                <c:pt idx="2">
                  <c:v>5.0</c:v>
                </c:pt>
                <c:pt idx="3">
                  <c:v>3.0</c:v>
                </c:pt>
              </c:numCache>
            </c:numRef>
          </c:val>
        </c:ser>
        <c:dLbls>
          <c:showLegendKey val="0"/>
          <c:showVal val="1"/>
          <c:showCatName val="0"/>
          <c:showSerName val="0"/>
          <c:showPercent val="0"/>
          <c:showBubbleSize val="0"/>
        </c:dLbls>
        <c:gapWidth val="150"/>
        <c:overlap val="-25"/>
        <c:axId val="2118482120"/>
        <c:axId val="2118485064"/>
      </c:barChart>
      <c:catAx>
        <c:axId val="2118482120"/>
        <c:scaling>
          <c:orientation val="minMax"/>
        </c:scaling>
        <c:delete val="0"/>
        <c:axPos val="b"/>
        <c:majorTickMark val="none"/>
        <c:minorTickMark val="none"/>
        <c:tickLblPos val="nextTo"/>
        <c:txPr>
          <a:bodyPr/>
          <a:lstStyle/>
          <a:p>
            <a:pPr>
              <a:defRPr sz="1400"/>
            </a:pPr>
            <a:endParaRPr lang="fr-FR"/>
          </a:p>
        </c:txPr>
        <c:crossAx val="2118485064"/>
        <c:crosses val="autoZero"/>
        <c:auto val="1"/>
        <c:lblAlgn val="ctr"/>
        <c:lblOffset val="100"/>
        <c:noMultiLvlLbl val="0"/>
      </c:catAx>
      <c:valAx>
        <c:axId val="2118485064"/>
        <c:scaling>
          <c:orientation val="minMax"/>
        </c:scaling>
        <c:delete val="1"/>
        <c:axPos val="l"/>
        <c:numFmt formatCode="General" sourceLinked="1"/>
        <c:majorTickMark val="none"/>
        <c:minorTickMark val="none"/>
        <c:tickLblPos val="nextTo"/>
        <c:crossAx val="2118482120"/>
        <c:crosses val="autoZero"/>
        <c:crossBetween val="between"/>
      </c:valAx>
    </c:plotArea>
    <c:legend>
      <c:legendPos val="r"/>
      <c:layout>
        <c:manualLayout>
          <c:xMode val="edge"/>
          <c:yMode val="edge"/>
          <c:x val="0.606590453153295"/>
          <c:y val="0.00581168604119485"/>
          <c:w val="0.347712516036756"/>
          <c:h val="0.367732534683185"/>
        </c:manualLayout>
      </c:layout>
      <c:overlay val="1"/>
      <c:txPr>
        <a:bodyPr/>
        <a:lstStyle/>
        <a:p>
          <a:pPr>
            <a:defRPr sz="1400"/>
          </a:pPr>
          <a:endParaRPr lang="fr-FR"/>
        </a:p>
      </c:txPr>
    </c:legend>
    <c:plotVisOnly val="1"/>
    <c:dispBlanksAs val="gap"/>
    <c:showDLblsOverMax val="0"/>
  </c:chart>
  <c:txPr>
    <a:bodyPr/>
    <a:lstStyle/>
    <a:p>
      <a:pPr>
        <a:defRPr sz="1800"/>
      </a:pPr>
      <a:endParaRPr lang="fr-FR"/>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5BC2AB-1FFE-AA4F-BB9F-9C3B19F1ABE6}" type="datetimeFigureOut">
              <a:rPr lang="fr-FR" smtClean="0"/>
              <a:pPr/>
              <a:t>24/01/17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A22999-3EBD-5743-861D-B07A9AC7F171}" type="slidenum">
              <a:rPr lang="fr-FR" smtClean="0"/>
              <a:pPr/>
              <a:t>‹#›</a:t>
            </a:fld>
            <a:endParaRPr lang="fr-FR"/>
          </a:p>
        </p:txBody>
      </p:sp>
    </p:spTree>
    <p:extLst>
      <p:ext uri="{BB962C8B-B14F-4D97-AF65-F5344CB8AC3E}">
        <p14:creationId xmlns:p14="http://schemas.microsoft.com/office/powerpoint/2010/main" val="263495139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6A22999-3EBD-5743-861D-B07A9AC7F171}" type="slidenum">
              <a:rPr lang="fr-FR" smtClean="0"/>
              <a:pPr/>
              <a:t>18</a:t>
            </a:fld>
            <a:endParaRPr lang="fr-FR"/>
          </a:p>
        </p:txBody>
      </p:sp>
    </p:spTree>
    <p:extLst>
      <p:ext uri="{BB962C8B-B14F-4D97-AF65-F5344CB8AC3E}">
        <p14:creationId xmlns:p14="http://schemas.microsoft.com/office/powerpoint/2010/main" val="1256344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6A22999-3EBD-5743-861D-B07A9AC7F171}" type="slidenum">
              <a:rPr lang="fr-FR" smtClean="0"/>
              <a:pPr/>
              <a:t>27</a:t>
            </a:fld>
            <a:endParaRPr lang="fr-FR"/>
          </a:p>
        </p:txBody>
      </p:sp>
    </p:spTree>
    <p:extLst>
      <p:ext uri="{BB962C8B-B14F-4D97-AF65-F5344CB8AC3E}">
        <p14:creationId xmlns:p14="http://schemas.microsoft.com/office/powerpoint/2010/main" val="1256344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6A22999-3EBD-5743-861D-B07A9AC7F171}" type="slidenum">
              <a:rPr lang="fr-FR" smtClean="0"/>
              <a:pPr/>
              <a:t>28</a:t>
            </a:fld>
            <a:endParaRPr lang="fr-FR"/>
          </a:p>
        </p:txBody>
      </p:sp>
    </p:spTree>
    <p:extLst>
      <p:ext uri="{BB962C8B-B14F-4D97-AF65-F5344CB8AC3E}">
        <p14:creationId xmlns:p14="http://schemas.microsoft.com/office/powerpoint/2010/main" val="1256344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6A22999-3EBD-5743-861D-B07A9AC7F171}" type="slidenum">
              <a:rPr lang="fr-FR" smtClean="0"/>
              <a:pPr/>
              <a:t>29</a:t>
            </a:fld>
            <a:endParaRPr lang="fr-FR"/>
          </a:p>
        </p:txBody>
      </p:sp>
    </p:spTree>
    <p:extLst>
      <p:ext uri="{BB962C8B-B14F-4D97-AF65-F5344CB8AC3E}">
        <p14:creationId xmlns:p14="http://schemas.microsoft.com/office/powerpoint/2010/main" val="12563442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6A22999-3EBD-5743-861D-B07A9AC7F171}" type="slidenum">
              <a:rPr lang="fr-FR" smtClean="0"/>
              <a:pPr/>
              <a:t>30</a:t>
            </a:fld>
            <a:endParaRPr lang="fr-FR"/>
          </a:p>
        </p:txBody>
      </p:sp>
    </p:spTree>
    <p:extLst>
      <p:ext uri="{BB962C8B-B14F-4D97-AF65-F5344CB8AC3E}">
        <p14:creationId xmlns:p14="http://schemas.microsoft.com/office/powerpoint/2010/main" val="12563442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6A22999-3EBD-5743-861D-B07A9AC7F171}" type="slidenum">
              <a:rPr lang="fr-FR" smtClean="0"/>
              <a:pPr/>
              <a:t>31</a:t>
            </a:fld>
            <a:endParaRPr lang="fr-FR"/>
          </a:p>
        </p:txBody>
      </p:sp>
    </p:spTree>
    <p:extLst>
      <p:ext uri="{BB962C8B-B14F-4D97-AF65-F5344CB8AC3E}">
        <p14:creationId xmlns:p14="http://schemas.microsoft.com/office/powerpoint/2010/main" val="12563442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6A22999-3EBD-5743-861D-B07A9AC7F171}" type="slidenum">
              <a:rPr lang="fr-FR" smtClean="0"/>
              <a:pPr/>
              <a:t>32</a:t>
            </a:fld>
            <a:endParaRPr lang="fr-FR"/>
          </a:p>
        </p:txBody>
      </p:sp>
    </p:spTree>
    <p:extLst>
      <p:ext uri="{BB962C8B-B14F-4D97-AF65-F5344CB8AC3E}">
        <p14:creationId xmlns:p14="http://schemas.microsoft.com/office/powerpoint/2010/main" val="12563442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6A22999-3EBD-5743-861D-B07A9AC7F171}" type="slidenum">
              <a:rPr lang="fr-FR" smtClean="0"/>
              <a:pPr/>
              <a:t>33</a:t>
            </a:fld>
            <a:endParaRPr lang="fr-FR"/>
          </a:p>
        </p:txBody>
      </p:sp>
    </p:spTree>
    <p:extLst>
      <p:ext uri="{BB962C8B-B14F-4D97-AF65-F5344CB8AC3E}">
        <p14:creationId xmlns:p14="http://schemas.microsoft.com/office/powerpoint/2010/main" val="1256344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6A22999-3EBD-5743-861D-B07A9AC7F171}" type="slidenum">
              <a:rPr lang="fr-FR" smtClean="0"/>
              <a:pPr/>
              <a:t>19</a:t>
            </a:fld>
            <a:endParaRPr lang="fr-FR"/>
          </a:p>
        </p:txBody>
      </p:sp>
    </p:spTree>
    <p:extLst>
      <p:ext uri="{BB962C8B-B14F-4D97-AF65-F5344CB8AC3E}">
        <p14:creationId xmlns:p14="http://schemas.microsoft.com/office/powerpoint/2010/main" val="1256344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6A22999-3EBD-5743-861D-B07A9AC7F171}" type="slidenum">
              <a:rPr lang="fr-FR" smtClean="0"/>
              <a:pPr/>
              <a:t>20</a:t>
            </a:fld>
            <a:endParaRPr lang="fr-FR"/>
          </a:p>
        </p:txBody>
      </p:sp>
    </p:spTree>
    <p:extLst>
      <p:ext uri="{BB962C8B-B14F-4D97-AF65-F5344CB8AC3E}">
        <p14:creationId xmlns:p14="http://schemas.microsoft.com/office/powerpoint/2010/main" val="1256344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6A22999-3EBD-5743-861D-B07A9AC7F171}" type="slidenum">
              <a:rPr lang="fr-FR" smtClean="0"/>
              <a:pPr/>
              <a:t>21</a:t>
            </a:fld>
            <a:endParaRPr lang="fr-FR"/>
          </a:p>
        </p:txBody>
      </p:sp>
    </p:spTree>
    <p:extLst>
      <p:ext uri="{BB962C8B-B14F-4D97-AF65-F5344CB8AC3E}">
        <p14:creationId xmlns:p14="http://schemas.microsoft.com/office/powerpoint/2010/main" val="1256344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6A22999-3EBD-5743-861D-B07A9AC7F171}" type="slidenum">
              <a:rPr lang="fr-FR" smtClean="0"/>
              <a:pPr/>
              <a:t>22</a:t>
            </a:fld>
            <a:endParaRPr lang="fr-FR"/>
          </a:p>
        </p:txBody>
      </p:sp>
    </p:spTree>
    <p:extLst>
      <p:ext uri="{BB962C8B-B14F-4D97-AF65-F5344CB8AC3E}">
        <p14:creationId xmlns:p14="http://schemas.microsoft.com/office/powerpoint/2010/main" val="1256344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6A22999-3EBD-5743-861D-B07A9AC7F171}" type="slidenum">
              <a:rPr lang="fr-FR" smtClean="0"/>
              <a:pPr/>
              <a:t>23</a:t>
            </a:fld>
            <a:endParaRPr lang="fr-FR"/>
          </a:p>
        </p:txBody>
      </p:sp>
    </p:spTree>
    <p:extLst>
      <p:ext uri="{BB962C8B-B14F-4D97-AF65-F5344CB8AC3E}">
        <p14:creationId xmlns:p14="http://schemas.microsoft.com/office/powerpoint/2010/main" val="1256344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6A22999-3EBD-5743-861D-B07A9AC7F171}" type="slidenum">
              <a:rPr lang="fr-FR" smtClean="0"/>
              <a:pPr/>
              <a:t>24</a:t>
            </a:fld>
            <a:endParaRPr lang="fr-FR"/>
          </a:p>
        </p:txBody>
      </p:sp>
    </p:spTree>
    <p:extLst>
      <p:ext uri="{BB962C8B-B14F-4D97-AF65-F5344CB8AC3E}">
        <p14:creationId xmlns:p14="http://schemas.microsoft.com/office/powerpoint/2010/main" val="1256344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6A22999-3EBD-5743-861D-B07A9AC7F171}" type="slidenum">
              <a:rPr lang="fr-FR" smtClean="0"/>
              <a:pPr/>
              <a:t>25</a:t>
            </a:fld>
            <a:endParaRPr lang="fr-FR"/>
          </a:p>
        </p:txBody>
      </p:sp>
    </p:spTree>
    <p:extLst>
      <p:ext uri="{BB962C8B-B14F-4D97-AF65-F5344CB8AC3E}">
        <p14:creationId xmlns:p14="http://schemas.microsoft.com/office/powerpoint/2010/main" val="12563442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6A22999-3EBD-5743-861D-B07A9AC7F171}" type="slidenum">
              <a:rPr lang="fr-FR" smtClean="0"/>
              <a:pPr/>
              <a:t>26</a:t>
            </a:fld>
            <a:endParaRPr lang="fr-FR"/>
          </a:p>
        </p:txBody>
      </p:sp>
    </p:spTree>
    <p:extLst>
      <p:ext uri="{BB962C8B-B14F-4D97-AF65-F5344CB8AC3E}">
        <p14:creationId xmlns:p14="http://schemas.microsoft.com/office/powerpoint/2010/main" val="1256344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68FE4AF2-CA0C-3848-9FB9-3C48B2952006}" type="datetimeFigureOut">
              <a:rPr lang="fr-FR" smtClean="0"/>
              <a:pPr/>
              <a:t>24/01/17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F71847B-15BC-1345-8F71-6BF3F54D41EC}" type="slidenum">
              <a:rPr lang="fr-FR" smtClean="0"/>
              <a:pPr/>
              <a:t>‹#›</a:t>
            </a:fld>
            <a:endParaRPr lang="fr-FR"/>
          </a:p>
        </p:txBody>
      </p:sp>
    </p:spTree>
    <p:extLst>
      <p:ext uri="{BB962C8B-B14F-4D97-AF65-F5344CB8AC3E}">
        <p14:creationId xmlns:p14="http://schemas.microsoft.com/office/powerpoint/2010/main" val="3489938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8FE4AF2-CA0C-3848-9FB9-3C48B2952006}" type="datetimeFigureOut">
              <a:rPr lang="fr-FR" smtClean="0"/>
              <a:pPr/>
              <a:t>24/01/17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F71847B-15BC-1345-8F71-6BF3F54D41EC}" type="slidenum">
              <a:rPr lang="fr-FR" smtClean="0"/>
              <a:pPr/>
              <a:t>‹#›</a:t>
            </a:fld>
            <a:endParaRPr lang="fr-FR"/>
          </a:p>
        </p:txBody>
      </p:sp>
    </p:spTree>
    <p:extLst>
      <p:ext uri="{BB962C8B-B14F-4D97-AF65-F5344CB8AC3E}">
        <p14:creationId xmlns:p14="http://schemas.microsoft.com/office/powerpoint/2010/main" val="54846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8FE4AF2-CA0C-3848-9FB9-3C48B2952006}" type="datetimeFigureOut">
              <a:rPr lang="fr-FR" smtClean="0"/>
              <a:pPr/>
              <a:t>24/01/17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F71847B-15BC-1345-8F71-6BF3F54D41EC}" type="slidenum">
              <a:rPr lang="fr-FR" smtClean="0"/>
              <a:pPr/>
              <a:t>‹#›</a:t>
            </a:fld>
            <a:endParaRPr lang="fr-FR"/>
          </a:p>
        </p:txBody>
      </p:sp>
    </p:spTree>
    <p:extLst>
      <p:ext uri="{BB962C8B-B14F-4D97-AF65-F5344CB8AC3E}">
        <p14:creationId xmlns:p14="http://schemas.microsoft.com/office/powerpoint/2010/main" val="3503897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8FE4AF2-CA0C-3848-9FB9-3C48B2952006}" type="datetimeFigureOut">
              <a:rPr lang="fr-FR" smtClean="0"/>
              <a:pPr/>
              <a:t>24/01/17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F71847B-15BC-1345-8F71-6BF3F54D41EC}" type="slidenum">
              <a:rPr lang="fr-FR" smtClean="0"/>
              <a:pPr/>
              <a:t>‹#›</a:t>
            </a:fld>
            <a:endParaRPr lang="fr-FR"/>
          </a:p>
        </p:txBody>
      </p:sp>
    </p:spTree>
    <p:extLst>
      <p:ext uri="{BB962C8B-B14F-4D97-AF65-F5344CB8AC3E}">
        <p14:creationId xmlns:p14="http://schemas.microsoft.com/office/powerpoint/2010/main" val="2763768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68FE4AF2-CA0C-3848-9FB9-3C48B2952006}" type="datetimeFigureOut">
              <a:rPr lang="fr-FR" smtClean="0"/>
              <a:pPr/>
              <a:t>24/01/17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F71847B-15BC-1345-8F71-6BF3F54D41EC}" type="slidenum">
              <a:rPr lang="fr-FR" smtClean="0"/>
              <a:pPr/>
              <a:t>‹#›</a:t>
            </a:fld>
            <a:endParaRPr lang="fr-FR"/>
          </a:p>
        </p:txBody>
      </p:sp>
    </p:spTree>
    <p:extLst>
      <p:ext uri="{BB962C8B-B14F-4D97-AF65-F5344CB8AC3E}">
        <p14:creationId xmlns:p14="http://schemas.microsoft.com/office/powerpoint/2010/main" val="2218557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68FE4AF2-CA0C-3848-9FB9-3C48B2952006}" type="datetimeFigureOut">
              <a:rPr lang="fr-FR" smtClean="0"/>
              <a:pPr/>
              <a:t>24/01/17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F71847B-15BC-1345-8F71-6BF3F54D41EC}" type="slidenum">
              <a:rPr lang="fr-FR" smtClean="0"/>
              <a:pPr/>
              <a:t>‹#›</a:t>
            </a:fld>
            <a:endParaRPr lang="fr-FR"/>
          </a:p>
        </p:txBody>
      </p:sp>
    </p:spTree>
    <p:extLst>
      <p:ext uri="{BB962C8B-B14F-4D97-AF65-F5344CB8AC3E}">
        <p14:creationId xmlns:p14="http://schemas.microsoft.com/office/powerpoint/2010/main" val="553873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68FE4AF2-CA0C-3848-9FB9-3C48B2952006}" type="datetimeFigureOut">
              <a:rPr lang="fr-FR" smtClean="0"/>
              <a:pPr/>
              <a:t>24/01/17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F71847B-15BC-1345-8F71-6BF3F54D41EC}" type="slidenum">
              <a:rPr lang="fr-FR" smtClean="0"/>
              <a:pPr/>
              <a:t>‹#›</a:t>
            </a:fld>
            <a:endParaRPr lang="fr-FR"/>
          </a:p>
        </p:txBody>
      </p:sp>
    </p:spTree>
    <p:extLst>
      <p:ext uri="{BB962C8B-B14F-4D97-AF65-F5344CB8AC3E}">
        <p14:creationId xmlns:p14="http://schemas.microsoft.com/office/powerpoint/2010/main" val="1903335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68FE4AF2-CA0C-3848-9FB9-3C48B2952006}" type="datetimeFigureOut">
              <a:rPr lang="fr-FR" smtClean="0"/>
              <a:pPr/>
              <a:t>24/01/17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F71847B-15BC-1345-8F71-6BF3F54D41EC}" type="slidenum">
              <a:rPr lang="fr-FR" smtClean="0"/>
              <a:pPr/>
              <a:t>‹#›</a:t>
            </a:fld>
            <a:endParaRPr lang="fr-FR"/>
          </a:p>
        </p:txBody>
      </p:sp>
    </p:spTree>
    <p:extLst>
      <p:ext uri="{BB962C8B-B14F-4D97-AF65-F5344CB8AC3E}">
        <p14:creationId xmlns:p14="http://schemas.microsoft.com/office/powerpoint/2010/main" val="2513711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8FE4AF2-CA0C-3848-9FB9-3C48B2952006}" type="datetimeFigureOut">
              <a:rPr lang="fr-FR" smtClean="0"/>
              <a:pPr/>
              <a:t>24/01/17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F71847B-15BC-1345-8F71-6BF3F54D41EC}" type="slidenum">
              <a:rPr lang="fr-FR" smtClean="0"/>
              <a:pPr/>
              <a:t>‹#›</a:t>
            </a:fld>
            <a:endParaRPr lang="fr-FR"/>
          </a:p>
        </p:txBody>
      </p:sp>
    </p:spTree>
    <p:extLst>
      <p:ext uri="{BB962C8B-B14F-4D97-AF65-F5344CB8AC3E}">
        <p14:creationId xmlns:p14="http://schemas.microsoft.com/office/powerpoint/2010/main" val="155142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68FE4AF2-CA0C-3848-9FB9-3C48B2952006}" type="datetimeFigureOut">
              <a:rPr lang="fr-FR" smtClean="0"/>
              <a:pPr/>
              <a:t>24/01/17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F71847B-15BC-1345-8F71-6BF3F54D41EC}" type="slidenum">
              <a:rPr lang="fr-FR" smtClean="0"/>
              <a:pPr/>
              <a:t>‹#›</a:t>
            </a:fld>
            <a:endParaRPr lang="fr-FR"/>
          </a:p>
        </p:txBody>
      </p:sp>
    </p:spTree>
    <p:extLst>
      <p:ext uri="{BB962C8B-B14F-4D97-AF65-F5344CB8AC3E}">
        <p14:creationId xmlns:p14="http://schemas.microsoft.com/office/powerpoint/2010/main" val="2232027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68FE4AF2-CA0C-3848-9FB9-3C48B2952006}" type="datetimeFigureOut">
              <a:rPr lang="fr-FR" smtClean="0"/>
              <a:pPr/>
              <a:t>24/01/17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F71847B-15BC-1345-8F71-6BF3F54D41EC}" type="slidenum">
              <a:rPr lang="fr-FR" smtClean="0"/>
              <a:pPr/>
              <a:t>‹#›</a:t>
            </a:fld>
            <a:endParaRPr lang="fr-FR"/>
          </a:p>
        </p:txBody>
      </p:sp>
    </p:spTree>
    <p:extLst>
      <p:ext uri="{BB962C8B-B14F-4D97-AF65-F5344CB8AC3E}">
        <p14:creationId xmlns:p14="http://schemas.microsoft.com/office/powerpoint/2010/main" val="365137633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FE4AF2-CA0C-3848-9FB9-3C48B2952006}" type="datetimeFigureOut">
              <a:rPr lang="fr-FR" smtClean="0"/>
              <a:pPr/>
              <a:t>24/01/17</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71847B-15BC-1345-8F71-6BF3F54D41EC}" type="slidenum">
              <a:rPr lang="fr-FR" smtClean="0"/>
              <a:pPr/>
              <a:t>‹#›</a:t>
            </a:fld>
            <a:endParaRPr lang="fr-FR"/>
          </a:p>
        </p:txBody>
      </p:sp>
    </p:spTree>
    <p:extLst>
      <p:ext uri="{BB962C8B-B14F-4D97-AF65-F5344CB8AC3E}">
        <p14:creationId xmlns:p14="http://schemas.microsoft.com/office/powerpoint/2010/main" val="31724838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chart" Target="../charts/char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889000"/>
            <a:ext cx="8057934" cy="2890151"/>
          </a:xfrm>
        </p:spPr>
        <p:txBody>
          <a:bodyPr>
            <a:normAutofit/>
          </a:bodyPr>
          <a:lstStyle/>
          <a:p>
            <a:r>
              <a:rPr lang="fr-FR" sz="3200" b="1" dirty="0" smtClean="0"/>
              <a:t>Filles et garçons : tous (in)égaux devant la culture scientifique ?</a:t>
            </a:r>
            <a:endParaRPr lang="fr-FR" sz="3200" dirty="0"/>
          </a:p>
        </p:txBody>
      </p:sp>
      <p:grpSp>
        <p:nvGrpSpPr>
          <p:cNvPr id="9" name="Grouper 8"/>
          <p:cNvGrpSpPr/>
          <p:nvPr/>
        </p:nvGrpSpPr>
        <p:grpSpPr>
          <a:xfrm>
            <a:off x="8057933" y="1"/>
            <a:ext cx="1086070" cy="6857999"/>
            <a:chOff x="7988202" y="-76976"/>
            <a:chExt cx="1155798" cy="7380678"/>
          </a:xfrm>
        </p:grpSpPr>
        <p:sp>
          <p:nvSpPr>
            <p:cNvPr id="10" name="ZoneTexte 9"/>
            <p:cNvSpPr txBox="1"/>
            <p:nvPr/>
          </p:nvSpPr>
          <p:spPr>
            <a:xfrm>
              <a:off x="7988203" y="-76976"/>
              <a:ext cx="1155797" cy="6939345"/>
            </a:xfrm>
            <a:prstGeom prst="rect">
              <a:avLst/>
            </a:prstGeom>
            <a:solidFill>
              <a:schemeClr val="accent6">
                <a:lumMod val="75000"/>
              </a:schemeClr>
            </a:solidFill>
          </p:spPr>
          <p:txBody>
            <a:bodyPr wrap="square" rtlCol="0">
              <a:spAutoFit/>
            </a:bodyPr>
            <a:lstStyle/>
            <a:p>
              <a:pPr algn="ctr"/>
              <a:r>
                <a:rPr lang="en-US" sz="1200" b="1" dirty="0" smtClean="0">
                  <a:solidFill>
                    <a:schemeClr val="bg1"/>
                  </a:solidFill>
                </a:rPr>
                <a:t>  </a:t>
              </a:r>
            </a:p>
            <a:p>
              <a:endParaRPr lang="en-US" sz="1300" b="1" dirty="0" smtClean="0">
                <a:solidFill>
                  <a:schemeClr val="bg1"/>
                </a:solidFill>
              </a:endParaRPr>
            </a:p>
            <a:p>
              <a:endParaRPr lang="en-US" sz="1200" b="1" dirty="0" smtClean="0">
                <a:solidFill>
                  <a:schemeClr val="bg1"/>
                </a:solidFill>
              </a:endParaRPr>
            </a:p>
            <a:p>
              <a:endParaRPr lang="en-US" sz="2800" dirty="0" smtClean="0">
                <a:solidFill>
                  <a:schemeClr val="accent6">
                    <a:lumMod val="75000"/>
                  </a:schemeClr>
                </a:solidFill>
              </a:endParaRPr>
            </a:p>
            <a:p>
              <a:endParaRPr lang="en-US" sz="2800" dirty="0" smtClean="0">
                <a:solidFill>
                  <a:schemeClr val="accent6">
                    <a:lumMod val="75000"/>
                  </a:schemeClr>
                </a:solidFill>
              </a:endParaRPr>
            </a:p>
            <a:p>
              <a:endParaRPr lang="en-US" sz="2800" dirty="0" smtClean="0">
                <a:solidFill>
                  <a:schemeClr val="accent6">
                    <a:lumMod val="75000"/>
                  </a:schemeClr>
                </a:solidFill>
              </a:endParaRPr>
            </a:p>
            <a:p>
              <a:endParaRPr lang="en-US" sz="2800" dirty="0" smtClean="0">
                <a:solidFill>
                  <a:schemeClr val="accent6">
                    <a:lumMod val="75000"/>
                  </a:schemeClr>
                </a:solidFill>
              </a:endParaRPr>
            </a:p>
            <a:p>
              <a:endParaRPr lang="en-US" sz="2800" dirty="0" smtClean="0">
                <a:solidFill>
                  <a:schemeClr val="accent6">
                    <a:lumMod val="75000"/>
                  </a:schemeClr>
                </a:solidFill>
              </a:endParaRPr>
            </a:p>
            <a:p>
              <a:endParaRPr lang="en-US" sz="2800" dirty="0" smtClean="0">
                <a:solidFill>
                  <a:schemeClr val="accent6">
                    <a:lumMod val="75000"/>
                  </a:schemeClr>
                </a:solidFill>
              </a:endParaRPr>
            </a:p>
            <a:p>
              <a:endParaRPr lang="en-US" sz="2800" dirty="0" smtClean="0">
                <a:solidFill>
                  <a:schemeClr val="accent6">
                    <a:lumMod val="75000"/>
                  </a:schemeClr>
                </a:solidFill>
              </a:endParaRPr>
            </a:p>
            <a:p>
              <a:endParaRPr lang="en-US" sz="2800" dirty="0" smtClean="0">
                <a:solidFill>
                  <a:schemeClr val="accent6">
                    <a:lumMod val="75000"/>
                  </a:schemeClr>
                </a:solidFill>
              </a:endParaRPr>
            </a:p>
            <a:p>
              <a:endParaRPr lang="en-US" sz="2800" dirty="0" smtClean="0">
                <a:solidFill>
                  <a:schemeClr val="accent6">
                    <a:lumMod val="75000"/>
                  </a:schemeClr>
                </a:solidFill>
              </a:endParaRPr>
            </a:p>
            <a:p>
              <a:endParaRPr lang="en-US" sz="2800" dirty="0" smtClean="0">
                <a:solidFill>
                  <a:schemeClr val="accent6">
                    <a:lumMod val="75000"/>
                  </a:schemeClr>
                </a:solidFill>
              </a:endParaRPr>
            </a:p>
            <a:p>
              <a:endParaRPr lang="en-US" sz="2800" dirty="0" smtClean="0">
                <a:solidFill>
                  <a:schemeClr val="accent6">
                    <a:lumMod val="75000"/>
                  </a:schemeClr>
                </a:solidFill>
              </a:endParaRPr>
            </a:p>
            <a:p>
              <a:endParaRPr lang="en-US" sz="2800" dirty="0" smtClean="0">
                <a:solidFill>
                  <a:schemeClr val="accent6">
                    <a:lumMod val="75000"/>
                  </a:schemeClr>
                </a:solidFill>
              </a:endParaRPr>
            </a:p>
            <a:p>
              <a:endParaRPr lang="en-US" sz="2800" dirty="0" smtClean="0">
                <a:solidFill>
                  <a:schemeClr val="accent6">
                    <a:lumMod val="75000"/>
                  </a:schemeClr>
                </a:solidFill>
              </a:endParaRPr>
            </a:p>
          </p:txBody>
        </p:sp>
        <p:sp>
          <p:nvSpPr>
            <p:cNvPr id="11" name="Rectangle 10"/>
            <p:cNvSpPr/>
            <p:nvPr/>
          </p:nvSpPr>
          <p:spPr>
            <a:xfrm>
              <a:off x="7988202" y="6264538"/>
              <a:ext cx="1155798" cy="1039164"/>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4" name="Sous-titre 3"/>
          <p:cNvSpPr>
            <a:spLocks noGrp="1"/>
          </p:cNvSpPr>
          <p:nvPr>
            <p:ph type="subTitle" idx="1"/>
          </p:nvPr>
        </p:nvSpPr>
        <p:spPr>
          <a:xfrm>
            <a:off x="1230413" y="3197226"/>
            <a:ext cx="6400800" cy="1752600"/>
          </a:xfrm>
        </p:spPr>
        <p:txBody>
          <a:bodyPr/>
          <a:lstStyle/>
          <a:p>
            <a:pPr algn="r"/>
            <a:r>
              <a:rPr lang="en-US" sz="2400" dirty="0" err="1" smtClean="0">
                <a:solidFill>
                  <a:srgbClr val="000000"/>
                </a:solidFill>
              </a:rPr>
              <a:t>Clémence</a:t>
            </a:r>
            <a:r>
              <a:rPr lang="en-US" sz="2400" dirty="0" smtClean="0">
                <a:solidFill>
                  <a:srgbClr val="000000"/>
                </a:solidFill>
              </a:rPr>
              <a:t> </a:t>
            </a:r>
            <a:r>
              <a:rPr lang="en-US" sz="2400" dirty="0" err="1" smtClean="0">
                <a:solidFill>
                  <a:srgbClr val="000000"/>
                </a:solidFill>
              </a:rPr>
              <a:t>Perronnet</a:t>
            </a:r>
            <a:endParaRPr lang="en-US" sz="2400" dirty="0" smtClean="0">
              <a:solidFill>
                <a:srgbClr val="000000"/>
              </a:solidFill>
            </a:endParaRPr>
          </a:p>
          <a:p>
            <a:pPr algn="r"/>
            <a:r>
              <a:rPr lang="en-US" sz="1600" dirty="0" err="1" smtClean="0">
                <a:solidFill>
                  <a:schemeClr val="bg1">
                    <a:lumMod val="65000"/>
                  </a:schemeClr>
                </a:solidFill>
              </a:rPr>
              <a:t>Doctorante</a:t>
            </a:r>
            <a:r>
              <a:rPr lang="en-US" sz="1600" dirty="0" smtClean="0">
                <a:solidFill>
                  <a:schemeClr val="bg1">
                    <a:lumMod val="65000"/>
                  </a:schemeClr>
                </a:solidFill>
              </a:rPr>
              <a:t> en </a:t>
            </a:r>
            <a:r>
              <a:rPr lang="en-US" sz="1600" dirty="0" err="1" smtClean="0">
                <a:solidFill>
                  <a:schemeClr val="bg1">
                    <a:lumMod val="65000"/>
                  </a:schemeClr>
                </a:solidFill>
              </a:rPr>
              <a:t>sociologie</a:t>
            </a:r>
            <a:endParaRPr lang="en-US" sz="1600" dirty="0" smtClean="0">
              <a:solidFill>
                <a:schemeClr val="bg1">
                  <a:lumMod val="65000"/>
                </a:schemeClr>
              </a:solidFill>
            </a:endParaRPr>
          </a:p>
          <a:p>
            <a:pPr algn="r"/>
            <a:r>
              <a:rPr lang="en-US" sz="1600" dirty="0" smtClean="0">
                <a:solidFill>
                  <a:schemeClr val="bg1">
                    <a:lumMod val="65000"/>
                  </a:schemeClr>
                </a:solidFill>
              </a:rPr>
              <a:t>Centre Max Weber, ENS de Lyon</a:t>
            </a:r>
          </a:p>
        </p:txBody>
      </p:sp>
      <p:pic>
        <p:nvPicPr>
          <p:cNvPr id="5" name="Image 4"/>
          <p:cNvPicPr>
            <a:picLocks noChangeAspect="1"/>
          </p:cNvPicPr>
          <p:nvPr/>
        </p:nvPicPr>
        <p:blipFill>
          <a:blip r:embed="rId2"/>
          <a:stretch>
            <a:fillRect/>
          </a:stretch>
        </p:blipFill>
        <p:spPr>
          <a:xfrm>
            <a:off x="0" y="6196215"/>
            <a:ext cx="1479490" cy="503411"/>
          </a:xfrm>
          <a:prstGeom prst="rect">
            <a:avLst/>
          </a:prstGeom>
        </p:spPr>
      </p:pic>
      <p:pic>
        <p:nvPicPr>
          <p:cNvPr id="6" name="Image 5"/>
          <p:cNvPicPr>
            <a:picLocks noChangeAspect="1"/>
          </p:cNvPicPr>
          <p:nvPr/>
        </p:nvPicPr>
        <p:blipFill>
          <a:blip r:embed="rId3"/>
          <a:stretch>
            <a:fillRect/>
          </a:stretch>
        </p:blipFill>
        <p:spPr>
          <a:xfrm>
            <a:off x="1371600" y="6104016"/>
            <a:ext cx="859971" cy="595609"/>
          </a:xfrm>
          <a:prstGeom prst="rect">
            <a:avLst/>
          </a:prstGeom>
        </p:spPr>
      </p:pic>
    </p:spTree>
    <p:extLst>
      <p:ext uri="{BB962C8B-B14F-4D97-AF65-F5344CB8AC3E}">
        <p14:creationId xmlns:p14="http://schemas.microsoft.com/office/powerpoint/2010/main" val="86551189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p:cNvSpPr txBox="1"/>
          <p:nvPr/>
        </p:nvSpPr>
        <p:spPr>
          <a:xfrm>
            <a:off x="294771" y="1314630"/>
            <a:ext cx="7050909" cy="3785651"/>
          </a:xfrm>
          <a:prstGeom prst="rect">
            <a:avLst/>
          </a:prstGeom>
          <a:noFill/>
          <a:ln>
            <a:noFill/>
          </a:ln>
        </p:spPr>
        <p:txBody>
          <a:bodyPr wrap="square" rtlCol="0">
            <a:spAutoFit/>
          </a:bodyPr>
          <a:lstStyle/>
          <a:p>
            <a:pPr algn="just"/>
            <a:r>
              <a:rPr lang="fr-FR" b="1" dirty="0" smtClean="0">
                <a:solidFill>
                  <a:schemeClr val="accent5">
                    <a:lumMod val="75000"/>
                  </a:schemeClr>
                </a:solidFill>
              </a:rPr>
              <a:t>Objets et contenus de la culture scientifique : science masculine, science d’exception</a:t>
            </a:r>
          </a:p>
          <a:p>
            <a:pPr algn="just"/>
            <a:endParaRPr lang="fr-FR" sz="1600" dirty="0" smtClean="0"/>
          </a:p>
          <a:p>
            <a:pPr algn="just"/>
            <a:r>
              <a:rPr lang="fr-FR" sz="1600" dirty="0" smtClean="0"/>
              <a:t>Des objets et des lieux spécialisés : revues (</a:t>
            </a:r>
            <a:r>
              <a:rPr lang="fr-FR" sz="1600" i="1" dirty="0" smtClean="0"/>
              <a:t>Sciences et Vie</a:t>
            </a:r>
            <a:r>
              <a:rPr lang="fr-FR" sz="1600" dirty="0" smtClean="0"/>
              <a:t>, </a:t>
            </a:r>
            <a:r>
              <a:rPr lang="fr-FR" sz="1600" i="1" dirty="0" smtClean="0"/>
              <a:t>Cosinus</a:t>
            </a:r>
            <a:r>
              <a:rPr lang="is-IS" sz="1600" dirty="0" smtClean="0"/>
              <a:t>…), émissions (</a:t>
            </a:r>
            <a:r>
              <a:rPr lang="is-IS" sz="1600" i="1" dirty="0" smtClean="0"/>
              <a:t>C’est pas sorcier</a:t>
            </a:r>
            <a:r>
              <a:rPr lang="is-IS" sz="1600" dirty="0" smtClean="0"/>
              <a:t>, </a:t>
            </a:r>
            <a:r>
              <a:rPr lang="is-IS" sz="1600" i="1" dirty="0" smtClean="0"/>
              <a:t>E=m6</a:t>
            </a:r>
            <a:r>
              <a:rPr lang="is-IS" sz="1600" dirty="0" smtClean="0"/>
              <a:t>, </a:t>
            </a:r>
            <a:r>
              <a:rPr lang="is-IS" sz="1600" i="1" dirty="0" smtClean="0"/>
              <a:t>On n’est pas que des cobayes...</a:t>
            </a:r>
            <a:r>
              <a:rPr lang="is-IS" sz="1600" dirty="0" smtClean="0"/>
              <a:t>) musées (Palais de la Découverte, musée des Sciences, musées des Confluences...)</a:t>
            </a:r>
          </a:p>
          <a:p>
            <a:pPr algn="just"/>
            <a:endParaRPr lang="is-IS" sz="1600" dirty="0"/>
          </a:p>
          <a:p>
            <a:pPr algn="just"/>
            <a:r>
              <a:rPr lang="is-IS" sz="1600" dirty="0" smtClean="0"/>
              <a:t>Tous les outils qui permettent de pratiquer les sciences en amateur ou en milieu scolaire ; les supports non spécialisés qui représentent les sciences et les scientifiques.</a:t>
            </a:r>
          </a:p>
          <a:p>
            <a:pPr algn="just"/>
            <a:endParaRPr lang="is-IS" sz="1600" dirty="0"/>
          </a:p>
          <a:p>
            <a:pPr algn="just"/>
            <a:r>
              <a:rPr lang="is-IS" sz="1600" dirty="0" smtClean="0">
                <a:sym typeface="Wingdings"/>
              </a:rPr>
              <a:t> </a:t>
            </a:r>
            <a:r>
              <a:rPr lang="fr-FR" sz="1600" b="1" dirty="0" smtClean="0">
                <a:sym typeface="Wingdings"/>
              </a:rPr>
              <a:t>L</a:t>
            </a:r>
            <a:r>
              <a:rPr lang="is-IS" sz="1600" b="1" dirty="0" smtClean="0">
                <a:sym typeface="Wingdings"/>
              </a:rPr>
              <a:t>a science y est présentée comme l’apanage des homme et comme le privilège d’un petit nombre</a:t>
            </a:r>
            <a:endParaRPr lang="is-IS" sz="1600" b="1" dirty="0" smtClean="0"/>
          </a:p>
          <a:p>
            <a:pPr algn="just"/>
            <a:endParaRPr lang="is-IS" sz="1400" dirty="0"/>
          </a:p>
          <a:p>
            <a:pPr algn="just"/>
            <a:endParaRPr lang="fr-FR" sz="1400" dirty="0"/>
          </a:p>
        </p:txBody>
      </p:sp>
      <p:sp>
        <p:nvSpPr>
          <p:cNvPr id="8" name="Rectangle 7"/>
          <p:cNvSpPr/>
          <p:nvPr/>
        </p:nvSpPr>
        <p:spPr>
          <a:xfrm>
            <a:off x="0" y="0"/>
            <a:ext cx="8057930" cy="830997"/>
          </a:xfrm>
          <a:prstGeom prst="rect">
            <a:avLst/>
          </a:prstGeom>
        </p:spPr>
        <p:txBody>
          <a:bodyPr wrap="square">
            <a:spAutoFit/>
          </a:bodyPr>
          <a:lstStyle/>
          <a:p>
            <a:pPr algn="r"/>
            <a:r>
              <a:rPr lang="fr-FR" sz="2400" b="1" dirty="0" smtClean="0">
                <a:solidFill>
                  <a:srgbClr val="E46C0A"/>
                </a:solidFill>
              </a:rPr>
              <a:t>« Science bleue, science rose » </a:t>
            </a:r>
          </a:p>
          <a:p>
            <a:pPr algn="r"/>
            <a:r>
              <a:rPr lang="fr-FR" sz="2400" b="1" dirty="0" smtClean="0">
                <a:solidFill>
                  <a:srgbClr val="E46C0A"/>
                </a:solidFill>
              </a:rPr>
              <a:t>Colorations </a:t>
            </a:r>
            <a:r>
              <a:rPr lang="fr-FR" sz="2400" b="1" dirty="0" err="1" smtClean="0">
                <a:solidFill>
                  <a:srgbClr val="E46C0A"/>
                </a:solidFill>
              </a:rPr>
              <a:t>genrées</a:t>
            </a:r>
            <a:r>
              <a:rPr lang="fr-FR" sz="2400" b="1" dirty="0" smtClean="0">
                <a:solidFill>
                  <a:srgbClr val="E46C0A"/>
                </a:solidFill>
              </a:rPr>
              <a:t> dans la production culturelle scientifique</a:t>
            </a:r>
            <a:endParaRPr lang="fr-FR" sz="2400" dirty="0" smtClean="0">
              <a:solidFill>
                <a:srgbClr val="E46C0A"/>
              </a:solidFill>
            </a:endParaRPr>
          </a:p>
        </p:txBody>
      </p:sp>
      <p:sp>
        <p:nvSpPr>
          <p:cNvPr id="19" name="ZoneTexte 18"/>
          <p:cNvSpPr txBox="1"/>
          <p:nvPr/>
        </p:nvSpPr>
        <p:spPr>
          <a:xfrm>
            <a:off x="8057933" y="1"/>
            <a:ext cx="1086069" cy="6370975"/>
          </a:xfrm>
          <a:prstGeom prst="rect">
            <a:avLst/>
          </a:prstGeom>
          <a:solidFill>
            <a:schemeClr val="accent6">
              <a:lumMod val="75000"/>
            </a:schemeClr>
          </a:solidFill>
        </p:spPr>
        <p:txBody>
          <a:bodyPr wrap="square" rtlCol="0">
            <a:spAutoFit/>
          </a:bodyPr>
          <a:lstStyle/>
          <a:p>
            <a:pPr algn="ctr"/>
            <a:r>
              <a:rPr lang="fr-FR" sz="1200" b="1" dirty="0" smtClean="0">
                <a:solidFill>
                  <a:schemeClr val="accent5">
                    <a:lumMod val="75000"/>
                  </a:schemeClr>
                </a:solidFill>
              </a:rPr>
              <a:t>Tous (in)égaux devant la culture scientifique ?</a:t>
            </a:r>
            <a:endParaRPr lang="fr-FR" sz="1300" b="1" dirty="0" smtClean="0">
              <a:solidFill>
                <a:schemeClr val="accent5">
                  <a:lumMod val="75000"/>
                </a:schemeClr>
              </a:solidFill>
            </a:endParaRPr>
          </a:p>
          <a:p>
            <a:pPr algn="ctr"/>
            <a:endParaRPr lang="fr-FR" sz="1200" b="1" dirty="0" smtClean="0">
              <a:solidFill>
                <a:schemeClr val="bg1"/>
              </a:solidFill>
            </a:endParaRPr>
          </a:p>
          <a:p>
            <a:pPr algn="ctr"/>
            <a:r>
              <a:rPr lang="fr-FR" sz="1200" b="1" dirty="0" smtClean="0">
                <a:solidFill>
                  <a:schemeClr val="accent6">
                    <a:lumMod val="60000"/>
                    <a:lumOff val="40000"/>
                  </a:schemeClr>
                </a:solidFill>
              </a:rPr>
              <a:t>Introduction</a:t>
            </a:r>
          </a:p>
          <a:p>
            <a:pPr algn="ctr"/>
            <a:endParaRPr lang="fr-FR" sz="1200" b="1" dirty="0">
              <a:solidFill>
                <a:schemeClr val="bg1"/>
              </a:solidFill>
            </a:endParaRPr>
          </a:p>
          <a:p>
            <a:pPr algn="ctr"/>
            <a:r>
              <a:rPr lang="fr-FR" sz="1200" b="1" dirty="0" smtClean="0">
                <a:solidFill>
                  <a:schemeClr val="accent6">
                    <a:lumMod val="60000"/>
                    <a:lumOff val="40000"/>
                  </a:schemeClr>
                </a:solidFill>
              </a:rPr>
              <a:t>Terrain et méthodologie</a:t>
            </a:r>
          </a:p>
          <a:p>
            <a:pPr algn="ctr"/>
            <a:endParaRPr lang="fr-FR" sz="1200" b="1" dirty="0">
              <a:solidFill>
                <a:schemeClr val="bg1"/>
              </a:solidFill>
            </a:endParaRPr>
          </a:p>
          <a:p>
            <a:pPr algn="ctr"/>
            <a:r>
              <a:rPr lang="fr-FR" sz="1200" b="1" dirty="0" smtClean="0">
                <a:solidFill>
                  <a:schemeClr val="bg1"/>
                </a:solidFill>
              </a:rPr>
              <a:t>Science bleue, science rose</a:t>
            </a:r>
          </a:p>
          <a:p>
            <a:pPr algn="ctr"/>
            <a:endParaRPr lang="fr-FR" sz="2800" dirty="0" smtClean="0">
              <a:solidFill>
                <a:schemeClr val="accent6">
                  <a:lumMod val="75000"/>
                </a:schemeClr>
              </a:solidFill>
            </a:endParaRPr>
          </a:p>
          <a:p>
            <a:pPr algn="ctr"/>
            <a:endParaRPr lang="fr-FR" sz="2800" dirty="0">
              <a:solidFill>
                <a:schemeClr val="accent6">
                  <a:lumMod val="75000"/>
                </a:schemeClr>
              </a:solidFill>
            </a:endParaRPr>
          </a:p>
          <a:p>
            <a:pPr algn="ctr"/>
            <a:endParaRPr lang="fr-FR" sz="2800" dirty="0" smtClean="0">
              <a:solidFill>
                <a:schemeClr val="accent6">
                  <a:lumMod val="75000"/>
                </a:schemeClr>
              </a:solidFill>
            </a:endParaRPr>
          </a:p>
          <a:p>
            <a:pPr algn="ctr"/>
            <a:endParaRPr lang="fr-FR" sz="2800" dirty="0">
              <a:solidFill>
                <a:schemeClr val="accent6">
                  <a:lumMod val="75000"/>
                </a:schemeClr>
              </a:solidFill>
            </a:endParaRPr>
          </a:p>
          <a:p>
            <a:pPr algn="ctr"/>
            <a:endParaRPr lang="fr-FR" sz="2800" dirty="0" smtClean="0">
              <a:solidFill>
                <a:schemeClr val="accent6">
                  <a:lumMod val="75000"/>
                </a:schemeClr>
              </a:solidFill>
            </a:endParaRPr>
          </a:p>
          <a:p>
            <a:pPr algn="ctr"/>
            <a:endParaRPr lang="fr-FR" sz="2800" dirty="0" smtClean="0">
              <a:solidFill>
                <a:schemeClr val="accent6">
                  <a:lumMod val="75000"/>
                </a:schemeClr>
              </a:solidFill>
            </a:endParaRPr>
          </a:p>
          <a:p>
            <a:pPr algn="ctr"/>
            <a:endParaRPr lang="fr-FR" sz="2800" dirty="0" smtClean="0">
              <a:solidFill>
                <a:schemeClr val="accent6">
                  <a:lumMod val="75000"/>
                </a:schemeClr>
              </a:solidFill>
            </a:endParaRPr>
          </a:p>
          <a:p>
            <a:pPr algn="ctr"/>
            <a:endParaRPr lang="fr-FR" sz="2800" dirty="0" smtClean="0">
              <a:solidFill>
                <a:schemeClr val="accent6">
                  <a:lumMod val="75000"/>
                </a:schemeClr>
              </a:solidFill>
            </a:endParaRPr>
          </a:p>
          <a:p>
            <a:pPr algn="ctr"/>
            <a:endParaRPr lang="fr-FR" sz="2800" dirty="0" smtClean="0">
              <a:solidFill>
                <a:schemeClr val="accent6">
                  <a:lumMod val="75000"/>
                </a:schemeClr>
              </a:solidFill>
            </a:endParaRPr>
          </a:p>
        </p:txBody>
      </p:sp>
      <p:sp>
        <p:nvSpPr>
          <p:cNvPr id="20" name="Rectangle 19"/>
          <p:cNvSpPr/>
          <p:nvPr/>
        </p:nvSpPr>
        <p:spPr>
          <a:xfrm>
            <a:off x="8057933" y="5892427"/>
            <a:ext cx="1086070" cy="965573"/>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Titre 1"/>
          <p:cNvSpPr txBox="1">
            <a:spLocks/>
          </p:cNvSpPr>
          <p:nvPr/>
        </p:nvSpPr>
        <p:spPr>
          <a:xfrm>
            <a:off x="389466" y="5732484"/>
            <a:ext cx="7450667" cy="1030763"/>
          </a:xfrm>
          <a:prstGeom prst="rect">
            <a:avLst/>
          </a:prstGeom>
          <a:ln w="12700" cap="flat" cmpd="sng" algn="ctr">
            <a:solidFill>
              <a:schemeClr val="accent6">
                <a:lumMod val="75000"/>
              </a:schemeClr>
            </a:solidFill>
            <a:prstDash val="solid"/>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spcAft>
                <a:spcPts val="600"/>
              </a:spcAft>
            </a:pPr>
            <a:r>
              <a:rPr lang="en-US" sz="1400" b="1" dirty="0" err="1" smtClean="0">
                <a:solidFill>
                  <a:schemeClr val="accent5">
                    <a:lumMod val="75000"/>
                  </a:schemeClr>
                </a:solidFill>
              </a:rPr>
              <a:t>Références</a:t>
            </a:r>
            <a:endParaRPr lang="en-US" sz="1400" i="1" dirty="0" smtClean="0">
              <a:solidFill>
                <a:srgbClr val="7F7F7F"/>
              </a:solidFill>
            </a:endParaRPr>
          </a:p>
          <a:p>
            <a:pPr algn="l"/>
            <a:r>
              <a:rPr lang="fr-FR" sz="1400" dirty="0">
                <a:solidFill>
                  <a:schemeClr val="bg1">
                    <a:lumMod val="65000"/>
                  </a:schemeClr>
                </a:solidFill>
              </a:rPr>
              <a:t>Christine </a:t>
            </a:r>
            <a:r>
              <a:rPr lang="fr-FR" sz="1400" cap="small" dirty="0">
                <a:solidFill>
                  <a:schemeClr val="bg1">
                    <a:lumMod val="65000"/>
                  </a:schemeClr>
                </a:solidFill>
              </a:rPr>
              <a:t>Détrez</a:t>
            </a:r>
            <a:r>
              <a:rPr lang="fr-FR" sz="1400" dirty="0">
                <a:solidFill>
                  <a:schemeClr val="bg1">
                    <a:lumMod val="65000"/>
                  </a:schemeClr>
                </a:solidFill>
              </a:rPr>
              <a:t> et Claire </a:t>
            </a:r>
            <a:r>
              <a:rPr lang="fr-FR" sz="1400" cap="small" dirty="0" err="1">
                <a:solidFill>
                  <a:schemeClr val="bg1">
                    <a:lumMod val="65000"/>
                  </a:schemeClr>
                </a:solidFill>
              </a:rPr>
              <a:t>Piluso</a:t>
            </a:r>
            <a:r>
              <a:rPr lang="fr-FR" sz="1400" dirty="0">
                <a:solidFill>
                  <a:schemeClr val="bg1">
                    <a:lumMod val="65000"/>
                  </a:schemeClr>
                </a:solidFill>
              </a:rPr>
              <a:t>, « La culture scientifique, une culture au masculin », </a:t>
            </a:r>
            <a:r>
              <a:rPr lang="fr-FR" sz="1400" i="1" dirty="0">
                <a:solidFill>
                  <a:schemeClr val="bg1">
                    <a:lumMod val="65000"/>
                  </a:schemeClr>
                </a:solidFill>
              </a:rPr>
              <a:t>in</a:t>
            </a:r>
            <a:r>
              <a:rPr lang="fr-FR" sz="1400" dirty="0">
                <a:solidFill>
                  <a:schemeClr val="bg1">
                    <a:lumMod val="65000"/>
                  </a:schemeClr>
                </a:solidFill>
              </a:rPr>
              <a:t> Sylvie </a:t>
            </a:r>
            <a:r>
              <a:rPr lang="fr-FR" sz="1400" cap="small" dirty="0">
                <a:solidFill>
                  <a:schemeClr val="bg1">
                    <a:lumMod val="65000"/>
                  </a:schemeClr>
                </a:solidFill>
              </a:rPr>
              <a:t>Octobre</a:t>
            </a:r>
            <a:r>
              <a:rPr lang="fr-FR" sz="1400" dirty="0">
                <a:solidFill>
                  <a:schemeClr val="bg1">
                    <a:lumMod val="65000"/>
                  </a:schemeClr>
                </a:solidFill>
              </a:rPr>
              <a:t> (sous la </a:t>
            </a:r>
            <a:r>
              <a:rPr lang="fr-FR" sz="1400" dirty="0" err="1">
                <a:solidFill>
                  <a:schemeClr val="bg1">
                    <a:lumMod val="65000"/>
                  </a:schemeClr>
                </a:solidFill>
              </a:rPr>
              <a:t>dir</a:t>
            </a:r>
            <a:r>
              <a:rPr lang="fr-FR" sz="1400" dirty="0">
                <a:solidFill>
                  <a:schemeClr val="bg1">
                    <a:lumMod val="65000"/>
                  </a:schemeClr>
                </a:solidFill>
              </a:rPr>
              <a:t>. de), </a:t>
            </a:r>
            <a:r>
              <a:rPr lang="fr-FR" sz="1400" i="1" dirty="0">
                <a:solidFill>
                  <a:schemeClr val="bg1">
                    <a:lumMod val="65000"/>
                  </a:schemeClr>
                </a:solidFill>
              </a:rPr>
              <a:t>Questions de genre, questions de culture</a:t>
            </a:r>
            <a:r>
              <a:rPr lang="fr-FR" sz="1400" dirty="0">
                <a:solidFill>
                  <a:schemeClr val="bg1">
                    <a:lumMod val="65000"/>
                  </a:schemeClr>
                </a:solidFill>
              </a:rPr>
              <a:t>, Paris, DEPS-ministère de la Culture et de la Communication, 2014, pp. 27-51</a:t>
            </a:r>
          </a:p>
        </p:txBody>
      </p:sp>
    </p:spTree>
    <p:extLst>
      <p:ext uri="{BB962C8B-B14F-4D97-AF65-F5344CB8AC3E}">
        <p14:creationId xmlns:p14="http://schemas.microsoft.com/office/powerpoint/2010/main" val="233004685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8057930" cy="830997"/>
          </a:xfrm>
          <a:prstGeom prst="rect">
            <a:avLst/>
          </a:prstGeom>
        </p:spPr>
        <p:txBody>
          <a:bodyPr wrap="square">
            <a:spAutoFit/>
          </a:bodyPr>
          <a:lstStyle/>
          <a:p>
            <a:pPr algn="r"/>
            <a:r>
              <a:rPr lang="fr-FR" sz="2400" b="1" dirty="0" smtClean="0">
                <a:solidFill>
                  <a:srgbClr val="E46C0A"/>
                </a:solidFill>
              </a:rPr>
              <a:t>« Science bleue, science rose » </a:t>
            </a:r>
          </a:p>
          <a:p>
            <a:pPr algn="r"/>
            <a:r>
              <a:rPr lang="fr-FR" sz="2400" b="1" dirty="0" smtClean="0">
                <a:solidFill>
                  <a:srgbClr val="E46C0A"/>
                </a:solidFill>
              </a:rPr>
              <a:t>Colorations </a:t>
            </a:r>
            <a:r>
              <a:rPr lang="fr-FR" sz="2400" b="1" dirty="0" err="1" smtClean="0">
                <a:solidFill>
                  <a:srgbClr val="E46C0A"/>
                </a:solidFill>
              </a:rPr>
              <a:t>genrées</a:t>
            </a:r>
            <a:r>
              <a:rPr lang="fr-FR" sz="2400" b="1" dirty="0" smtClean="0">
                <a:solidFill>
                  <a:srgbClr val="E46C0A"/>
                </a:solidFill>
              </a:rPr>
              <a:t> dans la production culturelle scientifique</a:t>
            </a:r>
            <a:endParaRPr lang="fr-FR" sz="2400" dirty="0" smtClean="0">
              <a:solidFill>
                <a:srgbClr val="E46C0A"/>
              </a:solidFill>
            </a:endParaRPr>
          </a:p>
        </p:txBody>
      </p:sp>
      <p:sp>
        <p:nvSpPr>
          <p:cNvPr id="19" name="ZoneTexte 18"/>
          <p:cNvSpPr txBox="1"/>
          <p:nvPr/>
        </p:nvSpPr>
        <p:spPr>
          <a:xfrm>
            <a:off x="8057933" y="1"/>
            <a:ext cx="1086069" cy="6370975"/>
          </a:xfrm>
          <a:prstGeom prst="rect">
            <a:avLst/>
          </a:prstGeom>
          <a:solidFill>
            <a:schemeClr val="accent6">
              <a:lumMod val="75000"/>
            </a:schemeClr>
          </a:solidFill>
        </p:spPr>
        <p:txBody>
          <a:bodyPr wrap="square" rtlCol="0">
            <a:spAutoFit/>
          </a:bodyPr>
          <a:lstStyle/>
          <a:p>
            <a:pPr algn="ctr"/>
            <a:r>
              <a:rPr lang="fr-FR" sz="1200" b="1" dirty="0" smtClean="0">
                <a:solidFill>
                  <a:schemeClr val="accent5">
                    <a:lumMod val="75000"/>
                  </a:schemeClr>
                </a:solidFill>
              </a:rPr>
              <a:t>Tous (in)égaux devant la culture scientifique ?</a:t>
            </a:r>
            <a:endParaRPr lang="fr-FR" sz="1300" b="1" dirty="0" smtClean="0">
              <a:solidFill>
                <a:schemeClr val="accent5">
                  <a:lumMod val="75000"/>
                </a:schemeClr>
              </a:solidFill>
            </a:endParaRPr>
          </a:p>
          <a:p>
            <a:pPr algn="ctr"/>
            <a:endParaRPr lang="fr-FR" sz="1200" b="1" dirty="0" smtClean="0">
              <a:solidFill>
                <a:schemeClr val="bg1"/>
              </a:solidFill>
            </a:endParaRPr>
          </a:p>
          <a:p>
            <a:pPr algn="ctr"/>
            <a:r>
              <a:rPr lang="fr-FR" sz="1200" b="1" dirty="0" smtClean="0">
                <a:solidFill>
                  <a:schemeClr val="accent6">
                    <a:lumMod val="60000"/>
                    <a:lumOff val="40000"/>
                  </a:schemeClr>
                </a:solidFill>
              </a:rPr>
              <a:t>Introduction</a:t>
            </a:r>
          </a:p>
          <a:p>
            <a:pPr algn="ctr"/>
            <a:endParaRPr lang="fr-FR" sz="1200" b="1" dirty="0">
              <a:solidFill>
                <a:schemeClr val="bg1"/>
              </a:solidFill>
            </a:endParaRPr>
          </a:p>
          <a:p>
            <a:pPr algn="ctr"/>
            <a:r>
              <a:rPr lang="fr-FR" sz="1200" b="1" dirty="0" smtClean="0">
                <a:solidFill>
                  <a:schemeClr val="accent6">
                    <a:lumMod val="60000"/>
                    <a:lumOff val="40000"/>
                  </a:schemeClr>
                </a:solidFill>
              </a:rPr>
              <a:t>Terrain et méthodologie</a:t>
            </a:r>
          </a:p>
          <a:p>
            <a:pPr algn="ctr"/>
            <a:endParaRPr lang="fr-FR" sz="1200" b="1" dirty="0">
              <a:solidFill>
                <a:schemeClr val="bg1"/>
              </a:solidFill>
            </a:endParaRPr>
          </a:p>
          <a:p>
            <a:pPr algn="ctr"/>
            <a:r>
              <a:rPr lang="fr-FR" sz="1200" b="1" dirty="0" smtClean="0">
                <a:solidFill>
                  <a:schemeClr val="bg1"/>
                </a:solidFill>
              </a:rPr>
              <a:t>Science bleue, science rose</a:t>
            </a:r>
          </a:p>
          <a:p>
            <a:pPr algn="ctr"/>
            <a:endParaRPr lang="fr-FR" sz="2800" dirty="0" smtClean="0">
              <a:solidFill>
                <a:schemeClr val="accent6">
                  <a:lumMod val="75000"/>
                </a:schemeClr>
              </a:solidFill>
            </a:endParaRPr>
          </a:p>
          <a:p>
            <a:pPr algn="ctr"/>
            <a:endParaRPr lang="fr-FR" sz="2800" dirty="0">
              <a:solidFill>
                <a:schemeClr val="accent6">
                  <a:lumMod val="75000"/>
                </a:schemeClr>
              </a:solidFill>
            </a:endParaRPr>
          </a:p>
          <a:p>
            <a:pPr algn="ctr"/>
            <a:endParaRPr lang="fr-FR" sz="2800" dirty="0" smtClean="0">
              <a:solidFill>
                <a:schemeClr val="accent6">
                  <a:lumMod val="75000"/>
                </a:schemeClr>
              </a:solidFill>
            </a:endParaRPr>
          </a:p>
          <a:p>
            <a:pPr algn="ctr"/>
            <a:endParaRPr lang="fr-FR" sz="2800" dirty="0">
              <a:solidFill>
                <a:schemeClr val="accent6">
                  <a:lumMod val="75000"/>
                </a:schemeClr>
              </a:solidFill>
            </a:endParaRPr>
          </a:p>
          <a:p>
            <a:pPr algn="ctr"/>
            <a:endParaRPr lang="fr-FR" sz="2800" dirty="0" smtClean="0">
              <a:solidFill>
                <a:schemeClr val="accent6">
                  <a:lumMod val="75000"/>
                </a:schemeClr>
              </a:solidFill>
            </a:endParaRPr>
          </a:p>
          <a:p>
            <a:pPr algn="ctr"/>
            <a:endParaRPr lang="fr-FR" sz="2800" dirty="0" smtClean="0">
              <a:solidFill>
                <a:schemeClr val="accent6">
                  <a:lumMod val="75000"/>
                </a:schemeClr>
              </a:solidFill>
            </a:endParaRPr>
          </a:p>
          <a:p>
            <a:pPr algn="ctr"/>
            <a:endParaRPr lang="fr-FR" sz="2800" dirty="0" smtClean="0">
              <a:solidFill>
                <a:schemeClr val="accent6">
                  <a:lumMod val="75000"/>
                </a:schemeClr>
              </a:solidFill>
            </a:endParaRPr>
          </a:p>
          <a:p>
            <a:pPr algn="ctr"/>
            <a:endParaRPr lang="fr-FR" sz="2800" dirty="0" smtClean="0">
              <a:solidFill>
                <a:schemeClr val="accent6">
                  <a:lumMod val="75000"/>
                </a:schemeClr>
              </a:solidFill>
            </a:endParaRPr>
          </a:p>
          <a:p>
            <a:pPr algn="ctr"/>
            <a:endParaRPr lang="fr-FR" sz="2800" dirty="0" smtClean="0">
              <a:solidFill>
                <a:schemeClr val="accent6">
                  <a:lumMod val="75000"/>
                </a:schemeClr>
              </a:solidFill>
            </a:endParaRPr>
          </a:p>
        </p:txBody>
      </p:sp>
      <p:sp>
        <p:nvSpPr>
          <p:cNvPr id="20" name="Rectangle 19"/>
          <p:cNvSpPr/>
          <p:nvPr/>
        </p:nvSpPr>
        <p:spPr>
          <a:xfrm>
            <a:off x="8057933" y="5892427"/>
            <a:ext cx="1086070" cy="965573"/>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ZoneTexte 20"/>
          <p:cNvSpPr txBox="1"/>
          <p:nvPr/>
        </p:nvSpPr>
        <p:spPr>
          <a:xfrm>
            <a:off x="381772" y="1060630"/>
            <a:ext cx="7458361" cy="1077218"/>
          </a:xfrm>
          <a:prstGeom prst="rect">
            <a:avLst/>
          </a:prstGeom>
          <a:noFill/>
          <a:ln>
            <a:noFill/>
          </a:ln>
        </p:spPr>
        <p:txBody>
          <a:bodyPr wrap="square" rtlCol="0">
            <a:spAutoFit/>
          </a:bodyPr>
          <a:lstStyle/>
          <a:p>
            <a:pPr algn="just"/>
            <a:r>
              <a:rPr lang="is-IS" sz="1600" b="1" dirty="0" smtClean="0"/>
              <a:t>Invisibilité des femmes dans les dispositifs de médiation scientifique </a:t>
            </a:r>
            <a:r>
              <a:rPr lang="fr-FR" sz="1600" dirty="0" smtClean="0"/>
              <a:t>(</a:t>
            </a:r>
            <a:r>
              <a:rPr lang="fr-FR" sz="1600" cap="small" dirty="0" smtClean="0"/>
              <a:t>Détrez</a:t>
            </a:r>
            <a:r>
              <a:rPr lang="fr-FR" sz="1600" dirty="0" smtClean="0"/>
              <a:t> et </a:t>
            </a:r>
            <a:r>
              <a:rPr lang="fr-FR" sz="1600" cap="small" dirty="0" err="1" smtClean="0"/>
              <a:t>Piluso</a:t>
            </a:r>
            <a:r>
              <a:rPr lang="fr-FR" sz="1600" cap="small" dirty="0" smtClean="0"/>
              <a:t> 2014)</a:t>
            </a:r>
          </a:p>
          <a:p>
            <a:pPr algn="just"/>
            <a:r>
              <a:rPr lang="is-IS" sz="1600" dirty="0" smtClean="0"/>
              <a:t>Exemples : </a:t>
            </a:r>
          </a:p>
          <a:p>
            <a:pPr marL="285750" indent="-285750" algn="just">
              <a:buFont typeface="Arial"/>
              <a:buChar char="•"/>
            </a:pPr>
            <a:r>
              <a:rPr lang="is-IS" sz="1600" dirty="0" smtClean="0"/>
              <a:t>les frises historiques et les expositions de la Cité des Sciences</a:t>
            </a:r>
          </a:p>
        </p:txBody>
      </p:sp>
      <p:sp>
        <p:nvSpPr>
          <p:cNvPr id="22" name="Titre 1"/>
          <p:cNvSpPr txBox="1">
            <a:spLocks/>
          </p:cNvSpPr>
          <p:nvPr/>
        </p:nvSpPr>
        <p:spPr>
          <a:xfrm>
            <a:off x="389466" y="5732484"/>
            <a:ext cx="7450667" cy="1030763"/>
          </a:xfrm>
          <a:prstGeom prst="rect">
            <a:avLst/>
          </a:prstGeom>
          <a:ln w="12700" cap="flat" cmpd="sng" algn="ctr">
            <a:solidFill>
              <a:schemeClr val="accent6">
                <a:lumMod val="75000"/>
              </a:schemeClr>
            </a:solidFill>
            <a:prstDash val="solid"/>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spcAft>
                <a:spcPts val="600"/>
              </a:spcAft>
            </a:pPr>
            <a:r>
              <a:rPr lang="en-US" sz="1400" b="1" dirty="0" err="1" smtClean="0">
                <a:solidFill>
                  <a:schemeClr val="accent5">
                    <a:lumMod val="75000"/>
                  </a:schemeClr>
                </a:solidFill>
              </a:rPr>
              <a:t>Références</a:t>
            </a:r>
            <a:endParaRPr lang="en-US" sz="1400" i="1" dirty="0" smtClean="0">
              <a:solidFill>
                <a:srgbClr val="7F7F7F"/>
              </a:solidFill>
            </a:endParaRPr>
          </a:p>
          <a:p>
            <a:pPr algn="l"/>
            <a:r>
              <a:rPr lang="fr-FR" sz="1400" dirty="0">
                <a:solidFill>
                  <a:schemeClr val="bg1">
                    <a:lumMod val="65000"/>
                  </a:schemeClr>
                </a:solidFill>
              </a:rPr>
              <a:t>Christine </a:t>
            </a:r>
            <a:r>
              <a:rPr lang="fr-FR" sz="1400" cap="small" dirty="0">
                <a:solidFill>
                  <a:schemeClr val="bg1">
                    <a:lumMod val="65000"/>
                  </a:schemeClr>
                </a:solidFill>
              </a:rPr>
              <a:t>Détrez</a:t>
            </a:r>
            <a:r>
              <a:rPr lang="fr-FR" sz="1400" dirty="0">
                <a:solidFill>
                  <a:schemeClr val="bg1">
                    <a:lumMod val="65000"/>
                  </a:schemeClr>
                </a:solidFill>
              </a:rPr>
              <a:t> et Claire </a:t>
            </a:r>
            <a:r>
              <a:rPr lang="fr-FR" sz="1400" cap="small" dirty="0" err="1">
                <a:solidFill>
                  <a:schemeClr val="bg1">
                    <a:lumMod val="65000"/>
                  </a:schemeClr>
                </a:solidFill>
              </a:rPr>
              <a:t>Piluso</a:t>
            </a:r>
            <a:r>
              <a:rPr lang="fr-FR" sz="1400" dirty="0">
                <a:solidFill>
                  <a:schemeClr val="bg1">
                    <a:lumMod val="65000"/>
                  </a:schemeClr>
                </a:solidFill>
              </a:rPr>
              <a:t>, « La culture scientifique, une culture au masculin », </a:t>
            </a:r>
            <a:r>
              <a:rPr lang="fr-FR" sz="1400" i="1" dirty="0">
                <a:solidFill>
                  <a:schemeClr val="bg1">
                    <a:lumMod val="65000"/>
                  </a:schemeClr>
                </a:solidFill>
              </a:rPr>
              <a:t>in</a:t>
            </a:r>
            <a:r>
              <a:rPr lang="fr-FR" sz="1400" dirty="0">
                <a:solidFill>
                  <a:schemeClr val="bg1">
                    <a:lumMod val="65000"/>
                  </a:schemeClr>
                </a:solidFill>
              </a:rPr>
              <a:t> Sylvie </a:t>
            </a:r>
            <a:r>
              <a:rPr lang="fr-FR" sz="1400" cap="small" dirty="0">
                <a:solidFill>
                  <a:schemeClr val="bg1">
                    <a:lumMod val="65000"/>
                  </a:schemeClr>
                </a:solidFill>
              </a:rPr>
              <a:t>Octobre</a:t>
            </a:r>
            <a:r>
              <a:rPr lang="fr-FR" sz="1400" dirty="0">
                <a:solidFill>
                  <a:schemeClr val="bg1">
                    <a:lumMod val="65000"/>
                  </a:schemeClr>
                </a:solidFill>
              </a:rPr>
              <a:t> (sous la </a:t>
            </a:r>
            <a:r>
              <a:rPr lang="fr-FR" sz="1400" dirty="0" err="1">
                <a:solidFill>
                  <a:schemeClr val="bg1">
                    <a:lumMod val="65000"/>
                  </a:schemeClr>
                </a:solidFill>
              </a:rPr>
              <a:t>dir</a:t>
            </a:r>
            <a:r>
              <a:rPr lang="fr-FR" sz="1400" dirty="0">
                <a:solidFill>
                  <a:schemeClr val="bg1">
                    <a:lumMod val="65000"/>
                  </a:schemeClr>
                </a:solidFill>
              </a:rPr>
              <a:t>. de), </a:t>
            </a:r>
            <a:r>
              <a:rPr lang="fr-FR" sz="1400" i="1" dirty="0">
                <a:solidFill>
                  <a:schemeClr val="bg1">
                    <a:lumMod val="65000"/>
                  </a:schemeClr>
                </a:solidFill>
              </a:rPr>
              <a:t>Questions de genre, questions de culture</a:t>
            </a:r>
            <a:r>
              <a:rPr lang="fr-FR" sz="1400" dirty="0">
                <a:solidFill>
                  <a:schemeClr val="bg1">
                    <a:lumMod val="65000"/>
                  </a:schemeClr>
                </a:solidFill>
              </a:rPr>
              <a:t>, Paris, DEPS-ministère de la Culture et de la Communication, 2014, pp. 27-51</a:t>
            </a:r>
          </a:p>
        </p:txBody>
      </p:sp>
    </p:spTree>
    <p:extLst>
      <p:ext uri="{BB962C8B-B14F-4D97-AF65-F5344CB8AC3E}">
        <p14:creationId xmlns:p14="http://schemas.microsoft.com/office/powerpoint/2010/main" val="175330192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8057930" cy="830997"/>
          </a:xfrm>
          <a:prstGeom prst="rect">
            <a:avLst/>
          </a:prstGeom>
        </p:spPr>
        <p:txBody>
          <a:bodyPr wrap="square">
            <a:spAutoFit/>
          </a:bodyPr>
          <a:lstStyle/>
          <a:p>
            <a:pPr algn="r"/>
            <a:r>
              <a:rPr lang="fr-FR" sz="2400" b="1" dirty="0" smtClean="0">
                <a:solidFill>
                  <a:srgbClr val="E46C0A"/>
                </a:solidFill>
              </a:rPr>
              <a:t>« Science bleue, science rose » </a:t>
            </a:r>
          </a:p>
          <a:p>
            <a:pPr algn="r"/>
            <a:r>
              <a:rPr lang="fr-FR" sz="2400" b="1" dirty="0" smtClean="0">
                <a:solidFill>
                  <a:srgbClr val="E46C0A"/>
                </a:solidFill>
              </a:rPr>
              <a:t>Colorations </a:t>
            </a:r>
            <a:r>
              <a:rPr lang="fr-FR" sz="2400" b="1" dirty="0" err="1" smtClean="0">
                <a:solidFill>
                  <a:srgbClr val="E46C0A"/>
                </a:solidFill>
              </a:rPr>
              <a:t>genrées</a:t>
            </a:r>
            <a:r>
              <a:rPr lang="fr-FR" sz="2400" b="1" dirty="0" smtClean="0">
                <a:solidFill>
                  <a:srgbClr val="E46C0A"/>
                </a:solidFill>
              </a:rPr>
              <a:t> dans la production culturelle scientifique</a:t>
            </a:r>
            <a:endParaRPr lang="fr-FR" sz="2400" dirty="0" smtClean="0">
              <a:solidFill>
                <a:srgbClr val="E46C0A"/>
              </a:solidFill>
            </a:endParaRPr>
          </a:p>
        </p:txBody>
      </p:sp>
      <p:sp>
        <p:nvSpPr>
          <p:cNvPr id="19" name="ZoneTexte 18"/>
          <p:cNvSpPr txBox="1"/>
          <p:nvPr/>
        </p:nvSpPr>
        <p:spPr>
          <a:xfrm>
            <a:off x="8057933" y="1"/>
            <a:ext cx="1086069" cy="6370975"/>
          </a:xfrm>
          <a:prstGeom prst="rect">
            <a:avLst/>
          </a:prstGeom>
          <a:solidFill>
            <a:schemeClr val="accent6">
              <a:lumMod val="75000"/>
            </a:schemeClr>
          </a:solidFill>
        </p:spPr>
        <p:txBody>
          <a:bodyPr wrap="square" rtlCol="0">
            <a:spAutoFit/>
          </a:bodyPr>
          <a:lstStyle/>
          <a:p>
            <a:pPr algn="ctr"/>
            <a:r>
              <a:rPr lang="fr-FR" sz="1200" b="1" dirty="0" smtClean="0">
                <a:solidFill>
                  <a:schemeClr val="accent5">
                    <a:lumMod val="75000"/>
                  </a:schemeClr>
                </a:solidFill>
              </a:rPr>
              <a:t>Tous (in)égaux devant la culture scientifique ?</a:t>
            </a:r>
            <a:endParaRPr lang="fr-FR" sz="1300" b="1" dirty="0" smtClean="0">
              <a:solidFill>
                <a:schemeClr val="accent5">
                  <a:lumMod val="75000"/>
                </a:schemeClr>
              </a:solidFill>
            </a:endParaRPr>
          </a:p>
          <a:p>
            <a:pPr algn="ctr"/>
            <a:endParaRPr lang="fr-FR" sz="1200" b="1" dirty="0" smtClean="0">
              <a:solidFill>
                <a:schemeClr val="bg1"/>
              </a:solidFill>
            </a:endParaRPr>
          </a:p>
          <a:p>
            <a:pPr algn="ctr"/>
            <a:r>
              <a:rPr lang="fr-FR" sz="1200" b="1" dirty="0" smtClean="0">
                <a:solidFill>
                  <a:schemeClr val="accent6">
                    <a:lumMod val="60000"/>
                    <a:lumOff val="40000"/>
                  </a:schemeClr>
                </a:solidFill>
              </a:rPr>
              <a:t>Introduction</a:t>
            </a:r>
          </a:p>
          <a:p>
            <a:pPr algn="ctr"/>
            <a:endParaRPr lang="fr-FR" sz="1200" b="1" dirty="0">
              <a:solidFill>
                <a:schemeClr val="bg1"/>
              </a:solidFill>
            </a:endParaRPr>
          </a:p>
          <a:p>
            <a:pPr algn="ctr"/>
            <a:r>
              <a:rPr lang="fr-FR" sz="1200" b="1" dirty="0" smtClean="0">
                <a:solidFill>
                  <a:schemeClr val="accent6">
                    <a:lumMod val="60000"/>
                    <a:lumOff val="40000"/>
                  </a:schemeClr>
                </a:solidFill>
              </a:rPr>
              <a:t>Terrain et méthodologie</a:t>
            </a:r>
          </a:p>
          <a:p>
            <a:pPr algn="ctr"/>
            <a:endParaRPr lang="fr-FR" sz="1200" b="1" dirty="0">
              <a:solidFill>
                <a:schemeClr val="bg1"/>
              </a:solidFill>
            </a:endParaRPr>
          </a:p>
          <a:p>
            <a:pPr algn="ctr"/>
            <a:r>
              <a:rPr lang="fr-FR" sz="1200" b="1" dirty="0" smtClean="0">
                <a:solidFill>
                  <a:schemeClr val="bg1"/>
                </a:solidFill>
              </a:rPr>
              <a:t>Science bleue, science rose</a:t>
            </a:r>
          </a:p>
          <a:p>
            <a:pPr algn="ctr"/>
            <a:endParaRPr lang="fr-FR" sz="2800" dirty="0" smtClean="0">
              <a:solidFill>
                <a:schemeClr val="accent6">
                  <a:lumMod val="75000"/>
                </a:schemeClr>
              </a:solidFill>
            </a:endParaRPr>
          </a:p>
          <a:p>
            <a:pPr algn="ctr"/>
            <a:endParaRPr lang="fr-FR" sz="2800" dirty="0">
              <a:solidFill>
                <a:schemeClr val="accent6">
                  <a:lumMod val="75000"/>
                </a:schemeClr>
              </a:solidFill>
            </a:endParaRPr>
          </a:p>
          <a:p>
            <a:pPr algn="ctr"/>
            <a:endParaRPr lang="fr-FR" sz="2800" dirty="0" smtClean="0">
              <a:solidFill>
                <a:schemeClr val="accent6">
                  <a:lumMod val="75000"/>
                </a:schemeClr>
              </a:solidFill>
            </a:endParaRPr>
          </a:p>
          <a:p>
            <a:pPr algn="ctr"/>
            <a:endParaRPr lang="fr-FR" sz="2800" dirty="0">
              <a:solidFill>
                <a:schemeClr val="accent6">
                  <a:lumMod val="75000"/>
                </a:schemeClr>
              </a:solidFill>
            </a:endParaRPr>
          </a:p>
          <a:p>
            <a:pPr algn="ctr"/>
            <a:endParaRPr lang="fr-FR" sz="2800" dirty="0" smtClean="0">
              <a:solidFill>
                <a:schemeClr val="accent6">
                  <a:lumMod val="75000"/>
                </a:schemeClr>
              </a:solidFill>
            </a:endParaRPr>
          </a:p>
          <a:p>
            <a:pPr algn="ctr"/>
            <a:endParaRPr lang="fr-FR" sz="2800" dirty="0" smtClean="0">
              <a:solidFill>
                <a:schemeClr val="accent6">
                  <a:lumMod val="75000"/>
                </a:schemeClr>
              </a:solidFill>
            </a:endParaRPr>
          </a:p>
          <a:p>
            <a:pPr algn="ctr"/>
            <a:endParaRPr lang="fr-FR" sz="2800" dirty="0" smtClean="0">
              <a:solidFill>
                <a:schemeClr val="accent6">
                  <a:lumMod val="75000"/>
                </a:schemeClr>
              </a:solidFill>
            </a:endParaRPr>
          </a:p>
          <a:p>
            <a:pPr algn="ctr"/>
            <a:endParaRPr lang="fr-FR" sz="2800" dirty="0" smtClean="0">
              <a:solidFill>
                <a:schemeClr val="accent6">
                  <a:lumMod val="75000"/>
                </a:schemeClr>
              </a:solidFill>
            </a:endParaRPr>
          </a:p>
          <a:p>
            <a:pPr algn="ctr"/>
            <a:endParaRPr lang="fr-FR" sz="2800" dirty="0" smtClean="0">
              <a:solidFill>
                <a:schemeClr val="accent6">
                  <a:lumMod val="75000"/>
                </a:schemeClr>
              </a:solidFill>
            </a:endParaRPr>
          </a:p>
        </p:txBody>
      </p:sp>
      <p:sp>
        <p:nvSpPr>
          <p:cNvPr id="20" name="Rectangle 19"/>
          <p:cNvSpPr/>
          <p:nvPr/>
        </p:nvSpPr>
        <p:spPr>
          <a:xfrm>
            <a:off x="8057933" y="5892427"/>
            <a:ext cx="1086070" cy="965573"/>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ZoneTexte 20"/>
          <p:cNvSpPr txBox="1"/>
          <p:nvPr/>
        </p:nvSpPr>
        <p:spPr>
          <a:xfrm>
            <a:off x="381772" y="1060630"/>
            <a:ext cx="7458361" cy="1323439"/>
          </a:xfrm>
          <a:prstGeom prst="rect">
            <a:avLst/>
          </a:prstGeom>
          <a:noFill/>
          <a:ln>
            <a:noFill/>
          </a:ln>
        </p:spPr>
        <p:txBody>
          <a:bodyPr wrap="square" rtlCol="0">
            <a:spAutoFit/>
          </a:bodyPr>
          <a:lstStyle/>
          <a:p>
            <a:pPr algn="just"/>
            <a:r>
              <a:rPr lang="is-IS" sz="1600" b="1" dirty="0" smtClean="0"/>
              <a:t>Invisibilité des femmes dans les dispositifs de médiation scientifique </a:t>
            </a:r>
            <a:r>
              <a:rPr lang="fr-FR" sz="1600" dirty="0" smtClean="0"/>
              <a:t>(</a:t>
            </a:r>
            <a:r>
              <a:rPr lang="fr-FR" sz="1600" cap="small" dirty="0" smtClean="0"/>
              <a:t>Détrez</a:t>
            </a:r>
            <a:r>
              <a:rPr lang="fr-FR" sz="1600" dirty="0" smtClean="0"/>
              <a:t> et </a:t>
            </a:r>
            <a:r>
              <a:rPr lang="fr-FR" sz="1600" cap="small" dirty="0" err="1" smtClean="0"/>
              <a:t>Piluso</a:t>
            </a:r>
            <a:r>
              <a:rPr lang="fr-FR" sz="1600" cap="small" dirty="0" smtClean="0"/>
              <a:t> 2014)</a:t>
            </a:r>
          </a:p>
          <a:p>
            <a:pPr algn="just"/>
            <a:r>
              <a:rPr lang="is-IS" sz="1600" dirty="0" smtClean="0"/>
              <a:t>Exemples : </a:t>
            </a:r>
          </a:p>
          <a:p>
            <a:pPr marL="285750" indent="-285750" algn="just">
              <a:buFont typeface="Arial"/>
              <a:buChar char="•"/>
            </a:pPr>
            <a:r>
              <a:rPr lang="is-IS" sz="1600" dirty="0" smtClean="0"/>
              <a:t>les frises historiques et les expositions de la Cité des Sciences</a:t>
            </a:r>
          </a:p>
          <a:p>
            <a:pPr marL="285750" indent="-285750" algn="just">
              <a:buFont typeface="Arial"/>
              <a:buChar char="•"/>
            </a:pPr>
            <a:r>
              <a:rPr lang="is-IS" sz="1600" i="1" dirty="0" smtClean="0"/>
              <a:t>Sciences et Vie Junior </a:t>
            </a:r>
            <a:r>
              <a:rPr lang="is-IS" sz="1600" dirty="0" smtClean="0"/>
              <a:t>– couvertures 2013 - 2016</a:t>
            </a:r>
            <a:endParaRPr lang="fr-FR" sz="1600" dirty="0"/>
          </a:p>
        </p:txBody>
      </p:sp>
      <p:sp>
        <p:nvSpPr>
          <p:cNvPr id="22" name="Titre 1"/>
          <p:cNvSpPr txBox="1">
            <a:spLocks/>
          </p:cNvSpPr>
          <p:nvPr/>
        </p:nvSpPr>
        <p:spPr>
          <a:xfrm>
            <a:off x="389466" y="5732484"/>
            <a:ext cx="7450667" cy="1030763"/>
          </a:xfrm>
          <a:prstGeom prst="rect">
            <a:avLst/>
          </a:prstGeom>
          <a:ln w="12700" cap="flat" cmpd="sng" algn="ctr">
            <a:solidFill>
              <a:schemeClr val="accent6">
                <a:lumMod val="75000"/>
              </a:schemeClr>
            </a:solidFill>
            <a:prstDash val="solid"/>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spcAft>
                <a:spcPts val="600"/>
              </a:spcAft>
            </a:pPr>
            <a:r>
              <a:rPr lang="en-US" sz="1400" b="1" dirty="0" err="1" smtClean="0">
                <a:solidFill>
                  <a:schemeClr val="accent5">
                    <a:lumMod val="75000"/>
                  </a:schemeClr>
                </a:solidFill>
              </a:rPr>
              <a:t>Références</a:t>
            </a:r>
            <a:endParaRPr lang="en-US" sz="1400" i="1" dirty="0" smtClean="0">
              <a:solidFill>
                <a:srgbClr val="7F7F7F"/>
              </a:solidFill>
            </a:endParaRPr>
          </a:p>
          <a:p>
            <a:pPr algn="l"/>
            <a:r>
              <a:rPr lang="fr-FR" sz="1400" dirty="0">
                <a:solidFill>
                  <a:schemeClr val="bg1">
                    <a:lumMod val="65000"/>
                  </a:schemeClr>
                </a:solidFill>
              </a:rPr>
              <a:t>Christine </a:t>
            </a:r>
            <a:r>
              <a:rPr lang="fr-FR" sz="1400" cap="small" dirty="0">
                <a:solidFill>
                  <a:schemeClr val="bg1">
                    <a:lumMod val="65000"/>
                  </a:schemeClr>
                </a:solidFill>
              </a:rPr>
              <a:t>Détrez</a:t>
            </a:r>
            <a:r>
              <a:rPr lang="fr-FR" sz="1400" dirty="0">
                <a:solidFill>
                  <a:schemeClr val="bg1">
                    <a:lumMod val="65000"/>
                  </a:schemeClr>
                </a:solidFill>
              </a:rPr>
              <a:t> et Claire </a:t>
            </a:r>
            <a:r>
              <a:rPr lang="fr-FR" sz="1400" cap="small" dirty="0" err="1">
                <a:solidFill>
                  <a:schemeClr val="bg1">
                    <a:lumMod val="65000"/>
                  </a:schemeClr>
                </a:solidFill>
              </a:rPr>
              <a:t>Piluso</a:t>
            </a:r>
            <a:r>
              <a:rPr lang="fr-FR" sz="1400" dirty="0">
                <a:solidFill>
                  <a:schemeClr val="bg1">
                    <a:lumMod val="65000"/>
                  </a:schemeClr>
                </a:solidFill>
              </a:rPr>
              <a:t>, « La culture scientifique, une culture au masculin », </a:t>
            </a:r>
            <a:r>
              <a:rPr lang="fr-FR" sz="1400" i="1" dirty="0">
                <a:solidFill>
                  <a:schemeClr val="bg1">
                    <a:lumMod val="65000"/>
                  </a:schemeClr>
                </a:solidFill>
              </a:rPr>
              <a:t>in</a:t>
            </a:r>
            <a:r>
              <a:rPr lang="fr-FR" sz="1400" dirty="0">
                <a:solidFill>
                  <a:schemeClr val="bg1">
                    <a:lumMod val="65000"/>
                  </a:schemeClr>
                </a:solidFill>
              </a:rPr>
              <a:t> Sylvie </a:t>
            </a:r>
            <a:r>
              <a:rPr lang="fr-FR" sz="1400" cap="small" dirty="0">
                <a:solidFill>
                  <a:schemeClr val="bg1">
                    <a:lumMod val="65000"/>
                  </a:schemeClr>
                </a:solidFill>
              </a:rPr>
              <a:t>Octobre</a:t>
            </a:r>
            <a:r>
              <a:rPr lang="fr-FR" sz="1400" dirty="0">
                <a:solidFill>
                  <a:schemeClr val="bg1">
                    <a:lumMod val="65000"/>
                  </a:schemeClr>
                </a:solidFill>
              </a:rPr>
              <a:t> (sous la </a:t>
            </a:r>
            <a:r>
              <a:rPr lang="fr-FR" sz="1400" dirty="0" err="1">
                <a:solidFill>
                  <a:schemeClr val="bg1">
                    <a:lumMod val="65000"/>
                  </a:schemeClr>
                </a:solidFill>
              </a:rPr>
              <a:t>dir</a:t>
            </a:r>
            <a:r>
              <a:rPr lang="fr-FR" sz="1400" dirty="0">
                <a:solidFill>
                  <a:schemeClr val="bg1">
                    <a:lumMod val="65000"/>
                  </a:schemeClr>
                </a:solidFill>
              </a:rPr>
              <a:t>. de), </a:t>
            </a:r>
            <a:r>
              <a:rPr lang="fr-FR" sz="1400" i="1" dirty="0">
                <a:solidFill>
                  <a:schemeClr val="bg1">
                    <a:lumMod val="65000"/>
                  </a:schemeClr>
                </a:solidFill>
              </a:rPr>
              <a:t>Questions de genre, questions de culture</a:t>
            </a:r>
            <a:r>
              <a:rPr lang="fr-FR" sz="1400" dirty="0">
                <a:solidFill>
                  <a:schemeClr val="bg1">
                    <a:lumMod val="65000"/>
                  </a:schemeClr>
                </a:solidFill>
              </a:rPr>
              <a:t>, Paris, DEPS-ministère de la Culture et de la Communication, 2014, pp. 27-51</a:t>
            </a:r>
          </a:p>
        </p:txBody>
      </p:sp>
      <p:pic>
        <p:nvPicPr>
          <p:cNvPr id="23" name="Image 22" descr="Capture d’écran 2016-01-28 à 13.13.5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00" y="2540000"/>
            <a:ext cx="3931261" cy="2604040"/>
          </a:xfrm>
          <a:prstGeom prst="rect">
            <a:avLst/>
          </a:prstGeom>
        </p:spPr>
      </p:pic>
      <p:pic>
        <p:nvPicPr>
          <p:cNvPr id="24" name="Image 23" descr="Capture d’écran 2016-11-23 à 11.00.45.png"/>
          <p:cNvPicPr>
            <a:picLocks noChangeAspect="1"/>
          </p:cNvPicPr>
          <p:nvPr/>
        </p:nvPicPr>
        <p:blipFill>
          <a:blip r:embed="rId3"/>
          <a:stretch>
            <a:fillRect/>
          </a:stretch>
        </p:blipFill>
        <p:spPr>
          <a:xfrm>
            <a:off x="3994761" y="2656722"/>
            <a:ext cx="2031682" cy="2420536"/>
          </a:xfrm>
          <a:prstGeom prst="rect">
            <a:avLst/>
          </a:prstGeom>
        </p:spPr>
      </p:pic>
      <p:pic>
        <p:nvPicPr>
          <p:cNvPr id="25" name="Image 24" descr="Capture d’écran 2016-11-23 à 11.04.28.png"/>
          <p:cNvPicPr>
            <a:picLocks noChangeAspect="1"/>
          </p:cNvPicPr>
          <p:nvPr/>
        </p:nvPicPr>
        <p:blipFill>
          <a:blip r:embed="rId4"/>
          <a:stretch>
            <a:fillRect/>
          </a:stretch>
        </p:blipFill>
        <p:spPr>
          <a:xfrm>
            <a:off x="6063128" y="2656722"/>
            <a:ext cx="1840505" cy="2353754"/>
          </a:xfrm>
          <a:prstGeom prst="rect">
            <a:avLst/>
          </a:prstGeom>
        </p:spPr>
      </p:pic>
    </p:spTree>
    <p:extLst>
      <p:ext uri="{BB962C8B-B14F-4D97-AF65-F5344CB8AC3E}">
        <p14:creationId xmlns:p14="http://schemas.microsoft.com/office/powerpoint/2010/main" val="252152168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8057930" cy="830997"/>
          </a:xfrm>
          <a:prstGeom prst="rect">
            <a:avLst/>
          </a:prstGeom>
        </p:spPr>
        <p:txBody>
          <a:bodyPr wrap="square">
            <a:spAutoFit/>
          </a:bodyPr>
          <a:lstStyle/>
          <a:p>
            <a:pPr algn="r"/>
            <a:r>
              <a:rPr lang="fr-FR" sz="2400" b="1" dirty="0" smtClean="0">
                <a:solidFill>
                  <a:srgbClr val="E46C0A"/>
                </a:solidFill>
              </a:rPr>
              <a:t>« Science bleue, science rose » </a:t>
            </a:r>
          </a:p>
          <a:p>
            <a:pPr algn="r"/>
            <a:r>
              <a:rPr lang="fr-FR" sz="2400" b="1" dirty="0" smtClean="0">
                <a:solidFill>
                  <a:srgbClr val="E46C0A"/>
                </a:solidFill>
              </a:rPr>
              <a:t>Colorations </a:t>
            </a:r>
            <a:r>
              <a:rPr lang="fr-FR" sz="2400" b="1" dirty="0" err="1" smtClean="0">
                <a:solidFill>
                  <a:srgbClr val="E46C0A"/>
                </a:solidFill>
              </a:rPr>
              <a:t>genrées</a:t>
            </a:r>
            <a:r>
              <a:rPr lang="fr-FR" sz="2400" b="1" dirty="0" smtClean="0">
                <a:solidFill>
                  <a:srgbClr val="E46C0A"/>
                </a:solidFill>
              </a:rPr>
              <a:t> dans la production culturelle scientifique</a:t>
            </a:r>
            <a:endParaRPr lang="fr-FR" sz="2400" dirty="0" smtClean="0">
              <a:solidFill>
                <a:srgbClr val="E46C0A"/>
              </a:solidFill>
            </a:endParaRPr>
          </a:p>
        </p:txBody>
      </p:sp>
      <p:sp>
        <p:nvSpPr>
          <p:cNvPr id="19" name="ZoneTexte 18"/>
          <p:cNvSpPr txBox="1"/>
          <p:nvPr/>
        </p:nvSpPr>
        <p:spPr>
          <a:xfrm>
            <a:off x="8057933" y="1"/>
            <a:ext cx="1086069" cy="6370975"/>
          </a:xfrm>
          <a:prstGeom prst="rect">
            <a:avLst/>
          </a:prstGeom>
          <a:solidFill>
            <a:schemeClr val="accent6">
              <a:lumMod val="75000"/>
            </a:schemeClr>
          </a:solidFill>
        </p:spPr>
        <p:txBody>
          <a:bodyPr wrap="square" rtlCol="0">
            <a:spAutoFit/>
          </a:bodyPr>
          <a:lstStyle/>
          <a:p>
            <a:pPr algn="ctr"/>
            <a:r>
              <a:rPr lang="fr-FR" sz="1200" b="1" dirty="0" smtClean="0">
                <a:solidFill>
                  <a:schemeClr val="accent5">
                    <a:lumMod val="75000"/>
                  </a:schemeClr>
                </a:solidFill>
              </a:rPr>
              <a:t>Tous (in)égaux devant la culture scientifique ?</a:t>
            </a:r>
            <a:endParaRPr lang="fr-FR" sz="1300" b="1" dirty="0" smtClean="0">
              <a:solidFill>
                <a:schemeClr val="accent5">
                  <a:lumMod val="75000"/>
                </a:schemeClr>
              </a:solidFill>
            </a:endParaRPr>
          </a:p>
          <a:p>
            <a:pPr algn="ctr"/>
            <a:endParaRPr lang="fr-FR" sz="1200" b="1" dirty="0" smtClean="0">
              <a:solidFill>
                <a:schemeClr val="bg1"/>
              </a:solidFill>
            </a:endParaRPr>
          </a:p>
          <a:p>
            <a:pPr algn="ctr"/>
            <a:r>
              <a:rPr lang="fr-FR" sz="1200" b="1" dirty="0" smtClean="0">
                <a:solidFill>
                  <a:schemeClr val="accent6">
                    <a:lumMod val="60000"/>
                    <a:lumOff val="40000"/>
                  </a:schemeClr>
                </a:solidFill>
              </a:rPr>
              <a:t>Introduction</a:t>
            </a:r>
          </a:p>
          <a:p>
            <a:pPr algn="ctr"/>
            <a:endParaRPr lang="fr-FR" sz="1200" b="1" dirty="0">
              <a:solidFill>
                <a:schemeClr val="bg1"/>
              </a:solidFill>
            </a:endParaRPr>
          </a:p>
          <a:p>
            <a:pPr algn="ctr"/>
            <a:r>
              <a:rPr lang="fr-FR" sz="1200" b="1" dirty="0" smtClean="0">
                <a:solidFill>
                  <a:schemeClr val="accent6">
                    <a:lumMod val="60000"/>
                    <a:lumOff val="40000"/>
                  </a:schemeClr>
                </a:solidFill>
              </a:rPr>
              <a:t>Terrain et méthodologie</a:t>
            </a:r>
          </a:p>
          <a:p>
            <a:pPr algn="ctr"/>
            <a:endParaRPr lang="fr-FR" sz="1200" b="1" dirty="0">
              <a:solidFill>
                <a:schemeClr val="bg1"/>
              </a:solidFill>
            </a:endParaRPr>
          </a:p>
          <a:p>
            <a:pPr algn="ctr"/>
            <a:r>
              <a:rPr lang="fr-FR" sz="1200" b="1" dirty="0" smtClean="0">
                <a:solidFill>
                  <a:schemeClr val="bg1"/>
                </a:solidFill>
              </a:rPr>
              <a:t>Science bleue, science rose</a:t>
            </a:r>
          </a:p>
          <a:p>
            <a:pPr algn="ctr"/>
            <a:endParaRPr lang="fr-FR" sz="2800" dirty="0" smtClean="0">
              <a:solidFill>
                <a:schemeClr val="accent6">
                  <a:lumMod val="75000"/>
                </a:schemeClr>
              </a:solidFill>
            </a:endParaRPr>
          </a:p>
          <a:p>
            <a:pPr algn="ctr"/>
            <a:endParaRPr lang="fr-FR" sz="2800" dirty="0">
              <a:solidFill>
                <a:schemeClr val="accent6">
                  <a:lumMod val="75000"/>
                </a:schemeClr>
              </a:solidFill>
            </a:endParaRPr>
          </a:p>
          <a:p>
            <a:pPr algn="ctr"/>
            <a:endParaRPr lang="fr-FR" sz="2800" dirty="0" smtClean="0">
              <a:solidFill>
                <a:schemeClr val="accent6">
                  <a:lumMod val="75000"/>
                </a:schemeClr>
              </a:solidFill>
            </a:endParaRPr>
          </a:p>
          <a:p>
            <a:pPr algn="ctr"/>
            <a:endParaRPr lang="fr-FR" sz="2800" dirty="0">
              <a:solidFill>
                <a:schemeClr val="accent6">
                  <a:lumMod val="75000"/>
                </a:schemeClr>
              </a:solidFill>
            </a:endParaRPr>
          </a:p>
          <a:p>
            <a:pPr algn="ctr"/>
            <a:endParaRPr lang="fr-FR" sz="2800" dirty="0" smtClean="0">
              <a:solidFill>
                <a:schemeClr val="accent6">
                  <a:lumMod val="75000"/>
                </a:schemeClr>
              </a:solidFill>
            </a:endParaRPr>
          </a:p>
          <a:p>
            <a:pPr algn="ctr"/>
            <a:endParaRPr lang="fr-FR" sz="2800" dirty="0" smtClean="0">
              <a:solidFill>
                <a:schemeClr val="accent6">
                  <a:lumMod val="75000"/>
                </a:schemeClr>
              </a:solidFill>
            </a:endParaRPr>
          </a:p>
          <a:p>
            <a:pPr algn="ctr"/>
            <a:endParaRPr lang="fr-FR" sz="2800" dirty="0" smtClean="0">
              <a:solidFill>
                <a:schemeClr val="accent6">
                  <a:lumMod val="75000"/>
                </a:schemeClr>
              </a:solidFill>
            </a:endParaRPr>
          </a:p>
          <a:p>
            <a:pPr algn="ctr"/>
            <a:endParaRPr lang="fr-FR" sz="2800" dirty="0" smtClean="0">
              <a:solidFill>
                <a:schemeClr val="accent6">
                  <a:lumMod val="75000"/>
                </a:schemeClr>
              </a:solidFill>
            </a:endParaRPr>
          </a:p>
          <a:p>
            <a:pPr algn="ctr"/>
            <a:endParaRPr lang="fr-FR" sz="2800" dirty="0" smtClean="0">
              <a:solidFill>
                <a:schemeClr val="accent6">
                  <a:lumMod val="75000"/>
                </a:schemeClr>
              </a:solidFill>
            </a:endParaRPr>
          </a:p>
        </p:txBody>
      </p:sp>
      <p:sp>
        <p:nvSpPr>
          <p:cNvPr id="20" name="Rectangle 19"/>
          <p:cNvSpPr/>
          <p:nvPr/>
        </p:nvSpPr>
        <p:spPr>
          <a:xfrm>
            <a:off x="8057933" y="5892427"/>
            <a:ext cx="1086070" cy="965573"/>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ZoneTexte 20"/>
          <p:cNvSpPr txBox="1"/>
          <p:nvPr/>
        </p:nvSpPr>
        <p:spPr>
          <a:xfrm>
            <a:off x="381772" y="1205448"/>
            <a:ext cx="7458361" cy="2062103"/>
          </a:xfrm>
          <a:prstGeom prst="rect">
            <a:avLst/>
          </a:prstGeom>
          <a:noFill/>
          <a:ln>
            <a:noFill/>
          </a:ln>
        </p:spPr>
        <p:txBody>
          <a:bodyPr wrap="square" rtlCol="0">
            <a:spAutoFit/>
          </a:bodyPr>
          <a:lstStyle/>
          <a:p>
            <a:pPr algn="just"/>
            <a:r>
              <a:rPr lang="is-IS" sz="1600" b="1" dirty="0" smtClean="0"/>
              <a:t>Invisibilité des femmes dans les dispositifs de médiation scientifique</a:t>
            </a:r>
          </a:p>
          <a:p>
            <a:pPr marL="285750" indent="-285750" algn="just">
              <a:buFont typeface="Arial"/>
              <a:buChar char="•"/>
            </a:pPr>
            <a:r>
              <a:rPr lang="is-IS" sz="1600" dirty="0" smtClean="0"/>
              <a:t>Manuels scolaires : 3,2 % de femmes scientifiques célèbres (</a:t>
            </a:r>
            <a:r>
              <a:rPr lang="fr-FR" sz="1600" cap="small" dirty="0"/>
              <a:t>Centre </a:t>
            </a:r>
            <a:r>
              <a:rPr lang="fr-FR" sz="1600" cap="small" dirty="0" err="1"/>
              <a:t>Hubertine</a:t>
            </a:r>
            <a:r>
              <a:rPr lang="fr-FR" sz="1600" cap="small" dirty="0"/>
              <a:t> </a:t>
            </a:r>
            <a:r>
              <a:rPr lang="fr-FR" sz="1600" cap="small" dirty="0" err="1"/>
              <a:t>Auclert</a:t>
            </a:r>
            <a:r>
              <a:rPr lang="is-IS" sz="1600" dirty="0" smtClean="0"/>
              <a:t>, 2011 et 2012) </a:t>
            </a:r>
          </a:p>
          <a:p>
            <a:pPr marL="285750" indent="-285750" algn="just">
              <a:buFont typeface="Arial"/>
              <a:buChar char="•"/>
            </a:pPr>
            <a:r>
              <a:rPr lang="fr-FR" sz="1600" dirty="0" smtClean="0"/>
              <a:t>M</a:t>
            </a:r>
            <a:r>
              <a:rPr lang="is-IS" sz="1600" dirty="0" smtClean="0"/>
              <a:t>ême constat pour les films et séries anglo-saxonnes (</a:t>
            </a:r>
            <a:r>
              <a:rPr lang="fr-FR" sz="1600" cap="small" dirty="0" err="1" smtClean="0"/>
              <a:t>Flicker</a:t>
            </a:r>
            <a:r>
              <a:rPr lang="fr-FR" sz="1600" cap="small" dirty="0" smtClean="0"/>
              <a:t> 2003 ; </a:t>
            </a:r>
            <a:r>
              <a:rPr lang="fr-FR" sz="1600" cap="small" dirty="0" err="1"/>
              <a:t>Haran</a:t>
            </a:r>
            <a:r>
              <a:rPr lang="fr-FR" sz="1600" dirty="0"/>
              <a:t>, </a:t>
            </a:r>
            <a:r>
              <a:rPr lang="fr-FR" sz="1600" cap="small" dirty="0" err="1" smtClean="0"/>
              <a:t>Chimba</a:t>
            </a:r>
            <a:r>
              <a:rPr lang="fr-FR" sz="1600" dirty="0"/>
              <a:t>, </a:t>
            </a:r>
            <a:r>
              <a:rPr lang="fr-FR" sz="1600" cap="small" dirty="0" smtClean="0"/>
              <a:t>Reid</a:t>
            </a:r>
            <a:r>
              <a:rPr lang="fr-FR" sz="1600" dirty="0" smtClean="0"/>
              <a:t> </a:t>
            </a:r>
            <a:r>
              <a:rPr lang="fr-FR" sz="1600" dirty="0"/>
              <a:t>et </a:t>
            </a:r>
            <a:r>
              <a:rPr lang="fr-FR" sz="1600" cap="small" dirty="0" err="1" smtClean="0"/>
              <a:t>Kitzinger</a:t>
            </a:r>
            <a:r>
              <a:rPr lang="fr-FR" sz="1600" cap="small" dirty="0" smtClean="0"/>
              <a:t> 2008) ; </a:t>
            </a:r>
            <a:r>
              <a:rPr lang="is-IS" sz="1600" dirty="0" smtClean="0"/>
              <a:t>une femme de science pour huit homme dans les productions à succès (</a:t>
            </a:r>
            <a:r>
              <a:rPr lang="fr-FR" sz="1600" cap="small" dirty="0"/>
              <a:t>Smith</a:t>
            </a:r>
            <a:r>
              <a:rPr lang="fr-FR" sz="1600" dirty="0"/>
              <a:t>, </a:t>
            </a:r>
            <a:r>
              <a:rPr lang="fr-FR" sz="1600" cap="small" dirty="0" err="1" smtClean="0"/>
              <a:t>Choueiti</a:t>
            </a:r>
            <a:r>
              <a:rPr lang="fr-FR" sz="1600" dirty="0" smtClean="0"/>
              <a:t> </a:t>
            </a:r>
            <a:r>
              <a:rPr lang="fr-FR" sz="1600" dirty="0"/>
              <a:t>et </a:t>
            </a:r>
            <a:r>
              <a:rPr lang="fr-FR" sz="1600" cap="small" dirty="0" err="1" smtClean="0"/>
              <a:t>Pieper</a:t>
            </a:r>
            <a:r>
              <a:rPr lang="fr-FR" sz="1600" cap="small" dirty="0" smtClean="0"/>
              <a:t> 2014)</a:t>
            </a:r>
          </a:p>
          <a:p>
            <a:pPr marL="285750" indent="-285750" algn="just">
              <a:buFont typeface="Arial"/>
              <a:buChar char="•"/>
            </a:pPr>
            <a:endParaRPr lang="fr-FR" sz="1600" cap="small" dirty="0"/>
          </a:p>
          <a:p>
            <a:pPr algn="just"/>
            <a:r>
              <a:rPr lang="fr-FR" sz="1600" cap="small" dirty="0" smtClean="0">
                <a:sym typeface="Wingdings"/>
              </a:rPr>
              <a:t> </a:t>
            </a:r>
            <a:r>
              <a:rPr lang="fr-FR" sz="1600" dirty="0" smtClean="0"/>
              <a:t>Les femmes ne sont pas les seules exclues</a:t>
            </a:r>
            <a:endParaRPr lang="fr-FR" sz="1600" dirty="0"/>
          </a:p>
        </p:txBody>
      </p:sp>
      <p:sp>
        <p:nvSpPr>
          <p:cNvPr id="22" name="Titre 1"/>
          <p:cNvSpPr txBox="1">
            <a:spLocks/>
          </p:cNvSpPr>
          <p:nvPr/>
        </p:nvSpPr>
        <p:spPr>
          <a:xfrm>
            <a:off x="381772" y="3656013"/>
            <a:ext cx="7450667" cy="3040394"/>
          </a:xfrm>
          <a:prstGeom prst="rect">
            <a:avLst/>
          </a:prstGeom>
          <a:ln w="12700" cap="flat" cmpd="sng" algn="ctr">
            <a:solidFill>
              <a:schemeClr val="accent6">
                <a:lumMod val="75000"/>
              </a:schemeClr>
            </a:solidFill>
            <a:prstDash val="solid"/>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spcBef>
                <a:spcPts val="0"/>
              </a:spcBef>
              <a:spcAft>
                <a:spcPts val="600"/>
              </a:spcAft>
            </a:pPr>
            <a:r>
              <a:rPr lang="en-US" sz="1300" b="1" dirty="0" err="1" smtClean="0">
                <a:solidFill>
                  <a:schemeClr val="accent5">
                    <a:lumMod val="75000"/>
                  </a:schemeClr>
                </a:solidFill>
              </a:rPr>
              <a:t>Références</a:t>
            </a:r>
            <a:endParaRPr lang="en-US" sz="1300" i="1" dirty="0" smtClean="0">
              <a:solidFill>
                <a:schemeClr val="bg1">
                  <a:lumMod val="50000"/>
                </a:schemeClr>
              </a:solidFill>
            </a:endParaRPr>
          </a:p>
          <a:p>
            <a:pPr algn="just">
              <a:spcBef>
                <a:spcPts val="0"/>
              </a:spcBef>
              <a:spcAft>
                <a:spcPts val="600"/>
              </a:spcAft>
            </a:pPr>
            <a:r>
              <a:rPr lang="fr-FR" sz="1300" cap="small" dirty="0" smtClean="0">
                <a:solidFill>
                  <a:schemeClr val="bg1">
                    <a:lumMod val="50000"/>
                  </a:schemeClr>
                </a:solidFill>
              </a:rPr>
              <a:t>Centre </a:t>
            </a:r>
            <a:r>
              <a:rPr lang="fr-FR" sz="1300" cap="small" dirty="0" err="1">
                <a:solidFill>
                  <a:schemeClr val="bg1">
                    <a:lumMod val="50000"/>
                  </a:schemeClr>
                </a:solidFill>
              </a:rPr>
              <a:t>Hubertine</a:t>
            </a:r>
            <a:r>
              <a:rPr lang="fr-FR" sz="1300" cap="small" dirty="0">
                <a:solidFill>
                  <a:schemeClr val="bg1">
                    <a:lumMod val="50000"/>
                  </a:schemeClr>
                </a:solidFill>
              </a:rPr>
              <a:t> </a:t>
            </a:r>
            <a:r>
              <a:rPr lang="fr-FR" sz="1300" cap="small" dirty="0" err="1">
                <a:solidFill>
                  <a:schemeClr val="bg1">
                    <a:lumMod val="50000"/>
                  </a:schemeClr>
                </a:solidFill>
              </a:rPr>
              <a:t>Auclert</a:t>
            </a:r>
            <a:r>
              <a:rPr lang="fr-FR" sz="1300" dirty="0">
                <a:solidFill>
                  <a:schemeClr val="bg1">
                    <a:lumMod val="50000"/>
                  </a:schemeClr>
                </a:solidFill>
              </a:rPr>
              <a:t>, Rapport </a:t>
            </a:r>
            <a:r>
              <a:rPr lang="fr-FR" sz="1300" i="1" dirty="0">
                <a:solidFill>
                  <a:schemeClr val="bg1">
                    <a:lumMod val="50000"/>
                  </a:schemeClr>
                </a:solidFill>
              </a:rPr>
              <a:t>Manuels de seconde et de CAP : l’histoire des femmes sous silence. La représentation des femmes dans les manuels d’histoire de seconde et de CAP</a:t>
            </a:r>
            <a:r>
              <a:rPr lang="fr-FR" sz="1300" dirty="0">
                <a:solidFill>
                  <a:schemeClr val="bg1">
                    <a:lumMod val="50000"/>
                  </a:schemeClr>
                </a:solidFill>
              </a:rPr>
              <a:t>, 2011</a:t>
            </a:r>
            <a:r>
              <a:rPr lang="fr-FR" sz="1300" dirty="0" smtClean="0">
                <a:solidFill>
                  <a:schemeClr val="bg1">
                    <a:lumMod val="50000"/>
                  </a:schemeClr>
                </a:solidFill>
              </a:rPr>
              <a:t>.</a:t>
            </a:r>
            <a:r>
              <a:rPr lang="fr-FR" sz="1300" cap="small" dirty="0">
                <a:solidFill>
                  <a:schemeClr val="bg1">
                    <a:lumMod val="50000"/>
                  </a:schemeClr>
                </a:solidFill>
              </a:rPr>
              <a:t> </a:t>
            </a:r>
            <a:endParaRPr lang="fr-FR" sz="1300" cap="small" dirty="0" smtClean="0">
              <a:solidFill>
                <a:schemeClr val="bg1">
                  <a:lumMod val="50000"/>
                </a:schemeClr>
              </a:solidFill>
            </a:endParaRPr>
          </a:p>
          <a:p>
            <a:pPr algn="just">
              <a:spcBef>
                <a:spcPts val="0"/>
              </a:spcBef>
              <a:spcAft>
                <a:spcPts val="600"/>
              </a:spcAft>
            </a:pPr>
            <a:r>
              <a:rPr lang="fr-FR" sz="1300" cap="small" dirty="0" smtClean="0">
                <a:solidFill>
                  <a:schemeClr val="bg1">
                    <a:lumMod val="50000"/>
                  </a:schemeClr>
                </a:solidFill>
              </a:rPr>
              <a:t>Centre </a:t>
            </a:r>
            <a:r>
              <a:rPr lang="fr-FR" sz="1300" cap="small" dirty="0" err="1">
                <a:solidFill>
                  <a:schemeClr val="bg1">
                    <a:lumMod val="50000"/>
                  </a:schemeClr>
                </a:solidFill>
              </a:rPr>
              <a:t>Hubertine</a:t>
            </a:r>
            <a:r>
              <a:rPr lang="fr-FR" sz="1300" cap="small" dirty="0">
                <a:solidFill>
                  <a:schemeClr val="bg1">
                    <a:lumMod val="50000"/>
                  </a:schemeClr>
                </a:solidFill>
              </a:rPr>
              <a:t> </a:t>
            </a:r>
            <a:r>
              <a:rPr lang="fr-FR" sz="1300" cap="small" dirty="0" err="1">
                <a:solidFill>
                  <a:schemeClr val="bg1">
                    <a:lumMod val="50000"/>
                  </a:schemeClr>
                </a:solidFill>
              </a:rPr>
              <a:t>Auclert</a:t>
            </a:r>
            <a:r>
              <a:rPr lang="fr-FR" sz="1300" dirty="0">
                <a:solidFill>
                  <a:schemeClr val="bg1">
                    <a:lumMod val="50000"/>
                  </a:schemeClr>
                </a:solidFill>
              </a:rPr>
              <a:t>, Rapport </a:t>
            </a:r>
            <a:r>
              <a:rPr lang="fr-FR" sz="1300" i="1" dirty="0">
                <a:solidFill>
                  <a:schemeClr val="bg1">
                    <a:lumMod val="50000"/>
                  </a:schemeClr>
                </a:solidFill>
              </a:rPr>
              <a:t>Égalité femmes-hommes dans les manuels de Mathématiques, une équation irrésolue ? Les représentations sexuées dans les manuels de mathématiques de Terminale</a:t>
            </a:r>
            <a:r>
              <a:rPr lang="fr-FR" sz="1300" dirty="0">
                <a:solidFill>
                  <a:schemeClr val="bg1">
                    <a:lumMod val="50000"/>
                  </a:schemeClr>
                </a:solidFill>
              </a:rPr>
              <a:t>, 2012. </a:t>
            </a:r>
            <a:endParaRPr lang="fr-FR" sz="1300" dirty="0" smtClean="0">
              <a:solidFill>
                <a:schemeClr val="bg1">
                  <a:lumMod val="50000"/>
                </a:schemeClr>
              </a:solidFill>
            </a:endParaRPr>
          </a:p>
          <a:p>
            <a:pPr algn="just">
              <a:spcBef>
                <a:spcPts val="0"/>
              </a:spcBef>
              <a:spcAft>
                <a:spcPts val="600"/>
              </a:spcAft>
            </a:pPr>
            <a:r>
              <a:rPr lang="fr-FR" sz="1300" dirty="0">
                <a:solidFill>
                  <a:schemeClr val="bg1">
                    <a:lumMod val="50000"/>
                  </a:schemeClr>
                </a:solidFill>
              </a:rPr>
              <a:t>Eva </a:t>
            </a:r>
            <a:r>
              <a:rPr lang="fr-FR" sz="1300" cap="small" dirty="0" err="1">
                <a:solidFill>
                  <a:schemeClr val="bg1">
                    <a:lumMod val="50000"/>
                  </a:schemeClr>
                </a:solidFill>
              </a:rPr>
              <a:t>Flicker</a:t>
            </a:r>
            <a:r>
              <a:rPr lang="fr-FR" sz="1300" dirty="0">
                <a:solidFill>
                  <a:schemeClr val="bg1">
                    <a:lumMod val="50000"/>
                  </a:schemeClr>
                </a:solidFill>
              </a:rPr>
              <a:t>, « </a:t>
            </a:r>
            <a:r>
              <a:rPr lang="fr-FR" sz="1300" dirty="0" err="1">
                <a:solidFill>
                  <a:schemeClr val="bg1">
                    <a:lumMod val="50000"/>
                  </a:schemeClr>
                </a:solidFill>
              </a:rPr>
              <a:t>Between</a:t>
            </a:r>
            <a:r>
              <a:rPr lang="fr-FR" sz="1300" dirty="0">
                <a:solidFill>
                  <a:schemeClr val="bg1">
                    <a:lumMod val="50000"/>
                  </a:schemeClr>
                </a:solidFill>
              </a:rPr>
              <a:t> </a:t>
            </a:r>
            <a:r>
              <a:rPr lang="fr-FR" sz="1300" dirty="0" err="1">
                <a:solidFill>
                  <a:schemeClr val="bg1">
                    <a:lumMod val="50000"/>
                  </a:schemeClr>
                </a:solidFill>
              </a:rPr>
              <a:t>Brains</a:t>
            </a:r>
            <a:r>
              <a:rPr lang="fr-FR" sz="1300" dirty="0">
                <a:solidFill>
                  <a:schemeClr val="bg1">
                    <a:lumMod val="50000"/>
                  </a:schemeClr>
                </a:solidFill>
              </a:rPr>
              <a:t> and </a:t>
            </a:r>
            <a:r>
              <a:rPr lang="fr-FR" sz="1300" dirty="0" err="1">
                <a:solidFill>
                  <a:schemeClr val="bg1">
                    <a:lumMod val="50000"/>
                  </a:schemeClr>
                </a:solidFill>
              </a:rPr>
              <a:t>Breasts</a:t>
            </a:r>
            <a:r>
              <a:rPr lang="fr-FR" sz="1300" dirty="0">
                <a:solidFill>
                  <a:schemeClr val="bg1">
                    <a:lumMod val="50000"/>
                  </a:schemeClr>
                </a:solidFill>
              </a:rPr>
              <a:t> — </a:t>
            </a:r>
            <a:r>
              <a:rPr lang="fr-FR" sz="1300" dirty="0" err="1">
                <a:solidFill>
                  <a:schemeClr val="bg1">
                    <a:lumMod val="50000"/>
                  </a:schemeClr>
                </a:solidFill>
              </a:rPr>
              <a:t>Women</a:t>
            </a:r>
            <a:r>
              <a:rPr lang="fr-FR" sz="1300" dirty="0">
                <a:solidFill>
                  <a:schemeClr val="bg1">
                    <a:lumMod val="50000"/>
                  </a:schemeClr>
                </a:solidFill>
              </a:rPr>
              <a:t> </a:t>
            </a:r>
            <a:r>
              <a:rPr lang="fr-FR" sz="1300" dirty="0" err="1">
                <a:solidFill>
                  <a:schemeClr val="bg1">
                    <a:lumMod val="50000"/>
                  </a:schemeClr>
                </a:solidFill>
              </a:rPr>
              <a:t>Scientists</a:t>
            </a:r>
            <a:r>
              <a:rPr lang="fr-FR" sz="1300" dirty="0">
                <a:solidFill>
                  <a:schemeClr val="bg1">
                    <a:lumMod val="50000"/>
                  </a:schemeClr>
                </a:solidFill>
              </a:rPr>
              <a:t> in Fiction Film: On the </a:t>
            </a:r>
            <a:r>
              <a:rPr lang="fr-FR" sz="1300" dirty="0" err="1">
                <a:solidFill>
                  <a:schemeClr val="bg1">
                    <a:lumMod val="50000"/>
                  </a:schemeClr>
                </a:solidFill>
              </a:rPr>
              <a:t>Marginalization</a:t>
            </a:r>
            <a:r>
              <a:rPr lang="fr-FR" sz="1300" dirty="0">
                <a:solidFill>
                  <a:schemeClr val="bg1">
                    <a:lumMod val="50000"/>
                  </a:schemeClr>
                </a:solidFill>
              </a:rPr>
              <a:t> and </a:t>
            </a:r>
            <a:r>
              <a:rPr lang="fr-FR" sz="1300" dirty="0" err="1">
                <a:solidFill>
                  <a:schemeClr val="bg1">
                    <a:lumMod val="50000"/>
                  </a:schemeClr>
                </a:solidFill>
              </a:rPr>
              <a:t>Sexualization</a:t>
            </a:r>
            <a:r>
              <a:rPr lang="fr-FR" sz="1300" dirty="0">
                <a:solidFill>
                  <a:schemeClr val="bg1">
                    <a:lumMod val="50000"/>
                  </a:schemeClr>
                </a:solidFill>
              </a:rPr>
              <a:t> of </a:t>
            </a:r>
            <a:r>
              <a:rPr lang="fr-FR" sz="1300" dirty="0" err="1">
                <a:solidFill>
                  <a:schemeClr val="bg1">
                    <a:lumMod val="50000"/>
                  </a:schemeClr>
                </a:solidFill>
              </a:rPr>
              <a:t>Scientific</a:t>
            </a:r>
            <a:r>
              <a:rPr lang="fr-FR" sz="1300" dirty="0">
                <a:solidFill>
                  <a:schemeClr val="bg1">
                    <a:lumMod val="50000"/>
                  </a:schemeClr>
                </a:solidFill>
              </a:rPr>
              <a:t> </a:t>
            </a:r>
            <a:r>
              <a:rPr lang="fr-FR" sz="1300" dirty="0" err="1">
                <a:solidFill>
                  <a:schemeClr val="bg1">
                    <a:lumMod val="50000"/>
                  </a:schemeClr>
                </a:solidFill>
              </a:rPr>
              <a:t>Competence</a:t>
            </a:r>
            <a:r>
              <a:rPr lang="fr-FR" sz="1300" dirty="0">
                <a:solidFill>
                  <a:schemeClr val="bg1">
                    <a:lumMod val="50000"/>
                  </a:schemeClr>
                </a:solidFill>
              </a:rPr>
              <a:t> », </a:t>
            </a:r>
            <a:r>
              <a:rPr lang="fr-FR" sz="1300" i="1" dirty="0">
                <a:solidFill>
                  <a:schemeClr val="bg1">
                    <a:lumMod val="50000"/>
                  </a:schemeClr>
                </a:solidFill>
              </a:rPr>
              <a:t>Public </a:t>
            </a:r>
            <a:r>
              <a:rPr lang="fr-FR" sz="1300" i="1" dirty="0" err="1">
                <a:solidFill>
                  <a:schemeClr val="bg1">
                    <a:lumMod val="50000"/>
                  </a:schemeClr>
                </a:solidFill>
              </a:rPr>
              <a:t>Understanding</a:t>
            </a:r>
            <a:r>
              <a:rPr lang="fr-FR" sz="1300" i="1" dirty="0">
                <a:solidFill>
                  <a:schemeClr val="bg1">
                    <a:lumMod val="50000"/>
                  </a:schemeClr>
                </a:solidFill>
              </a:rPr>
              <a:t> of Science</a:t>
            </a:r>
            <a:r>
              <a:rPr lang="fr-FR" sz="1300" dirty="0">
                <a:solidFill>
                  <a:schemeClr val="bg1">
                    <a:lumMod val="50000"/>
                  </a:schemeClr>
                </a:solidFill>
              </a:rPr>
              <a:t>, vol. 12, n</a:t>
            </a:r>
            <a:r>
              <a:rPr lang="fr-FR" sz="1300" baseline="30000" dirty="0">
                <a:solidFill>
                  <a:schemeClr val="bg1">
                    <a:lumMod val="50000"/>
                  </a:schemeClr>
                </a:solidFill>
              </a:rPr>
              <a:t>o</a:t>
            </a:r>
            <a:r>
              <a:rPr lang="fr-FR" sz="1300" dirty="0">
                <a:solidFill>
                  <a:schemeClr val="bg1">
                    <a:lumMod val="50000"/>
                  </a:schemeClr>
                </a:solidFill>
              </a:rPr>
              <a:t> 3, 2003, p. 307‑</a:t>
            </a:r>
            <a:r>
              <a:rPr lang="fr-FR" sz="1300" dirty="0" smtClean="0">
                <a:solidFill>
                  <a:schemeClr val="bg1">
                    <a:lumMod val="50000"/>
                  </a:schemeClr>
                </a:solidFill>
              </a:rPr>
              <a:t>318</a:t>
            </a:r>
          </a:p>
          <a:p>
            <a:pPr algn="just">
              <a:spcBef>
                <a:spcPts val="0"/>
              </a:spcBef>
              <a:spcAft>
                <a:spcPts val="600"/>
              </a:spcAft>
            </a:pPr>
            <a:r>
              <a:rPr lang="fr-FR" sz="1300" dirty="0" smtClean="0">
                <a:solidFill>
                  <a:schemeClr val="bg1">
                    <a:lumMod val="50000"/>
                  </a:schemeClr>
                </a:solidFill>
              </a:rPr>
              <a:t>Joan </a:t>
            </a:r>
            <a:r>
              <a:rPr lang="fr-FR" sz="1300" cap="small" dirty="0" err="1">
                <a:solidFill>
                  <a:schemeClr val="bg1">
                    <a:lumMod val="50000"/>
                  </a:schemeClr>
                </a:solidFill>
              </a:rPr>
              <a:t>Haran</a:t>
            </a:r>
            <a:r>
              <a:rPr lang="fr-FR" sz="1300" dirty="0">
                <a:solidFill>
                  <a:schemeClr val="bg1">
                    <a:lumMod val="50000"/>
                  </a:schemeClr>
                </a:solidFill>
              </a:rPr>
              <a:t>, </a:t>
            </a:r>
            <a:r>
              <a:rPr lang="fr-FR" sz="1300" dirty="0" err="1">
                <a:solidFill>
                  <a:schemeClr val="bg1">
                    <a:lumMod val="50000"/>
                  </a:schemeClr>
                </a:solidFill>
              </a:rPr>
              <a:t>Mwenya</a:t>
            </a:r>
            <a:r>
              <a:rPr lang="fr-FR" sz="1300" dirty="0">
                <a:solidFill>
                  <a:schemeClr val="bg1">
                    <a:lumMod val="50000"/>
                  </a:schemeClr>
                </a:solidFill>
              </a:rPr>
              <a:t> </a:t>
            </a:r>
            <a:r>
              <a:rPr lang="fr-FR" sz="1300" cap="small" dirty="0" err="1">
                <a:solidFill>
                  <a:schemeClr val="bg1">
                    <a:lumMod val="50000"/>
                  </a:schemeClr>
                </a:solidFill>
              </a:rPr>
              <a:t>Chimba</a:t>
            </a:r>
            <a:r>
              <a:rPr lang="fr-FR" sz="1300" dirty="0">
                <a:solidFill>
                  <a:schemeClr val="bg1">
                    <a:lumMod val="50000"/>
                  </a:schemeClr>
                </a:solidFill>
              </a:rPr>
              <a:t>, Grace </a:t>
            </a:r>
            <a:r>
              <a:rPr lang="fr-FR" sz="1300" cap="small" dirty="0">
                <a:solidFill>
                  <a:schemeClr val="bg1">
                    <a:lumMod val="50000"/>
                  </a:schemeClr>
                </a:solidFill>
              </a:rPr>
              <a:t>Reid</a:t>
            </a:r>
            <a:r>
              <a:rPr lang="fr-FR" sz="1300" dirty="0">
                <a:solidFill>
                  <a:schemeClr val="bg1">
                    <a:lumMod val="50000"/>
                  </a:schemeClr>
                </a:solidFill>
              </a:rPr>
              <a:t> et Jenny </a:t>
            </a:r>
            <a:r>
              <a:rPr lang="fr-FR" sz="1300" cap="small" dirty="0" err="1">
                <a:solidFill>
                  <a:schemeClr val="bg1">
                    <a:lumMod val="50000"/>
                  </a:schemeClr>
                </a:solidFill>
              </a:rPr>
              <a:t>Kitzinger</a:t>
            </a:r>
            <a:r>
              <a:rPr lang="fr-FR" sz="1300" dirty="0">
                <a:solidFill>
                  <a:schemeClr val="bg1">
                    <a:lumMod val="50000"/>
                  </a:schemeClr>
                </a:solidFill>
              </a:rPr>
              <a:t>, </a:t>
            </a:r>
            <a:r>
              <a:rPr lang="fr-FR" sz="1300" i="1" dirty="0">
                <a:solidFill>
                  <a:schemeClr val="bg1">
                    <a:lumMod val="50000"/>
                  </a:schemeClr>
                </a:solidFill>
              </a:rPr>
              <a:t>Screening </a:t>
            </a:r>
            <a:r>
              <a:rPr lang="fr-FR" sz="1300" i="1" dirty="0" err="1">
                <a:solidFill>
                  <a:schemeClr val="bg1">
                    <a:lumMod val="50000"/>
                  </a:schemeClr>
                </a:solidFill>
              </a:rPr>
              <a:t>Women</a:t>
            </a:r>
            <a:r>
              <a:rPr lang="fr-FR" sz="1300" i="1" dirty="0">
                <a:solidFill>
                  <a:schemeClr val="bg1">
                    <a:lumMod val="50000"/>
                  </a:schemeClr>
                </a:solidFill>
              </a:rPr>
              <a:t> in SET: How </a:t>
            </a:r>
            <a:r>
              <a:rPr lang="fr-FR" sz="1300" i="1" dirty="0" err="1">
                <a:solidFill>
                  <a:schemeClr val="bg1">
                    <a:lumMod val="50000"/>
                  </a:schemeClr>
                </a:solidFill>
              </a:rPr>
              <a:t>Women</a:t>
            </a:r>
            <a:r>
              <a:rPr lang="fr-FR" sz="1300" i="1" dirty="0">
                <a:solidFill>
                  <a:schemeClr val="bg1">
                    <a:lumMod val="50000"/>
                  </a:schemeClr>
                </a:solidFill>
              </a:rPr>
              <a:t> in Science, Engineering and </a:t>
            </a:r>
            <a:r>
              <a:rPr lang="fr-FR" sz="1300" i="1" dirty="0" err="1">
                <a:solidFill>
                  <a:schemeClr val="bg1">
                    <a:lumMod val="50000"/>
                  </a:schemeClr>
                </a:solidFill>
              </a:rPr>
              <a:t>Technology</a:t>
            </a:r>
            <a:r>
              <a:rPr lang="fr-FR" sz="1300" i="1" dirty="0">
                <a:solidFill>
                  <a:schemeClr val="bg1">
                    <a:lumMod val="50000"/>
                  </a:schemeClr>
                </a:solidFill>
              </a:rPr>
              <a:t> Are </a:t>
            </a:r>
            <a:r>
              <a:rPr lang="fr-FR" sz="1300" i="1" dirty="0" err="1">
                <a:solidFill>
                  <a:schemeClr val="bg1">
                    <a:lumMod val="50000"/>
                  </a:schemeClr>
                </a:solidFill>
              </a:rPr>
              <a:t>Represented</a:t>
            </a:r>
            <a:r>
              <a:rPr lang="fr-FR" sz="1300" i="1" dirty="0">
                <a:solidFill>
                  <a:schemeClr val="bg1">
                    <a:lumMod val="50000"/>
                  </a:schemeClr>
                </a:solidFill>
              </a:rPr>
              <a:t> in Films and on </a:t>
            </a:r>
            <a:r>
              <a:rPr lang="fr-FR" sz="1300" i="1" dirty="0" err="1">
                <a:solidFill>
                  <a:schemeClr val="bg1">
                    <a:lumMod val="50000"/>
                  </a:schemeClr>
                </a:solidFill>
              </a:rPr>
              <a:t>Television</a:t>
            </a:r>
            <a:r>
              <a:rPr lang="fr-FR" sz="1300" dirty="0">
                <a:solidFill>
                  <a:schemeClr val="bg1">
                    <a:lumMod val="50000"/>
                  </a:schemeClr>
                </a:solidFill>
              </a:rPr>
              <a:t>, UKRC and Cardiff </a:t>
            </a:r>
            <a:r>
              <a:rPr lang="fr-FR" sz="1300" dirty="0" err="1">
                <a:solidFill>
                  <a:schemeClr val="bg1">
                    <a:lumMod val="50000"/>
                  </a:schemeClr>
                </a:solidFill>
              </a:rPr>
              <a:t>University</a:t>
            </a:r>
            <a:r>
              <a:rPr lang="fr-FR" sz="1300" dirty="0">
                <a:solidFill>
                  <a:schemeClr val="bg1">
                    <a:lumMod val="50000"/>
                  </a:schemeClr>
                </a:solidFill>
              </a:rPr>
              <a:t>, 2008</a:t>
            </a:r>
            <a:r>
              <a:rPr lang="fr-FR" sz="1300" dirty="0" smtClean="0">
                <a:solidFill>
                  <a:schemeClr val="bg1">
                    <a:lumMod val="50000"/>
                  </a:schemeClr>
                </a:solidFill>
              </a:rPr>
              <a:t>.</a:t>
            </a:r>
          </a:p>
          <a:p>
            <a:pPr algn="just">
              <a:spcBef>
                <a:spcPts val="0"/>
              </a:spcBef>
              <a:spcAft>
                <a:spcPts val="600"/>
              </a:spcAft>
            </a:pPr>
            <a:r>
              <a:rPr lang="fr-FR" sz="1300" dirty="0">
                <a:solidFill>
                  <a:schemeClr val="bg1">
                    <a:lumMod val="50000"/>
                  </a:schemeClr>
                </a:solidFill>
              </a:rPr>
              <a:t>Stacy </a:t>
            </a:r>
            <a:r>
              <a:rPr lang="fr-FR" sz="1300" cap="small" dirty="0">
                <a:solidFill>
                  <a:schemeClr val="bg1">
                    <a:lumMod val="50000"/>
                  </a:schemeClr>
                </a:solidFill>
              </a:rPr>
              <a:t>Smith</a:t>
            </a:r>
            <a:r>
              <a:rPr lang="fr-FR" sz="1300" dirty="0">
                <a:solidFill>
                  <a:schemeClr val="bg1">
                    <a:lumMod val="50000"/>
                  </a:schemeClr>
                </a:solidFill>
              </a:rPr>
              <a:t>, Marc </a:t>
            </a:r>
            <a:r>
              <a:rPr lang="fr-FR" sz="1300" cap="small" dirty="0" err="1">
                <a:solidFill>
                  <a:schemeClr val="bg1">
                    <a:lumMod val="50000"/>
                  </a:schemeClr>
                </a:solidFill>
              </a:rPr>
              <a:t>Choueiti</a:t>
            </a:r>
            <a:r>
              <a:rPr lang="fr-FR" sz="1300" dirty="0">
                <a:solidFill>
                  <a:schemeClr val="bg1">
                    <a:lumMod val="50000"/>
                  </a:schemeClr>
                </a:solidFill>
              </a:rPr>
              <a:t> et Katherine </a:t>
            </a:r>
            <a:r>
              <a:rPr lang="fr-FR" sz="1300" cap="small" dirty="0" err="1">
                <a:solidFill>
                  <a:schemeClr val="bg1">
                    <a:lumMod val="50000"/>
                  </a:schemeClr>
                </a:solidFill>
              </a:rPr>
              <a:t>Pieper</a:t>
            </a:r>
            <a:r>
              <a:rPr lang="fr-FR" sz="1300" dirty="0">
                <a:solidFill>
                  <a:schemeClr val="bg1">
                    <a:lumMod val="50000"/>
                  </a:schemeClr>
                </a:solidFill>
              </a:rPr>
              <a:t> (</a:t>
            </a:r>
            <a:r>
              <a:rPr lang="fr-FR" sz="1300" dirty="0" err="1">
                <a:solidFill>
                  <a:schemeClr val="bg1">
                    <a:lumMod val="50000"/>
                  </a:schemeClr>
                </a:solidFill>
              </a:rPr>
              <a:t>dir</a:t>
            </a:r>
            <a:r>
              <a:rPr lang="fr-FR" sz="1300" dirty="0">
                <a:solidFill>
                  <a:schemeClr val="bg1">
                    <a:lumMod val="50000"/>
                  </a:schemeClr>
                </a:solidFill>
              </a:rPr>
              <a:t>.), </a:t>
            </a:r>
            <a:r>
              <a:rPr lang="fr-FR" sz="1300" i="1" dirty="0" err="1">
                <a:solidFill>
                  <a:schemeClr val="bg1">
                    <a:lumMod val="50000"/>
                  </a:schemeClr>
                </a:solidFill>
              </a:rPr>
              <a:t>Gender</a:t>
            </a:r>
            <a:r>
              <a:rPr lang="fr-FR" sz="1300" i="1" dirty="0">
                <a:solidFill>
                  <a:schemeClr val="bg1">
                    <a:lumMod val="50000"/>
                  </a:schemeClr>
                </a:solidFill>
              </a:rPr>
              <a:t> </a:t>
            </a:r>
            <a:r>
              <a:rPr lang="fr-FR" sz="1300" i="1" dirty="0" err="1">
                <a:solidFill>
                  <a:schemeClr val="bg1">
                    <a:lumMod val="50000"/>
                  </a:schemeClr>
                </a:solidFill>
              </a:rPr>
              <a:t>Bias</a:t>
            </a:r>
            <a:r>
              <a:rPr lang="fr-FR" sz="1300" i="1" dirty="0">
                <a:solidFill>
                  <a:schemeClr val="bg1">
                    <a:lumMod val="50000"/>
                  </a:schemeClr>
                </a:solidFill>
              </a:rPr>
              <a:t> </a:t>
            </a:r>
            <a:r>
              <a:rPr lang="fr-FR" sz="1300" i="1" dirty="0" err="1">
                <a:solidFill>
                  <a:schemeClr val="bg1">
                    <a:lumMod val="50000"/>
                  </a:schemeClr>
                </a:solidFill>
              </a:rPr>
              <a:t>Without</a:t>
            </a:r>
            <a:r>
              <a:rPr lang="fr-FR" sz="1300" i="1" dirty="0">
                <a:solidFill>
                  <a:schemeClr val="bg1">
                    <a:lumMod val="50000"/>
                  </a:schemeClr>
                </a:solidFill>
              </a:rPr>
              <a:t> </a:t>
            </a:r>
            <a:r>
              <a:rPr lang="fr-FR" sz="1300" i="1" dirty="0" err="1">
                <a:solidFill>
                  <a:schemeClr val="bg1">
                    <a:lumMod val="50000"/>
                  </a:schemeClr>
                </a:solidFill>
              </a:rPr>
              <a:t>Borders</a:t>
            </a:r>
            <a:r>
              <a:rPr lang="fr-FR" sz="1300" i="1" dirty="0">
                <a:solidFill>
                  <a:schemeClr val="bg1">
                    <a:lumMod val="50000"/>
                  </a:schemeClr>
                </a:solidFill>
              </a:rPr>
              <a:t> - An Investigation of </a:t>
            </a:r>
            <a:r>
              <a:rPr lang="fr-FR" sz="1300" i="1" dirty="0" err="1">
                <a:solidFill>
                  <a:schemeClr val="bg1">
                    <a:lumMod val="50000"/>
                  </a:schemeClr>
                </a:solidFill>
              </a:rPr>
              <a:t>Female</a:t>
            </a:r>
            <a:r>
              <a:rPr lang="fr-FR" sz="1300" i="1" dirty="0">
                <a:solidFill>
                  <a:schemeClr val="bg1">
                    <a:lumMod val="50000"/>
                  </a:schemeClr>
                </a:solidFill>
              </a:rPr>
              <a:t> </a:t>
            </a:r>
            <a:r>
              <a:rPr lang="fr-FR" sz="1300" i="1" dirty="0" err="1">
                <a:solidFill>
                  <a:schemeClr val="bg1">
                    <a:lumMod val="50000"/>
                  </a:schemeClr>
                </a:solidFill>
              </a:rPr>
              <a:t>Characters</a:t>
            </a:r>
            <a:r>
              <a:rPr lang="fr-FR" sz="1300" i="1" dirty="0">
                <a:solidFill>
                  <a:schemeClr val="bg1">
                    <a:lumMod val="50000"/>
                  </a:schemeClr>
                </a:solidFill>
              </a:rPr>
              <a:t> in </a:t>
            </a:r>
            <a:r>
              <a:rPr lang="fr-FR" sz="1300" i="1" dirty="0" err="1">
                <a:solidFill>
                  <a:schemeClr val="bg1">
                    <a:lumMod val="50000"/>
                  </a:schemeClr>
                </a:solidFill>
              </a:rPr>
              <a:t>Popular</a:t>
            </a:r>
            <a:r>
              <a:rPr lang="fr-FR" sz="1300" i="1" dirty="0">
                <a:solidFill>
                  <a:schemeClr val="bg1">
                    <a:lumMod val="50000"/>
                  </a:schemeClr>
                </a:solidFill>
              </a:rPr>
              <a:t> Films </a:t>
            </a:r>
            <a:r>
              <a:rPr lang="fr-FR" sz="1300" i="1" dirty="0" err="1">
                <a:solidFill>
                  <a:schemeClr val="bg1">
                    <a:lumMod val="50000"/>
                  </a:schemeClr>
                </a:solidFill>
              </a:rPr>
              <a:t>Across</a:t>
            </a:r>
            <a:r>
              <a:rPr lang="fr-FR" sz="1300" i="1" dirty="0">
                <a:solidFill>
                  <a:schemeClr val="bg1">
                    <a:lumMod val="50000"/>
                  </a:schemeClr>
                </a:solidFill>
              </a:rPr>
              <a:t> 11 Countries</a:t>
            </a:r>
            <a:r>
              <a:rPr lang="fr-FR" sz="1300" dirty="0">
                <a:solidFill>
                  <a:schemeClr val="bg1">
                    <a:lumMod val="50000"/>
                  </a:schemeClr>
                </a:solidFill>
              </a:rPr>
              <a:t>, Los Angeles, The </a:t>
            </a:r>
            <a:r>
              <a:rPr lang="fr-FR" sz="1300" dirty="0" err="1">
                <a:solidFill>
                  <a:schemeClr val="bg1">
                    <a:lumMod val="50000"/>
                  </a:schemeClr>
                </a:solidFill>
              </a:rPr>
              <a:t>Geena</a:t>
            </a:r>
            <a:r>
              <a:rPr lang="fr-FR" sz="1300" dirty="0">
                <a:solidFill>
                  <a:schemeClr val="bg1">
                    <a:lumMod val="50000"/>
                  </a:schemeClr>
                </a:solidFill>
              </a:rPr>
              <a:t> Davis Institute on </a:t>
            </a:r>
            <a:r>
              <a:rPr lang="fr-FR" sz="1300" dirty="0" err="1">
                <a:solidFill>
                  <a:schemeClr val="bg1">
                    <a:lumMod val="50000"/>
                  </a:schemeClr>
                </a:solidFill>
              </a:rPr>
              <a:t>Gender</a:t>
            </a:r>
            <a:r>
              <a:rPr lang="fr-FR" sz="1300" dirty="0">
                <a:solidFill>
                  <a:schemeClr val="bg1">
                    <a:lumMod val="50000"/>
                  </a:schemeClr>
                </a:solidFill>
              </a:rPr>
              <a:t> in Media, 2014. </a:t>
            </a:r>
          </a:p>
        </p:txBody>
      </p:sp>
    </p:spTree>
    <p:extLst>
      <p:ext uri="{BB962C8B-B14F-4D97-AF65-F5344CB8AC3E}">
        <p14:creationId xmlns:p14="http://schemas.microsoft.com/office/powerpoint/2010/main" val="285551357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8057930" cy="830997"/>
          </a:xfrm>
          <a:prstGeom prst="rect">
            <a:avLst/>
          </a:prstGeom>
        </p:spPr>
        <p:txBody>
          <a:bodyPr wrap="square">
            <a:spAutoFit/>
          </a:bodyPr>
          <a:lstStyle/>
          <a:p>
            <a:pPr algn="r"/>
            <a:r>
              <a:rPr lang="fr-FR" sz="2400" b="1" dirty="0" smtClean="0">
                <a:solidFill>
                  <a:srgbClr val="E46C0A"/>
                </a:solidFill>
              </a:rPr>
              <a:t>« Science bleue, science rose » </a:t>
            </a:r>
          </a:p>
          <a:p>
            <a:pPr algn="r"/>
            <a:r>
              <a:rPr lang="fr-FR" sz="2400" b="1" dirty="0" smtClean="0">
                <a:solidFill>
                  <a:srgbClr val="E46C0A"/>
                </a:solidFill>
              </a:rPr>
              <a:t>Colorations </a:t>
            </a:r>
            <a:r>
              <a:rPr lang="fr-FR" sz="2400" b="1" dirty="0" err="1" smtClean="0">
                <a:solidFill>
                  <a:srgbClr val="E46C0A"/>
                </a:solidFill>
              </a:rPr>
              <a:t>genrées</a:t>
            </a:r>
            <a:r>
              <a:rPr lang="fr-FR" sz="2400" b="1" dirty="0" smtClean="0">
                <a:solidFill>
                  <a:srgbClr val="E46C0A"/>
                </a:solidFill>
              </a:rPr>
              <a:t> dans la production culturelle scientifique</a:t>
            </a:r>
            <a:endParaRPr lang="fr-FR" sz="2400" dirty="0" smtClean="0">
              <a:solidFill>
                <a:srgbClr val="E46C0A"/>
              </a:solidFill>
            </a:endParaRPr>
          </a:p>
        </p:txBody>
      </p:sp>
      <p:sp>
        <p:nvSpPr>
          <p:cNvPr id="19" name="ZoneTexte 18"/>
          <p:cNvSpPr txBox="1"/>
          <p:nvPr/>
        </p:nvSpPr>
        <p:spPr>
          <a:xfrm>
            <a:off x="8057933" y="1"/>
            <a:ext cx="1086069" cy="6370975"/>
          </a:xfrm>
          <a:prstGeom prst="rect">
            <a:avLst/>
          </a:prstGeom>
          <a:solidFill>
            <a:schemeClr val="accent6">
              <a:lumMod val="75000"/>
            </a:schemeClr>
          </a:solidFill>
        </p:spPr>
        <p:txBody>
          <a:bodyPr wrap="square" rtlCol="0">
            <a:spAutoFit/>
          </a:bodyPr>
          <a:lstStyle/>
          <a:p>
            <a:pPr algn="ctr"/>
            <a:r>
              <a:rPr lang="fr-FR" sz="1200" b="1" dirty="0" smtClean="0">
                <a:solidFill>
                  <a:schemeClr val="accent5">
                    <a:lumMod val="75000"/>
                  </a:schemeClr>
                </a:solidFill>
              </a:rPr>
              <a:t>Tous (in)égaux devant la culture scientifique ?</a:t>
            </a:r>
            <a:endParaRPr lang="fr-FR" sz="1300" b="1" dirty="0" smtClean="0">
              <a:solidFill>
                <a:schemeClr val="accent5">
                  <a:lumMod val="75000"/>
                </a:schemeClr>
              </a:solidFill>
            </a:endParaRPr>
          </a:p>
          <a:p>
            <a:pPr algn="ctr"/>
            <a:endParaRPr lang="fr-FR" sz="1200" b="1" dirty="0" smtClean="0">
              <a:solidFill>
                <a:schemeClr val="bg1"/>
              </a:solidFill>
            </a:endParaRPr>
          </a:p>
          <a:p>
            <a:pPr algn="ctr"/>
            <a:r>
              <a:rPr lang="fr-FR" sz="1200" b="1" dirty="0" smtClean="0">
                <a:solidFill>
                  <a:schemeClr val="accent6">
                    <a:lumMod val="60000"/>
                    <a:lumOff val="40000"/>
                  </a:schemeClr>
                </a:solidFill>
              </a:rPr>
              <a:t>Introduction</a:t>
            </a:r>
          </a:p>
          <a:p>
            <a:pPr algn="ctr"/>
            <a:endParaRPr lang="fr-FR" sz="1200" b="1" dirty="0">
              <a:solidFill>
                <a:schemeClr val="bg1"/>
              </a:solidFill>
            </a:endParaRPr>
          </a:p>
          <a:p>
            <a:pPr algn="ctr"/>
            <a:r>
              <a:rPr lang="fr-FR" sz="1200" b="1" dirty="0" smtClean="0">
                <a:solidFill>
                  <a:schemeClr val="accent6">
                    <a:lumMod val="60000"/>
                    <a:lumOff val="40000"/>
                  </a:schemeClr>
                </a:solidFill>
              </a:rPr>
              <a:t>Terrain et méthodologie</a:t>
            </a:r>
          </a:p>
          <a:p>
            <a:pPr algn="ctr"/>
            <a:endParaRPr lang="fr-FR" sz="1200" b="1" dirty="0">
              <a:solidFill>
                <a:schemeClr val="bg1"/>
              </a:solidFill>
            </a:endParaRPr>
          </a:p>
          <a:p>
            <a:pPr algn="ctr"/>
            <a:r>
              <a:rPr lang="fr-FR" sz="1200" b="1" dirty="0" smtClean="0">
                <a:solidFill>
                  <a:schemeClr val="bg1"/>
                </a:solidFill>
              </a:rPr>
              <a:t>Science bleue, science rose</a:t>
            </a:r>
          </a:p>
          <a:p>
            <a:pPr algn="ctr"/>
            <a:endParaRPr lang="fr-FR" sz="2800" dirty="0" smtClean="0">
              <a:solidFill>
                <a:schemeClr val="accent6">
                  <a:lumMod val="75000"/>
                </a:schemeClr>
              </a:solidFill>
            </a:endParaRPr>
          </a:p>
          <a:p>
            <a:pPr algn="ctr"/>
            <a:endParaRPr lang="fr-FR" sz="2800" dirty="0">
              <a:solidFill>
                <a:schemeClr val="accent6">
                  <a:lumMod val="75000"/>
                </a:schemeClr>
              </a:solidFill>
            </a:endParaRPr>
          </a:p>
          <a:p>
            <a:pPr algn="ctr"/>
            <a:endParaRPr lang="fr-FR" sz="2800" dirty="0" smtClean="0">
              <a:solidFill>
                <a:schemeClr val="accent6">
                  <a:lumMod val="75000"/>
                </a:schemeClr>
              </a:solidFill>
            </a:endParaRPr>
          </a:p>
          <a:p>
            <a:pPr algn="ctr"/>
            <a:endParaRPr lang="fr-FR" sz="2800" dirty="0">
              <a:solidFill>
                <a:schemeClr val="accent6">
                  <a:lumMod val="75000"/>
                </a:schemeClr>
              </a:solidFill>
            </a:endParaRPr>
          </a:p>
          <a:p>
            <a:pPr algn="ctr"/>
            <a:endParaRPr lang="fr-FR" sz="2800" dirty="0" smtClean="0">
              <a:solidFill>
                <a:schemeClr val="accent6">
                  <a:lumMod val="75000"/>
                </a:schemeClr>
              </a:solidFill>
            </a:endParaRPr>
          </a:p>
          <a:p>
            <a:pPr algn="ctr"/>
            <a:endParaRPr lang="fr-FR" sz="2800" dirty="0" smtClean="0">
              <a:solidFill>
                <a:schemeClr val="accent6">
                  <a:lumMod val="75000"/>
                </a:schemeClr>
              </a:solidFill>
            </a:endParaRPr>
          </a:p>
          <a:p>
            <a:pPr algn="ctr"/>
            <a:endParaRPr lang="fr-FR" sz="2800" dirty="0" smtClean="0">
              <a:solidFill>
                <a:schemeClr val="accent6">
                  <a:lumMod val="75000"/>
                </a:schemeClr>
              </a:solidFill>
            </a:endParaRPr>
          </a:p>
          <a:p>
            <a:pPr algn="ctr"/>
            <a:endParaRPr lang="fr-FR" sz="2800" dirty="0" smtClean="0">
              <a:solidFill>
                <a:schemeClr val="accent6">
                  <a:lumMod val="75000"/>
                </a:schemeClr>
              </a:solidFill>
            </a:endParaRPr>
          </a:p>
          <a:p>
            <a:pPr algn="ctr"/>
            <a:endParaRPr lang="fr-FR" sz="2800" dirty="0" smtClean="0">
              <a:solidFill>
                <a:schemeClr val="accent6">
                  <a:lumMod val="75000"/>
                </a:schemeClr>
              </a:solidFill>
            </a:endParaRPr>
          </a:p>
        </p:txBody>
      </p:sp>
      <p:sp>
        <p:nvSpPr>
          <p:cNvPr id="20" name="Rectangle 19"/>
          <p:cNvSpPr/>
          <p:nvPr/>
        </p:nvSpPr>
        <p:spPr>
          <a:xfrm>
            <a:off x="8057933" y="5892427"/>
            <a:ext cx="1086070" cy="965573"/>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ZoneTexte 20"/>
          <p:cNvSpPr txBox="1"/>
          <p:nvPr/>
        </p:nvSpPr>
        <p:spPr>
          <a:xfrm>
            <a:off x="246431" y="970128"/>
            <a:ext cx="5223815" cy="2031325"/>
          </a:xfrm>
          <a:prstGeom prst="rect">
            <a:avLst/>
          </a:prstGeom>
          <a:noFill/>
          <a:ln>
            <a:noFill/>
          </a:ln>
        </p:spPr>
        <p:txBody>
          <a:bodyPr wrap="square" rtlCol="0">
            <a:spAutoFit/>
          </a:bodyPr>
          <a:lstStyle/>
          <a:p>
            <a:pPr algn="just"/>
            <a:r>
              <a:rPr lang="is-IS" sz="1400" b="1" dirty="0" smtClean="0"/>
              <a:t>L’image des scientifiques que construit massivement la culture populaire est à la fois celle d’hommes – blancs, hétérosexuels, de classes favorisées – et celle d’« autres »</a:t>
            </a:r>
          </a:p>
          <a:p>
            <a:pPr algn="just"/>
            <a:r>
              <a:rPr lang="is-IS" sz="1400" dirty="0" smtClean="0"/>
              <a:t>(</a:t>
            </a:r>
            <a:r>
              <a:rPr lang="fr-FR" sz="1400" cap="small" dirty="0" err="1"/>
              <a:t>Mendick</a:t>
            </a:r>
            <a:r>
              <a:rPr lang="fr-FR" sz="1400" dirty="0"/>
              <a:t>, </a:t>
            </a:r>
            <a:r>
              <a:rPr lang="fr-FR" sz="1400" cap="small" dirty="0" smtClean="0"/>
              <a:t>Moreau</a:t>
            </a:r>
            <a:r>
              <a:rPr lang="fr-FR" sz="1400" dirty="0" smtClean="0"/>
              <a:t> et </a:t>
            </a:r>
            <a:r>
              <a:rPr lang="fr-FR" sz="1400" cap="small" dirty="0" err="1" smtClean="0"/>
              <a:t>Hollingworth</a:t>
            </a:r>
            <a:r>
              <a:rPr lang="fr-FR" sz="1400" cap="small" dirty="0" smtClean="0"/>
              <a:t> 2008)</a:t>
            </a:r>
          </a:p>
          <a:p>
            <a:pPr algn="just"/>
            <a:r>
              <a:rPr lang="fr-FR" sz="1400" cap="small" dirty="0" smtClean="0">
                <a:sym typeface="Wingdings"/>
              </a:rPr>
              <a:t> </a:t>
            </a:r>
            <a:r>
              <a:rPr lang="fr-FR" sz="1400" dirty="0" smtClean="0">
                <a:sym typeface="Wingdings"/>
              </a:rPr>
              <a:t>D</a:t>
            </a:r>
            <a:r>
              <a:rPr lang="is-IS" sz="1400" dirty="0" smtClean="0">
                <a:sym typeface="Wingdings"/>
              </a:rPr>
              <a:t>istinction marquée entre scientifique, caractérisés par un écart à la norme.</a:t>
            </a:r>
          </a:p>
          <a:p>
            <a:pPr algn="just"/>
            <a:endParaRPr lang="is-IS" sz="1400" cap="small" dirty="0">
              <a:sym typeface="Wingdings"/>
            </a:endParaRPr>
          </a:p>
          <a:p>
            <a:pPr algn="just"/>
            <a:r>
              <a:rPr lang="fr-FR" sz="1400" dirty="0" smtClean="0">
                <a:sym typeface="Wingdings"/>
              </a:rPr>
              <a:t>Des sciences d’exception et d’excès prises entre les pôles du génie et de la folie.</a:t>
            </a:r>
            <a:endParaRPr lang="fr-FR" sz="1400" cap="small" dirty="0"/>
          </a:p>
        </p:txBody>
      </p:sp>
      <p:sp>
        <p:nvSpPr>
          <p:cNvPr id="22" name="Titre 1"/>
          <p:cNvSpPr txBox="1">
            <a:spLocks/>
          </p:cNvSpPr>
          <p:nvPr/>
        </p:nvSpPr>
        <p:spPr>
          <a:xfrm>
            <a:off x="374078" y="5573324"/>
            <a:ext cx="7450667" cy="1228976"/>
          </a:xfrm>
          <a:prstGeom prst="rect">
            <a:avLst/>
          </a:prstGeom>
          <a:ln w="12700" cap="flat" cmpd="sng" algn="ctr">
            <a:solidFill>
              <a:schemeClr val="accent6">
                <a:lumMod val="75000"/>
              </a:schemeClr>
            </a:solidFill>
            <a:prstDash val="solid"/>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spcBef>
                <a:spcPts val="0"/>
              </a:spcBef>
              <a:spcAft>
                <a:spcPts val="600"/>
              </a:spcAft>
            </a:pPr>
            <a:r>
              <a:rPr lang="en-US" sz="1300" b="1" dirty="0" err="1" smtClean="0">
                <a:solidFill>
                  <a:schemeClr val="accent5">
                    <a:lumMod val="75000"/>
                  </a:schemeClr>
                </a:solidFill>
              </a:rPr>
              <a:t>Références</a:t>
            </a:r>
            <a:endParaRPr lang="en-US" sz="1300" b="1" dirty="0" smtClean="0">
              <a:solidFill>
                <a:schemeClr val="accent5">
                  <a:lumMod val="75000"/>
                </a:schemeClr>
              </a:solidFill>
            </a:endParaRPr>
          </a:p>
          <a:p>
            <a:pPr algn="l">
              <a:spcBef>
                <a:spcPts val="0"/>
              </a:spcBef>
              <a:spcAft>
                <a:spcPts val="600"/>
              </a:spcAft>
            </a:pPr>
            <a:r>
              <a:rPr lang="fr-FR" sz="1300" dirty="0" err="1">
                <a:solidFill>
                  <a:srgbClr val="7F7F7F"/>
                </a:solidFill>
              </a:rPr>
              <a:t>Raewyn</a:t>
            </a:r>
            <a:r>
              <a:rPr lang="fr-FR" sz="1300" dirty="0">
                <a:solidFill>
                  <a:srgbClr val="7F7F7F"/>
                </a:solidFill>
              </a:rPr>
              <a:t> </a:t>
            </a:r>
            <a:r>
              <a:rPr lang="fr-FR" sz="1300" cap="small" dirty="0" err="1">
                <a:solidFill>
                  <a:srgbClr val="7F7F7F"/>
                </a:solidFill>
              </a:rPr>
              <a:t>Connell</a:t>
            </a:r>
            <a:r>
              <a:rPr lang="fr-FR" sz="1300" dirty="0">
                <a:solidFill>
                  <a:srgbClr val="7F7F7F"/>
                </a:solidFill>
              </a:rPr>
              <a:t>, </a:t>
            </a:r>
            <a:r>
              <a:rPr lang="fr-FR" sz="1300" i="1" dirty="0">
                <a:solidFill>
                  <a:srgbClr val="7F7F7F"/>
                </a:solidFill>
              </a:rPr>
              <a:t>Masculinités : Enjeux sociaux de l’hégémonie</a:t>
            </a:r>
            <a:r>
              <a:rPr lang="fr-FR" sz="1300" dirty="0">
                <a:solidFill>
                  <a:srgbClr val="7F7F7F"/>
                </a:solidFill>
              </a:rPr>
              <a:t>, traduit de l'anglais par </a:t>
            </a:r>
            <a:r>
              <a:rPr lang="fr-FR" sz="1300" dirty="0" err="1">
                <a:solidFill>
                  <a:srgbClr val="7F7F7F"/>
                </a:solidFill>
              </a:rPr>
              <a:t>Meoïn</a:t>
            </a:r>
            <a:r>
              <a:rPr lang="fr-FR" sz="1300" dirty="0">
                <a:solidFill>
                  <a:srgbClr val="7F7F7F"/>
                </a:solidFill>
              </a:rPr>
              <a:t> </a:t>
            </a:r>
            <a:r>
              <a:rPr lang="fr-FR" sz="1300" cap="small" dirty="0" err="1">
                <a:solidFill>
                  <a:srgbClr val="7F7F7F"/>
                </a:solidFill>
              </a:rPr>
              <a:t>Hagège</a:t>
            </a:r>
            <a:r>
              <a:rPr lang="fr-FR" sz="1300" dirty="0">
                <a:solidFill>
                  <a:srgbClr val="7F7F7F"/>
                </a:solidFill>
              </a:rPr>
              <a:t> et Arthur </a:t>
            </a:r>
            <a:r>
              <a:rPr lang="fr-FR" sz="1300" cap="small" dirty="0" err="1">
                <a:solidFill>
                  <a:srgbClr val="7F7F7F"/>
                </a:solidFill>
              </a:rPr>
              <a:t>Vuattoux</a:t>
            </a:r>
            <a:r>
              <a:rPr lang="fr-FR" sz="1300" dirty="0">
                <a:solidFill>
                  <a:srgbClr val="7F7F7F"/>
                </a:solidFill>
              </a:rPr>
              <a:t>, Paris, Éditions Amsterdam, 2014 [1995]. </a:t>
            </a:r>
            <a:endParaRPr lang="en-US" sz="1300" b="1" dirty="0" smtClean="0">
              <a:solidFill>
                <a:srgbClr val="7F7F7F"/>
              </a:solidFill>
            </a:endParaRPr>
          </a:p>
          <a:p>
            <a:pPr algn="l">
              <a:spcBef>
                <a:spcPts val="0"/>
              </a:spcBef>
              <a:spcAft>
                <a:spcPts val="600"/>
              </a:spcAft>
            </a:pPr>
            <a:r>
              <a:rPr lang="fr-FR" sz="1300" dirty="0">
                <a:solidFill>
                  <a:srgbClr val="7F7F7F"/>
                </a:solidFill>
              </a:rPr>
              <a:t>Heather </a:t>
            </a:r>
            <a:r>
              <a:rPr lang="fr-FR" sz="1300" cap="small" dirty="0" err="1">
                <a:solidFill>
                  <a:srgbClr val="7F7F7F"/>
                </a:solidFill>
              </a:rPr>
              <a:t>Mendick</a:t>
            </a:r>
            <a:r>
              <a:rPr lang="fr-FR" sz="1300" dirty="0">
                <a:solidFill>
                  <a:srgbClr val="7F7F7F"/>
                </a:solidFill>
              </a:rPr>
              <a:t>, Marie-Pierre </a:t>
            </a:r>
            <a:r>
              <a:rPr lang="fr-FR" sz="1300" cap="small" dirty="0">
                <a:solidFill>
                  <a:srgbClr val="7F7F7F"/>
                </a:solidFill>
              </a:rPr>
              <a:t>Moreau</a:t>
            </a:r>
            <a:r>
              <a:rPr lang="fr-FR" sz="1300" dirty="0">
                <a:solidFill>
                  <a:srgbClr val="7F7F7F"/>
                </a:solidFill>
              </a:rPr>
              <a:t> et </a:t>
            </a:r>
            <a:r>
              <a:rPr lang="fr-FR" sz="1300" dirty="0" err="1">
                <a:solidFill>
                  <a:srgbClr val="7F7F7F"/>
                </a:solidFill>
              </a:rPr>
              <a:t>Sumi</a:t>
            </a:r>
            <a:r>
              <a:rPr lang="fr-FR" sz="1300" dirty="0">
                <a:solidFill>
                  <a:srgbClr val="7F7F7F"/>
                </a:solidFill>
              </a:rPr>
              <a:t> </a:t>
            </a:r>
            <a:r>
              <a:rPr lang="fr-FR" sz="1300" cap="small" dirty="0" err="1">
                <a:solidFill>
                  <a:srgbClr val="7F7F7F"/>
                </a:solidFill>
              </a:rPr>
              <a:t>Hollingworth</a:t>
            </a:r>
            <a:r>
              <a:rPr lang="fr-FR" sz="1300" dirty="0">
                <a:solidFill>
                  <a:srgbClr val="7F7F7F"/>
                </a:solidFill>
              </a:rPr>
              <a:t>, </a:t>
            </a:r>
            <a:r>
              <a:rPr lang="fr-FR" sz="1300" i="1" dirty="0" err="1">
                <a:solidFill>
                  <a:srgbClr val="7F7F7F"/>
                </a:solidFill>
              </a:rPr>
              <a:t>Mathematical</a:t>
            </a:r>
            <a:r>
              <a:rPr lang="fr-FR" sz="1300" i="1" dirty="0">
                <a:solidFill>
                  <a:srgbClr val="7F7F7F"/>
                </a:solidFill>
              </a:rPr>
              <a:t> images and </a:t>
            </a:r>
            <a:r>
              <a:rPr lang="fr-FR" sz="1300" i="1" dirty="0" err="1">
                <a:solidFill>
                  <a:srgbClr val="7F7F7F"/>
                </a:solidFill>
              </a:rPr>
              <a:t>gender</a:t>
            </a:r>
            <a:r>
              <a:rPr lang="fr-FR" sz="1300" i="1" dirty="0">
                <a:solidFill>
                  <a:srgbClr val="7F7F7F"/>
                </a:solidFill>
              </a:rPr>
              <a:t> </a:t>
            </a:r>
            <a:r>
              <a:rPr lang="fr-FR" sz="1300" i="1" dirty="0" err="1">
                <a:solidFill>
                  <a:srgbClr val="7F7F7F"/>
                </a:solidFill>
              </a:rPr>
              <a:t>identities</a:t>
            </a:r>
            <a:r>
              <a:rPr lang="fr-FR" sz="1300" i="1" dirty="0">
                <a:solidFill>
                  <a:srgbClr val="7F7F7F"/>
                </a:solidFill>
              </a:rPr>
              <a:t>: Final report</a:t>
            </a:r>
            <a:r>
              <a:rPr lang="fr-FR" sz="1300" dirty="0">
                <a:solidFill>
                  <a:srgbClr val="7F7F7F"/>
                </a:solidFill>
              </a:rPr>
              <a:t>, Bradford, UKRC, 2008. </a:t>
            </a:r>
          </a:p>
        </p:txBody>
      </p:sp>
    </p:spTree>
    <p:extLst>
      <p:ext uri="{BB962C8B-B14F-4D97-AF65-F5344CB8AC3E}">
        <p14:creationId xmlns:p14="http://schemas.microsoft.com/office/powerpoint/2010/main" val="133914029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8057930" cy="830997"/>
          </a:xfrm>
          <a:prstGeom prst="rect">
            <a:avLst/>
          </a:prstGeom>
        </p:spPr>
        <p:txBody>
          <a:bodyPr wrap="square">
            <a:spAutoFit/>
          </a:bodyPr>
          <a:lstStyle/>
          <a:p>
            <a:pPr algn="r"/>
            <a:r>
              <a:rPr lang="fr-FR" sz="2400" b="1" dirty="0" smtClean="0">
                <a:solidFill>
                  <a:srgbClr val="E46C0A"/>
                </a:solidFill>
              </a:rPr>
              <a:t>« Science bleue, science rose » </a:t>
            </a:r>
          </a:p>
          <a:p>
            <a:pPr algn="r"/>
            <a:r>
              <a:rPr lang="fr-FR" sz="2400" b="1" dirty="0" smtClean="0">
                <a:solidFill>
                  <a:srgbClr val="E46C0A"/>
                </a:solidFill>
              </a:rPr>
              <a:t>Colorations </a:t>
            </a:r>
            <a:r>
              <a:rPr lang="fr-FR" sz="2400" b="1" dirty="0" err="1" smtClean="0">
                <a:solidFill>
                  <a:srgbClr val="E46C0A"/>
                </a:solidFill>
              </a:rPr>
              <a:t>genrées</a:t>
            </a:r>
            <a:r>
              <a:rPr lang="fr-FR" sz="2400" b="1" dirty="0" smtClean="0">
                <a:solidFill>
                  <a:srgbClr val="E46C0A"/>
                </a:solidFill>
              </a:rPr>
              <a:t> dans la production culturelle scientifique</a:t>
            </a:r>
            <a:endParaRPr lang="fr-FR" sz="2400" dirty="0" smtClean="0">
              <a:solidFill>
                <a:srgbClr val="E46C0A"/>
              </a:solidFill>
            </a:endParaRPr>
          </a:p>
        </p:txBody>
      </p:sp>
      <p:sp>
        <p:nvSpPr>
          <p:cNvPr id="19" name="ZoneTexte 18"/>
          <p:cNvSpPr txBox="1"/>
          <p:nvPr/>
        </p:nvSpPr>
        <p:spPr>
          <a:xfrm>
            <a:off x="8057933" y="1"/>
            <a:ext cx="1086069" cy="6370975"/>
          </a:xfrm>
          <a:prstGeom prst="rect">
            <a:avLst/>
          </a:prstGeom>
          <a:solidFill>
            <a:schemeClr val="accent6">
              <a:lumMod val="75000"/>
            </a:schemeClr>
          </a:solidFill>
        </p:spPr>
        <p:txBody>
          <a:bodyPr wrap="square" rtlCol="0">
            <a:spAutoFit/>
          </a:bodyPr>
          <a:lstStyle/>
          <a:p>
            <a:pPr algn="ctr"/>
            <a:r>
              <a:rPr lang="fr-FR" sz="1200" b="1" dirty="0" smtClean="0">
                <a:solidFill>
                  <a:schemeClr val="accent5">
                    <a:lumMod val="75000"/>
                  </a:schemeClr>
                </a:solidFill>
              </a:rPr>
              <a:t>Tous (in)égaux devant la culture scientifique ?</a:t>
            </a:r>
            <a:endParaRPr lang="fr-FR" sz="1300" b="1" dirty="0" smtClean="0">
              <a:solidFill>
                <a:schemeClr val="accent5">
                  <a:lumMod val="75000"/>
                </a:schemeClr>
              </a:solidFill>
            </a:endParaRPr>
          </a:p>
          <a:p>
            <a:pPr algn="ctr"/>
            <a:endParaRPr lang="fr-FR" sz="1200" b="1" dirty="0" smtClean="0">
              <a:solidFill>
                <a:schemeClr val="bg1"/>
              </a:solidFill>
            </a:endParaRPr>
          </a:p>
          <a:p>
            <a:pPr algn="ctr"/>
            <a:r>
              <a:rPr lang="fr-FR" sz="1200" b="1" dirty="0" smtClean="0">
                <a:solidFill>
                  <a:schemeClr val="accent6">
                    <a:lumMod val="60000"/>
                    <a:lumOff val="40000"/>
                  </a:schemeClr>
                </a:solidFill>
              </a:rPr>
              <a:t>Introduction</a:t>
            </a:r>
          </a:p>
          <a:p>
            <a:pPr algn="ctr"/>
            <a:endParaRPr lang="fr-FR" sz="1200" b="1" dirty="0">
              <a:solidFill>
                <a:schemeClr val="bg1"/>
              </a:solidFill>
            </a:endParaRPr>
          </a:p>
          <a:p>
            <a:pPr algn="ctr"/>
            <a:r>
              <a:rPr lang="fr-FR" sz="1200" b="1" dirty="0" smtClean="0">
                <a:solidFill>
                  <a:schemeClr val="accent6">
                    <a:lumMod val="60000"/>
                    <a:lumOff val="40000"/>
                  </a:schemeClr>
                </a:solidFill>
              </a:rPr>
              <a:t>Terrain et méthodologie</a:t>
            </a:r>
          </a:p>
          <a:p>
            <a:pPr algn="ctr"/>
            <a:endParaRPr lang="fr-FR" sz="1200" b="1" dirty="0">
              <a:solidFill>
                <a:schemeClr val="bg1"/>
              </a:solidFill>
            </a:endParaRPr>
          </a:p>
          <a:p>
            <a:pPr algn="ctr"/>
            <a:r>
              <a:rPr lang="fr-FR" sz="1200" b="1" dirty="0" smtClean="0">
                <a:solidFill>
                  <a:schemeClr val="bg1"/>
                </a:solidFill>
              </a:rPr>
              <a:t>Science bleue, science rose</a:t>
            </a:r>
          </a:p>
          <a:p>
            <a:pPr algn="ctr"/>
            <a:endParaRPr lang="fr-FR" sz="2800" dirty="0" smtClean="0">
              <a:solidFill>
                <a:schemeClr val="accent6">
                  <a:lumMod val="75000"/>
                </a:schemeClr>
              </a:solidFill>
            </a:endParaRPr>
          </a:p>
          <a:p>
            <a:pPr algn="ctr"/>
            <a:endParaRPr lang="fr-FR" sz="2800" dirty="0">
              <a:solidFill>
                <a:schemeClr val="accent6">
                  <a:lumMod val="75000"/>
                </a:schemeClr>
              </a:solidFill>
            </a:endParaRPr>
          </a:p>
          <a:p>
            <a:pPr algn="ctr"/>
            <a:endParaRPr lang="fr-FR" sz="2800" dirty="0" smtClean="0">
              <a:solidFill>
                <a:schemeClr val="accent6">
                  <a:lumMod val="75000"/>
                </a:schemeClr>
              </a:solidFill>
            </a:endParaRPr>
          </a:p>
          <a:p>
            <a:pPr algn="ctr"/>
            <a:endParaRPr lang="fr-FR" sz="2800" dirty="0">
              <a:solidFill>
                <a:schemeClr val="accent6">
                  <a:lumMod val="75000"/>
                </a:schemeClr>
              </a:solidFill>
            </a:endParaRPr>
          </a:p>
          <a:p>
            <a:pPr algn="ctr"/>
            <a:endParaRPr lang="fr-FR" sz="2800" dirty="0" smtClean="0">
              <a:solidFill>
                <a:schemeClr val="accent6">
                  <a:lumMod val="75000"/>
                </a:schemeClr>
              </a:solidFill>
            </a:endParaRPr>
          </a:p>
          <a:p>
            <a:pPr algn="ctr"/>
            <a:endParaRPr lang="fr-FR" sz="2800" dirty="0" smtClean="0">
              <a:solidFill>
                <a:schemeClr val="accent6">
                  <a:lumMod val="75000"/>
                </a:schemeClr>
              </a:solidFill>
            </a:endParaRPr>
          </a:p>
          <a:p>
            <a:pPr algn="ctr"/>
            <a:endParaRPr lang="fr-FR" sz="2800" dirty="0" smtClean="0">
              <a:solidFill>
                <a:schemeClr val="accent6">
                  <a:lumMod val="75000"/>
                </a:schemeClr>
              </a:solidFill>
            </a:endParaRPr>
          </a:p>
          <a:p>
            <a:pPr algn="ctr"/>
            <a:endParaRPr lang="fr-FR" sz="2800" dirty="0" smtClean="0">
              <a:solidFill>
                <a:schemeClr val="accent6">
                  <a:lumMod val="75000"/>
                </a:schemeClr>
              </a:solidFill>
            </a:endParaRPr>
          </a:p>
          <a:p>
            <a:pPr algn="ctr"/>
            <a:endParaRPr lang="fr-FR" sz="2800" dirty="0" smtClean="0">
              <a:solidFill>
                <a:schemeClr val="accent6">
                  <a:lumMod val="75000"/>
                </a:schemeClr>
              </a:solidFill>
            </a:endParaRPr>
          </a:p>
        </p:txBody>
      </p:sp>
      <p:sp>
        <p:nvSpPr>
          <p:cNvPr id="20" name="Rectangle 19"/>
          <p:cNvSpPr/>
          <p:nvPr/>
        </p:nvSpPr>
        <p:spPr>
          <a:xfrm>
            <a:off x="8057933" y="5892427"/>
            <a:ext cx="1086070" cy="965573"/>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ZoneTexte 20"/>
          <p:cNvSpPr txBox="1"/>
          <p:nvPr/>
        </p:nvSpPr>
        <p:spPr>
          <a:xfrm>
            <a:off x="246431" y="970128"/>
            <a:ext cx="5223815" cy="2031325"/>
          </a:xfrm>
          <a:prstGeom prst="rect">
            <a:avLst/>
          </a:prstGeom>
          <a:noFill/>
          <a:ln>
            <a:noFill/>
          </a:ln>
        </p:spPr>
        <p:txBody>
          <a:bodyPr wrap="square" rtlCol="0">
            <a:spAutoFit/>
          </a:bodyPr>
          <a:lstStyle/>
          <a:p>
            <a:pPr algn="just"/>
            <a:r>
              <a:rPr lang="is-IS" sz="1400" b="1" dirty="0" smtClean="0"/>
              <a:t>L’image des scientifiques que construit massivement la culture populaire est à la fois celle d’hommes – blancs, hétérosexuels, de classes favorisées – et celle d’« autres »</a:t>
            </a:r>
          </a:p>
          <a:p>
            <a:pPr algn="just"/>
            <a:r>
              <a:rPr lang="is-IS" sz="1400" dirty="0" smtClean="0"/>
              <a:t>(</a:t>
            </a:r>
            <a:r>
              <a:rPr lang="fr-FR" sz="1400" cap="small" dirty="0" err="1"/>
              <a:t>Mendick</a:t>
            </a:r>
            <a:r>
              <a:rPr lang="fr-FR" sz="1400" dirty="0"/>
              <a:t>, </a:t>
            </a:r>
            <a:r>
              <a:rPr lang="fr-FR" sz="1400" cap="small" dirty="0" smtClean="0"/>
              <a:t>Moreau</a:t>
            </a:r>
            <a:r>
              <a:rPr lang="fr-FR" sz="1400" dirty="0" smtClean="0"/>
              <a:t> et </a:t>
            </a:r>
            <a:r>
              <a:rPr lang="fr-FR" sz="1400" cap="small" dirty="0" err="1" smtClean="0"/>
              <a:t>Hollingworth</a:t>
            </a:r>
            <a:r>
              <a:rPr lang="fr-FR" sz="1400" cap="small" dirty="0" smtClean="0"/>
              <a:t> 2008)</a:t>
            </a:r>
          </a:p>
          <a:p>
            <a:pPr algn="just"/>
            <a:r>
              <a:rPr lang="fr-FR" sz="1400" cap="small" dirty="0" smtClean="0">
                <a:sym typeface="Wingdings"/>
              </a:rPr>
              <a:t> </a:t>
            </a:r>
            <a:r>
              <a:rPr lang="fr-FR" sz="1400" dirty="0" smtClean="0">
                <a:sym typeface="Wingdings"/>
              </a:rPr>
              <a:t>D</a:t>
            </a:r>
            <a:r>
              <a:rPr lang="is-IS" sz="1400" dirty="0" smtClean="0">
                <a:sym typeface="Wingdings"/>
              </a:rPr>
              <a:t>istinction marquée entre scientifique, caractérisés par un écart à la norme.</a:t>
            </a:r>
          </a:p>
          <a:p>
            <a:pPr algn="just"/>
            <a:endParaRPr lang="is-IS" sz="1400" cap="small" dirty="0">
              <a:sym typeface="Wingdings"/>
            </a:endParaRPr>
          </a:p>
          <a:p>
            <a:pPr algn="just"/>
            <a:r>
              <a:rPr lang="fr-FR" sz="1400" dirty="0" smtClean="0">
                <a:sym typeface="Wingdings"/>
              </a:rPr>
              <a:t>Des sciences d’exception et d’excès prises entre les pôles du génie et de la folie.</a:t>
            </a:r>
            <a:endParaRPr lang="fr-FR" sz="1400" cap="small" dirty="0"/>
          </a:p>
        </p:txBody>
      </p:sp>
      <p:sp>
        <p:nvSpPr>
          <p:cNvPr id="22" name="Titre 1"/>
          <p:cNvSpPr txBox="1">
            <a:spLocks/>
          </p:cNvSpPr>
          <p:nvPr/>
        </p:nvSpPr>
        <p:spPr>
          <a:xfrm>
            <a:off x="374078" y="5573324"/>
            <a:ext cx="7450667" cy="1228976"/>
          </a:xfrm>
          <a:prstGeom prst="rect">
            <a:avLst/>
          </a:prstGeom>
          <a:ln w="12700" cap="flat" cmpd="sng" algn="ctr">
            <a:solidFill>
              <a:schemeClr val="accent6">
                <a:lumMod val="75000"/>
              </a:schemeClr>
            </a:solidFill>
            <a:prstDash val="solid"/>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spcBef>
                <a:spcPts val="0"/>
              </a:spcBef>
              <a:spcAft>
                <a:spcPts val="600"/>
              </a:spcAft>
            </a:pPr>
            <a:r>
              <a:rPr lang="en-US" sz="1300" b="1" dirty="0" err="1" smtClean="0">
                <a:solidFill>
                  <a:schemeClr val="accent5">
                    <a:lumMod val="75000"/>
                  </a:schemeClr>
                </a:solidFill>
              </a:rPr>
              <a:t>Références</a:t>
            </a:r>
            <a:endParaRPr lang="en-US" sz="1300" b="1" dirty="0" smtClean="0">
              <a:solidFill>
                <a:schemeClr val="accent5">
                  <a:lumMod val="75000"/>
                </a:schemeClr>
              </a:solidFill>
            </a:endParaRPr>
          </a:p>
          <a:p>
            <a:pPr algn="l">
              <a:spcBef>
                <a:spcPts val="0"/>
              </a:spcBef>
              <a:spcAft>
                <a:spcPts val="600"/>
              </a:spcAft>
            </a:pPr>
            <a:r>
              <a:rPr lang="fr-FR" sz="1300" dirty="0" err="1">
                <a:solidFill>
                  <a:srgbClr val="7F7F7F"/>
                </a:solidFill>
              </a:rPr>
              <a:t>Raewyn</a:t>
            </a:r>
            <a:r>
              <a:rPr lang="fr-FR" sz="1300" dirty="0">
                <a:solidFill>
                  <a:srgbClr val="7F7F7F"/>
                </a:solidFill>
              </a:rPr>
              <a:t> </a:t>
            </a:r>
            <a:r>
              <a:rPr lang="fr-FR" sz="1300" cap="small" dirty="0" err="1">
                <a:solidFill>
                  <a:srgbClr val="7F7F7F"/>
                </a:solidFill>
              </a:rPr>
              <a:t>Connell</a:t>
            </a:r>
            <a:r>
              <a:rPr lang="fr-FR" sz="1300" dirty="0">
                <a:solidFill>
                  <a:srgbClr val="7F7F7F"/>
                </a:solidFill>
              </a:rPr>
              <a:t>, </a:t>
            </a:r>
            <a:r>
              <a:rPr lang="fr-FR" sz="1300" i="1" dirty="0">
                <a:solidFill>
                  <a:srgbClr val="7F7F7F"/>
                </a:solidFill>
              </a:rPr>
              <a:t>Masculinités : Enjeux sociaux de l’hégémonie</a:t>
            </a:r>
            <a:r>
              <a:rPr lang="fr-FR" sz="1300" dirty="0">
                <a:solidFill>
                  <a:srgbClr val="7F7F7F"/>
                </a:solidFill>
              </a:rPr>
              <a:t>, traduit de l'anglais par </a:t>
            </a:r>
            <a:r>
              <a:rPr lang="fr-FR" sz="1300" dirty="0" err="1">
                <a:solidFill>
                  <a:srgbClr val="7F7F7F"/>
                </a:solidFill>
              </a:rPr>
              <a:t>Meoïn</a:t>
            </a:r>
            <a:r>
              <a:rPr lang="fr-FR" sz="1300" dirty="0">
                <a:solidFill>
                  <a:srgbClr val="7F7F7F"/>
                </a:solidFill>
              </a:rPr>
              <a:t> </a:t>
            </a:r>
            <a:r>
              <a:rPr lang="fr-FR" sz="1300" cap="small" dirty="0" err="1">
                <a:solidFill>
                  <a:srgbClr val="7F7F7F"/>
                </a:solidFill>
              </a:rPr>
              <a:t>Hagège</a:t>
            </a:r>
            <a:r>
              <a:rPr lang="fr-FR" sz="1300" dirty="0">
                <a:solidFill>
                  <a:srgbClr val="7F7F7F"/>
                </a:solidFill>
              </a:rPr>
              <a:t> et Arthur </a:t>
            </a:r>
            <a:r>
              <a:rPr lang="fr-FR" sz="1300" cap="small" dirty="0" err="1">
                <a:solidFill>
                  <a:srgbClr val="7F7F7F"/>
                </a:solidFill>
              </a:rPr>
              <a:t>Vuattoux</a:t>
            </a:r>
            <a:r>
              <a:rPr lang="fr-FR" sz="1300" dirty="0">
                <a:solidFill>
                  <a:srgbClr val="7F7F7F"/>
                </a:solidFill>
              </a:rPr>
              <a:t>, Paris, Éditions Amsterdam, 2014 [1995]. </a:t>
            </a:r>
            <a:endParaRPr lang="en-US" sz="1300" b="1" dirty="0" smtClean="0">
              <a:solidFill>
                <a:srgbClr val="7F7F7F"/>
              </a:solidFill>
            </a:endParaRPr>
          </a:p>
          <a:p>
            <a:pPr algn="l">
              <a:spcBef>
                <a:spcPts val="0"/>
              </a:spcBef>
              <a:spcAft>
                <a:spcPts val="600"/>
              </a:spcAft>
            </a:pPr>
            <a:r>
              <a:rPr lang="fr-FR" sz="1300" dirty="0">
                <a:solidFill>
                  <a:srgbClr val="7F7F7F"/>
                </a:solidFill>
              </a:rPr>
              <a:t>Heather </a:t>
            </a:r>
            <a:r>
              <a:rPr lang="fr-FR" sz="1300" cap="small" dirty="0" err="1">
                <a:solidFill>
                  <a:srgbClr val="7F7F7F"/>
                </a:solidFill>
              </a:rPr>
              <a:t>Mendick</a:t>
            </a:r>
            <a:r>
              <a:rPr lang="fr-FR" sz="1300" dirty="0">
                <a:solidFill>
                  <a:srgbClr val="7F7F7F"/>
                </a:solidFill>
              </a:rPr>
              <a:t>, Marie-Pierre </a:t>
            </a:r>
            <a:r>
              <a:rPr lang="fr-FR" sz="1300" cap="small" dirty="0">
                <a:solidFill>
                  <a:srgbClr val="7F7F7F"/>
                </a:solidFill>
              </a:rPr>
              <a:t>Moreau</a:t>
            </a:r>
            <a:r>
              <a:rPr lang="fr-FR" sz="1300" dirty="0">
                <a:solidFill>
                  <a:srgbClr val="7F7F7F"/>
                </a:solidFill>
              </a:rPr>
              <a:t> et </a:t>
            </a:r>
            <a:r>
              <a:rPr lang="fr-FR" sz="1300" dirty="0" err="1">
                <a:solidFill>
                  <a:srgbClr val="7F7F7F"/>
                </a:solidFill>
              </a:rPr>
              <a:t>Sumi</a:t>
            </a:r>
            <a:r>
              <a:rPr lang="fr-FR" sz="1300" dirty="0">
                <a:solidFill>
                  <a:srgbClr val="7F7F7F"/>
                </a:solidFill>
              </a:rPr>
              <a:t> </a:t>
            </a:r>
            <a:r>
              <a:rPr lang="fr-FR" sz="1300" cap="small" dirty="0" err="1">
                <a:solidFill>
                  <a:srgbClr val="7F7F7F"/>
                </a:solidFill>
              </a:rPr>
              <a:t>Hollingworth</a:t>
            </a:r>
            <a:r>
              <a:rPr lang="fr-FR" sz="1300" dirty="0">
                <a:solidFill>
                  <a:srgbClr val="7F7F7F"/>
                </a:solidFill>
              </a:rPr>
              <a:t>, </a:t>
            </a:r>
            <a:r>
              <a:rPr lang="fr-FR" sz="1300" i="1" dirty="0" err="1">
                <a:solidFill>
                  <a:srgbClr val="7F7F7F"/>
                </a:solidFill>
              </a:rPr>
              <a:t>Mathematical</a:t>
            </a:r>
            <a:r>
              <a:rPr lang="fr-FR" sz="1300" i="1" dirty="0">
                <a:solidFill>
                  <a:srgbClr val="7F7F7F"/>
                </a:solidFill>
              </a:rPr>
              <a:t> images and </a:t>
            </a:r>
            <a:r>
              <a:rPr lang="fr-FR" sz="1300" i="1" dirty="0" err="1">
                <a:solidFill>
                  <a:srgbClr val="7F7F7F"/>
                </a:solidFill>
              </a:rPr>
              <a:t>gender</a:t>
            </a:r>
            <a:r>
              <a:rPr lang="fr-FR" sz="1300" i="1" dirty="0">
                <a:solidFill>
                  <a:srgbClr val="7F7F7F"/>
                </a:solidFill>
              </a:rPr>
              <a:t> </a:t>
            </a:r>
            <a:r>
              <a:rPr lang="fr-FR" sz="1300" i="1" dirty="0" err="1">
                <a:solidFill>
                  <a:srgbClr val="7F7F7F"/>
                </a:solidFill>
              </a:rPr>
              <a:t>identities</a:t>
            </a:r>
            <a:r>
              <a:rPr lang="fr-FR" sz="1300" i="1" dirty="0">
                <a:solidFill>
                  <a:srgbClr val="7F7F7F"/>
                </a:solidFill>
              </a:rPr>
              <a:t>: Final report</a:t>
            </a:r>
            <a:r>
              <a:rPr lang="fr-FR" sz="1300" dirty="0">
                <a:solidFill>
                  <a:srgbClr val="7F7F7F"/>
                </a:solidFill>
              </a:rPr>
              <a:t>, Bradford, UKRC, 2008. </a:t>
            </a:r>
          </a:p>
        </p:txBody>
      </p:sp>
      <p:pic>
        <p:nvPicPr>
          <p:cNvPr id="9" name="Image 8" descr="Capture d’écran 2016-11-23 à 11.02.26.png"/>
          <p:cNvPicPr>
            <a:picLocks noChangeAspect="1"/>
          </p:cNvPicPr>
          <p:nvPr/>
        </p:nvPicPr>
        <p:blipFill>
          <a:blip r:embed="rId2"/>
          <a:stretch>
            <a:fillRect/>
          </a:stretch>
        </p:blipFill>
        <p:spPr>
          <a:xfrm>
            <a:off x="5882426" y="830997"/>
            <a:ext cx="1960781" cy="2316897"/>
          </a:xfrm>
          <a:prstGeom prst="rect">
            <a:avLst/>
          </a:prstGeom>
        </p:spPr>
      </p:pic>
      <p:pic>
        <p:nvPicPr>
          <p:cNvPr id="10" name="Image 9" descr="Capture d’écran 2016-11-23 à 11.02.12.png"/>
          <p:cNvPicPr>
            <a:picLocks noChangeAspect="1"/>
          </p:cNvPicPr>
          <p:nvPr/>
        </p:nvPicPr>
        <p:blipFill>
          <a:blip r:embed="rId3"/>
          <a:stretch>
            <a:fillRect/>
          </a:stretch>
        </p:blipFill>
        <p:spPr>
          <a:xfrm>
            <a:off x="89128" y="3147894"/>
            <a:ext cx="1793951" cy="2145589"/>
          </a:xfrm>
          <a:prstGeom prst="rect">
            <a:avLst/>
          </a:prstGeom>
        </p:spPr>
      </p:pic>
      <p:pic>
        <p:nvPicPr>
          <p:cNvPr id="2" name="Image 1" descr="badd22c92ba82b14bd59e37a6e8be19a-cover.jpg"/>
          <p:cNvPicPr>
            <a:picLocks noChangeAspect="1"/>
          </p:cNvPicPr>
          <p:nvPr/>
        </p:nvPicPr>
        <p:blipFill rotWithShape="1">
          <a:blip r:embed="rId4">
            <a:extLst>
              <a:ext uri="{28A0092B-C50C-407E-A947-70E740481C1C}">
                <a14:useLocalDpi xmlns:a14="http://schemas.microsoft.com/office/drawing/2010/main" val="0"/>
              </a:ext>
            </a:extLst>
          </a:blip>
          <a:srcRect t="5567" b="6777"/>
          <a:stretch/>
        </p:blipFill>
        <p:spPr>
          <a:xfrm>
            <a:off x="1983713" y="3147894"/>
            <a:ext cx="1854366" cy="2145589"/>
          </a:xfrm>
          <a:prstGeom prst="rect">
            <a:avLst/>
          </a:prstGeom>
        </p:spPr>
      </p:pic>
      <p:pic>
        <p:nvPicPr>
          <p:cNvPr id="3" name="Image 2" descr="e3389299cccd733049e8ea0ac3946b55-cover.jpg"/>
          <p:cNvPicPr>
            <a:picLocks noChangeAspect="1"/>
          </p:cNvPicPr>
          <p:nvPr/>
        </p:nvPicPr>
        <p:blipFill rotWithShape="1">
          <a:blip r:embed="rId5">
            <a:extLst>
              <a:ext uri="{28A0092B-C50C-407E-A947-70E740481C1C}">
                <a14:useLocalDpi xmlns:a14="http://schemas.microsoft.com/office/drawing/2010/main" val="0"/>
              </a:ext>
            </a:extLst>
          </a:blip>
          <a:srcRect l="1655" t="4711" r="642" b="3494"/>
          <a:stretch/>
        </p:blipFill>
        <p:spPr>
          <a:xfrm>
            <a:off x="5899792" y="3241711"/>
            <a:ext cx="1924953" cy="2387312"/>
          </a:xfrm>
          <a:prstGeom prst="rect">
            <a:avLst/>
          </a:prstGeom>
        </p:spPr>
      </p:pic>
      <p:pic>
        <p:nvPicPr>
          <p:cNvPr id="4" name="Image 3" descr="fa5732f20fe0440b5fc3126b81981f87-cover.jpg"/>
          <p:cNvPicPr>
            <a:picLocks noChangeAspect="1"/>
          </p:cNvPicPr>
          <p:nvPr/>
        </p:nvPicPr>
        <p:blipFill rotWithShape="1">
          <a:blip r:embed="rId6">
            <a:extLst>
              <a:ext uri="{28A0092B-C50C-407E-A947-70E740481C1C}">
                <a14:useLocalDpi xmlns:a14="http://schemas.microsoft.com/office/drawing/2010/main" val="0"/>
              </a:ext>
            </a:extLst>
          </a:blip>
          <a:srcRect t="4882" b="4827"/>
          <a:stretch/>
        </p:blipFill>
        <p:spPr>
          <a:xfrm>
            <a:off x="3959321" y="3147894"/>
            <a:ext cx="1800235" cy="2145589"/>
          </a:xfrm>
          <a:prstGeom prst="rect">
            <a:avLst/>
          </a:prstGeom>
        </p:spPr>
      </p:pic>
    </p:spTree>
    <p:extLst>
      <p:ext uri="{BB962C8B-B14F-4D97-AF65-F5344CB8AC3E}">
        <p14:creationId xmlns:p14="http://schemas.microsoft.com/office/powerpoint/2010/main" val="125827432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8057930" cy="830997"/>
          </a:xfrm>
          <a:prstGeom prst="rect">
            <a:avLst/>
          </a:prstGeom>
        </p:spPr>
        <p:txBody>
          <a:bodyPr wrap="square">
            <a:spAutoFit/>
          </a:bodyPr>
          <a:lstStyle/>
          <a:p>
            <a:pPr algn="r"/>
            <a:r>
              <a:rPr lang="fr-FR" sz="2400" b="1" dirty="0" smtClean="0">
                <a:solidFill>
                  <a:srgbClr val="E46C0A"/>
                </a:solidFill>
              </a:rPr>
              <a:t>« Science bleue, science rose » </a:t>
            </a:r>
          </a:p>
          <a:p>
            <a:pPr algn="r"/>
            <a:r>
              <a:rPr lang="fr-FR" sz="2400" b="1" dirty="0" smtClean="0">
                <a:solidFill>
                  <a:srgbClr val="E46C0A"/>
                </a:solidFill>
              </a:rPr>
              <a:t>Colorations </a:t>
            </a:r>
            <a:r>
              <a:rPr lang="fr-FR" sz="2400" b="1" dirty="0" err="1" smtClean="0">
                <a:solidFill>
                  <a:srgbClr val="E46C0A"/>
                </a:solidFill>
              </a:rPr>
              <a:t>genrées</a:t>
            </a:r>
            <a:r>
              <a:rPr lang="fr-FR" sz="2400" b="1" dirty="0" smtClean="0">
                <a:solidFill>
                  <a:srgbClr val="E46C0A"/>
                </a:solidFill>
              </a:rPr>
              <a:t> dans la production culturelle scientifique</a:t>
            </a:r>
            <a:endParaRPr lang="fr-FR" sz="2400" dirty="0" smtClean="0">
              <a:solidFill>
                <a:srgbClr val="E46C0A"/>
              </a:solidFill>
            </a:endParaRPr>
          </a:p>
        </p:txBody>
      </p:sp>
      <p:sp>
        <p:nvSpPr>
          <p:cNvPr id="19" name="ZoneTexte 18"/>
          <p:cNvSpPr txBox="1"/>
          <p:nvPr/>
        </p:nvSpPr>
        <p:spPr>
          <a:xfrm>
            <a:off x="8057933" y="1"/>
            <a:ext cx="1086069" cy="6370975"/>
          </a:xfrm>
          <a:prstGeom prst="rect">
            <a:avLst/>
          </a:prstGeom>
          <a:solidFill>
            <a:schemeClr val="accent6">
              <a:lumMod val="75000"/>
            </a:schemeClr>
          </a:solidFill>
        </p:spPr>
        <p:txBody>
          <a:bodyPr wrap="square" rtlCol="0">
            <a:spAutoFit/>
          </a:bodyPr>
          <a:lstStyle/>
          <a:p>
            <a:pPr algn="ctr"/>
            <a:r>
              <a:rPr lang="fr-FR" sz="1200" b="1" dirty="0" smtClean="0">
                <a:solidFill>
                  <a:schemeClr val="accent5">
                    <a:lumMod val="75000"/>
                  </a:schemeClr>
                </a:solidFill>
              </a:rPr>
              <a:t>Tous (in)égaux devant la culture scientifique ?</a:t>
            </a:r>
            <a:endParaRPr lang="fr-FR" sz="1300" b="1" dirty="0" smtClean="0">
              <a:solidFill>
                <a:schemeClr val="accent5">
                  <a:lumMod val="75000"/>
                </a:schemeClr>
              </a:solidFill>
            </a:endParaRPr>
          </a:p>
          <a:p>
            <a:pPr algn="ctr"/>
            <a:endParaRPr lang="fr-FR" sz="1200" b="1" dirty="0" smtClean="0">
              <a:solidFill>
                <a:schemeClr val="bg1"/>
              </a:solidFill>
            </a:endParaRPr>
          </a:p>
          <a:p>
            <a:pPr algn="ctr"/>
            <a:r>
              <a:rPr lang="fr-FR" sz="1200" b="1" dirty="0" smtClean="0">
                <a:solidFill>
                  <a:schemeClr val="accent6">
                    <a:lumMod val="60000"/>
                    <a:lumOff val="40000"/>
                  </a:schemeClr>
                </a:solidFill>
              </a:rPr>
              <a:t>Introduction</a:t>
            </a:r>
          </a:p>
          <a:p>
            <a:pPr algn="ctr"/>
            <a:endParaRPr lang="fr-FR" sz="1200" b="1" dirty="0">
              <a:solidFill>
                <a:schemeClr val="bg1"/>
              </a:solidFill>
            </a:endParaRPr>
          </a:p>
          <a:p>
            <a:pPr algn="ctr"/>
            <a:r>
              <a:rPr lang="fr-FR" sz="1200" b="1" dirty="0" smtClean="0">
                <a:solidFill>
                  <a:schemeClr val="accent6">
                    <a:lumMod val="60000"/>
                    <a:lumOff val="40000"/>
                  </a:schemeClr>
                </a:solidFill>
              </a:rPr>
              <a:t>Terrain et méthodologie</a:t>
            </a:r>
          </a:p>
          <a:p>
            <a:pPr algn="ctr"/>
            <a:endParaRPr lang="fr-FR" sz="1200" b="1" dirty="0">
              <a:solidFill>
                <a:schemeClr val="bg1"/>
              </a:solidFill>
            </a:endParaRPr>
          </a:p>
          <a:p>
            <a:pPr algn="ctr"/>
            <a:r>
              <a:rPr lang="fr-FR" sz="1200" b="1" dirty="0" smtClean="0">
                <a:solidFill>
                  <a:schemeClr val="bg1"/>
                </a:solidFill>
              </a:rPr>
              <a:t>Science bleue, science rose</a:t>
            </a:r>
          </a:p>
          <a:p>
            <a:pPr algn="ctr"/>
            <a:endParaRPr lang="fr-FR" sz="2800" dirty="0" smtClean="0">
              <a:solidFill>
                <a:schemeClr val="accent6">
                  <a:lumMod val="75000"/>
                </a:schemeClr>
              </a:solidFill>
            </a:endParaRPr>
          </a:p>
          <a:p>
            <a:pPr algn="ctr"/>
            <a:endParaRPr lang="fr-FR" sz="2800" dirty="0">
              <a:solidFill>
                <a:schemeClr val="accent6">
                  <a:lumMod val="75000"/>
                </a:schemeClr>
              </a:solidFill>
            </a:endParaRPr>
          </a:p>
          <a:p>
            <a:pPr algn="ctr"/>
            <a:endParaRPr lang="fr-FR" sz="2800" dirty="0" smtClean="0">
              <a:solidFill>
                <a:schemeClr val="accent6">
                  <a:lumMod val="75000"/>
                </a:schemeClr>
              </a:solidFill>
            </a:endParaRPr>
          </a:p>
          <a:p>
            <a:pPr algn="ctr"/>
            <a:endParaRPr lang="fr-FR" sz="2800" dirty="0">
              <a:solidFill>
                <a:schemeClr val="accent6">
                  <a:lumMod val="75000"/>
                </a:schemeClr>
              </a:solidFill>
            </a:endParaRPr>
          </a:p>
          <a:p>
            <a:pPr algn="ctr"/>
            <a:endParaRPr lang="fr-FR" sz="2800" dirty="0" smtClean="0">
              <a:solidFill>
                <a:schemeClr val="accent6">
                  <a:lumMod val="75000"/>
                </a:schemeClr>
              </a:solidFill>
            </a:endParaRPr>
          </a:p>
          <a:p>
            <a:pPr algn="ctr"/>
            <a:endParaRPr lang="fr-FR" sz="2800" dirty="0" smtClean="0">
              <a:solidFill>
                <a:schemeClr val="accent6">
                  <a:lumMod val="75000"/>
                </a:schemeClr>
              </a:solidFill>
            </a:endParaRPr>
          </a:p>
          <a:p>
            <a:pPr algn="ctr"/>
            <a:endParaRPr lang="fr-FR" sz="2800" dirty="0" smtClean="0">
              <a:solidFill>
                <a:schemeClr val="accent6">
                  <a:lumMod val="75000"/>
                </a:schemeClr>
              </a:solidFill>
            </a:endParaRPr>
          </a:p>
          <a:p>
            <a:pPr algn="ctr"/>
            <a:endParaRPr lang="fr-FR" sz="2800" dirty="0" smtClean="0">
              <a:solidFill>
                <a:schemeClr val="accent6">
                  <a:lumMod val="75000"/>
                </a:schemeClr>
              </a:solidFill>
            </a:endParaRPr>
          </a:p>
          <a:p>
            <a:pPr algn="ctr"/>
            <a:endParaRPr lang="fr-FR" sz="2800" dirty="0" smtClean="0">
              <a:solidFill>
                <a:schemeClr val="accent6">
                  <a:lumMod val="75000"/>
                </a:schemeClr>
              </a:solidFill>
            </a:endParaRPr>
          </a:p>
        </p:txBody>
      </p:sp>
      <p:sp>
        <p:nvSpPr>
          <p:cNvPr id="20" name="Rectangle 19"/>
          <p:cNvSpPr/>
          <p:nvPr/>
        </p:nvSpPr>
        <p:spPr>
          <a:xfrm>
            <a:off x="8057933" y="5892427"/>
            <a:ext cx="1086070" cy="965573"/>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ZoneTexte 11"/>
          <p:cNvSpPr txBox="1"/>
          <p:nvPr/>
        </p:nvSpPr>
        <p:spPr>
          <a:xfrm>
            <a:off x="294771" y="969293"/>
            <a:ext cx="7458361" cy="1446550"/>
          </a:xfrm>
          <a:prstGeom prst="rect">
            <a:avLst/>
          </a:prstGeom>
          <a:noFill/>
          <a:ln>
            <a:noFill/>
          </a:ln>
        </p:spPr>
        <p:txBody>
          <a:bodyPr wrap="square" rtlCol="0">
            <a:spAutoFit/>
          </a:bodyPr>
          <a:lstStyle/>
          <a:p>
            <a:pPr algn="just"/>
            <a:r>
              <a:rPr lang="fr-FR" b="1" dirty="0" smtClean="0">
                <a:solidFill>
                  <a:schemeClr val="accent5">
                    <a:lumMod val="75000"/>
                  </a:schemeClr>
                </a:solidFill>
              </a:rPr>
              <a:t>Médiation culturelle scientifique : les sciences sans l’égalité des sexes</a:t>
            </a:r>
            <a:endParaRPr lang="fr-FR" sz="1600" dirty="0"/>
          </a:p>
          <a:p>
            <a:pPr algn="just"/>
            <a:r>
              <a:rPr lang="fr-FR" sz="1400" dirty="0" smtClean="0"/>
              <a:t>La présentation aux publics des produits culturels scientifiques peut renforcer l’assignation des sciences au masculin – et à un certain type ambivalent de masculinité. </a:t>
            </a:r>
            <a:br>
              <a:rPr lang="fr-FR" sz="1400" dirty="0" smtClean="0"/>
            </a:br>
            <a:r>
              <a:rPr lang="fr-FR" sz="1400" dirty="0" smtClean="0"/>
              <a:t>Exemples : les jeux scientifiques </a:t>
            </a:r>
            <a:endParaRPr lang="is-IS" sz="1400" dirty="0" smtClean="0"/>
          </a:p>
          <a:p>
            <a:pPr algn="just"/>
            <a:endParaRPr lang="is-IS" sz="1400" dirty="0"/>
          </a:p>
          <a:p>
            <a:pPr algn="just"/>
            <a:endParaRPr lang="fr-FR" sz="1400" dirty="0"/>
          </a:p>
        </p:txBody>
      </p:sp>
    </p:spTree>
    <p:extLst>
      <p:ext uri="{BB962C8B-B14F-4D97-AF65-F5344CB8AC3E}">
        <p14:creationId xmlns:p14="http://schemas.microsoft.com/office/powerpoint/2010/main" val="292279116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8057930" cy="830997"/>
          </a:xfrm>
          <a:prstGeom prst="rect">
            <a:avLst/>
          </a:prstGeom>
        </p:spPr>
        <p:txBody>
          <a:bodyPr wrap="square">
            <a:spAutoFit/>
          </a:bodyPr>
          <a:lstStyle/>
          <a:p>
            <a:pPr algn="r"/>
            <a:r>
              <a:rPr lang="fr-FR" sz="2400" b="1" dirty="0" smtClean="0">
                <a:solidFill>
                  <a:srgbClr val="E46C0A"/>
                </a:solidFill>
              </a:rPr>
              <a:t>« Science bleue, science rose » </a:t>
            </a:r>
          </a:p>
          <a:p>
            <a:pPr algn="r"/>
            <a:r>
              <a:rPr lang="fr-FR" sz="2400" b="1" dirty="0" smtClean="0">
                <a:solidFill>
                  <a:srgbClr val="E46C0A"/>
                </a:solidFill>
              </a:rPr>
              <a:t>Colorations </a:t>
            </a:r>
            <a:r>
              <a:rPr lang="fr-FR" sz="2400" b="1" dirty="0" err="1" smtClean="0">
                <a:solidFill>
                  <a:srgbClr val="E46C0A"/>
                </a:solidFill>
              </a:rPr>
              <a:t>genrées</a:t>
            </a:r>
            <a:r>
              <a:rPr lang="fr-FR" sz="2400" b="1" dirty="0" smtClean="0">
                <a:solidFill>
                  <a:srgbClr val="E46C0A"/>
                </a:solidFill>
              </a:rPr>
              <a:t> dans la production culturelle scientifique</a:t>
            </a:r>
            <a:endParaRPr lang="fr-FR" sz="2400" dirty="0" smtClean="0">
              <a:solidFill>
                <a:srgbClr val="E46C0A"/>
              </a:solidFill>
            </a:endParaRPr>
          </a:p>
        </p:txBody>
      </p:sp>
      <p:sp>
        <p:nvSpPr>
          <p:cNvPr id="19" name="ZoneTexte 18"/>
          <p:cNvSpPr txBox="1"/>
          <p:nvPr/>
        </p:nvSpPr>
        <p:spPr>
          <a:xfrm>
            <a:off x="8057933" y="1"/>
            <a:ext cx="1086069" cy="6370975"/>
          </a:xfrm>
          <a:prstGeom prst="rect">
            <a:avLst/>
          </a:prstGeom>
          <a:solidFill>
            <a:schemeClr val="accent6">
              <a:lumMod val="75000"/>
            </a:schemeClr>
          </a:solidFill>
        </p:spPr>
        <p:txBody>
          <a:bodyPr wrap="square" rtlCol="0">
            <a:spAutoFit/>
          </a:bodyPr>
          <a:lstStyle/>
          <a:p>
            <a:pPr algn="ctr"/>
            <a:r>
              <a:rPr lang="fr-FR" sz="1200" b="1" dirty="0" smtClean="0">
                <a:solidFill>
                  <a:schemeClr val="accent5">
                    <a:lumMod val="75000"/>
                  </a:schemeClr>
                </a:solidFill>
              </a:rPr>
              <a:t>Tous (in)égaux devant la culture scientifique ?</a:t>
            </a:r>
            <a:endParaRPr lang="fr-FR" sz="1300" b="1" dirty="0" smtClean="0">
              <a:solidFill>
                <a:schemeClr val="accent5">
                  <a:lumMod val="75000"/>
                </a:schemeClr>
              </a:solidFill>
            </a:endParaRPr>
          </a:p>
          <a:p>
            <a:pPr algn="ctr"/>
            <a:endParaRPr lang="fr-FR" sz="1200" b="1" dirty="0" smtClean="0">
              <a:solidFill>
                <a:schemeClr val="bg1"/>
              </a:solidFill>
            </a:endParaRPr>
          </a:p>
          <a:p>
            <a:pPr algn="ctr"/>
            <a:r>
              <a:rPr lang="fr-FR" sz="1200" b="1" dirty="0" smtClean="0">
                <a:solidFill>
                  <a:schemeClr val="accent6">
                    <a:lumMod val="60000"/>
                    <a:lumOff val="40000"/>
                  </a:schemeClr>
                </a:solidFill>
              </a:rPr>
              <a:t>Introduction</a:t>
            </a:r>
          </a:p>
          <a:p>
            <a:pPr algn="ctr"/>
            <a:endParaRPr lang="fr-FR" sz="1200" b="1" dirty="0">
              <a:solidFill>
                <a:schemeClr val="bg1"/>
              </a:solidFill>
            </a:endParaRPr>
          </a:p>
          <a:p>
            <a:pPr algn="ctr"/>
            <a:r>
              <a:rPr lang="fr-FR" sz="1200" b="1" dirty="0" smtClean="0">
                <a:solidFill>
                  <a:schemeClr val="accent6">
                    <a:lumMod val="60000"/>
                    <a:lumOff val="40000"/>
                  </a:schemeClr>
                </a:solidFill>
              </a:rPr>
              <a:t>Terrain et méthodologie</a:t>
            </a:r>
          </a:p>
          <a:p>
            <a:pPr algn="ctr"/>
            <a:endParaRPr lang="fr-FR" sz="1200" b="1" dirty="0">
              <a:solidFill>
                <a:schemeClr val="bg1"/>
              </a:solidFill>
            </a:endParaRPr>
          </a:p>
          <a:p>
            <a:pPr algn="ctr"/>
            <a:r>
              <a:rPr lang="fr-FR" sz="1200" b="1" dirty="0" smtClean="0">
                <a:solidFill>
                  <a:schemeClr val="bg1"/>
                </a:solidFill>
              </a:rPr>
              <a:t>Science bleue, science rose</a:t>
            </a:r>
          </a:p>
          <a:p>
            <a:pPr algn="ctr"/>
            <a:endParaRPr lang="fr-FR" sz="2800" dirty="0" smtClean="0">
              <a:solidFill>
                <a:schemeClr val="accent6">
                  <a:lumMod val="75000"/>
                </a:schemeClr>
              </a:solidFill>
            </a:endParaRPr>
          </a:p>
          <a:p>
            <a:pPr algn="ctr"/>
            <a:endParaRPr lang="fr-FR" sz="2800" dirty="0">
              <a:solidFill>
                <a:schemeClr val="accent6">
                  <a:lumMod val="75000"/>
                </a:schemeClr>
              </a:solidFill>
            </a:endParaRPr>
          </a:p>
          <a:p>
            <a:pPr algn="ctr"/>
            <a:endParaRPr lang="fr-FR" sz="2800" dirty="0" smtClean="0">
              <a:solidFill>
                <a:schemeClr val="accent6">
                  <a:lumMod val="75000"/>
                </a:schemeClr>
              </a:solidFill>
            </a:endParaRPr>
          </a:p>
          <a:p>
            <a:pPr algn="ctr"/>
            <a:endParaRPr lang="fr-FR" sz="2800" dirty="0">
              <a:solidFill>
                <a:schemeClr val="accent6">
                  <a:lumMod val="75000"/>
                </a:schemeClr>
              </a:solidFill>
            </a:endParaRPr>
          </a:p>
          <a:p>
            <a:pPr algn="ctr"/>
            <a:endParaRPr lang="fr-FR" sz="2800" dirty="0" smtClean="0">
              <a:solidFill>
                <a:schemeClr val="accent6">
                  <a:lumMod val="75000"/>
                </a:schemeClr>
              </a:solidFill>
            </a:endParaRPr>
          </a:p>
          <a:p>
            <a:pPr algn="ctr"/>
            <a:endParaRPr lang="fr-FR" sz="2800" dirty="0" smtClean="0">
              <a:solidFill>
                <a:schemeClr val="accent6">
                  <a:lumMod val="75000"/>
                </a:schemeClr>
              </a:solidFill>
            </a:endParaRPr>
          </a:p>
          <a:p>
            <a:pPr algn="ctr"/>
            <a:endParaRPr lang="fr-FR" sz="2800" dirty="0" smtClean="0">
              <a:solidFill>
                <a:schemeClr val="accent6">
                  <a:lumMod val="75000"/>
                </a:schemeClr>
              </a:solidFill>
            </a:endParaRPr>
          </a:p>
          <a:p>
            <a:pPr algn="ctr"/>
            <a:endParaRPr lang="fr-FR" sz="2800" dirty="0" smtClean="0">
              <a:solidFill>
                <a:schemeClr val="accent6">
                  <a:lumMod val="75000"/>
                </a:schemeClr>
              </a:solidFill>
            </a:endParaRPr>
          </a:p>
          <a:p>
            <a:pPr algn="ctr"/>
            <a:endParaRPr lang="fr-FR" sz="2800" dirty="0" smtClean="0">
              <a:solidFill>
                <a:schemeClr val="accent6">
                  <a:lumMod val="75000"/>
                </a:schemeClr>
              </a:solidFill>
            </a:endParaRPr>
          </a:p>
        </p:txBody>
      </p:sp>
      <p:sp>
        <p:nvSpPr>
          <p:cNvPr id="20" name="Rectangle 19"/>
          <p:cNvSpPr/>
          <p:nvPr/>
        </p:nvSpPr>
        <p:spPr>
          <a:xfrm>
            <a:off x="8057933" y="5892427"/>
            <a:ext cx="1086070" cy="965573"/>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ZoneTexte 11"/>
          <p:cNvSpPr txBox="1"/>
          <p:nvPr/>
        </p:nvSpPr>
        <p:spPr>
          <a:xfrm>
            <a:off x="294771" y="969293"/>
            <a:ext cx="7458361" cy="1446550"/>
          </a:xfrm>
          <a:prstGeom prst="rect">
            <a:avLst/>
          </a:prstGeom>
          <a:noFill/>
          <a:ln>
            <a:noFill/>
          </a:ln>
        </p:spPr>
        <p:txBody>
          <a:bodyPr wrap="square" rtlCol="0">
            <a:spAutoFit/>
          </a:bodyPr>
          <a:lstStyle/>
          <a:p>
            <a:pPr algn="just"/>
            <a:r>
              <a:rPr lang="fr-FR" b="1" dirty="0" smtClean="0">
                <a:solidFill>
                  <a:schemeClr val="accent5">
                    <a:lumMod val="75000"/>
                  </a:schemeClr>
                </a:solidFill>
              </a:rPr>
              <a:t>Médiation culturelle scientifique : les sciences sans l’égalité des sexes</a:t>
            </a:r>
            <a:endParaRPr lang="fr-FR" sz="1600" dirty="0"/>
          </a:p>
          <a:p>
            <a:pPr algn="just"/>
            <a:r>
              <a:rPr lang="fr-FR" sz="1400" dirty="0" smtClean="0"/>
              <a:t>La présentation aux publics des produits culturels scientifiques peut renforcer l’assignation des sciences au masculin – et à un certain type ambivalent de masculinité. </a:t>
            </a:r>
            <a:br>
              <a:rPr lang="fr-FR" sz="1400" dirty="0" smtClean="0"/>
            </a:br>
            <a:r>
              <a:rPr lang="fr-FR" sz="1400" dirty="0" smtClean="0"/>
              <a:t>Exemples : les jeux scientifiques </a:t>
            </a:r>
            <a:endParaRPr lang="is-IS" sz="1400" dirty="0" smtClean="0"/>
          </a:p>
          <a:p>
            <a:pPr algn="just"/>
            <a:endParaRPr lang="is-IS" sz="1400" dirty="0"/>
          </a:p>
          <a:p>
            <a:pPr algn="just"/>
            <a:endParaRPr lang="fr-FR" sz="1400" dirty="0"/>
          </a:p>
        </p:txBody>
      </p:sp>
      <p:pic>
        <p:nvPicPr>
          <p:cNvPr id="5" name="Image 4" descr="Capture d’écran 2017-01-16 à 18.17.27.png"/>
          <p:cNvPicPr>
            <a:picLocks noChangeAspect="1"/>
          </p:cNvPicPr>
          <p:nvPr/>
        </p:nvPicPr>
        <p:blipFill rotWithShape="1">
          <a:blip r:embed="rId2">
            <a:extLst>
              <a:ext uri="{28A0092B-C50C-407E-A947-70E740481C1C}">
                <a14:useLocalDpi xmlns:a14="http://schemas.microsoft.com/office/drawing/2010/main" val="0"/>
              </a:ext>
            </a:extLst>
          </a:blip>
          <a:srcRect l="20667" t="3972" r="3305"/>
          <a:stretch/>
        </p:blipFill>
        <p:spPr>
          <a:xfrm>
            <a:off x="2017550" y="2008464"/>
            <a:ext cx="2916901" cy="2587765"/>
          </a:xfrm>
          <a:prstGeom prst="rect">
            <a:avLst/>
          </a:prstGeom>
        </p:spPr>
      </p:pic>
      <p:pic>
        <p:nvPicPr>
          <p:cNvPr id="6" name="Image 5" descr="Capture d’écran 2017-01-16 à 18.17.54.png"/>
          <p:cNvPicPr>
            <a:picLocks noChangeAspect="1"/>
          </p:cNvPicPr>
          <p:nvPr/>
        </p:nvPicPr>
        <p:blipFill rotWithShape="1">
          <a:blip r:embed="rId3">
            <a:extLst>
              <a:ext uri="{28A0092B-C50C-407E-A947-70E740481C1C}">
                <a14:useLocalDpi xmlns:a14="http://schemas.microsoft.com/office/drawing/2010/main" val="0"/>
              </a:ext>
            </a:extLst>
          </a:blip>
          <a:srcRect l="22717" r="10455" b="8942"/>
          <a:stretch/>
        </p:blipFill>
        <p:spPr>
          <a:xfrm>
            <a:off x="4934453" y="2002577"/>
            <a:ext cx="2897692" cy="2397682"/>
          </a:xfrm>
          <a:prstGeom prst="rect">
            <a:avLst/>
          </a:prstGeom>
        </p:spPr>
      </p:pic>
      <p:pic>
        <p:nvPicPr>
          <p:cNvPr id="7" name="Image 6" descr="Capture d’écran 2017-01-16 à 18.18.09.png"/>
          <p:cNvPicPr>
            <a:picLocks noChangeAspect="1"/>
          </p:cNvPicPr>
          <p:nvPr/>
        </p:nvPicPr>
        <p:blipFill rotWithShape="1">
          <a:blip r:embed="rId4">
            <a:extLst>
              <a:ext uri="{28A0092B-C50C-407E-A947-70E740481C1C}">
                <a14:useLocalDpi xmlns:a14="http://schemas.microsoft.com/office/drawing/2010/main" val="0"/>
              </a:ext>
            </a:extLst>
          </a:blip>
          <a:srcRect l="20956" r="9230" b="10222"/>
          <a:stretch/>
        </p:blipFill>
        <p:spPr>
          <a:xfrm>
            <a:off x="2017548" y="4379745"/>
            <a:ext cx="2916903" cy="2397129"/>
          </a:xfrm>
          <a:prstGeom prst="rect">
            <a:avLst/>
          </a:prstGeom>
        </p:spPr>
      </p:pic>
      <p:pic>
        <p:nvPicPr>
          <p:cNvPr id="11" name="Image 10" descr="Capture d’écran 2017-01-16 à 18.17.45.png"/>
          <p:cNvPicPr>
            <a:picLocks noChangeAspect="1"/>
          </p:cNvPicPr>
          <p:nvPr/>
        </p:nvPicPr>
        <p:blipFill rotWithShape="1">
          <a:blip r:embed="rId5">
            <a:extLst>
              <a:ext uri="{28A0092B-C50C-407E-A947-70E740481C1C}">
                <a14:useLocalDpi xmlns:a14="http://schemas.microsoft.com/office/drawing/2010/main" val="0"/>
              </a:ext>
            </a:extLst>
          </a:blip>
          <a:srcRect l="21688" r="13558" b="6871"/>
          <a:stretch/>
        </p:blipFill>
        <p:spPr>
          <a:xfrm>
            <a:off x="4934452" y="4379745"/>
            <a:ext cx="2897692" cy="2410833"/>
          </a:xfrm>
          <a:prstGeom prst="rect">
            <a:avLst/>
          </a:prstGeom>
        </p:spPr>
      </p:pic>
      <p:pic>
        <p:nvPicPr>
          <p:cNvPr id="14" name="Image 13" descr="Capture d’écran 2017-01-16 à 18.22.01.png"/>
          <p:cNvPicPr>
            <a:picLocks noChangeAspect="1"/>
          </p:cNvPicPr>
          <p:nvPr/>
        </p:nvPicPr>
        <p:blipFill rotWithShape="1">
          <a:blip r:embed="rId6">
            <a:extLst>
              <a:ext uri="{28A0092B-C50C-407E-A947-70E740481C1C}">
                <a14:useLocalDpi xmlns:a14="http://schemas.microsoft.com/office/drawing/2010/main" val="0"/>
              </a:ext>
            </a:extLst>
          </a:blip>
          <a:srcRect l="4478" t="5724" b="3769"/>
          <a:stretch/>
        </p:blipFill>
        <p:spPr>
          <a:xfrm>
            <a:off x="294771" y="2116277"/>
            <a:ext cx="1685554" cy="4714782"/>
          </a:xfrm>
          <a:prstGeom prst="rect">
            <a:avLst/>
          </a:prstGeom>
        </p:spPr>
      </p:pic>
    </p:spTree>
    <p:extLst>
      <p:ext uri="{BB962C8B-B14F-4D97-AF65-F5344CB8AC3E}">
        <p14:creationId xmlns:p14="http://schemas.microsoft.com/office/powerpoint/2010/main" val="154120882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54000" y="1981200"/>
            <a:ext cx="7477760" cy="2062103"/>
          </a:xfrm>
          <a:prstGeom prst="rect">
            <a:avLst/>
          </a:prstGeom>
        </p:spPr>
        <p:txBody>
          <a:bodyPr wrap="square">
            <a:spAutoFit/>
          </a:bodyPr>
          <a:lstStyle/>
          <a:p>
            <a:pPr algn="ctr"/>
            <a:r>
              <a:rPr lang="fr-FR" sz="3200" b="1" dirty="0" smtClean="0">
                <a:solidFill>
                  <a:srgbClr val="E46C0A"/>
                </a:solidFill>
              </a:rPr>
              <a:t>Le capital culturel scientifique des enfants de milieux populaires : </a:t>
            </a:r>
          </a:p>
          <a:p>
            <a:pPr algn="ctr"/>
            <a:endParaRPr lang="fr-FR" sz="3200" b="1" dirty="0">
              <a:solidFill>
                <a:srgbClr val="E46C0A"/>
              </a:solidFill>
            </a:endParaRPr>
          </a:p>
          <a:p>
            <a:pPr algn="ctr"/>
            <a:r>
              <a:rPr lang="fr-FR" sz="3200" b="1" dirty="0" smtClean="0">
                <a:solidFill>
                  <a:srgbClr val="E46C0A"/>
                </a:solidFill>
              </a:rPr>
              <a:t>accès et pratiques au prisme du genre</a:t>
            </a:r>
            <a:endParaRPr lang="fr-FR" sz="3200" dirty="0" smtClean="0">
              <a:solidFill>
                <a:srgbClr val="E46C0A"/>
              </a:solidFill>
            </a:endParaRPr>
          </a:p>
        </p:txBody>
      </p:sp>
      <p:sp>
        <p:nvSpPr>
          <p:cNvPr id="19" name="ZoneTexte 18"/>
          <p:cNvSpPr txBox="1"/>
          <p:nvPr/>
        </p:nvSpPr>
        <p:spPr>
          <a:xfrm>
            <a:off x="8057933" y="1"/>
            <a:ext cx="1086069" cy="6001641"/>
          </a:xfrm>
          <a:prstGeom prst="rect">
            <a:avLst/>
          </a:prstGeom>
          <a:solidFill>
            <a:schemeClr val="accent6">
              <a:lumMod val="75000"/>
            </a:schemeClr>
          </a:solidFill>
        </p:spPr>
        <p:txBody>
          <a:bodyPr wrap="square" rtlCol="0">
            <a:spAutoFit/>
          </a:bodyPr>
          <a:lstStyle/>
          <a:p>
            <a:pPr algn="ctr"/>
            <a:r>
              <a:rPr lang="fr-FR" sz="1200" b="1" dirty="0" smtClean="0">
                <a:solidFill>
                  <a:schemeClr val="accent5">
                    <a:lumMod val="75000"/>
                  </a:schemeClr>
                </a:solidFill>
              </a:rPr>
              <a:t>Tous (in)égaux devant la culture scientifique ?</a:t>
            </a:r>
            <a:endParaRPr lang="fr-FR" sz="1300" b="1" dirty="0" smtClean="0">
              <a:solidFill>
                <a:schemeClr val="accent5">
                  <a:lumMod val="75000"/>
                </a:schemeClr>
              </a:solidFill>
            </a:endParaRPr>
          </a:p>
          <a:p>
            <a:pPr algn="ctr"/>
            <a:endParaRPr lang="fr-FR" sz="1200" b="1" dirty="0" smtClean="0">
              <a:solidFill>
                <a:schemeClr val="bg1"/>
              </a:solidFill>
            </a:endParaRPr>
          </a:p>
          <a:p>
            <a:pPr algn="ctr"/>
            <a:r>
              <a:rPr lang="fr-FR" sz="1200" b="1" dirty="0" smtClean="0">
                <a:solidFill>
                  <a:schemeClr val="accent6">
                    <a:lumMod val="60000"/>
                    <a:lumOff val="40000"/>
                  </a:schemeClr>
                </a:solidFill>
              </a:rPr>
              <a:t>Introduction</a:t>
            </a:r>
          </a:p>
          <a:p>
            <a:pPr algn="ctr"/>
            <a:endParaRPr lang="fr-FR" sz="1200" b="1" dirty="0">
              <a:solidFill>
                <a:schemeClr val="bg1"/>
              </a:solidFill>
            </a:endParaRPr>
          </a:p>
          <a:p>
            <a:pPr algn="ctr"/>
            <a:r>
              <a:rPr lang="fr-FR" sz="1200" b="1" dirty="0" smtClean="0">
                <a:solidFill>
                  <a:schemeClr val="accent6">
                    <a:lumMod val="60000"/>
                    <a:lumOff val="40000"/>
                  </a:schemeClr>
                </a:solidFill>
              </a:rPr>
              <a:t>Terrain et méthodologie</a:t>
            </a:r>
          </a:p>
          <a:p>
            <a:pPr algn="ctr"/>
            <a:endParaRPr lang="fr-FR" sz="1200" b="1" dirty="0">
              <a:solidFill>
                <a:schemeClr val="bg1"/>
              </a:solidFill>
            </a:endParaRPr>
          </a:p>
          <a:p>
            <a:pPr algn="ctr"/>
            <a:r>
              <a:rPr lang="fr-FR" sz="1200" b="1" dirty="0" smtClean="0">
                <a:solidFill>
                  <a:schemeClr val="accent6">
                    <a:lumMod val="60000"/>
                    <a:lumOff val="40000"/>
                  </a:schemeClr>
                </a:solidFill>
              </a:rPr>
              <a:t>Science bleue, science rose</a:t>
            </a:r>
          </a:p>
          <a:p>
            <a:pPr algn="ctr"/>
            <a:endParaRPr lang="fr-FR" sz="1200" b="1" dirty="0">
              <a:solidFill>
                <a:schemeClr val="bg1"/>
              </a:solidFill>
            </a:endParaRPr>
          </a:p>
          <a:p>
            <a:pPr algn="ctr"/>
            <a:r>
              <a:rPr lang="fr-FR" sz="1200" b="1" dirty="0" smtClean="0">
                <a:solidFill>
                  <a:schemeClr val="bg1"/>
                </a:solidFill>
              </a:rPr>
              <a:t>Le capital culturel des enfants de milieux populaires</a:t>
            </a:r>
          </a:p>
          <a:p>
            <a:pPr algn="ctr"/>
            <a:endParaRPr lang="fr-FR" sz="1200" b="1" dirty="0">
              <a:solidFill>
                <a:schemeClr val="bg1"/>
              </a:solidFill>
            </a:endParaRPr>
          </a:p>
          <a:p>
            <a:pPr algn="ctr"/>
            <a:endParaRPr lang="fr-FR" sz="1200" b="1" dirty="0" smtClean="0">
              <a:solidFill>
                <a:schemeClr val="bg1"/>
              </a:solidFill>
            </a:endParaRPr>
          </a:p>
          <a:p>
            <a:pPr algn="ctr"/>
            <a:endParaRPr lang="fr-FR" sz="1200" b="1" dirty="0">
              <a:solidFill>
                <a:schemeClr val="bg1"/>
              </a:solidFill>
            </a:endParaRPr>
          </a:p>
          <a:p>
            <a:pPr algn="ctr"/>
            <a:endParaRPr lang="fr-FR" sz="1200" b="1" dirty="0" smtClean="0">
              <a:solidFill>
                <a:schemeClr val="bg1"/>
              </a:solidFill>
            </a:endParaRPr>
          </a:p>
          <a:p>
            <a:pPr algn="ctr"/>
            <a:endParaRPr lang="fr-FR" sz="1200" b="1" dirty="0">
              <a:solidFill>
                <a:schemeClr val="bg1"/>
              </a:solidFill>
            </a:endParaRPr>
          </a:p>
          <a:p>
            <a:pPr algn="ctr"/>
            <a:endParaRPr lang="fr-FR" sz="1200" b="1" dirty="0" smtClean="0">
              <a:solidFill>
                <a:schemeClr val="bg1"/>
              </a:solidFill>
            </a:endParaRPr>
          </a:p>
          <a:p>
            <a:pPr algn="ctr"/>
            <a:endParaRPr lang="fr-FR" sz="1200" b="1" dirty="0">
              <a:solidFill>
                <a:schemeClr val="bg1"/>
              </a:solidFill>
            </a:endParaRPr>
          </a:p>
          <a:p>
            <a:pPr algn="ctr"/>
            <a:endParaRPr lang="fr-FR" sz="1200" b="1" dirty="0" smtClean="0">
              <a:solidFill>
                <a:schemeClr val="bg1"/>
              </a:solidFill>
            </a:endParaRPr>
          </a:p>
          <a:p>
            <a:pPr algn="ctr"/>
            <a:endParaRPr lang="fr-FR" sz="1200" b="1" dirty="0">
              <a:solidFill>
                <a:schemeClr val="bg1"/>
              </a:solidFill>
            </a:endParaRPr>
          </a:p>
          <a:p>
            <a:pPr algn="ctr"/>
            <a:endParaRPr lang="fr-FR" sz="1200" b="1" dirty="0" smtClean="0">
              <a:solidFill>
                <a:schemeClr val="bg1"/>
              </a:solidFill>
            </a:endParaRPr>
          </a:p>
          <a:p>
            <a:pPr algn="ctr"/>
            <a:endParaRPr lang="fr-FR" sz="1200" b="1" dirty="0">
              <a:solidFill>
                <a:schemeClr val="bg1"/>
              </a:solidFill>
            </a:endParaRPr>
          </a:p>
          <a:p>
            <a:pPr algn="ctr"/>
            <a:endParaRPr lang="fr-FR" sz="1200" b="1" dirty="0" smtClean="0">
              <a:solidFill>
                <a:schemeClr val="bg1"/>
              </a:solidFill>
            </a:endParaRPr>
          </a:p>
          <a:p>
            <a:pPr algn="ctr"/>
            <a:endParaRPr lang="fr-FR" sz="1200" b="1" dirty="0" smtClean="0">
              <a:solidFill>
                <a:schemeClr val="bg1"/>
              </a:solidFill>
            </a:endParaRPr>
          </a:p>
        </p:txBody>
      </p:sp>
      <p:sp>
        <p:nvSpPr>
          <p:cNvPr id="20" name="Rectangle 19"/>
          <p:cNvSpPr/>
          <p:nvPr/>
        </p:nvSpPr>
        <p:spPr>
          <a:xfrm>
            <a:off x="8057933" y="5892427"/>
            <a:ext cx="1086070" cy="965573"/>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167844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8057930" cy="830997"/>
          </a:xfrm>
          <a:prstGeom prst="rect">
            <a:avLst/>
          </a:prstGeom>
        </p:spPr>
        <p:txBody>
          <a:bodyPr wrap="square">
            <a:spAutoFit/>
          </a:bodyPr>
          <a:lstStyle/>
          <a:p>
            <a:pPr algn="r"/>
            <a:r>
              <a:rPr lang="fr-FR" sz="2400" b="1" dirty="0" smtClean="0">
                <a:solidFill>
                  <a:srgbClr val="E46C0A"/>
                </a:solidFill>
              </a:rPr>
              <a:t>Le capital culturel scientifique des enfants de milieux populaires : accès et pratiques au prisme du genre</a:t>
            </a:r>
            <a:endParaRPr lang="fr-FR" sz="2400" dirty="0" smtClean="0">
              <a:solidFill>
                <a:srgbClr val="E46C0A"/>
              </a:solidFill>
            </a:endParaRPr>
          </a:p>
        </p:txBody>
      </p:sp>
      <p:sp>
        <p:nvSpPr>
          <p:cNvPr id="19" name="ZoneTexte 18"/>
          <p:cNvSpPr txBox="1"/>
          <p:nvPr/>
        </p:nvSpPr>
        <p:spPr>
          <a:xfrm>
            <a:off x="8057933" y="1"/>
            <a:ext cx="1086069" cy="6001641"/>
          </a:xfrm>
          <a:prstGeom prst="rect">
            <a:avLst/>
          </a:prstGeom>
          <a:solidFill>
            <a:schemeClr val="accent6">
              <a:lumMod val="75000"/>
            </a:schemeClr>
          </a:solidFill>
        </p:spPr>
        <p:txBody>
          <a:bodyPr wrap="square" rtlCol="0">
            <a:spAutoFit/>
          </a:bodyPr>
          <a:lstStyle/>
          <a:p>
            <a:pPr algn="ctr"/>
            <a:r>
              <a:rPr lang="fr-FR" sz="1200" b="1" dirty="0" smtClean="0">
                <a:solidFill>
                  <a:schemeClr val="accent5">
                    <a:lumMod val="75000"/>
                  </a:schemeClr>
                </a:solidFill>
              </a:rPr>
              <a:t>Tous (in)égaux devant la culture scientifique ?</a:t>
            </a:r>
            <a:endParaRPr lang="fr-FR" sz="1300" b="1" dirty="0" smtClean="0">
              <a:solidFill>
                <a:schemeClr val="accent5">
                  <a:lumMod val="75000"/>
                </a:schemeClr>
              </a:solidFill>
            </a:endParaRPr>
          </a:p>
          <a:p>
            <a:pPr algn="ctr"/>
            <a:endParaRPr lang="fr-FR" sz="1200" b="1" dirty="0" smtClean="0">
              <a:solidFill>
                <a:schemeClr val="bg1"/>
              </a:solidFill>
            </a:endParaRPr>
          </a:p>
          <a:p>
            <a:pPr algn="ctr"/>
            <a:r>
              <a:rPr lang="fr-FR" sz="1200" b="1" dirty="0" smtClean="0">
                <a:solidFill>
                  <a:schemeClr val="accent6">
                    <a:lumMod val="60000"/>
                    <a:lumOff val="40000"/>
                  </a:schemeClr>
                </a:solidFill>
              </a:rPr>
              <a:t>Introduction</a:t>
            </a:r>
          </a:p>
          <a:p>
            <a:pPr algn="ctr"/>
            <a:endParaRPr lang="fr-FR" sz="1200" b="1" dirty="0">
              <a:solidFill>
                <a:schemeClr val="bg1"/>
              </a:solidFill>
            </a:endParaRPr>
          </a:p>
          <a:p>
            <a:pPr algn="ctr"/>
            <a:r>
              <a:rPr lang="fr-FR" sz="1200" b="1" dirty="0" smtClean="0">
                <a:solidFill>
                  <a:schemeClr val="accent6">
                    <a:lumMod val="60000"/>
                    <a:lumOff val="40000"/>
                  </a:schemeClr>
                </a:solidFill>
              </a:rPr>
              <a:t>Terrain et méthodologie</a:t>
            </a:r>
          </a:p>
          <a:p>
            <a:pPr algn="ctr"/>
            <a:endParaRPr lang="fr-FR" sz="1200" b="1" dirty="0">
              <a:solidFill>
                <a:schemeClr val="bg1"/>
              </a:solidFill>
            </a:endParaRPr>
          </a:p>
          <a:p>
            <a:pPr algn="ctr"/>
            <a:r>
              <a:rPr lang="fr-FR" sz="1200" b="1" dirty="0" smtClean="0">
                <a:solidFill>
                  <a:schemeClr val="accent6">
                    <a:lumMod val="60000"/>
                    <a:lumOff val="40000"/>
                  </a:schemeClr>
                </a:solidFill>
              </a:rPr>
              <a:t>Science bleue, science rose</a:t>
            </a:r>
          </a:p>
          <a:p>
            <a:pPr algn="ctr"/>
            <a:endParaRPr lang="fr-FR" sz="1200" b="1" dirty="0">
              <a:solidFill>
                <a:schemeClr val="bg1"/>
              </a:solidFill>
            </a:endParaRPr>
          </a:p>
          <a:p>
            <a:pPr algn="ctr"/>
            <a:r>
              <a:rPr lang="fr-FR" sz="1200" b="1" dirty="0" smtClean="0">
                <a:solidFill>
                  <a:schemeClr val="bg1"/>
                </a:solidFill>
              </a:rPr>
              <a:t>Le capital culturel des enfants de milieux populaires</a:t>
            </a:r>
          </a:p>
          <a:p>
            <a:pPr algn="ctr"/>
            <a:endParaRPr lang="fr-FR" sz="1200" b="1" dirty="0">
              <a:solidFill>
                <a:schemeClr val="bg1"/>
              </a:solidFill>
            </a:endParaRPr>
          </a:p>
          <a:p>
            <a:pPr algn="ctr"/>
            <a:endParaRPr lang="fr-FR" sz="1200" b="1" dirty="0" smtClean="0">
              <a:solidFill>
                <a:schemeClr val="bg1"/>
              </a:solidFill>
            </a:endParaRPr>
          </a:p>
          <a:p>
            <a:pPr algn="ctr"/>
            <a:endParaRPr lang="fr-FR" sz="1200" b="1" dirty="0">
              <a:solidFill>
                <a:schemeClr val="bg1"/>
              </a:solidFill>
            </a:endParaRPr>
          </a:p>
          <a:p>
            <a:pPr algn="ctr"/>
            <a:endParaRPr lang="fr-FR" sz="1200" b="1" dirty="0" smtClean="0">
              <a:solidFill>
                <a:schemeClr val="bg1"/>
              </a:solidFill>
            </a:endParaRPr>
          </a:p>
          <a:p>
            <a:pPr algn="ctr"/>
            <a:endParaRPr lang="fr-FR" sz="1200" b="1" dirty="0">
              <a:solidFill>
                <a:schemeClr val="bg1"/>
              </a:solidFill>
            </a:endParaRPr>
          </a:p>
          <a:p>
            <a:pPr algn="ctr"/>
            <a:endParaRPr lang="fr-FR" sz="1200" b="1" dirty="0" smtClean="0">
              <a:solidFill>
                <a:schemeClr val="bg1"/>
              </a:solidFill>
            </a:endParaRPr>
          </a:p>
          <a:p>
            <a:pPr algn="ctr"/>
            <a:endParaRPr lang="fr-FR" sz="1200" b="1" dirty="0">
              <a:solidFill>
                <a:schemeClr val="bg1"/>
              </a:solidFill>
            </a:endParaRPr>
          </a:p>
          <a:p>
            <a:pPr algn="ctr"/>
            <a:endParaRPr lang="fr-FR" sz="1200" b="1" dirty="0" smtClean="0">
              <a:solidFill>
                <a:schemeClr val="bg1"/>
              </a:solidFill>
            </a:endParaRPr>
          </a:p>
          <a:p>
            <a:pPr algn="ctr"/>
            <a:endParaRPr lang="fr-FR" sz="1200" b="1" dirty="0">
              <a:solidFill>
                <a:schemeClr val="bg1"/>
              </a:solidFill>
            </a:endParaRPr>
          </a:p>
          <a:p>
            <a:pPr algn="ctr"/>
            <a:endParaRPr lang="fr-FR" sz="1200" b="1" dirty="0" smtClean="0">
              <a:solidFill>
                <a:schemeClr val="bg1"/>
              </a:solidFill>
            </a:endParaRPr>
          </a:p>
          <a:p>
            <a:pPr algn="ctr"/>
            <a:endParaRPr lang="fr-FR" sz="1200" b="1" dirty="0">
              <a:solidFill>
                <a:schemeClr val="bg1"/>
              </a:solidFill>
            </a:endParaRPr>
          </a:p>
          <a:p>
            <a:pPr algn="ctr"/>
            <a:endParaRPr lang="fr-FR" sz="1200" b="1" dirty="0" smtClean="0">
              <a:solidFill>
                <a:schemeClr val="bg1"/>
              </a:solidFill>
            </a:endParaRPr>
          </a:p>
          <a:p>
            <a:pPr algn="ctr"/>
            <a:endParaRPr lang="fr-FR" sz="1200" b="1" dirty="0" smtClean="0">
              <a:solidFill>
                <a:schemeClr val="bg1"/>
              </a:solidFill>
            </a:endParaRPr>
          </a:p>
        </p:txBody>
      </p:sp>
      <p:sp>
        <p:nvSpPr>
          <p:cNvPr id="20" name="Rectangle 19"/>
          <p:cNvSpPr/>
          <p:nvPr/>
        </p:nvSpPr>
        <p:spPr>
          <a:xfrm>
            <a:off x="8057933" y="5892427"/>
            <a:ext cx="1086070" cy="965573"/>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ZoneTexte 11"/>
          <p:cNvSpPr txBox="1"/>
          <p:nvPr/>
        </p:nvSpPr>
        <p:spPr>
          <a:xfrm>
            <a:off x="367655" y="924733"/>
            <a:ext cx="7262927" cy="1231106"/>
          </a:xfrm>
          <a:prstGeom prst="rect">
            <a:avLst/>
          </a:prstGeom>
          <a:noFill/>
          <a:ln>
            <a:noFill/>
          </a:ln>
        </p:spPr>
        <p:txBody>
          <a:bodyPr wrap="square" rtlCol="0">
            <a:spAutoFit/>
          </a:bodyPr>
          <a:lstStyle/>
          <a:p>
            <a:pPr algn="just"/>
            <a:r>
              <a:rPr lang="fr-FR" sz="1600" b="1" dirty="0" smtClean="0">
                <a:solidFill>
                  <a:srgbClr val="000000"/>
                </a:solidFill>
              </a:rPr>
              <a:t>Les pratiques réelles des enfants et leurs appropriations reflètent-elles cette segmentation </a:t>
            </a:r>
            <a:r>
              <a:rPr lang="fr-FR" sz="1600" b="1" dirty="0" err="1" smtClean="0">
                <a:solidFill>
                  <a:srgbClr val="000000"/>
                </a:solidFill>
              </a:rPr>
              <a:t>genrée</a:t>
            </a:r>
            <a:r>
              <a:rPr lang="fr-FR" sz="1600" b="1" dirty="0" smtClean="0">
                <a:solidFill>
                  <a:srgbClr val="000000"/>
                </a:solidFill>
              </a:rPr>
              <a:t> et sociale ?</a:t>
            </a:r>
          </a:p>
          <a:p>
            <a:pPr algn="just"/>
            <a:endParaRPr lang="fr-FR" sz="1400" b="1" dirty="0">
              <a:solidFill>
                <a:srgbClr val="000000"/>
              </a:solidFill>
            </a:endParaRPr>
          </a:p>
          <a:p>
            <a:pPr algn="just"/>
            <a:endParaRPr lang="is-IS" sz="1400" dirty="0"/>
          </a:p>
          <a:p>
            <a:pPr algn="just"/>
            <a:endParaRPr lang="fr-FR" sz="1400" dirty="0"/>
          </a:p>
        </p:txBody>
      </p:sp>
    </p:spTree>
    <p:extLst>
      <p:ext uri="{BB962C8B-B14F-4D97-AF65-F5344CB8AC3E}">
        <p14:creationId xmlns:p14="http://schemas.microsoft.com/office/powerpoint/2010/main" val="154075229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er 7"/>
          <p:cNvGrpSpPr/>
          <p:nvPr/>
        </p:nvGrpSpPr>
        <p:grpSpPr>
          <a:xfrm>
            <a:off x="8057933" y="1"/>
            <a:ext cx="1086070" cy="6986528"/>
            <a:chOff x="7988202" y="-76976"/>
            <a:chExt cx="1155798" cy="7519003"/>
          </a:xfrm>
        </p:grpSpPr>
        <p:sp>
          <p:nvSpPr>
            <p:cNvPr id="6" name="ZoneTexte 5"/>
            <p:cNvSpPr txBox="1"/>
            <p:nvPr/>
          </p:nvSpPr>
          <p:spPr>
            <a:xfrm>
              <a:off x="7988202" y="-76976"/>
              <a:ext cx="1155797" cy="7519003"/>
            </a:xfrm>
            <a:prstGeom prst="rect">
              <a:avLst/>
            </a:prstGeom>
            <a:solidFill>
              <a:schemeClr val="accent6">
                <a:lumMod val="75000"/>
              </a:schemeClr>
            </a:solidFill>
          </p:spPr>
          <p:txBody>
            <a:bodyPr wrap="square" rtlCol="0">
              <a:spAutoFit/>
            </a:bodyPr>
            <a:lstStyle/>
            <a:p>
              <a:pPr algn="ctr"/>
              <a:r>
                <a:rPr lang="fr-FR" sz="1200" b="1" dirty="0" smtClean="0">
                  <a:solidFill>
                    <a:schemeClr val="accent5">
                      <a:lumMod val="75000"/>
                    </a:schemeClr>
                  </a:solidFill>
                </a:rPr>
                <a:t>Tous (in)égaux devant la culture scientifique ?</a:t>
              </a:r>
              <a:endParaRPr lang="fr-FR" sz="1300" b="1" dirty="0" smtClean="0">
                <a:solidFill>
                  <a:schemeClr val="accent5">
                    <a:lumMod val="75000"/>
                  </a:schemeClr>
                </a:solidFill>
              </a:endParaRPr>
            </a:p>
            <a:p>
              <a:pPr algn="ctr"/>
              <a:endParaRPr lang="fr-FR" sz="1200" b="1" dirty="0" smtClean="0">
                <a:solidFill>
                  <a:schemeClr val="bg1"/>
                </a:solidFill>
              </a:endParaRPr>
            </a:p>
            <a:p>
              <a:pPr algn="ctr"/>
              <a:r>
                <a:rPr lang="fr-FR" sz="1200" b="1" dirty="0" smtClean="0">
                  <a:solidFill>
                    <a:schemeClr val="bg1"/>
                  </a:solidFill>
                </a:rPr>
                <a:t>Introduction</a:t>
              </a:r>
            </a:p>
            <a:p>
              <a:pPr algn="ctr"/>
              <a:endParaRPr lang="fr-FR" sz="2800" dirty="0" smtClean="0">
                <a:solidFill>
                  <a:schemeClr val="accent6">
                    <a:lumMod val="75000"/>
                  </a:schemeClr>
                </a:solidFill>
              </a:endParaRPr>
            </a:p>
            <a:p>
              <a:pPr algn="ctr"/>
              <a:endParaRPr lang="fr-FR" sz="2800" dirty="0" smtClean="0">
                <a:solidFill>
                  <a:schemeClr val="accent6">
                    <a:lumMod val="75000"/>
                  </a:schemeClr>
                </a:solidFill>
              </a:endParaRPr>
            </a:p>
            <a:p>
              <a:pPr algn="ctr"/>
              <a:endParaRPr lang="fr-FR" sz="2800" dirty="0" smtClean="0">
                <a:solidFill>
                  <a:schemeClr val="accent6">
                    <a:lumMod val="75000"/>
                  </a:schemeClr>
                </a:solidFill>
              </a:endParaRPr>
            </a:p>
            <a:p>
              <a:pPr algn="ctr"/>
              <a:endParaRPr lang="fr-FR" sz="2800" dirty="0" smtClean="0">
                <a:solidFill>
                  <a:schemeClr val="accent6">
                    <a:lumMod val="75000"/>
                  </a:schemeClr>
                </a:solidFill>
              </a:endParaRPr>
            </a:p>
            <a:p>
              <a:pPr algn="ctr"/>
              <a:endParaRPr lang="fr-FR" sz="2800" dirty="0" smtClean="0">
                <a:solidFill>
                  <a:schemeClr val="accent6">
                    <a:lumMod val="75000"/>
                  </a:schemeClr>
                </a:solidFill>
              </a:endParaRPr>
            </a:p>
            <a:p>
              <a:pPr algn="ctr"/>
              <a:endParaRPr lang="fr-FR" sz="2800" dirty="0" smtClean="0">
                <a:solidFill>
                  <a:schemeClr val="accent6">
                    <a:lumMod val="75000"/>
                  </a:schemeClr>
                </a:solidFill>
              </a:endParaRPr>
            </a:p>
            <a:p>
              <a:pPr algn="ctr"/>
              <a:endParaRPr lang="fr-FR" sz="2800" dirty="0" smtClean="0">
                <a:solidFill>
                  <a:schemeClr val="accent6">
                    <a:lumMod val="75000"/>
                  </a:schemeClr>
                </a:solidFill>
              </a:endParaRPr>
            </a:p>
            <a:p>
              <a:pPr algn="ctr"/>
              <a:endParaRPr lang="fr-FR" sz="2800" dirty="0" smtClean="0">
                <a:solidFill>
                  <a:schemeClr val="accent6">
                    <a:lumMod val="75000"/>
                  </a:schemeClr>
                </a:solidFill>
              </a:endParaRPr>
            </a:p>
            <a:p>
              <a:pPr algn="ctr"/>
              <a:endParaRPr lang="fr-FR" sz="2800" dirty="0" smtClean="0">
                <a:solidFill>
                  <a:schemeClr val="accent6">
                    <a:lumMod val="75000"/>
                  </a:schemeClr>
                </a:solidFill>
              </a:endParaRPr>
            </a:p>
            <a:p>
              <a:pPr algn="ctr"/>
              <a:endParaRPr lang="fr-FR" sz="2800" dirty="0" smtClean="0">
                <a:solidFill>
                  <a:schemeClr val="accent6">
                    <a:lumMod val="75000"/>
                  </a:schemeClr>
                </a:solidFill>
              </a:endParaRPr>
            </a:p>
            <a:p>
              <a:pPr algn="ctr"/>
              <a:endParaRPr lang="fr-FR" sz="2800" dirty="0" smtClean="0">
                <a:solidFill>
                  <a:schemeClr val="accent6">
                    <a:lumMod val="75000"/>
                  </a:schemeClr>
                </a:solidFill>
              </a:endParaRPr>
            </a:p>
            <a:p>
              <a:pPr algn="ctr"/>
              <a:endParaRPr lang="fr-FR" sz="2800" dirty="0" smtClean="0">
                <a:solidFill>
                  <a:schemeClr val="accent6">
                    <a:lumMod val="75000"/>
                  </a:schemeClr>
                </a:solidFill>
              </a:endParaRPr>
            </a:p>
            <a:p>
              <a:pPr algn="ctr"/>
              <a:endParaRPr lang="fr-FR" sz="2800" dirty="0" smtClean="0">
                <a:solidFill>
                  <a:schemeClr val="accent6">
                    <a:lumMod val="75000"/>
                  </a:schemeClr>
                </a:solidFill>
              </a:endParaRPr>
            </a:p>
          </p:txBody>
        </p:sp>
        <p:sp>
          <p:nvSpPr>
            <p:cNvPr id="7" name="Rectangle 6"/>
            <p:cNvSpPr/>
            <p:nvPr/>
          </p:nvSpPr>
          <p:spPr>
            <a:xfrm>
              <a:off x="7988202" y="6264538"/>
              <a:ext cx="1155798" cy="1039164"/>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9" name="Rectangle 8"/>
          <p:cNvSpPr/>
          <p:nvPr/>
        </p:nvSpPr>
        <p:spPr>
          <a:xfrm>
            <a:off x="6260453" y="0"/>
            <a:ext cx="1783361" cy="461665"/>
          </a:xfrm>
          <a:prstGeom prst="rect">
            <a:avLst/>
          </a:prstGeom>
        </p:spPr>
        <p:txBody>
          <a:bodyPr wrap="none">
            <a:spAutoFit/>
          </a:bodyPr>
          <a:lstStyle/>
          <a:p>
            <a:pPr algn="ctr"/>
            <a:r>
              <a:rPr lang="en-US" sz="2400" b="1" smtClean="0">
                <a:solidFill>
                  <a:srgbClr val="E46C0A"/>
                </a:solidFill>
              </a:rPr>
              <a:t>Introduction</a:t>
            </a:r>
            <a:endParaRPr lang="en-US" sz="2400" smtClean="0">
              <a:solidFill>
                <a:srgbClr val="E46C0A"/>
              </a:solidFill>
            </a:endParaRPr>
          </a:p>
        </p:txBody>
      </p:sp>
      <p:sp>
        <p:nvSpPr>
          <p:cNvPr id="2" name="ZoneTexte 1"/>
          <p:cNvSpPr txBox="1"/>
          <p:nvPr/>
        </p:nvSpPr>
        <p:spPr>
          <a:xfrm>
            <a:off x="482114" y="874755"/>
            <a:ext cx="6731486" cy="369332"/>
          </a:xfrm>
          <a:prstGeom prst="rect">
            <a:avLst/>
          </a:prstGeom>
          <a:noFill/>
        </p:spPr>
        <p:txBody>
          <a:bodyPr wrap="square" rtlCol="0">
            <a:spAutoFit/>
          </a:bodyPr>
          <a:lstStyle/>
          <a:p>
            <a:r>
              <a:rPr lang="fr-FR" b="1" dirty="0" smtClean="0"/>
              <a:t>Il n’est pas donné à tout le monde de devenir un ou une scientifique</a:t>
            </a:r>
          </a:p>
        </p:txBody>
      </p:sp>
    </p:spTree>
    <p:extLst>
      <p:ext uri="{BB962C8B-B14F-4D97-AF65-F5344CB8AC3E}">
        <p14:creationId xmlns:p14="http://schemas.microsoft.com/office/powerpoint/2010/main" val="251683271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8057930" cy="830997"/>
          </a:xfrm>
          <a:prstGeom prst="rect">
            <a:avLst/>
          </a:prstGeom>
        </p:spPr>
        <p:txBody>
          <a:bodyPr wrap="square">
            <a:spAutoFit/>
          </a:bodyPr>
          <a:lstStyle/>
          <a:p>
            <a:pPr algn="r"/>
            <a:r>
              <a:rPr lang="fr-FR" sz="2400" b="1" dirty="0" smtClean="0">
                <a:solidFill>
                  <a:srgbClr val="E46C0A"/>
                </a:solidFill>
              </a:rPr>
              <a:t>Le capital culturel scientifique des enfants de milieux populaires : accès et pratiques au prisme du genre</a:t>
            </a:r>
            <a:endParaRPr lang="fr-FR" sz="2400" dirty="0" smtClean="0">
              <a:solidFill>
                <a:srgbClr val="E46C0A"/>
              </a:solidFill>
            </a:endParaRPr>
          </a:p>
        </p:txBody>
      </p:sp>
      <p:sp>
        <p:nvSpPr>
          <p:cNvPr id="19" name="ZoneTexte 18"/>
          <p:cNvSpPr txBox="1"/>
          <p:nvPr/>
        </p:nvSpPr>
        <p:spPr>
          <a:xfrm>
            <a:off x="8057933" y="1"/>
            <a:ext cx="1086069" cy="6001641"/>
          </a:xfrm>
          <a:prstGeom prst="rect">
            <a:avLst/>
          </a:prstGeom>
          <a:solidFill>
            <a:schemeClr val="accent6">
              <a:lumMod val="75000"/>
            </a:schemeClr>
          </a:solidFill>
        </p:spPr>
        <p:txBody>
          <a:bodyPr wrap="square" rtlCol="0">
            <a:spAutoFit/>
          </a:bodyPr>
          <a:lstStyle/>
          <a:p>
            <a:pPr algn="ctr"/>
            <a:r>
              <a:rPr lang="fr-FR" sz="1200" b="1" dirty="0" smtClean="0">
                <a:solidFill>
                  <a:schemeClr val="accent5">
                    <a:lumMod val="75000"/>
                  </a:schemeClr>
                </a:solidFill>
              </a:rPr>
              <a:t>Tous (in)égaux devant la culture scientifique ?</a:t>
            </a:r>
            <a:endParaRPr lang="fr-FR" sz="1300" b="1" dirty="0" smtClean="0">
              <a:solidFill>
                <a:schemeClr val="accent5">
                  <a:lumMod val="75000"/>
                </a:schemeClr>
              </a:solidFill>
            </a:endParaRPr>
          </a:p>
          <a:p>
            <a:pPr algn="ctr"/>
            <a:endParaRPr lang="fr-FR" sz="1200" b="1" dirty="0" smtClean="0">
              <a:solidFill>
                <a:schemeClr val="bg1"/>
              </a:solidFill>
            </a:endParaRPr>
          </a:p>
          <a:p>
            <a:pPr algn="ctr"/>
            <a:r>
              <a:rPr lang="fr-FR" sz="1200" b="1" dirty="0" smtClean="0">
                <a:solidFill>
                  <a:schemeClr val="accent6">
                    <a:lumMod val="60000"/>
                    <a:lumOff val="40000"/>
                  </a:schemeClr>
                </a:solidFill>
              </a:rPr>
              <a:t>Introduction</a:t>
            </a:r>
          </a:p>
          <a:p>
            <a:pPr algn="ctr"/>
            <a:endParaRPr lang="fr-FR" sz="1200" b="1" dirty="0">
              <a:solidFill>
                <a:schemeClr val="bg1"/>
              </a:solidFill>
            </a:endParaRPr>
          </a:p>
          <a:p>
            <a:pPr algn="ctr"/>
            <a:r>
              <a:rPr lang="fr-FR" sz="1200" b="1" dirty="0" smtClean="0">
                <a:solidFill>
                  <a:schemeClr val="accent6">
                    <a:lumMod val="60000"/>
                    <a:lumOff val="40000"/>
                  </a:schemeClr>
                </a:solidFill>
              </a:rPr>
              <a:t>Terrain et méthodologie</a:t>
            </a:r>
          </a:p>
          <a:p>
            <a:pPr algn="ctr"/>
            <a:endParaRPr lang="fr-FR" sz="1200" b="1" dirty="0">
              <a:solidFill>
                <a:schemeClr val="bg1"/>
              </a:solidFill>
            </a:endParaRPr>
          </a:p>
          <a:p>
            <a:pPr algn="ctr"/>
            <a:r>
              <a:rPr lang="fr-FR" sz="1200" b="1" dirty="0" smtClean="0">
                <a:solidFill>
                  <a:schemeClr val="accent6">
                    <a:lumMod val="60000"/>
                    <a:lumOff val="40000"/>
                  </a:schemeClr>
                </a:solidFill>
              </a:rPr>
              <a:t>Science bleue, science rose</a:t>
            </a:r>
          </a:p>
          <a:p>
            <a:pPr algn="ctr"/>
            <a:endParaRPr lang="fr-FR" sz="1200" b="1" dirty="0">
              <a:solidFill>
                <a:schemeClr val="bg1"/>
              </a:solidFill>
            </a:endParaRPr>
          </a:p>
          <a:p>
            <a:pPr algn="ctr"/>
            <a:r>
              <a:rPr lang="fr-FR" sz="1200" b="1" dirty="0" smtClean="0">
                <a:solidFill>
                  <a:schemeClr val="bg1"/>
                </a:solidFill>
              </a:rPr>
              <a:t>Le capital culturel des enfants de milieux populaires</a:t>
            </a:r>
          </a:p>
          <a:p>
            <a:pPr algn="ctr"/>
            <a:endParaRPr lang="fr-FR" sz="1200" b="1" dirty="0">
              <a:solidFill>
                <a:schemeClr val="bg1"/>
              </a:solidFill>
            </a:endParaRPr>
          </a:p>
          <a:p>
            <a:pPr algn="ctr"/>
            <a:endParaRPr lang="fr-FR" sz="1200" b="1" dirty="0" smtClean="0">
              <a:solidFill>
                <a:schemeClr val="bg1"/>
              </a:solidFill>
            </a:endParaRPr>
          </a:p>
          <a:p>
            <a:pPr algn="ctr"/>
            <a:endParaRPr lang="fr-FR" sz="1200" b="1" dirty="0">
              <a:solidFill>
                <a:schemeClr val="bg1"/>
              </a:solidFill>
            </a:endParaRPr>
          </a:p>
          <a:p>
            <a:pPr algn="ctr"/>
            <a:endParaRPr lang="fr-FR" sz="1200" b="1" dirty="0" smtClean="0">
              <a:solidFill>
                <a:schemeClr val="bg1"/>
              </a:solidFill>
            </a:endParaRPr>
          </a:p>
          <a:p>
            <a:pPr algn="ctr"/>
            <a:endParaRPr lang="fr-FR" sz="1200" b="1" dirty="0">
              <a:solidFill>
                <a:schemeClr val="bg1"/>
              </a:solidFill>
            </a:endParaRPr>
          </a:p>
          <a:p>
            <a:pPr algn="ctr"/>
            <a:endParaRPr lang="fr-FR" sz="1200" b="1" dirty="0" smtClean="0">
              <a:solidFill>
                <a:schemeClr val="bg1"/>
              </a:solidFill>
            </a:endParaRPr>
          </a:p>
          <a:p>
            <a:pPr algn="ctr"/>
            <a:endParaRPr lang="fr-FR" sz="1200" b="1" dirty="0">
              <a:solidFill>
                <a:schemeClr val="bg1"/>
              </a:solidFill>
            </a:endParaRPr>
          </a:p>
          <a:p>
            <a:pPr algn="ctr"/>
            <a:endParaRPr lang="fr-FR" sz="1200" b="1" dirty="0" smtClean="0">
              <a:solidFill>
                <a:schemeClr val="bg1"/>
              </a:solidFill>
            </a:endParaRPr>
          </a:p>
          <a:p>
            <a:pPr algn="ctr"/>
            <a:endParaRPr lang="fr-FR" sz="1200" b="1" dirty="0">
              <a:solidFill>
                <a:schemeClr val="bg1"/>
              </a:solidFill>
            </a:endParaRPr>
          </a:p>
          <a:p>
            <a:pPr algn="ctr"/>
            <a:endParaRPr lang="fr-FR" sz="1200" b="1" dirty="0" smtClean="0">
              <a:solidFill>
                <a:schemeClr val="bg1"/>
              </a:solidFill>
            </a:endParaRPr>
          </a:p>
          <a:p>
            <a:pPr algn="ctr"/>
            <a:endParaRPr lang="fr-FR" sz="1200" b="1" dirty="0">
              <a:solidFill>
                <a:schemeClr val="bg1"/>
              </a:solidFill>
            </a:endParaRPr>
          </a:p>
          <a:p>
            <a:pPr algn="ctr"/>
            <a:endParaRPr lang="fr-FR" sz="1200" b="1" dirty="0" smtClean="0">
              <a:solidFill>
                <a:schemeClr val="bg1"/>
              </a:solidFill>
            </a:endParaRPr>
          </a:p>
          <a:p>
            <a:pPr algn="ctr"/>
            <a:endParaRPr lang="fr-FR" sz="1200" b="1" dirty="0" smtClean="0">
              <a:solidFill>
                <a:schemeClr val="bg1"/>
              </a:solidFill>
            </a:endParaRPr>
          </a:p>
        </p:txBody>
      </p:sp>
      <p:sp>
        <p:nvSpPr>
          <p:cNvPr id="20" name="Rectangle 19"/>
          <p:cNvSpPr/>
          <p:nvPr/>
        </p:nvSpPr>
        <p:spPr>
          <a:xfrm>
            <a:off x="8057933" y="5892427"/>
            <a:ext cx="1086070" cy="965573"/>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ZoneTexte 11"/>
          <p:cNvSpPr txBox="1"/>
          <p:nvPr/>
        </p:nvSpPr>
        <p:spPr>
          <a:xfrm>
            <a:off x="367655" y="924733"/>
            <a:ext cx="7262927" cy="1231106"/>
          </a:xfrm>
          <a:prstGeom prst="rect">
            <a:avLst/>
          </a:prstGeom>
          <a:noFill/>
          <a:ln>
            <a:noFill/>
          </a:ln>
        </p:spPr>
        <p:txBody>
          <a:bodyPr wrap="square" rtlCol="0">
            <a:spAutoFit/>
          </a:bodyPr>
          <a:lstStyle/>
          <a:p>
            <a:pPr algn="just"/>
            <a:r>
              <a:rPr lang="fr-FR" sz="1600" b="1" dirty="0" smtClean="0">
                <a:solidFill>
                  <a:srgbClr val="000000"/>
                </a:solidFill>
              </a:rPr>
              <a:t>Les pratiques réelles des enfants et leurs appropriations reflètent-elles cette segmentation </a:t>
            </a:r>
            <a:r>
              <a:rPr lang="fr-FR" sz="1600" b="1" dirty="0" err="1" smtClean="0">
                <a:solidFill>
                  <a:srgbClr val="000000"/>
                </a:solidFill>
              </a:rPr>
              <a:t>genrée</a:t>
            </a:r>
            <a:r>
              <a:rPr lang="fr-FR" sz="1600" b="1" dirty="0" smtClean="0">
                <a:solidFill>
                  <a:srgbClr val="000000"/>
                </a:solidFill>
              </a:rPr>
              <a:t> et sociale ?</a:t>
            </a:r>
          </a:p>
          <a:p>
            <a:pPr algn="just"/>
            <a:endParaRPr lang="fr-FR" sz="1400" b="1" dirty="0">
              <a:solidFill>
                <a:srgbClr val="000000"/>
              </a:solidFill>
            </a:endParaRPr>
          </a:p>
          <a:p>
            <a:pPr algn="just"/>
            <a:endParaRPr lang="is-IS" sz="1400" dirty="0"/>
          </a:p>
          <a:p>
            <a:pPr algn="just"/>
            <a:endParaRPr lang="fr-FR" sz="1400" dirty="0"/>
          </a:p>
        </p:txBody>
      </p:sp>
      <p:sp>
        <p:nvSpPr>
          <p:cNvPr id="6" name="ZoneTexte 5"/>
          <p:cNvSpPr txBox="1"/>
          <p:nvPr/>
        </p:nvSpPr>
        <p:spPr>
          <a:xfrm>
            <a:off x="367655" y="1526166"/>
            <a:ext cx="5131298" cy="2123658"/>
          </a:xfrm>
          <a:prstGeom prst="rect">
            <a:avLst/>
          </a:prstGeom>
          <a:noFill/>
        </p:spPr>
        <p:txBody>
          <a:bodyPr wrap="square" rtlCol="0">
            <a:spAutoFit/>
          </a:bodyPr>
          <a:lstStyle/>
          <a:p>
            <a:pPr algn="just"/>
            <a:r>
              <a:rPr lang="fr-FR" sz="1600" b="1" dirty="0">
                <a:solidFill>
                  <a:schemeClr val="accent5">
                    <a:lumMod val="75000"/>
                  </a:schemeClr>
                </a:solidFill>
              </a:rPr>
              <a:t>Genre et profil de consommation culturelle scientifique</a:t>
            </a:r>
            <a:endParaRPr lang="fr-FR" sz="1400" b="1" dirty="0">
              <a:solidFill>
                <a:srgbClr val="000000"/>
              </a:solidFill>
            </a:endParaRPr>
          </a:p>
          <a:p>
            <a:pPr algn="just"/>
            <a:endParaRPr lang="fr-FR" sz="1400" b="1" dirty="0">
              <a:solidFill>
                <a:srgbClr val="000000"/>
              </a:solidFill>
            </a:endParaRPr>
          </a:p>
          <a:p>
            <a:pPr algn="just"/>
            <a:r>
              <a:rPr lang="fr-FR" sz="1400" b="1" dirty="0">
                <a:solidFill>
                  <a:srgbClr val="000000"/>
                </a:solidFill>
              </a:rPr>
              <a:t>Cinq types de pratiques culturelles scientifiques : </a:t>
            </a:r>
          </a:p>
          <a:p>
            <a:pPr marL="742950" lvl="1" indent="-285750" algn="just">
              <a:buFont typeface="Arial"/>
              <a:buChar char="•"/>
            </a:pPr>
            <a:r>
              <a:rPr lang="fr-FR" sz="1400" dirty="0">
                <a:solidFill>
                  <a:srgbClr val="000000"/>
                </a:solidFill>
              </a:rPr>
              <a:t>Lecture</a:t>
            </a:r>
          </a:p>
          <a:p>
            <a:pPr marL="742950" lvl="1" indent="-285750" algn="just">
              <a:buFont typeface="Arial"/>
              <a:buChar char="•"/>
            </a:pPr>
            <a:r>
              <a:rPr lang="fr-FR" sz="1400" dirty="0">
                <a:solidFill>
                  <a:srgbClr val="000000"/>
                </a:solidFill>
              </a:rPr>
              <a:t>Sorties au musée</a:t>
            </a:r>
          </a:p>
          <a:p>
            <a:pPr marL="742950" lvl="1" indent="-285750" algn="just">
              <a:buFont typeface="Arial"/>
              <a:buChar char="•"/>
            </a:pPr>
            <a:r>
              <a:rPr lang="fr-FR" sz="1400" dirty="0">
                <a:solidFill>
                  <a:srgbClr val="000000"/>
                </a:solidFill>
              </a:rPr>
              <a:t>Jeux et jouets</a:t>
            </a:r>
          </a:p>
          <a:p>
            <a:pPr marL="742950" lvl="1" indent="-285750" algn="just">
              <a:buFont typeface="Arial"/>
              <a:buChar char="•"/>
            </a:pPr>
            <a:r>
              <a:rPr lang="fr-FR" sz="1400" dirty="0">
                <a:solidFill>
                  <a:srgbClr val="000000"/>
                </a:solidFill>
              </a:rPr>
              <a:t>Participation à des clubs amateurs</a:t>
            </a:r>
          </a:p>
          <a:p>
            <a:pPr marL="742950" lvl="1" indent="-285750" algn="just">
              <a:buFont typeface="Arial"/>
              <a:buChar char="•"/>
            </a:pPr>
            <a:r>
              <a:rPr lang="fr-FR" sz="1400" dirty="0">
                <a:solidFill>
                  <a:srgbClr val="000000"/>
                </a:solidFill>
              </a:rPr>
              <a:t>Audiovisuel </a:t>
            </a:r>
            <a:endParaRPr lang="is-IS" sz="1400" dirty="0">
              <a:solidFill>
                <a:srgbClr val="000000"/>
              </a:solidFill>
            </a:endParaRPr>
          </a:p>
          <a:p>
            <a:endParaRPr lang="fr-FR" dirty="0"/>
          </a:p>
        </p:txBody>
      </p:sp>
    </p:spTree>
    <p:extLst>
      <p:ext uri="{BB962C8B-B14F-4D97-AF65-F5344CB8AC3E}">
        <p14:creationId xmlns:p14="http://schemas.microsoft.com/office/powerpoint/2010/main" val="147510929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8057930" cy="830997"/>
          </a:xfrm>
          <a:prstGeom prst="rect">
            <a:avLst/>
          </a:prstGeom>
        </p:spPr>
        <p:txBody>
          <a:bodyPr wrap="square">
            <a:spAutoFit/>
          </a:bodyPr>
          <a:lstStyle/>
          <a:p>
            <a:pPr algn="r"/>
            <a:r>
              <a:rPr lang="fr-FR" sz="2400" b="1" dirty="0" smtClean="0">
                <a:solidFill>
                  <a:srgbClr val="E46C0A"/>
                </a:solidFill>
              </a:rPr>
              <a:t>Le capital culturel scientifique des enfants de milieux populaires : accès et pratiques au prisme du genre</a:t>
            </a:r>
            <a:endParaRPr lang="fr-FR" sz="2400" dirty="0" smtClean="0">
              <a:solidFill>
                <a:srgbClr val="E46C0A"/>
              </a:solidFill>
            </a:endParaRPr>
          </a:p>
        </p:txBody>
      </p:sp>
      <p:sp>
        <p:nvSpPr>
          <p:cNvPr id="19" name="ZoneTexte 18"/>
          <p:cNvSpPr txBox="1"/>
          <p:nvPr/>
        </p:nvSpPr>
        <p:spPr>
          <a:xfrm>
            <a:off x="8057933" y="1"/>
            <a:ext cx="1086069" cy="6001641"/>
          </a:xfrm>
          <a:prstGeom prst="rect">
            <a:avLst/>
          </a:prstGeom>
          <a:solidFill>
            <a:schemeClr val="accent6">
              <a:lumMod val="75000"/>
            </a:schemeClr>
          </a:solidFill>
        </p:spPr>
        <p:txBody>
          <a:bodyPr wrap="square" rtlCol="0">
            <a:spAutoFit/>
          </a:bodyPr>
          <a:lstStyle/>
          <a:p>
            <a:pPr algn="ctr"/>
            <a:r>
              <a:rPr lang="fr-FR" sz="1200" b="1" dirty="0" smtClean="0">
                <a:solidFill>
                  <a:schemeClr val="accent5">
                    <a:lumMod val="75000"/>
                  </a:schemeClr>
                </a:solidFill>
              </a:rPr>
              <a:t>Tous (in)égaux devant la culture scientifique ?</a:t>
            </a:r>
            <a:endParaRPr lang="fr-FR" sz="1300" b="1" dirty="0" smtClean="0">
              <a:solidFill>
                <a:schemeClr val="accent5">
                  <a:lumMod val="75000"/>
                </a:schemeClr>
              </a:solidFill>
            </a:endParaRPr>
          </a:p>
          <a:p>
            <a:pPr algn="ctr"/>
            <a:endParaRPr lang="fr-FR" sz="1200" b="1" dirty="0" smtClean="0">
              <a:solidFill>
                <a:schemeClr val="bg1"/>
              </a:solidFill>
            </a:endParaRPr>
          </a:p>
          <a:p>
            <a:pPr algn="ctr"/>
            <a:r>
              <a:rPr lang="fr-FR" sz="1200" b="1" dirty="0" smtClean="0">
                <a:solidFill>
                  <a:schemeClr val="accent6">
                    <a:lumMod val="60000"/>
                    <a:lumOff val="40000"/>
                  </a:schemeClr>
                </a:solidFill>
              </a:rPr>
              <a:t>Introduction</a:t>
            </a:r>
          </a:p>
          <a:p>
            <a:pPr algn="ctr"/>
            <a:endParaRPr lang="fr-FR" sz="1200" b="1" dirty="0">
              <a:solidFill>
                <a:schemeClr val="bg1"/>
              </a:solidFill>
            </a:endParaRPr>
          </a:p>
          <a:p>
            <a:pPr algn="ctr"/>
            <a:r>
              <a:rPr lang="fr-FR" sz="1200" b="1" dirty="0" smtClean="0">
                <a:solidFill>
                  <a:schemeClr val="accent6">
                    <a:lumMod val="60000"/>
                    <a:lumOff val="40000"/>
                  </a:schemeClr>
                </a:solidFill>
              </a:rPr>
              <a:t>Terrain et méthodologie</a:t>
            </a:r>
          </a:p>
          <a:p>
            <a:pPr algn="ctr"/>
            <a:endParaRPr lang="fr-FR" sz="1200" b="1" dirty="0">
              <a:solidFill>
                <a:schemeClr val="bg1"/>
              </a:solidFill>
            </a:endParaRPr>
          </a:p>
          <a:p>
            <a:pPr algn="ctr"/>
            <a:r>
              <a:rPr lang="fr-FR" sz="1200" b="1" dirty="0" smtClean="0">
                <a:solidFill>
                  <a:schemeClr val="accent6">
                    <a:lumMod val="60000"/>
                    <a:lumOff val="40000"/>
                  </a:schemeClr>
                </a:solidFill>
              </a:rPr>
              <a:t>Science bleue, science rose</a:t>
            </a:r>
          </a:p>
          <a:p>
            <a:pPr algn="ctr"/>
            <a:endParaRPr lang="fr-FR" sz="1200" b="1" dirty="0">
              <a:solidFill>
                <a:schemeClr val="bg1"/>
              </a:solidFill>
            </a:endParaRPr>
          </a:p>
          <a:p>
            <a:pPr algn="ctr"/>
            <a:r>
              <a:rPr lang="fr-FR" sz="1200" b="1" dirty="0" smtClean="0">
                <a:solidFill>
                  <a:schemeClr val="bg1"/>
                </a:solidFill>
              </a:rPr>
              <a:t>Le capital culturel des enfants de milieux populaires</a:t>
            </a:r>
          </a:p>
          <a:p>
            <a:pPr algn="ctr"/>
            <a:endParaRPr lang="fr-FR" sz="1200" b="1" dirty="0">
              <a:solidFill>
                <a:schemeClr val="bg1"/>
              </a:solidFill>
            </a:endParaRPr>
          </a:p>
          <a:p>
            <a:pPr algn="ctr"/>
            <a:endParaRPr lang="fr-FR" sz="1200" b="1" dirty="0" smtClean="0">
              <a:solidFill>
                <a:schemeClr val="bg1"/>
              </a:solidFill>
            </a:endParaRPr>
          </a:p>
          <a:p>
            <a:pPr algn="ctr"/>
            <a:endParaRPr lang="fr-FR" sz="1200" b="1" dirty="0">
              <a:solidFill>
                <a:schemeClr val="bg1"/>
              </a:solidFill>
            </a:endParaRPr>
          </a:p>
          <a:p>
            <a:pPr algn="ctr"/>
            <a:endParaRPr lang="fr-FR" sz="1200" b="1" dirty="0" smtClean="0">
              <a:solidFill>
                <a:schemeClr val="bg1"/>
              </a:solidFill>
            </a:endParaRPr>
          </a:p>
          <a:p>
            <a:pPr algn="ctr"/>
            <a:endParaRPr lang="fr-FR" sz="1200" b="1" dirty="0">
              <a:solidFill>
                <a:schemeClr val="bg1"/>
              </a:solidFill>
            </a:endParaRPr>
          </a:p>
          <a:p>
            <a:pPr algn="ctr"/>
            <a:endParaRPr lang="fr-FR" sz="1200" b="1" dirty="0" smtClean="0">
              <a:solidFill>
                <a:schemeClr val="bg1"/>
              </a:solidFill>
            </a:endParaRPr>
          </a:p>
          <a:p>
            <a:pPr algn="ctr"/>
            <a:endParaRPr lang="fr-FR" sz="1200" b="1" dirty="0">
              <a:solidFill>
                <a:schemeClr val="bg1"/>
              </a:solidFill>
            </a:endParaRPr>
          </a:p>
          <a:p>
            <a:pPr algn="ctr"/>
            <a:endParaRPr lang="fr-FR" sz="1200" b="1" dirty="0" smtClean="0">
              <a:solidFill>
                <a:schemeClr val="bg1"/>
              </a:solidFill>
            </a:endParaRPr>
          </a:p>
          <a:p>
            <a:pPr algn="ctr"/>
            <a:endParaRPr lang="fr-FR" sz="1200" b="1" dirty="0">
              <a:solidFill>
                <a:schemeClr val="bg1"/>
              </a:solidFill>
            </a:endParaRPr>
          </a:p>
          <a:p>
            <a:pPr algn="ctr"/>
            <a:endParaRPr lang="fr-FR" sz="1200" b="1" dirty="0" smtClean="0">
              <a:solidFill>
                <a:schemeClr val="bg1"/>
              </a:solidFill>
            </a:endParaRPr>
          </a:p>
          <a:p>
            <a:pPr algn="ctr"/>
            <a:endParaRPr lang="fr-FR" sz="1200" b="1" dirty="0">
              <a:solidFill>
                <a:schemeClr val="bg1"/>
              </a:solidFill>
            </a:endParaRPr>
          </a:p>
          <a:p>
            <a:pPr algn="ctr"/>
            <a:endParaRPr lang="fr-FR" sz="1200" b="1" dirty="0" smtClean="0">
              <a:solidFill>
                <a:schemeClr val="bg1"/>
              </a:solidFill>
            </a:endParaRPr>
          </a:p>
          <a:p>
            <a:pPr algn="ctr"/>
            <a:endParaRPr lang="fr-FR" sz="1200" b="1" dirty="0" smtClean="0">
              <a:solidFill>
                <a:schemeClr val="bg1"/>
              </a:solidFill>
            </a:endParaRPr>
          </a:p>
        </p:txBody>
      </p:sp>
      <p:sp>
        <p:nvSpPr>
          <p:cNvPr id="20" name="Rectangle 19"/>
          <p:cNvSpPr/>
          <p:nvPr/>
        </p:nvSpPr>
        <p:spPr>
          <a:xfrm>
            <a:off x="8057933" y="5892427"/>
            <a:ext cx="1086070" cy="965573"/>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ZoneTexte 11"/>
          <p:cNvSpPr txBox="1"/>
          <p:nvPr/>
        </p:nvSpPr>
        <p:spPr>
          <a:xfrm>
            <a:off x="367655" y="924733"/>
            <a:ext cx="7262927" cy="1231106"/>
          </a:xfrm>
          <a:prstGeom prst="rect">
            <a:avLst/>
          </a:prstGeom>
          <a:noFill/>
          <a:ln>
            <a:noFill/>
          </a:ln>
        </p:spPr>
        <p:txBody>
          <a:bodyPr wrap="square" rtlCol="0">
            <a:spAutoFit/>
          </a:bodyPr>
          <a:lstStyle/>
          <a:p>
            <a:pPr algn="just"/>
            <a:r>
              <a:rPr lang="fr-FR" sz="1600" b="1" dirty="0" smtClean="0">
                <a:solidFill>
                  <a:srgbClr val="000000"/>
                </a:solidFill>
              </a:rPr>
              <a:t>Les pratiques réelles des enfants et leurs appropriations reflètent-elles cette segmentation </a:t>
            </a:r>
            <a:r>
              <a:rPr lang="fr-FR" sz="1600" b="1" dirty="0" err="1" smtClean="0">
                <a:solidFill>
                  <a:srgbClr val="000000"/>
                </a:solidFill>
              </a:rPr>
              <a:t>genrée</a:t>
            </a:r>
            <a:r>
              <a:rPr lang="fr-FR" sz="1600" b="1" dirty="0" smtClean="0">
                <a:solidFill>
                  <a:srgbClr val="000000"/>
                </a:solidFill>
              </a:rPr>
              <a:t> et sociale ?</a:t>
            </a:r>
          </a:p>
          <a:p>
            <a:pPr algn="just"/>
            <a:endParaRPr lang="fr-FR" sz="1400" b="1" dirty="0">
              <a:solidFill>
                <a:srgbClr val="000000"/>
              </a:solidFill>
            </a:endParaRPr>
          </a:p>
          <a:p>
            <a:pPr algn="just"/>
            <a:endParaRPr lang="is-IS" sz="1400" dirty="0"/>
          </a:p>
          <a:p>
            <a:pPr algn="just"/>
            <a:endParaRPr lang="fr-FR" sz="1400" dirty="0"/>
          </a:p>
        </p:txBody>
      </p:sp>
      <p:sp>
        <p:nvSpPr>
          <p:cNvPr id="2" name="ZoneTexte 1"/>
          <p:cNvSpPr txBox="1"/>
          <p:nvPr/>
        </p:nvSpPr>
        <p:spPr>
          <a:xfrm>
            <a:off x="5263967" y="2227176"/>
            <a:ext cx="2366615" cy="738664"/>
          </a:xfrm>
          <a:prstGeom prst="rect">
            <a:avLst/>
          </a:prstGeom>
          <a:noFill/>
        </p:spPr>
        <p:txBody>
          <a:bodyPr wrap="square" rtlCol="0">
            <a:spAutoFit/>
          </a:bodyPr>
          <a:lstStyle/>
          <a:p>
            <a:r>
              <a:rPr lang="fr-FR" sz="1400" b="1" dirty="0" smtClean="0"/>
              <a:t>quatre profils culturels scientifiques en fonction de l’intensité des pratiques</a:t>
            </a:r>
            <a:endParaRPr lang="fr-FR" sz="1400" b="1" dirty="0"/>
          </a:p>
        </p:txBody>
      </p:sp>
      <p:graphicFrame>
        <p:nvGraphicFramePr>
          <p:cNvPr id="9" name="Graphique 8"/>
          <p:cNvGraphicFramePr/>
          <p:nvPr>
            <p:extLst>
              <p:ext uri="{D42A27DB-BD31-4B8C-83A1-F6EECF244321}">
                <p14:modId xmlns:p14="http://schemas.microsoft.com/office/powerpoint/2010/main" val="2893339855"/>
              </p:ext>
            </p:extLst>
          </p:nvPr>
        </p:nvGraphicFramePr>
        <p:xfrm>
          <a:off x="1482188" y="3487263"/>
          <a:ext cx="5278759" cy="2822455"/>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1482188" y="6309718"/>
            <a:ext cx="5278759" cy="307777"/>
          </a:xfrm>
          <a:prstGeom prst="rect">
            <a:avLst/>
          </a:prstGeom>
        </p:spPr>
        <p:txBody>
          <a:bodyPr wrap="square">
            <a:spAutoFit/>
          </a:bodyPr>
          <a:lstStyle/>
          <a:p>
            <a:r>
              <a:rPr lang="fr-FR" sz="1400" b="1" i="1" dirty="0" smtClean="0"/>
              <a:t>Intensité </a:t>
            </a:r>
            <a:r>
              <a:rPr lang="fr-FR" sz="1400" b="1" i="1" dirty="0"/>
              <a:t>des pratiques culturelles scientifiques en fonction du sexe</a:t>
            </a:r>
            <a:endParaRPr lang="fr-FR" sz="1400" dirty="0"/>
          </a:p>
        </p:txBody>
      </p:sp>
      <p:sp>
        <p:nvSpPr>
          <p:cNvPr id="6" name="ZoneTexte 5"/>
          <p:cNvSpPr txBox="1"/>
          <p:nvPr/>
        </p:nvSpPr>
        <p:spPr>
          <a:xfrm>
            <a:off x="367655" y="1526166"/>
            <a:ext cx="5131298" cy="2123658"/>
          </a:xfrm>
          <a:prstGeom prst="rect">
            <a:avLst/>
          </a:prstGeom>
          <a:noFill/>
        </p:spPr>
        <p:txBody>
          <a:bodyPr wrap="square" rtlCol="0">
            <a:spAutoFit/>
          </a:bodyPr>
          <a:lstStyle/>
          <a:p>
            <a:pPr algn="just"/>
            <a:r>
              <a:rPr lang="fr-FR" sz="1600" b="1" dirty="0">
                <a:solidFill>
                  <a:schemeClr val="accent5">
                    <a:lumMod val="75000"/>
                  </a:schemeClr>
                </a:solidFill>
              </a:rPr>
              <a:t>Genre et profil de consommation culturelle scientifique</a:t>
            </a:r>
            <a:endParaRPr lang="fr-FR" sz="1400" b="1" dirty="0">
              <a:solidFill>
                <a:srgbClr val="000000"/>
              </a:solidFill>
            </a:endParaRPr>
          </a:p>
          <a:p>
            <a:pPr algn="just"/>
            <a:endParaRPr lang="fr-FR" sz="1400" b="1" dirty="0">
              <a:solidFill>
                <a:srgbClr val="000000"/>
              </a:solidFill>
            </a:endParaRPr>
          </a:p>
          <a:p>
            <a:pPr algn="just"/>
            <a:r>
              <a:rPr lang="fr-FR" sz="1400" b="1" dirty="0">
                <a:solidFill>
                  <a:srgbClr val="000000"/>
                </a:solidFill>
              </a:rPr>
              <a:t>Cinq types de pratiques culturelles scientifiques : </a:t>
            </a:r>
          </a:p>
          <a:p>
            <a:pPr marL="742950" lvl="1" indent="-285750" algn="just">
              <a:buFont typeface="Arial"/>
              <a:buChar char="•"/>
            </a:pPr>
            <a:r>
              <a:rPr lang="fr-FR" sz="1400" dirty="0">
                <a:solidFill>
                  <a:srgbClr val="000000"/>
                </a:solidFill>
              </a:rPr>
              <a:t>Lecture</a:t>
            </a:r>
          </a:p>
          <a:p>
            <a:pPr marL="742950" lvl="1" indent="-285750" algn="just">
              <a:buFont typeface="Arial"/>
              <a:buChar char="•"/>
            </a:pPr>
            <a:r>
              <a:rPr lang="fr-FR" sz="1400" dirty="0">
                <a:solidFill>
                  <a:srgbClr val="000000"/>
                </a:solidFill>
              </a:rPr>
              <a:t>Sorties au musée</a:t>
            </a:r>
          </a:p>
          <a:p>
            <a:pPr marL="742950" lvl="1" indent="-285750" algn="just">
              <a:buFont typeface="Arial"/>
              <a:buChar char="•"/>
            </a:pPr>
            <a:r>
              <a:rPr lang="fr-FR" sz="1400" dirty="0">
                <a:solidFill>
                  <a:srgbClr val="000000"/>
                </a:solidFill>
              </a:rPr>
              <a:t>Jeux et jouets</a:t>
            </a:r>
          </a:p>
          <a:p>
            <a:pPr marL="742950" lvl="1" indent="-285750" algn="just">
              <a:buFont typeface="Arial"/>
              <a:buChar char="•"/>
            </a:pPr>
            <a:r>
              <a:rPr lang="fr-FR" sz="1400" dirty="0">
                <a:solidFill>
                  <a:srgbClr val="000000"/>
                </a:solidFill>
              </a:rPr>
              <a:t>Participation à des clubs amateurs</a:t>
            </a:r>
          </a:p>
          <a:p>
            <a:pPr marL="742950" lvl="1" indent="-285750" algn="just">
              <a:buFont typeface="Arial"/>
              <a:buChar char="•"/>
            </a:pPr>
            <a:r>
              <a:rPr lang="fr-FR" sz="1400" dirty="0">
                <a:solidFill>
                  <a:srgbClr val="000000"/>
                </a:solidFill>
              </a:rPr>
              <a:t>Audiovisuel </a:t>
            </a:r>
            <a:endParaRPr lang="is-IS" sz="1400" dirty="0">
              <a:solidFill>
                <a:srgbClr val="000000"/>
              </a:solidFill>
            </a:endParaRPr>
          </a:p>
          <a:p>
            <a:endParaRPr lang="fr-FR" dirty="0"/>
          </a:p>
        </p:txBody>
      </p:sp>
      <p:sp>
        <p:nvSpPr>
          <p:cNvPr id="7" name="Flèche vers la droite 6"/>
          <p:cNvSpPr/>
          <p:nvPr/>
        </p:nvSpPr>
        <p:spPr>
          <a:xfrm>
            <a:off x="3989159" y="2533134"/>
            <a:ext cx="1130645" cy="178705"/>
          </a:xfrm>
          <a:prstGeom prst="rightArrow">
            <a:avLst>
              <a:gd name="adj1" fmla="val 31125"/>
              <a:gd name="adj2" fmla="val 121616"/>
            </a:avLst>
          </a:prstGeom>
          <a:solidFill>
            <a:schemeClr val="tx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65619852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8057930" cy="830997"/>
          </a:xfrm>
          <a:prstGeom prst="rect">
            <a:avLst/>
          </a:prstGeom>
        </p:spPr>
        <p:txBody>
          <a:bodyPr wrap="square">
            <a:spAutoFit/>
          </a:bodyPr>
          <a:lstStyle/>
          <a:p>
            <a:pPr algn="r"/>
            <a:r>
              <a:rPr lang="fr-FR" sz="2400" b="1" dirty="0" smtClean="0">
                <a:solidFill>
                  <a:srgbClr val="E46C0A"/>
                </a:solidFill>
              </a:rPr>
              <a:t>Le capital culturel scientifique des enfants de milieux populaires : accès et pratiques au prisme du genre</a:t>
            </a:r>
            <a:endParaRPr lang="fr-FR" sz="2400" dirty="0" smtClean="0">
              <a:solidFill>
                <a:srgbClr val="E46C0A"/>
              </a:solidFill>
            </a:endParaRPr>
          </a:p>
        </p:txBody>
      </p:sp>
      <p:sp>
        <p:nvSpPr>
          <p:cNvPr id="19" name="ZoneTexte 18"/>
          <p:cNvSpPr txBox="1"/>
          <p:nvPr/>
        </p:nvSpPr>
        <p:spPr>
          <a:xfrm>
            <a:off x="8057933" y="1"/>
            <a:ext cx="1086069" cy="6001641"/>
          </a:xfrm>
          <a:prstGeom prst="rect">
            <a:avLst/>
          </a:prstGeom>
          <a:solidFill>
            <a:schemeClr val="accent6">
              <a:lumMod val="75000"/>
            </a:schemeClr>
          </a:solidFill>
        </p:spPr>
        <p:txBody>
          <a:bodyPr wrap="square" rtlCol="0">
            <a:spAutoFit/>
          </a:bodyPr>
          <a:lstStyle/>
          <a:p>
            <a:pPr algn="ctr"/>
            <a:r>
              <a:rPr lang="fr-FR" sz="1200" b="1" dirty="0" smtClean="0">
                <a:solidFill>
                  <a:schemeClr val="accent5">
                    <a:lumMod val="75000"/>
                  </a:schemeClr>
                </a:solidFill>
              </a:rPr>
              <a:t>Tous (in)égaux devant la culture scientifique ?</a:t>
            </a:r>
            <a:endParaRPr lang="fr-FR" sz="1300" b="1" dirty="0" smtClean="0">
              <a:solidFill>
                <a:schemeClr val="accent5">
                  <a:lumMod val="75000"/>
                </a:schemeClr>
              </a:solidFill>
            </a:endParaRPr>
          </a:p>
          <a:p>
            <a:pPr algn="ctr"/>
            <a:endParaRPr lang="fr-FR" sz="1200" b="1" dirty="0" smtClean="0">
              <a:solidFill>
                <a:schemeClr val="bg1"/>
              </a:solidFill>
            </a:endParaRPr>
          </a:p>
          <a:p>
            <a:pPr algn="ctr"/>
            <a:r>
              <a:rPr lang="fr-FR" sz="1200" b="1" dirty="0" smtClean="0">
                <a:solidFill>
                  <a:schemeClr val="accent6">
                    <a:lumMod val="60000"/>
                    <a:lumOff val="40000"/>
                  </a:schemeClr>
                </a:solidFill>
              </a:rPr>
              <a:t>Introduction</a:t>
            </a:r>
          </a:p>
          <a:p>
            <a:pPr algn="ctr"/>
            <a:endParaRPr lang="fr-FR" sz="1200" b="1" dirty="0">
              <a:solidFill>
                <a:schemeClr val="bg1"/>
              </a:solidFill>
            </a:endParaRPr>
          </a:p>
          <a:p>
            <a:pPr algn="ctr"/>
            <a:r>
              <a:rPr lang="fr-FR" sz="1200" b="1" dirty="0" smtClean="0">
                <a:solidFill>
                  <a:schemeClr val="accent6">
                    <a:lumMod val="60000"/>
                    <a:lumOff val="40000"/>
                  </a:schemeClr>
                </a:solidFill>
              </a:rPr>
              <a:t>Terrain et méthodologie</a:t>
            </a:r>
          </a:p>
          <a:p>
            <a:pPr algn="ctr"/>
            <a:endParaRPr lang="fr-FR" sz="1200" b="1" dirty="0">
              <a:solidFill>
                <a:schemeClr val="bg1"/>
              </a:solidFill>
            </a:endParaRPr>
          </a:p>
          <a:p>
            <a:pPr algn="ctr"/>
            <a:r>
              <a:rPr lang="fr-FR" sz="1200" b="1" dirty="0" smtClean="0">
                <a:solidFill>
                  <a:schemeClr val="accent6">
                    <a:lumMod val="60000"/>
                    <a:lumOff val="40000"/>
                  </a:schemeClr>
                </a:solidFill>
              </a:rPr>
              <a:t>Science bleue, science rose</a:t>
            </a:r>
          </a:p>
          <a:p>
            <a:pPr algn="ctr"/>
            <a:endParaRPr lang="fr-FR" sz="1200" b="1" dirty="0">
              <a:solidFill>
                <a:schemeClr val="bg1"/>
              </a:solidFill>
            </a:endParaRPr>
          </a:p>
          <a:p>
            <a:pPr algn="ctr"/>
            <a:r>
              <a:rPr lang="fr-FR" sz="1200" b="1" dirty="0" smtClean="0">
                <a:solidFill>
                  <a:schemeClr val="bg1"/>
                </a:solidFill>
              </a:rPr>
              <a:t>Le capital culturel des enfants de milieux populaires</a:t>
            </a:r>
          </a:p>
          <a:p>
            <a:pPr algn="ctr"/>
            <a:endParaRPr lang="fr-FR" sz="1200" b="1" dirty="0">
              <a:solidFill>
                <a:schemeClr val="bg1"/>
              </a:solidFill>
            </a:endParaRPr>
          </a:p>
          <a:p>
            <a:pPr algn="ctr"/>
            <a:endParaRPr lang="fr-FR" sz="1200" b="1" dirty="0" smtClean="0">
              <a:solidFill>
                <a:schemeClr val="bg1"/>
              </a:solidFill>
            </a:endParaRPr>
          </a:p>
          <a:p>
            <a:pPr algn="ctr"/>
            <a:endParaRPr lang="fr-FR" sz="1200" b="1" dirty="0">
              <a:solidFill>
                <a:schemeClr val="bg1"/>
              </a:solidFill>
            </a:endParaRPr>
          </a:p>
          <a:p>
            <a:pPr algn="ctr"/>
            <a:endParaRPr lang="fr-FR" sz="1200" b="1" dirty="0" smtClean="0">
              <a:solidFill>
                <a:schemeClr val="bg1"/>
              </a:solidFill>
            </a:endParaRPr>
          </a:p>
          <a:p>
            <a:pPr algn="ctr"/>
            <a:endParaRPr lang="fr-FR" sz="1200" b="1" dirty="0">
              <a:solidFill>
                <a:schemeClr val="bg1"/>
              </a:solidFill>
            </a:endParaRPr>
          </a:p>
          <a:p>
            <a:pPr algn="ctr"/>
            <a:endParaRPr lang="fr-FR" sz="1200" b="1" dirty="0" smtClean="0">
              <a:solidFill>
                <a:schemeClr val="bg1"/>
              </a:solidFill>
            </a:endParaRPr>
          </a:p>
          <a:p>
            <a:pPr algn="ctr"/>
            <a:endParaRPr lang="fr-FR" sz="1200" b="1" dirty="0">
              <a:solidFill>
                <a:schemeClr val="bg1"/>
              </a:solidFill>
            </a:endParaRPr>
          </a:p>
          <a:p>
            <a:pPr algn="ctr"/>
            <a:endParaRPr lang="fr-FR" sz="1200" b="1" dirty="0" smtClean="0">
              <a:solidFill>
                <a:schemeClr val="bg1"/>
              </a:solidFill>
            </a:endParaRPr>
          </a:p>
          <a:p>
            <a:pPr algn="ctr"/>
            <a:endParaRPr lang="fr-FR" sz="1200" b="1" dirty="0">
              <a:solidFill>
                <a:schemeClr val="bg1"/>
              </a:solidFill>
            </a:endParaRPr>
          </a:p>
          <a:p>
            <a:pPr algn="ctr"/>
            <a:endParaRPr lang="fr-FR" sz="1200" b="1" dirty="0" smtClean="0">
              <a:solidFill>
                <a:schemeClr val="bg1"/>
              </a:solidFill>
            </a:endParaRPr>
          </a:p>
          <a:p>
            <a:pPr algn="ctr"/>
            <a:endParaRPr lang="fr-FR" sz="1200" b="1" dirty="0">
              <a:solidFill>
                <a:schemeClr val="bg1"/>
              </a:solidFill>
            </a:endParaRPr>
          </a:p>
          <a:p>
            <a:pPr algn="ctr"/>
            <a:endParaRPr lang="fr-FR" sz="1200" b="1" dirty="0" smtClean="0">
              <a:solidFill>
                <a:schemeClr val="bg1"/>
              </a:solidFill>
            </a:endParaRPr>
          </a:p>
          <a:p>
            <a:pPr algn="ctr"/>
            <a:endParaRPr lang="fr-FR" sz="1200" b="1" dirty="0" smtClean="0">
              <a:solidFill>
                <a:schemeClr val="bg1"/>
              </a:solidFill>
            </a:endParaRPr>
          </a:p>
        </p:txBody>
      </p:sp>
      <p:sp>
        <p:nvSpPr>
          <p:cNvPr id="20" name="Rectangle 19"/>
          <p:cNvSpPr/>
          <p:nvPr/>
        </p:nvSpPr>
        <p:spPr>
          <a:xfrm>
            <a:off x="8057933" y="5892427"/>
            <a:ext cx="1086070" cy="965573"/>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ZoneTexte 11"/>
          <p:cNvSpPr txBox="1"/>
          <p:nvPr/>
        </p:nvSpPr>
        <p:spPr>
          <a:xfrm>
            <a:off x="367655" y="924733"/>
            <a:ext cx="7262927" cy="738664"/>
          </a:xfrm>
          <a:prstGeom prst="rect">
            <a:avLst/>
          </a:prstGeom>
          <a:noFill/>
          <a:ln>
            <a:noFill/>
          </a:ln>
        </p:spPr>
        <p:txBody>
          <a:bodyPr wrap="square" rtlCol="0">
            <a:spAutoFit/>
          </a:bodyPr>
          <a:lstStyle/>
          <a:p>
            <a:pPr algn="just"/>
            <a:endParaRPr lang="fr-FR" sz="1400" b="1" dirty="0">
              <a:solidFill>
                <a:srgbClr val="000000"/>
              </a:solidFill>
            </a:endParaRPr>
          </a:p>
          <a:p>
            <a:pPr algn="just"/>
            <a:endParaRPr lang="is-IS" sz="1400" dirty="0"/>
          </a:p>
          <a:p>
            <a:pPr algn="just"/>
            <a:endParaRPr lang="fr-FR" sz="1400" dirty="0"/>
          </a:p>
        </p:txBody>
      </p:sp>
      <p:sp>
        <p:nvSpPr>
          <p:cNvPr id="6" name="ZoneTexte 5"/>
          <p:cNvSpPr txBox="1"/>
          <p:nvPr/>
        </p:nvSpPr>
        <p:spPr>
          <a:xfrm>
            <a:off x="374078" y="1058806"/>
            <a:ext cx="7256504" cy="2308324"/>
          </a:xfrm>
          <a:prstGeom prst="rect">
            <a:avLst/>
          </a:prstGeom>
          <a:noFill/>
        </p:spPr>
        <p:txBody>
          <a:bodyPr wrap="square" rtlCol="0">
            <a:spAutoFit/>
          </a:bodyPr>
          <a:lstStyle/>
          <a:p>
            <a:pPr algn="just"/>
            <a:endParaRPr lang="fr-FR" sz="1400" b="1" dirty="0">
              <a:solidFill>
                <a:srgbClr val="000000"/>
              </a:solidFill>
            </a:endParaRPr>
          </a:p>
          <a:p>
            <a:pPr algn="just"/>
            <a:r>
              <a:rPr lang="fr-FR" sz="1400" b="1" dirty="0" smtClean="0">
                <a:solidFill>
                  <a:srgbClr val="000000"/>
                </a:solidFill>
              </a:rPr>
              <a:t>Les enfants qui ont des pratiques scientifiques sont autant des filles que des garçons</a:t>
            </a:r>
            <a:r>
              <a:rPr lang="fr-FR" sz="1400" dirty="0" smtClean="0">
                <a:solidFill>
                  <a:srgbClr val="000000"/>
                </a:solidFill>
              </a:rPr>
              <a:t>, mais les pratiques n’en sont pas moins </a:t>
            </a:r>
            <a:r>
              <a:rPr lang="fr-FR" sz="1400" dirty="0" err="1" smtClean="0">
                <a:solidFill>
                  <a:srgbClr val="000000"/>
                </a:solidFill>
              </a:rPr>
              <a:t>genrées</a:t>
            </a:r>
            <a:r>
              <a:rPr lang="fr-FR" sz="1400" dirty="0">
                <a:solidFill>
                  <a:srgbClr val="000000"/>
                </a:solidFill>
              </a:rPr>
              <a:t> </a:t>
            </a:r>
            <a:r>
              <a:rPr lang="fr-FR" sz="1400" dirty="0" smtClean="0">
                <a:solidFill>
                  <a:srgbClr val="000000"/>
                </a:solidFill>
              </a:rPr>
              <a:t>: </a:t>
            </a:r>
            <a:endParaRPr lang="fr-FR" sz="1400" b="1" dirty="0">
              <a:solidFill>
                <a:srgbClr val="000000"/>
              </a:solidFill>
            </a:endParaRPr>
          </a:p>
          <a:p>
            <a:pPr marL="742950" lvl="1" indent="-285750" algn="just">
              <a:buFont typeface="Arial"/>
              <a:buChar char="•"/>
            </a:pPr>
            <a:r>
              <a:rPr lang="fr-FR" sz="1400" dirty="0" smtClean="0">
                <a:solidFill>
                  <a:srgbClr val="000000"/>
                </a:solidFill>
              </a:rPr>
              <a:t>Les filles lisent davantage ; elles lisent globalement plus (</a:t>
            </a:r>
            <a:r>
              <a:rPr lang="fr-FR" sz="1400" cap="small" dirty="0"/>
              <a:t>Octobre</a:t>
            </a:r>
            <a:r>
              <a:rPr lang="fr-FR" sz="1400" dirty="0"/>
              <a:t>, </a:t>
            </a:r>
            <a:r>
              <a:rPr lang="fr-FR" sz="1400" cap="small" dirty="0" smtClean="0"/>
              <a:t>Détrez</a:t>
            </a:r>
            <a:r>
              <a:rPr lang="fr-FR" sz="1400" dirty="0"/>
              <a:t>, </a:t>
            </a:r>
            <a:r>
              <a:rPr lang="fr-FR" sz="1400" cap="small" dirty="0" smtClean="0"/>
              <a:t>Mercklé</a:t>
            </a:r>
            <a:r>
              <a:rPr lang="fr-FR" sz="1400" dirty="0" smtClean="0"/>
              <a:t> </a:t>
            </a:r>
            <a:r>
              <a:rPr lang="fr-FR" sz="1400" dirty="0"/>
              <a:t>et </a:t>
            </a:r>
            <a:r>
              <a:rPr lang="fr-FR" sz="1400" cap="small" dirty="0" err="1" smtClean="0"/>
              <a:t>Berthomier</a:t>
            </a:r>
            <a:r>
              <a:rPr lang="fr-FR" sz="1400" cap="small" dirty="0" smtClean="0"/>
              <a:t> 2010)</a:t>
            </a:r>
          </a:p>
          <a:p>
            <a:pPr marL="742950" lvl="1" indent="-285750" algn="just">
              <a:buFont typeface="Arial"/>
              <a:buChar char="•"/>
            </a:pPr>
            <a:r>
              <a:rPr lang="fr-FR" sz="1400" dirty="0" smtClean="0">
                <a:solidFill>
                  <a:srgbClr val="000000"/>
                </a:solidFill>
              </a:rPr>
              <a:t>Les garçons sont plus nombreux à avoir visité un musée, mais aussi à avoir très peu de pratiques</a:t>
            </a:r>
            <a:endParaRPr lang="fr-FR" sz="1400" dirty="0">
              <a:solidFill>
                <a:srgbClr val="000000"/>
              </a:solidFill>
            </a:endParaRPr>
          </a:p>
          <a:p>
            <a:pPr marL="742950" lvl="1" indent="-285750" algn="just">
              <a:buFont typeface="Arial"/>
              <a:buChar char="•"/>
            </a:pPr>
            <a:r>
              <a:rPr lang="fr-FR" sz="1400" dirty="0" smtClean="0">
                <a:solidFill>
                  <a:srgbClr val="000000"/>
                </a:solidFill>
              </a:rPr>
              <a:t>Les activités ludiques et audiovisuelles sont les mieux partagées</a:t>
            </a:r>
          </a:p>
          <a:p>
            <a:pPr marL="742950" lvl="1" indent="-285750" algn="just">
              <a:buFont typeface="Arial"/>
              <a:buChar char="•"/>
            </a:pPr>
            <a:r>
              <a:rPr lang="fr-FR" sz="1400" dirty="0" smtClean="0">
                <a:solidFill>
                  <a:srgbClr val="000000"/>
                </a:solidFill>
              </a:rPr>
              <a:t>Clubs et stages scientifiques : uniquement des filles </a:t>
            </a:r>
            <a:endParaRPr lang="is-IS" sz="1400" dirty="0">
              <a:solidFill>
                <a:srgbClr val="000000"/>
              </a:solidFill>
            </a:endParaRPr>
          </a:p>
          <a:p>
            <a:endParaRPr lang="fr-FR" dirty="0"/>
          </a:p>
        </p:txBody>
      </p:sp>
      <p:sp>
        <p:nvSpPr>
          <p:cNvPr id="11" name="Titre 1"/>
          <p:cNvSpPr txBox="1">
            <a:spLocks/>
          </p:cNvSpPr>
          <p:nvPr/>
        </p:nvSpPr>
        <p:spPr>
          <a:xfrm>
            <a:off x="374078" y="5776912"/>
            <a:ext cx="7450667" cy="1025387"/>
          </a:xfrm>
          <a:prstGeom prst="rect">
            <a:avLst/>
          </a:prstGeom>
          <a:ln w="12700" cap="flat" cmpd="sng" algn="ctr">
            <a:solidFill>
              <a:schemeClr val="accent6">
                <a:lumMod val="75000"/>
              </a:schemeClr>
            </a:solidFill>
            <a:prstDash val="solid"/>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spcBef>
                <a:spcPts val="0"/>
              </a:spcBef>
              <a:spcAft>
                <a:spcPts val="600"/>
              </a:spcAft>
            </a:pPr>
            <a:r>
              <a:rPr lang="en-US" sz="1300" b="1" dirty="0" err="1" smtClean="0">
                <a:solidFill>
                  <a:schemeClr val="accent5">
                    <a:lumMod val="75000"/>
                  </a:schemeClr>
                </a:solidFill>
              </a:rPr>
              <a:t>Références</a:t>
            </a:r>
            <a:endParaRPr lang="en-US" sz="1300" b="1" dirty="0" smtClean="0">
              <a:solidFill>
                <a:schemeClr val="accent5">
                  <a:lumMod val="75000"/>
                </a:schemeClr>
              </a:solidFill>
            </a:endParaRPr>
          </a:p>
          <a:p>
            <a:pPr algn="l"/>
            <a:r>
              <a:rPr lang="fr-FR" sz="1300" dirty="0">
                <a:solidFill>
                  <a:srgbClr val="7F7F7F"/>
                </a:solidFill>
              </a:rPr>
              <a:t>Sylvie </a:t>
            </a:r>
            <a:r>
              <a:rPr lang="fr-FR" sz="1300" cap="small" dirty="0">
                <a:solidFill>
                  <a:srgbClr val="7F7F7F"/>
                </a:solidFill>
              </a:rPr>
              <a:t>Octobre</a:t>
            </a:r>
            <a:r>
              <a:rPr lang="fr-FR" sz="1300" dirty="0">
                <a:solidFill>
                  <a:srgbClr val="7F7F7F"/>
                </a:solidFill>
              </a:rPr>
              <a:t>, Christine </a:t>
            </a:r>
            <a:r>
              <a:rPr lang="fr-FR" sz="1300" cap="small" dirty="0">
                <a:solidFill>
                  <a:srgbClr val="7F7F7F"/>
                </a:solidFill>
              </a:rPr>
              <a:t>Détrez</a:t>
            </a:r>
            <a:r>
              <a:rPr lang="fr-FR" sz="1300" dirty="0">
                <a:solidFill>
                  <a:srgbClr val="7F7F7F"/>
                </a:solidFill>
              </a:rPr>
              <a:t>, Pierre </a:t>
            </a:r>
            <a:r>
              <a:rPr lang="fr-FR" sz="1300" cap="small" dirty="0">
                <a:solidFill>
                  <a:srgbClr val="7F7F7F"/>
                </a:solidFill>
              </a:rPr>
              <a:t>Mercklé</a:t>
            </a:r>
            <a:r>
              <a:rPr lang="fr-FR" sz="1300" dirty="0">
                <a:solidFill>
                  <a:srgbClr val="7F7F7F"/>
                </a:solidFill>
              </a:rPr>
              <a:t> et Nathalie </a:t>
            </a:r>
            <a:r>
              <a:rPr lang="fr-FR" sz="1300" cap="small" dirty="0" err="1">
                <a:solidFill>
                  <a:srgbClr val="7F7F7F"/>
                </a:solidFill>
              </a:rPr>
              <a:t>Berthomier</a:t>
            </a:r>
            <a:r>
              <a:rPr lang="fr-FR" sz="1300" dirty="0">
                <a:solidFill>
                  <a:srgbClr val="7F7F7F"/>
                </a:solidFill>
              </a:rPr>
              <a:t>, </a:t>
            </a:r>
            <a:r>
              <a:rPr lang="fr-FR" sz="1300" i="1" dirty="0">
                <a:solidFill>
                  <a:srgbClr val="7F7F7F"/>
                </a:solidFill>
              </a:rPr>
              <a:t>L’enfance des loisirs : Trajectoires communes et parcours individuels de la fin de l’enfance à la grande adolescence</a:t>
            </a:r>
            <a:r>
              <a:rPr lang="fr-FR" sz="1300" dirty="0">
                <a:solidFill>
                  <a:srgbClr val="7F7F7F"/>
                </a:solidFill>
              </a:rPr>
              <a:t>, Paris, La Documentation française, 2010</a:t>
            </a:r>
            <a:r>
              <a:rPr lang="fr-FR" sz="1300" dirty="0" smtClean="0">
                <a:solidFill>
                  <a:srgbClr val="7F7F7F"/>
                </a:solidFill>
              </a:rPr>
              <a:t>.</a:t>
            </a:r>
          </a:p>
        </p:txBody>
      </p:sp>
    </p:spTree>
    <p:extLst>
      <p:ext uri="{BB962C8B-B14F-4D97-AF65-F5344CB8AC3E}">
        <p14:creationId xmlns:p14="http://schemas.microsoft.com/office/powerpoint/2010/main" val="25787962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8057930" cy="830997"/>
          </a:xfrm>
          <a:prstGeom prst="rect">
            <a:avLst/>
          </a:prstGeom>
        </p:spPr>
        <p:txBody>
          <a:bodyPr wrap="square">
            <a:spAutoFit/>
          </a:bodyPr>
          <a:lstStyle/>
          <a:p>
            <a:pPr algn="r"/>
            <a:r>
              <a:rPr lang="fr-FR" sz="2400" b="1" dirty="0" smtClean="0">
                <a:solidFill>
                  <a:srgbClr val="E46C0A"/>
                </a:solidFill>
              </a:rPr>
              <a:t>Le capital culturel scientifique des enfants de milieux populaires : accès et pratiques au prisme du genre</a:t>
            </a:r>
            <a:endParaRPr lang="fr-FR" sz="2400" dirty="0" smtClean="0">
              <a:solidFill>
                <a:srgbClr val="E46C0A"/>
              </a:solidFill>
            </a:endParaRPr>
          </a:p>
        </p:txBody>
      </p:sp>
      <p:sp>
        <p:nvSpPr>
          <p:cNvPr id="19" name="ZoneTexte 18"/>
          <p:cNvSpPr txBox="1"/>
          <p:nvPr/>
        </p:nvSpPr>
        <p:spPr>
          <a:xfrm>
            <a:off x="8057933" y="1"/>
            <a:ext cx="1086069" cy="6001641"/>
          </a:xfrm>
          <a:prstGeom prst="rect">
            <a:avLst/>
          </a:prstGeom>
          <a:solidFill>
            <a:schemeClr val="accent6">
              <a:lumMod val="75000"/>
            </a:schemeClr>
          </a:solidFill>
        </p:spPr>
        <p:txBody>
          <a:bodyPr wrap="square" rtlCol="0">
            <a:spAutoFit/>
          </a:bodyPr>
          <a:lstStyle/>
          <a:p>
            <a:pPr algn="ctr"/>
            <a:r>
              <a:rPr lang="fr-FR" sz="1200" b="1" dirty="0" smtClean="0">
                <a:solidFill>
                  <a:schemeClr val="accent5">
                    <a:lumMod val="75000"/>
                  </a:schemeClr>
                </a:solidFill>
              </a:rPr>
              <a:t>Tous (in)égaux devant la culture scientifique ?</a:t>
            </a:r>
            <a:endParaRPr lang="fr-FR" sz="1300" b="1" dirty="0" smtClean="0">
              <a:solidFill>
                <a:schemeClr val="accent5">
                  <a:lumMod val="75000"/>
                </a:schemeClr>
              </a:solidFill>
            </a:endParaRPr>
          </a:p>
          <a:p>
            <a:pPr algn="ctr"/>
            <a:endParaRPr lang="fr-FR" sz="1200" b="1" dirty="0" smtClean="0">
              <a:solidFill>
                <a:schemeClr val="bg1"/>
              </a:solidFill>
            </a:endParaRPr>
          </a:p>
          <a:p>
            <a:pPr algn="ctr"/>
            <a:r>
              <a:rPr lang="fr-FR" sz="1200" b="1" dirty="0" smtClean="0">
                <a:solidFill>
                  <a:schemeClr val="accent6">
                    <a:lumMod val="60000"/>
                    <a:lumOff val="40000"/>
                  </a:schemeClr>
                </a:solidFill>
              </a:rPr>
              <a:t>Introduction</a:t>
            </a:r>
          </a:p>
          <a:p>
            <a:pPr algn="ctr"/>
            <a:endParaRPr lang="fr-FR" sz="1200" b="1" dirty="0">
              <a:solidFill>
                <a:schemeClr val="bg1"/>
              </a:solidFill>
            </a:endParaRPr>
          </a:p>
          <a:p>
            <a:pPr algn="ctr"/>
            <a:r>
              <a:rPr lang="fr-FR" sz="1200" b="1" dirty="0" smtClean="0">
                <a:solidFill>
                  <a:schemeClr val="accent6">
                    <a:lumMod val="60000"/>
                    <a:lumOff val="40000"/>
                  </a:schemeClr>
                </a:solidFill>
              </a:rPr>
              <a:t>Terrain et méthodologie</a:t>
            </a:r>
          </a:p>
          <a:p>
            <a:pPr algn="ctr"/>
            <a:endParaRPr lang="fr-FR" sz="1200" b="1" dirty="0">
              <a:solidFill>
                <a:schemeClr val="bg1"/>
              </a:solidFill>
            </a:endParaRPr>
          </a:p>
          <a:p>
            <a:pPr algn="ctr"/>
            <a:r>
              <a:rPr lang="fr-FR" sz="1200" b="1" dirty="0" smtClean="0">
                <a:solidFill>
                  <a:schemeClr val="accent6">
                    <a:lumMod val="60000"/>
                    <a:lumOff val="40000"/>
                  </a:schemeClr>
                </a:solidFill>
              </a:rPr>
              <a:t>Science bleue, science rose</a:t>
            </a:r>
          </a:p>
          <a:p>
            <a:pPr algn="ctr"/>
            <a:endParaRPr lang="fr-FR" sz="1200" b="1" dirty="0">
              <a:solidFill>
                <a:schemeClr val="bg1"/>
              </a:solidFill>
            </a:endParaRPr>
          </a:p>
          <a:p>
            <a:pPr algn="ctr"/>
            <a:r>
              <a:rPr lang="fr-FR" sz="1200" b="1" dirty="0" smtClean="0">
                <a:solidFill>
                  <a:schemeClr val="bg1"/>
                </a:solidFill>
              </a:rPr>
              <a:t>Le capital culturel des enfants de milieux populaires</a:t>
            </a:r>
          </a:p>
          <a:p>
            <a:pPr algn="ctr"/>
            <a:endParaRPr lang="fr-FR" sz="1200" b="1" dirty="0">
              <a:solidFill>
                <a:schemeClr val="bg1"/>
              </a:solidFill>
            </a:endParaRPr>
          </a:p>
          <a:p>
            <a:pPr algn="ctr"/>
            <a:endParaRPr lang="fr-FR" sz="1200" b="1" dirty="0" smtClean="0">
              <a:solidFill>
                <a:schemeClr val="bg1"/>
              </a:solidFill>
            </a:endParaRPr>
          </a:p>
          <a:p>
            <a:pPr algn="ctr"/>
            <a:endParaRPr lang="fr-FR" sz="1200" b="1" dirty="0">
              <a:solidFill>
                <a:schemeClr val="bg1"/>
              </a:solidFill>
            </a:endParaRPr>
          </a:p>
          <a:p>
            <a:pPr algn="ctr"/>
            <a:endParaRPr lang="fr-FR" sz="1200" b="1" dirty="0" smtClean="0">
              <a:solidFill>
                <a:schemeClr val="bg1"/>
              </a:solidFill>
            </a:endParaRPr>
          </a:p>
          <a:p>
            <a:pPr algn="ctr"/>
            <a:endParaRPr lang="fr-FR" sz="1200" b="1" dirty="0">
              <a:solidFill>
                <a:schemeClr val="bg1"/>
              </a:solidFill>
            </a:endParaRPr>
          </a:p>
          <a:p>
            <a:pPr algn="ctr"/>
            <a:endParaRPr lang="fr-FR" sz="1200" b="1" dirty="0" smtClean="0">
              <a:solidFill>
                <a:schemeClr val="bg1"/>
              </a:solidFill>
            </a:endParaRPr>
          </a:p>
          <a:p>
            <a:pPr algn="ctr"/>
            <a:endParaRPr lang="fr-FR" sz="1200" b="1" dirty="0">
              <a:solidFill>
                <a:schemeClr val="bg1"/>
              </a:solidFill>
            </a:endParaRPr>
          </a:p>
          <a:p>
            <a:pPr algn="ctr"/>
            <a:endParaRPr lang="fr-FR" sz="1200" b="1" dirty="0" smtClean="0">
              <a:solidFill>
                <a:schemeClr val="bg1"/>
              </a:solidFill>
            </a:endParaRPr>
          </a:p>
          <a:p>
            <a:pPr algn="ctr"/>
            <a:endParaRPr lang="fr-FR" sz="1200" b="1" dirty="0">
              <a:solidFill>
                <a:schemeClr val="bg1"/>
              </a:solidFill>
            </a:endParaRPr>
          </a:p>
          <a:p>
            <a:pPr algn="ctr"/>
            <a:endParaRPr lang="fr-FR" sz="1200" b="1" dirty="0" smtClean="0">
              <a:solidFill>
                <a:schemeClr val="bg1"/>
              </a:solidFill>
            </a:endParaRPr>
          </a:p>
          <a:p>
            <a:pPr algn="ctr"/>
            <a:endParaRPr lang="fr-FR" sz="1200" b="1" dirty="0">
              <a:solidFill>
                <a:schemeClr val="bg1"/>
              </a:solidFill>
            </a:endParaRPr>
          </a:p>
          <a:p>
            <a:pPr algn="ctr"/>
            <a:endParaRPr lang="fr-FR" sz="1200" b="1" dirty="0" smtClean="0">
              <a:solidFill>
                <a:schemeClr val="bg1"/>
              </a:solidFill>
            </a:endParaRPr>
          </a:p>
          <a:p>
            <a:pPr algn="ctr"/>
            <a:endParaRPr lang="fr-FR" sz="1200" b="1" dirty="0" smtClean="0">
              <a:solidFill>
                <a:schemeClr val="bg1"/>
              </a:solidFill>
            </a:endParaRPr>
          </a:p>
        </p:txBody>
      </p:sp>
      <p:sp>
        <p:nvSpPr>
          <p:cNvPr id="20" name="Rectangle 19"/>
          <p:cNvSpPr/>
          <p:nvPr/>
        </p:nvSpPr>
        <p:spPr>
          <a:xfrm>
            <a:off x="8057933" y="5892427"/>
            <a:ext cx="1086070" cy="965573"/>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ZoneTexte 11"/>
          <p:cNvSpPr txBox="1"/>
          <p:nvPr/>
        </p:nvSpPr>
        <p:spPr>
          <a:xfrm>
            <a:off x="367655" y="924733"/>
            <a:ext cx="7262927" cy="738664"/>
          </a:xfrm>
          <a:prstGeom prst="rect">
            <a:avLst/>
          </a:prstGeom>
          <a:noFill/>
          <a:ln>
            <a:noFill/>
          </a:ln>
        </p:spPr>
        <p:txBody>
          <a:bodyPr wrap="square" rtlCol="0">
            <a:spAutoFit/>
          </a:bodyPr>
          <a:lstStyle/>
          <a:p>
            <a:pPr algn="just"/>
            <a:endParaRPr lang="fr-FR" sz="1400" b="1" dirty="0">
              <a:solidFill>
                <a:srgbClr val="000000"/>
              </a:solidFill>
            </a:endParaRPr>
          </a:p>
          <a:p>
            <a:pPr algn="just"/>
            <a:endParaRPr lang="is-IS" sz="1400" dirty="0"/>
          </a:p>
          <a:p>
            <a:pPr algn="just"/>
            <a:endParaRPr lang="fr-FR" sz="1400" dirty="0"/>
          </a:p>
        </p:txBody>
      </p:sp>
      <p:sp>
        <p:nvSpPr>
          <p:cNvPr id="6" name="ZoneTexte 5"/>
          <p:cNvSpPr txBox="1"/>
          <p:nvPr/>
        </p:nvSpPr>
        <p:spPr>
          <a:xfrm>
            <a:off x="374078" y="1058806"/>
            <a:ext cx="7256504" cy="2308324"/>
          </a:xfrm>
          <a:prstGeom prst="rect">
            <a:avLst/>
          </a:prstGeom>
          <a:noFill/>
        </p:spPr>
        <p:txBody>
          <a:bodyPr wrap="square" rtlCol="0">
            <a:spAutoFit/>
          </a:bodyPr>
          <a:lstStyle/>
          <a:p>
            <a:pPr algn="just"/>
            <a:endParaRPr lang="fr-FR" sz="1400" b="1" dirty="0">
              <a:solidFill>
                <a:srgbClr val="000000"/>
              </a:solidFill>
            </a:endParaRPr>
          </a:p>
          <a:p>
            <a:pPr algn="just"/>
            <a:r>
              <a:rPr lang="fr-FR" sz="1400" b="1" dirty="0" smtClean="0">
                <a:solidFill>
                  <a:srgbClr val="000000"/>
                </a:solidFill>
              </a:rPr>
              <a:t>Les enfants qui ont des pratiques scientifiques sont autant des filles que des garçons</a:t>
            </a:r>
            <a:r>
              <a:rPr lang="fr-FR" sz="1400" dirty="0" smtClean="0">
                <a:solidFill>
                  <a:srgbClr val="000000"/>
                </a:solidFill>
              </a:rPr>
              <a:t>, mais les pratiques n’en sont pas moins </a:t>
            </a:r>
            <a:r>
              <a:rPr lang="fr-FR" sz="1400" dirty="0" err="1" smtClean="0">
                <a:solidFill>
                  <a:srgbClr val="000000"/>
                </a:solidFill>
              </a:rPr>
              <a:t>genrées</a:t>
            </a:r>
            <a:r>
              <a:rPr lang="fr-FR" sz="1400" dirty="0">
                <a:solidFill>
                  <a:srgbClr val="000000"/>
                </a:solidFill>
              </a:rPr>
              <a:t> </a:t>
            </a:r>
            <a:r>
              <a:rPr lang="fr-FR" sz="1400" dirty="0" smtClean="0">
                <a:solidFill>
                  <a:srgbClr val="000000"/>
                </a:solidFill>
              </a:rPr>
              <a:t>: </a:t>
            </a:r>
            <a:endParaRPr lang="fr-FR" sz="1400" b="1" dirty="0">
              <a:solidFill>
                <a:srgbClr val="000000"/>
              </a:solidFill>
            </a:endParaRPr>
          </a:p>
          <a:p>
            <a:pPr marL="742950" lvl="1" indent="-285750" algn="just">
              <a:buFont typeface="Arial"/>
              <a:buChar char="•"/>
            </a:pPr>
            <a:r>
              <a:rPr lang="fr-FR" sz="1400" dirty="0" smtClean="0">
                <a:solidFill>
                  <a:srgbClr val="000000"/>
                </a:solidFill>
              </a:rPr>
              <a:t>Les filles lisent davantage ; elles lisent globalement plus (</a:t>
            </a:r>
            <a:r>
              <a:rPr lang="fr-FR" sz="1400" cap="small" dirty="0"/>
              <a:t>Octobre</a:t>
            </a:r>
            <a:r>
              <a:rPr lang="fr-FR" sz="1400" dirty="0"/>
              <a:t>, </a:t>
            </a:r>
            <a:r>
              <a:rPr lang="fr-FR" sz="1400" cap="small" dirty="0" smtClean="0"/>
              <a:t>Détrez</a:t>
            </a:r>
            <a:r>
              <a:rPr lang="fr-FR" sz="1400" dirty="0"/>
              <a:t>, </a:t>
            </a:r>
            <a:r>
              <a:rPr lang="fr-FR" sz="1400" cap="small" dirty="0" smtClean="0"/>
              <a:t>Mercklé</a:t>
            </a:r>
            <a:r>
              <a:rPr lang="fr-FR" sz="1400" dirty="0" smtClean="0"/>
              <a:t> </a:t>
            </a:r>
            <a:r>
              <a:rPr lang="fr-FR" sz="1400" dirty="0"/>
              <a:t>et </a:t>
            </a:r>
            <a:r>
              <a:rPr lang="fr-FR" sz="1400" cap="small" dirty="0" err="1" smtClean="0"/>
              <a:t>Berthomier</a:t>
            </a:r>
            <a:r>
              <a:rPr lang="fr-FR" sz="1400" cap="small" dirty="0" smtClean="0"/>
              <a:t> 2010)</a:t>
            </a:r>
          </a:p>
          <a:p>
            <a:pPr marL="742950" lvl="1" indent="-285750" algn="just">
              <a:buFont typeface="Arial"/>
              <a:buChar char="•"/>
            </a:pPr>
            <a:r>
              <a:rPr lang="fr-FR" sz="1400" dirty="0" smtClean="0">
                <a:solidFill>
                  <a:srgbClr val="000000"/>
                </a:solidFill>
              </a:rPr>
              <a:t>Les garçons sont plus nombreux à avoir visité un musée, mais aussi à avoir très peu de pratiques</a:t>
            </a:r>
            <a:endParaRPr lang="fr-FR" sz="1400" dirty="0">
              <a:solidFill>
                <a:srgbClr val="000000"/>
              </a:solidFill>
            </a:endParaRPr>
          </a:p>
          <a:p>
            <a:pPr marL="742950" lvl="1" indent="-285750" algn="just">
              <a:buFont typeface="Arial"/>
              <a:buChar char="•"/>
            </a:pPr>
            <a:r>
              <a:rPr lang="fr-FR" sz="1400" dirty="0" smtClean="0">
                <a:solidFill>
                  <a:srgbClr val="000000"/>
                </a:solidFill>
              </a:rPr>
              <a:t>Les activités ludiques et audiovisuelles sont les mieux partagées</a:t>
            </a:r>
          </a:p>
          <a:p>
            <a:pPr marL="742950" lvl="1" indent="-285750" algn="just">
              <a:buFont typeface="Arial"/>
              <a:buChar char="•"/>
            </a:pPr>
            <a:r>
              <a:rPr lang="fr-FR" sz="1400" dirty="0" smtClean="0">
                <a:solidFill>
                  <a:srgbClr val="000000"/>
                </a:solidFill>
              </a:rPr>
              <a:t>Clubs et stages scientifiques : uniquement des filles </a:t>
            </a:r>
            <a:endParaRPr lang="is-IS" sz="1400" dirty="0">
              <a:solidFill>
                <a:srgbClr val="000000"/>
              </a:solidFill>
            </a:endParaRPr>
          </a:p>
          <a:p>
            <a:endParaRPr lang="fr-FR" dirty="0"/>
          </a:p>
        </p:txBody>
      </p:sp>
      <p:sp>
        <p:nvSpPr>
          <p:cNvPr id="11" name="Titre 1"/>
          <p:cNvSpPr txBox="1">
            <a:spLocks/>
          </p:cNvSpPr>
          <p:nvPr/>
        </p:nvSpPr>
        <p:spPr>
          <a:xfrm>
            <a:off x="374078" y="5232400"/>
            <a:ext cx="7450667" cy="1569900"/>
          </a:xfrm>
          <a:prstGeom prst="rect">
            <a:avLst/>
          </a:prstGeom>
          <a:ln w="12700" cap="flat" cmpd="sng" algn="ctr">
            <a:solidFill>
              <a:schemeClr val="accent6">
                <a:lumMod val="75000"/>
              </a:schemeClr>
            </a:solidFill>
            <a:prstDash val="solid"/>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spcBef>
                <a:spcPts val="0"/>
              </a:spcBef>
              <a:spcAft>
                <a:spcPts val="600"/>
              </a:spcAft>
            </a:pPr>
            <a:r>
              <a:rPr lang="en-US" sz="1300" b="1" dirty="0" err="1" smtClean="0">
                <a:solidFill>
                  <a:schemeClr val="accent5">
                    <a:lumMod val="75000"/>
                  </a:schemeClr>
                </a:solidFill>
              </a:rPr>
              <a:t>Références</a:t>
            </a:r>
            <a:endParaRPr lang="en-US" sz="1300" b="1" dirty="0" smtClean="0">
              <a:solidFill>
                <a:schemeClr val="accent5">
                  <a:lumMod val="75000"/>
                </a:schemeClr>
              </a:solidFill>
            </a:endParaRPr>
          </a:p>
          <a:p>
            <a:pPr algn="l"/>
            <a:r>
              <a:rPr lang="fr-FR" sz="1300" dirty="0">
                <a:solidFill>
                  <a:srgbClr val="7F7F7F"/>
                </a:solidFill>
              </a:rPr>
              <a:t>Sylvie </a:t>
            </a:r>
            <a:r>
              <a:rPr lang="fr-FR" sz="1300" cap="small" dirty="0">
                <a:solidFill>
                  <a:srgbClr val="7F7F7F"/>
                </a:solidFill>
              </a:rPr>
              <a:t>Octobre</a:t>
            </a:r>
            <a:r>
              <a:rPr lang="fr-FR" sz="1300" dirty="0">
                <a:solidFill>
                  <a:srgbClr val="7F7F7F"/>
                </a:solidFill>
              </a:rPr>
              <a:t>, Christine </a:t>
            </a:r>
            <a:r>
              <a:rPr lang="fr-FR" sz="1300" cap="small" dirty="0">
                <a:solidFill>
                  <a:srgbClr val="7F7F7F"/>
                </a:solidFill>
              </a:rPr>
              <a:t>Détrez</a:t>
            </a:r>
            <a:r>
              <a:rPr lang="fr-FR" sz="1300" dirty="0">
                <a:solidFill>
                  <a:srgbClr val="7F7F7F"/>
                </a:solidFill>
              </a:rPr>
              <a:t>, Pierre </a:t>
            </a:r>
            <a:r>
              <a:rPr lang="fr-FR" sz="1300" cap="small" dirty="0">
                <a:solidFill>
                  <a:srgbClr val="7F7F7F"/>
                </a:solidFill>
              </a:rPr>
              <a:t>Mercklé</a:t>
            </a:r>
            <a:r>
              <a:rPr lang="fr-FR" sz="1300" dirty="0">
                <a:solidFill>
                  <a:srgbClr val="7F7F7F"/>
                </a:solidFill>
              </a:rPr>
              <a:t> et Nathalie </a:t>
            </a:r>
            <a:r>
              <a:rPr lang="fr-FR" sz="1300" cap="small" dirty="0" err="1">
                <a:solidFill>
                  <a:srgbClr val="7F7F7F"/>
                </a:solidFill>
              </a:rPr>
              <a:t>Berthomier</a:t>
            </a:r>
            <a:r>
              <a:rPr lang="fr-FR" sz="1300" dirty="0">
                <a:solidFill>
                  <a:srgbClr val="7F7F7F"/>
                </a:solidFill>
              </a:rPr>
              <a:t>, </a:t>
            </a:r>
            <a:r>
              <a:rPr lang="fr-FR" sz="1300" i="1" dirty="0">
                <a:solidFill>
                  <a:srgbClr val="7F7F7F"/>
                </a:solidFill>
              </a:rPr>
              <a:t>L’enfance des loisirs : Trajectoires communes et parcours individuels de la fin de l’enfance à la grande adolescence</a:t>
            </a:r>
            <a:r>
              <a:rPr lang="fr-FR" sz="1300" dirty="0">
                <a:solidFill>
                  <a:srgbClr val="7F7F7F"/>
                </a:solidFill>
              </a:rPr>
              <a:t>, Paris, La Documentation française, 2010</a:t>
            </a:r>
            <a:r>
              <a:rPr lang="fr-FR" sz="1300" dirty="0" smtClean="0">
                <a:solidFill>
                  <a:srgbClr val="7F7F7F"/>
                </a:solidFill>
              </a:rPr>
              <a:t>.</a:t>
            </a:r>
          </a:p>
          <a:p>
            <a:pPr algn="l"/>
            <a:r>
              <a:rPr lang="fr-FR" sz="1400" dirty="0" err="1">
                <a:solidFill>
                  <a:srgbClr val="7F7F7F"/>
                </a:solidFill>
              </a:rPr>
              <a:t>Joanie</a:t>
            </a:r>
            <a:r>
              <a:rPr lang="fr-FR" sz="1400" dirty="0">
                <a:solidFill>
                  <a:srgbClr val="7F7F7F"/>
                </a:solidFill>
              </a:rPr>
              <a:t> </a:t>
            </a:r>
            <a:r>
              <a:rPr lang="fr-FR" sz="1400" cap="small" dirty="0" err="1">
                <a:solidFill>
                  <a:srgbClr val="7F7F7F"/>
                </a:solidFill>
              </a:rPr>
              <a:t>Cayouette-Remblière</a:t>
            </a:r>
            <a:r>
              <a:rPr lang="fr-FR" sz="1400" dirty="0">
                <a:solidFill>
                  <a:srgbClr val="7F7F7F"/>
                </a:solidFill>
              </a:rPr>
              <a:t>, « De l’hétérogénéité des classes populaires (et de ce que l’on peut en faire) », </a:t>
            </a:r>
            <a:r>
              <a:rPr lang="fr-FR" sz="1400" i="1" dirty="0">
                <a:solidFill>
                  <a:srgbClr val="7F7F7F"/>
                </a:solidFill>
              </a:rPr>
              <a:t>Sociologie</a:t>
            </a:r>
            <a:r>
              <a:rPr lang="fr-FR" sz="1400" dirty="0">
                <a:solidFill>
                  <a:srgbClr val="7F7F7F"/>
                </a:solidFill>
              </a:rPr>
              <a:t>,  vol. 6, n</a:t>
            </a:r>
            <a:r>
              <a:rPr lang="fr-FR" sz="1400" baseline="30000" dirty="0">
                <a:solidFill>
                  <a:srgbClr val="7F7F7F"/>
                </a:solidFill>
              </a:rPr>
              <a:t>o</a:t>
            </a:r>
            <a:r>
              <a:rPr lang="fr-FR" sz="1400" dirty="0">
                <a:solidFill>
                  <a:srgbClr val="7F7F7F"/>
                </a:solidFill>
              </a:rPr>
              <a:t> 4, 2016 ; Olivier </a:t>
            </a:r>
            <a:r>
              <a:rPr lang="fr-FR" sz="1400" cap="small" dirty="0">
                <a:solidFill>
                  <a:srgbClr val="7F7F7F"/>
                </a:solidFill>
              </a:rPr>
              <a:t>Schwartz</a:t>
            </a:r>
            <a:r>
              <a:rPr lang="fr-FR" sz="1400" dirty="0">
                <a:solidFill>
                  <a:srgbClr val="7F7F7F"/>
                </a:solidFill>
              </a:rPr>
              <a:t>, « Peut-on parler des classes populaires ? », </a:t>
            </a:r>
            <a:r>
              <a:rPr lang="fr-FR" sz="1400" i="1" dirty="0">
                <a:solidFill>
                  <a:srgbClr val="7F7F7F"/>
                </a:solidFill>
              </a:rPr>
              <a:t>La Vie des idées</a:t>
            </a:r>
            <a:r>
              <a:rPr lang="fr-FR" sz="1400" dirty="0">
                <a:solidFill>
                  <a:srgbClr val="7F7F7F"/>
                </a:solidFill>
              </a:rPr>
              <a:t>, 2011. </a:t>
            </a:r>
            <a:endParaRPr lang="fr-FR" sz="1300" dirty="0">
              <a:solidFill>
                <a:srgbClr val="7F7F7F"/>
              </a:solidFill>
            </a:endParaRPr>
          </a:p>
        </p:txBody>
      </p:sp>
      <p:sp>
        <p:nvSpPr>
          <p:cNvPr id="3" name="ZoneTexte 2"/>
          <p:cNvSpPr txBox="1"/>
          <p:nvPr/>
        </p:nvSpPr>
        <p:spPr>
          <a:xfrm>
            <a:off x="374078" y="3367130"/>
            <a:ext cx="7112000" cy="1077218"/>
          </a:xfrm>
          <a:prstGeom prst="rect">
            <a:avLst/>
          </a:prstGeom>
          <a:noFill/>
        </p:spPr>
        <p:txBody>
          <a:bodyPr wrap="square" rtlCol="0">
            <a:spAutoFit/>
          </a:bodyPr>
          <a:lstStyle/>
          <a:p>
            <a:r>
              <a:rPr lang="fr-FR" b="1" dirty="0" smtClean="0">
                <a:solidFill>
                  <a:schemeClr val="accent5">
                    <a:lumMod val="75000"/>
                  </a:schemeClr>
                </a:solidFill>
              </a:rPr>
              <a:t>Transmissions et sociabilité culturelles : les familles et l’école</a:t>
            </a:r>
            <a:endParaRPr lang="fr-FR" sz="1600" b="1" dirty="0">
              <a:solidFill>
                <a:srgbClr val="000000"/>
              </a:solidFill>
            </a:endParaRPr>
          </a:p>
          <a:p>
            <a:endParaRPr lang="fr-FR" dirty="0" smtClean="0"/>
          </a:p>
          <a:p>
            <a:r>
              <a:rPr lang="fr-FR" sz="1400" dirty="0" smtClean="0"/>
              <a:t>Remettre en </a:t>
            </a:r>
            <a:r>
              <a:rPr lang="fr-FR" sz="1400" smtClean="0"/>
              <a:t>cause </a:t>
            </a:r>
            <a:r>
              <a:rPr lang="fr-FR" sz="1400" smtClean="0"/>
              <a:t>l’homogénéité </a:t>
            </a:r>
            <a:r>
              <a:rPr lang="fr-FR" sz="1400" dirty="0" smtClean="0"/>
              <a:t>des classes populaires (</a:t>
            </a:r>
            <a:r>
              <a:rPr lang="fr-FR" sz="1400" cap="small" dirty="0" err="1"/>
              <a:t>Cayouette-</a:t>
            </a:r>
            <a:r>
              <a:rPr lang="fr-FR" sz="1400" cap="small" dirty="0" err="1" smtClean="0"/>
              <a:t>Remblière</a:t>
            </a:r>
            <a:r>
              <a:rPr lang="fr-FR" sz="1400" cap="small" dirty="0" smtClean="0"/>
              <a:t> 2016 ; Schwartz 2011) </a:t>
            </a:r>
            <a:r>
              <a:rPr lang="fr-FR" sz="1400" dirty="0" smtClean="0"/>
              <a:t>pour les saisir dans leur variété.</a:t>
            </a:r>
            <a:endParaRPr lang="fr-FR" sz="1400" dirty="0"/>
          </a:p>
        </p:txBody>
      </p:sp>
    </p:spTree>
    <p:extLst>
      <p:ext uri="{BB962C8B-B14F-4D97-AF65-F5344CB8AC3E}">
        <p14:creationId xmlns:p14="http://schemas.microsoft.com/office/powerpoint/2010/main" val="146662662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8057930" cy="830997"/>
          </a:xfrm>
          <a:prstGeom prst="rect">
            <a:avLst/>
          </a:prstGeom>
        </p:spPr>
        <p:txBody>
          <a:bodyPr wrap="square">
            <a:spAutoFit/>
          </a:bodyPr>
          <a:lstStyle/>
          <a:p>
            <a:pPr algn="r"/>
            <a:r>
              <a:rPr lang="fr-FR" sz="2400" b="1" dirty="0" smtClean="0">
                <a:solidFill>
                  <a:srgbClr val="E46C0A"/>
                </a:solidFill>
              </a:rPr>
              <a:t>Le capital culturel scientifique des enfants de milieux populaires : accès et pratiques au prisme du genre</a:t>
            </a:r>
            <a:endParaRPr lang="fr-FR" sz="2400" dirty="0" smtClean="0">
              <a:solidFill>
                <a:srgbClr val="E46C0A"/>
              </a:solidFill>
            </a:endParaRPr>
          </a:p>
        </p:txBody>
      </p:sp>
      <p:sp>
        <p:nvSpPr>
          <p:cNvPr id="19" name="ZoneTexte 18"/>
          <p:cNvSpPr txBox="1"/>
          <p:nvPr/>
        </p:nvSpPr>
        <p:spPr>
          <a:xfrm>
            <a:off x="8057933" y="1"/>
            <a:ext cx="1086069" cy="6001641"/>
          </a:xfrm>
          <a:prstGeom prst="rect">
            <a:avLst/>
          </a:prstGeom>
          <a:solidFill>
            <a:schemeClr val="accent6">
              <a:lumMod val="75000"/>
            </a:schemeClr>
          </a:solidFill>
        </p:spPr>
        <p:txBody>
          <a:bodyPr wrap="square" rtlCol="0">
            <a:spAutoFit/>
          </a:bodyPr>
          <a:lstStyle/>
          <a:p>
            <a:pPr algn="ctr"/>
            <a:r>
              <a:rPr lang="fr-FR" sz="1200" b="1" dirty="0" smtClean="0">
                <a:solidFill>
                  <a:schemeClr val="accent5">
                    <a:lumMod val="75000"/>
                  </a:schemeClr>
                </a:solidFill>
              </a:rPr>
              <a:t>Tous (in)égaux devant la culture scientifique ?</a:t>
            </a:r>
            <a:endParaRPr lang="fr-FR" sz="1300" b="1" dirty="0" smtClean="0">
              <a:solidFill>
                <a:schemeClr val="accent5">
                  <a:lumMod val="75000"/>
                </a:schemeClr>
              </a:solidFill>
            </a:endParaRPr>
          </a:p>
          <a:p>
            <a:pPr algn="ctr"/>
            <a:endParaRPr lang="fr-FR" sz="1200" b="1" dirty="0" smtClean="0">
              <a:solidFill>
                <a:schemeClr val="bg1"/>
              </a:solidFill>
            </a:endParaRPr>
          </a:p>
          <a:p>
            <a:pPr algn="ctr"/>
            <a:r>
              <a:rPr lang="fr-FR" sz="1200" b="1" dirty="0" smtClean="0">
                <a:solidFill>
                  <a:schemeClr val="accent6">
                    <a:lumMod val="60000"/>
                    <a:lumOff val="40000"/>
                  </a:schemeClr>
                </a:solidFill>
              </a:rPr>
              <a:t>Introduction</a:t>
            </a:r>
          </a:p>
          <a:p>
            <a:pPr algn="ctr"/>
            <a:endParaRPr lang="fr-FR" sz="1200" b="1" dirty="0">
              <a:solidFill>
                <a:schemeClr val="bg1"/>
              </a:solidFill>
            </a:endParaRPr>
          </a:p>
          <a:p>
            <a:pPr algn="ctr"/>
            <a:r>
              <a:rPr lang="fr-FR" sz="1200" b="1" dirty="0" smtClean="0">
                <a:solidFill>
                  <a:schemeClr val="accent6">
                    <a:lumMod val="60000"/>
                    <a:lumOff val="40000"/>
                  </a:schemeClr>
                </a:solidFill>
              </a:rPr>
              <a:t>Terrain et méthodologie</a:t>
            </a:r>
          </a:p>
          <a:p>
            <a:pPr algn="ctr"/>
            <a:endParaRPr lang="fr-FR" sz="1200" b="1" dirty="0">
              <a:solidFill>
                <a:schemeClr val="bg1"/>
              </a:solidFill>
            </a:endParaRPr>
          </a:p>
          <a:p>
            <a:pPr algn="ctr"/>
            <a:r>
              <a:rPr lang="fr-FR" sz="1200" b="1" dirty="0" smtClean="0">
                <a:solidFill>
                  <a:schemeClr val="accent6">
                    <a:lumMod val="60000"/>
                    <a:lumOff val="40000"/>
                  </a:schemeClr>
                </a:solidFill>
              </a:rPr>
              <a:t>Science bleue, science rose</a:t>
            </a:r>
          </a:p>
          <a:p>
            <a:pPr algn="ctr"/>
            <a:endParaRPr lang="fr-FR" sz="1200" b="1" dirty="0">
              <a:solidFill>
                <a:schemeClr val="bg1"/>
              </a:solidFill>
            </a:endParaRPr>
          </a:p>
          <a:p>
            <a:pPr algn="ctr"/>
            <a:r>
              <a:rPr lang="fr-FR" sz="1200" b="1" dirty="0" smtClean="0">
                <a:solidFill>
                  <a:schemeClr val="bg1"/>
                </a:solidFill>
              </a:rPr>
              <a:t>Le capital culturel des enfants de milieux populaires</a:t>
            </a:r>
          </a:p>
          <a:p>
            <a:pPr algn="ctr"/>
            <a:endParaRPr lang="fr-FR" sz="1200" b="1" dirty="0">
              <a:solidFill>
                <a:schemeClr val="bg1"/>
              </a:solidFill>
            </a:endParaRPr>
          </a:p>
          <a:p>
            <a:pPr algn="ctr"/>
            <a:endParaRPr lang="fr-FR" sz="1200" b="1" dirty="0" smtClean="0">
              <a:solidFill>
                <a:schemeClr val="bg1"/>
              </a:solidFill>
            </a:endParaRPr>
          </a:p>
          <a:p>
            <a:pPr algn="ctr"/>
            <a:endParaRPr lang="fr-FR" sz="1200" b="1" dirty="0">
              <a:solidFill>
                <a:schemeClr val="bg1"/>
              </a:solidFill>
            </a:endParaRPr>
          </a:p>
          <a:p>
            <a:pPr algn="ctr"/>
            <a:endParaRPr lang="fr-FR" sz="1200" b="1" dirty="0" smtClean="0">
              <a:solidFill>
                <a:schemeClr val="bg1"/>
              </a:solidFill>
            </a:endParaRPr>
          </a:p>
          <a:p>
            <a:pPr algn="ctr"/>
            <a:endParaRPr lang="fr-FR" sz="1200" b="1" dirty="0">
              <a:solidFill>
                <a:schemeClr val="bg1"/>
              </a:solidFill>
            </a:endParaRPr>
          </a:p>
          <a:p>
            <a:pPr algn="ctr"/>
            <a:endParaRPr lang="fr-FR" sz="1200" b="1" dirty="0" smtClean="0">
              <a:solidFill>
                <a:schemeClr val="bg1"/>
              </a:solidFill>
            </a:endParaRPr>
          </a:p>
          <a:p>
            <a:pPr algn="ctr"/>
            <a:endParaRPr lang="fr-FR" sz="1200" b="1" dirty="0">
              <a:solidFill>
                <a:schemeClr val="bg1"/>
              </a:solidFill>
            </a:endParaRPr>
          </a:p>
          <a:p>
            <a:pPr algn="ctr"/>
            <a:endParaRPr lang="fr-FR" sz="1200" b="1" dirty="0" smtClean="0">
              <a:solidFill>
                <a:schemeClr val="bg1"/>
              </a:solidFill>
            </a:endParaRPr>
          </a:p>
          <a:p>
            <a:pPr algn="ctr"/>
            <a:endParaRPr lang="fr-FR" sz="1200" b="1" dirty="0">
              <a:solidFill>
                <a:schemeClr val="bg1"/>
              </a:solidFill>
            </a:endParaRPr>
          </a:p>
          <a:p>
            <a:pPr algn="ctr"/>
            <a:endParaRPr lang="fr-FR" sz="1200" b="1" dirty="0" smtClean="0">
              <a:solidFill>
                <a:schemeClr val="bg1"/>
              </a:solidFill>
            </a:endParaRPr>
          </a:p>
          <a:p>
            <a:pPr algn="ctr"/>
            <a:endParaRPr lang="fr-FR" sz="1200" b="1" dirty="0">
              <a:solidFill>
                <a:schemeClr val="bg1"/>
              </a:solidFill>
            </a:endParaRPr>
          </a:p>
          <a:p>
            <a:pPr algn="ctr"/>
            <a:endParaRPr lang="fr-FR" sz="1200" b="1" dirty="0" smtClean="0">
              <a:solidFill>
                <a:schemeClr val="bg1"/>
              </a:solidFill>
            </a:endParaRPr>
          </a:p>
          <a:p>
            <a:pPr algn="ctr"/>
            <a:endParaRPr lang="fr-FR" sz="1200" b="1" dirty="0" smtClean="0">
              <a:solidFill>
                <a:schemeClr val="bg1"/>
              </a:solidFill>
            </a:endParaRPr>
          </a:p>
        </p:txBody>
      </p:sp>
      <p:sp>
        <p:nvSpPr>
          <p:cNvPr id="20" name="Rectangle 19"/>
          <p:cNvSpPr/>
          <p:nvPr/>
        </p:nvSpPr>
        <p:spPr>
          <a:xfrm>
            <a:off x="8057933" y="5892427"/>
            <a:ext cx="1086070" cy="965573"/>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ZoneTexte 11"/>
          <p:cNvSpPr txBox="1"/>
          <p:nvPr/>
        </p:nvSpPr>
        <p:spPr>
          <a:xfrm>
            <a:off x="367655" y="924733"/>
            <a:ext cx="7262927" cy="738664"/>
          </a:xfrm>
          <a:prstGeom prst="rect">
            <a:avLst/>
          </a:prstGeom>
          <a:noFill/>
          <a:ln>
            <a:noFill/>
          </a:ln>
        </p:spPr>
        <p:txBody>
          <a:bodyPr wrap="square" rtlCol="0">
            <a:spAutoFit/>
          </a:bodyPr>
          <a:lstStyle/>
          <a:p>
            <a:pPr algn="just"/>
            <a:endParaRPr lang="fr-FR" sz="1400" b="1" dirty="0">
              <a:solidFill>
                <a:srgbClr val="000000"/>
              </a:solidFill>
            </a:endParaRPr>
          </a:p>
          <a:p>
            <a:pPr algn="just"/>
            <a:endParaRPr lang="is-IS" sz="1400" dirty="0"/>
          </a:p>
          <a:p>
            <a:pPr algn="just"/>
            <a:endParaRPr lang="fr-FR" sz="1400" dirty="0"/>
          </a:p>
        </p:txBody>
      </p:sp>
      <p:sp>
        <p:nvSpPr>
          <p:cNvPr id="6" name="ZoneTexte 5"/>
          <p:cNvSpPr txBox="1"/>
          <p:nvPr/>
        </p:nvSpPr>
        <p:spPr>
          <a:xfrm>
            <a:off x="374078" y="1058806"/>
            <a:ext cx="7256504" cy="584776"/>
          </a:xfrm>
          <a:prstGeom prst="rect">
            <a:avLst/>
          </a:prstGeom>
          <a:noFill/>
        </p:spPr>
        <p:txBody>
          <a:bodyPr wrap="square" rtlCol="0">
            <a:spAutoFit/>
          </a:bodyPr>
          <a:lstStyle/>
          <a:p>
            <a:pPr algn="just"/>
            <a:endParaRPr lang="fr-FR" sz="1400" b="1" dirty="0">
              <a:solidFill>
                <a:srgbClr val="000000"/>
              </a:solidFill>
            </a:endParaRPr>
          </a:p>
          <a:p>
            <a:endParaRPr lang="fr-FR" dirty="0"/>
          </a:p>
        </p:txBody>
      </p:sp>
      <p:sp>
        <p:nvSpPr>
          <p:cNvPr id="11" name="Titre 1"/>
          <p:cNvSpPr txBox="1">
            <a:spLocks/>
          </p:cNvSpPr>
          <p:nvPr/>
        </p:nvSpPr>
        <p:spPr>
          <a:xfrm>
            <a:off x="374078" y="6001642"/>
            <a:ext cx="7450667" cy="639625"/>
          </a:xfrm>
          <a:prstGeom prst="rect">
            <a:avLst/>
          </a:prstGeom>
          <a:ln w="12700" cap="flat" cmpd="sng" algn="ctr">
            <a:solidFill>
              <a:schemeClr val="accent6">
                <a:lumMod val="75000"/>
              </a:schemeClr>
            </a:solidFill>
            <a:prstDash val="solid"/>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spcBef>
                <a:spcPts val="0"/>
              </a:spcBef>
              <a:spcAft>
                <a:spcPts val="600"/>
              </a:spcAft>
            </a:pPr>
            <a:r>
              <a:rPr lang="en-US" sz="1300" b="1" dirty="0" err="1" smtClean="0">
                <a:solidFill>
                  <a:schemeClr val="accent5">
                    <a:lumMod val="75000"/>
                  </a:schemeClr>
                </a:solidFill>
              </a:rPr>
              <a:t>Références</a:t>
            </a:r>
            <a:endParaRPr lang="en-US" sz="1300" b="1" dirty="0" smtClean="0">
              <a:solidFill>
                <a:schemeClr val="accent5">
                  <a:lumMod val="75000"/>
                </a:schemeClr>
              </a:solidFill>
            </a:endParaRPr>
          </a:p>
          <a:p>
            <a:pPr algn="l"/>
            <a:r>
              <a:rPr lang="fr-FR" sz="1400" dirty="0">
                <a:solidFill>
                  <a:srgbClr val="7F7F7F"/>
                </a:solidFill>
              </a:rPr>
              <a:t>Olivier </a:t>
            </a:r>
            <a:r>
              <a:rPr lang="fr-FR" sz="1400" cap="small" dirty="0">
                <a:solidFill>
                  <a:srgbClr val="7F7F7F"/>
                </a:solidFill>
              </a:rPr>
              <a:t>Donnat</a:t>
            </a:r>
            <a:r>
              <a:rPr lang="fr-FR" sz="1400" dirty="0">
                <a:solidFill>
                  <a:srgbClr val="7F7F7F"/>
                </a:solidFill>
              </a:rPr>
              <a:t>, « La féminisation des pratiques culturelles », </a:t>
            </a:r>
            <a:r>
              <a:rPr lang="fr-FR" sz="1400" i="1" dirty="0">
                <a:solidFill>
                  <a:srgbClr val="7F7F7F"/>
                </a:solidFill>
              </a:rPr>
              <a:t>Développement culturel</a:t>
            </a:r>
            <a:r>
              <a:rPr lang="fr-FR" sz="1400" dirty="0">
                <a:solidFill>
                  <a:srgbClr val="7F7F7F"/>
                </a:solidFill>
              </a:rPr>
              <a:t>, n</a:t>
            </a:r>
            <a:r>
              <a:rPr lang="fr-FR" sz="1400" baseline="30000" dirty="0">
                <a:solidFill>
                  <a:srgbClr val="7F7F7F"/>
                </a:solidFill>
              </a:rPr>
              <a:t>o</a:t>
            </a:r>
            <a:r>
              <a:rPr lang="fr-FR" sz="1400" dirty="0">
                <a:solidFill>
                  <a:srgbClr val="7F7F7F"/>
                </a:solidFill>
              </a:rPr>
              <a:t> 147, 2005</a:t>
            </a:r>
          </a:p>
        </p:txBody>
      </p:sp>
      <p:sp>
        <p:nvSpPr>
          <p:cNvPr id="3" name="ZoneTexte 2"/>
          <p:cNvSpPr txBox="1"/>
          <p:nvPr/>
        </p:nvSpPr>
        <p:spPr>
          <a:xfrm>
            <a:off x="467360" y="1313970"/>
            <a:ext cx="7112000" cy="1661994"/>
          </a:xfrm>
          <a:prstGeom prst="rect">
            <a:avLst/>
          </a:prstGeom>
          <a:noFill/>
        </p:spPr>
        <p:txBody>
          <a:bodyPr wrap="square" rtlCol="0">
            <a:spAutoFit/>
          </a:bodyPr>
          <a:lstStyle/>
          <a:p>
            <a:r>
              <a:rPr lang="fr-FR" b="1" dirty="0" smtClean="0">
                <a:solidFill>
                  <a:schemeClr val="accent5">
                    <a:lumMod val="75000"/>
                  </a:schemeClr>
                </a:solidFill>
              </a:rPr>
              <a:t>Transmissions et sociabilité culturelles : les familles et l’école</a:t>
            </a:r>
            <a:endParaRPr lang="fr-FR" dirty="0" smtClean="0"/>
          </a:p>
          <a:p>
            <a:endParaRPr lang="fr-FR" sz="1400" dirty="0"/>
          </a:p>
          <a:p>
            <a:r>
              <a:rPr lang="fr-FR" sz="1400" dirty="0" smtClean="0"/>
              <a:t>Les sciences dans le contexte de féminisation des pratiques culturelles (</a:t>
            </a:r>
            <a:r>
              <a:rPr lang="fr-FR" sz="1400" cap="small" dirty="0" smtClean="0"/>
              <a:t>Donnat</a:t>
            </a:r>
            <a:r>
              <a:rPr lang="fr-FR" sz="1400" dirty="0" smtClean="0"/>
              <a:t> 2005) : transmission par les mères et les grandes sœurs.</a:t>
            </a:r>
            <a:br>
              <a:rPr lang="fr-FR" sz="1400" dirty="0" smtClean="0"/>
            </a:br>
            <a:r>
              <a:rPr lang="fr-FR" sz="1400" dirty="0" smtClean="0"/>
              <a:t/>
            </a:r>
            <a:br>
              <a:rPr lang="fr-FR" sz="1400" dirty="0" smtClean="0"/>
            </a:br>
            <a:endParaRPr lang="fr-FR" sz="1400" dirty="0"/>
          </a:p>
          <a:p>
            <a:endParaRPr lang="fr-FR" sz="1400" dirty="0" smtClean="0"/>
          </a:p>
        </p:txBody>
      </p:sp>
    </p:spTree>
    <p:extLst>
      <p:ext uri="{BB962C8B-B14F-4D97-AF65-F5344CB8AC3E}">
        <p14:creationId xmlns:p14="http://schemas.microsoft.com/office/powerpoint/2010/main" val="273848458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8057930" cy="830997"/>
          </a:xfrm>
          <a:prstGeom prst="rect">
            <a:avLst/>
          </a:prstGeom>
        </p:spPr>
        <p:txBody>
          <a:bodyPr wrap="square">
            <a:spAutoFit/>
          </a:bodyPr>
          <a:lstStyle/>
          <a:p>
            <a:pPr algn="r"/>
            <a:r>
              <a:rPr lang="fr-FR" sz="2400" b="1" dirty="0" smtClean="0">
                <a:solidFill>
                  <a:srgbClr val="E46C0A"/>
                </a:solidFill>
              </a:rPr>
              <a:t>Le capital culturel scientifique des enfants de milieux populaires : accès et pratiques au prisme du genre</a:t>
            </a:r>
            <a:endParaRPr lang="fr-FR" sz="2400" dirty="0" smtClean="0">
              <a:solidFill>
                <a:srgbClr val="E46C0A"/>
              </a:solidFill>
            </a:endParaRPr>
          </a:p>
        </p:txBody>
      </p:sp>
      <p:sp>
        <p:nvSpPr>
          <p:cNvPr id="19" name="ZoneTexte 18"/>
          <p:cNvSpPr txBox="1"/>
          <p:nvPr/>
        </p:nvSpPr>
        <p:spPr>
          <a:xfrm>
            <a:off x="8057933" y="1"/>
            <a:ext cx="1086069" cy="6001641"/>
          </a:xfrm>
          <a:prstGeom prst="rect">
            <a:avLst/>
          </a:prstGeom>
          <a:solidFill>
            <a:schemeClr val="accent6">
              <a:lumMod val="75000"/>
            </a:schemeClr>
          </a:solidFill>
        </p:spPr>
        <p:txBody>
          <a:bodyPr wrap="square" rtlCol="0">
            <a:spAutoFit/>
          </a:bodyPr>
          <a:lstStyle/>
          <a:p>
            <a:pPr algn="ctr"/>
            <a:r>
              <a:rPr lang="fr-FR" sz="1200" b="1" dirty="0" smtClean="0">
                <a:solidFill>
                  <a:schemeClr val="accent5">
                    <a:lumMod val="75000"/>
                  </a:schemeClr>
                </a:solidFill>
              </a:rPr>
              <a:t>Tous (in)égaux devant la culture scientifique ?</a:t>
            </a:r>
            <a:endParaRPr lang="fr-FR" sz="1300" b="1" dirty="0" smtClean="0">
              <a:solidFill>
                <a:schemeClr val="accent5">
                  <a:lumMod val="75000"/>
                </a:schemeClr>
              </a:solidFill>
            </a:endParaRPr>
          </a:p>
          <a:p>
            <a:pPr algn="ctr"/>
            <a:endParaRPr lang="fr-FR" sz="1200" b="1" dirty="0" smtClean="0">
              <a:solidFill>
                <a:schemeClr val="bg1"/>
              </a:solidFill>
            </a:endParaRPr>
          </a:p>
          <a:p>
            <a:pPr algn="ctr"/>
            <a:r>
              <a:rPr lang="fr-FR" sz="1200" b="1" dirty="0" smtClean="0">
                <a:solidFill>
                  <a:schemeClr val="accent6">
                    <a:lumMod val="60000"/>
                    <a:lumOff val="40000"/>
                  </a:schemeClr>
                </a:solidFill>
              </a:rPr>
              <a:t>Introduction</a:t>
            </a:r>
          </a:p>
          <a:p>
            <a:pPr algn="ctr"/>
            <a:endParaRPr lang="fr-FR" sz="1200" b="1" dirty="0">
              <a:solidFill>
                <a:schemeClr val="bg1"/>
              </a:solidFill>
            </a:endParaRPr>
          </a:p>
          <a:p>
            <a:pPr algn="ctr"/>
            <a:r>
              <a:rPr lang="fr-FR" sz="1200" b="1" dirty="0" smtClean="0">
                <a:solidFill>
                  <a:schemeClr val="accent6">
                    <a:lumMod val="60000"/>
                    <a:lumOff val="40000"/>
                  </a:schemeClr>
                </a:solidFill>
              </a:rPr>
              <a:t>Terrain et méthodologie</a:t>
            </a:r>
          </a:p>
          <a:p>
            <a:pPr algn="ctr"/>
            <a:endParaRPr lang="fr-FR" sz="1200" b="1" dirty="0">
              <a:solidFill>
                <a:schemeClr val="bg1"/>
              </a:solidFill>
            </a:endParaRPr>
          </a:p>
          <a:p>
            <a:pPr algn="ctr"/>
            <a:r>
              <a:rPr lang="fr-FR" sz="1200" b="1" dirty="0" smtClean="0">
                <a:solidFill>
                  <a:schemeClr val="accent6">
                    <a:lumMod val="60000"/>
                    <a:lumOff val="40000"/>
                  </a:schemeClr>
                </a:solidFill>
              </a:rPr>
              <a:t>Science bleue, science rose</a:t>
            </a:r>
          </a:p>
          <a:p>
            <a:pPr algn="ctr"/>
            <a:endParaRPr lang="fr-FR" sz="1200" b="1" dirty="0">
              <a:solidFill>
                <a:schemeClr val="bg1"/>
              </a:solidFill>
            </a:endParaRPr>
          </a:p>
          <a:p>
            <a:pPr algn="ctr"/>
            <a:r>
              <a:rPr lang="fr-FR" sz="1200" b="1" dirty="0" smtClean="0">
                <a:solidFill>
                  <a:schemeClr val="bg1"/>
                </a:solidFill>
              </a:rPr>
              <a:t>Le capital culturel des enfants de milieux populaires</a:t>
            </a:r>
          </a:p>
          <a:p>
            <a:pPr algn="ctr"/>
            <a:endParaRPr lang="fr-FR" sz="1200" b="1" dirty="0">
              <a:solidFill>
                <a:schemeClr val="bg1"/>
              </a:solidFill>
            </a:endParaRPr>
          </a:p>
          <a:p>
            <a:pPr algn="ctr"/>
            <a:endParaRPr lang="fr-FR" sz="1200" b="1" dirty="0" smtClean="0">
              <a:solidFill>
                <a:schemeClr val="bg1"/>
              </a:solidFill>
            </a:endParaRPr>
          </a:p>
          <a:p>
            <a:pPr algn="ctr"/>
            <a:endParaRPr lang="fr-FR" sz="1200" b="1" dirty="0">
              <a:solidFill>
                <a:schemeClr val="bg1"/>
              </a:solidFill>
            </a:endParaRPr>
          </a:p>
          <a:p>
            <a:pPr algn="ctr"/>
            <a:endParaRPr lang="fr-FR" sz="1200" b="1" dirty="0" smtClean="0">
              <a:solidFill>
                <a:schemeClr val="bg1"/>
              </a:solidFill>
            </a:endParaRPr>
          </a:p>
          <a:p>
            <a:pPr algn="ctr"/>
            <a:endParaRPr lang="fr-FR" sz="1200" b="1" dirty="0">
              <a:solidFill>
                <a:schemeClr val="bg1"/>
              </a:solidFill>
            </a:endParaRPr>
          </a:p>
          <a:p>
            <a:pPr algn="ctr"/>
            <a:endParaRPr lang="fr-FR" sz="1200" b="1" dirty="0" smtClean="0">
              <a:solidFill>
                <a:schemeClr val="bg1"/>
              </a:solidFill>
            </a:endParaRPr>
          </a:p>
          <a:p>
            <a:pPr algn="ctr"/>
            <a:endParaRPr lang="fr-FR" sz="1200" b="1" dirty="0">
              <a:solidFill>
                <a:schemeClr val="bg1"/>
              </a:solidFill>
            </a:endParaRPr>
          </a:p>
          <a:p>
            <a:pPr algn="ctr"/>
            <a:endParaRPr lang="fr-FR" sz="1200" b="1" dirty="0" smtClean="0">
              <a:solidFill>
                <a:schemeClr val="bg1"/>
              </a:solidFill>
            </a:endParaRPr>
          </a:p>
          <a:p>
            <a:pPr algn="ctr"/>
            <a:endParaRPr lang="fr-FR" sz="1200" b="1" dirty="0">
              <a:solidFill>
                <a:schemeClr val="bg1"/>
              </a:solidFill>
            </a:endParaRPr>
          </a:p>
          <a:p>
            <a:pPr algn="ctr"/>
            <a:endParaRPr lang="fr-FR" sz="1200" b="1" dirty="0" smtClean="0">
              <a:solidFill>
                <a:schemeClr val="bg1"/>
              </a:solidFill>
            </a:endParaRPr>
          </a:p>
          <a:p>
            <a:pPr algn="ctr"/>
            <a:endParaRPr lang="fr-FR" sz="1200" b="1" dirty="0">
              <a:solidFill>
                <a:schemeClr val="bg1"/>
              </a:solidFill>
            </a:endParaRPr>
          </a:p>
          <a:p>
            <a:pPr algn="ctr"/>
            <a:endParaRPr lang="fr-FR" sz="1200" b="1" dirty="0" smtClean="0">
              <a:solidFill>
                <a:schemeClr val="bg1"/>
              </a:solidFill>
            </a:endParaRPr>
          </a:p>
          <a:p>
            <a:pPr algn="ctr"/>
            <a:endParaRPr lang="fr-FR" sz="1200" b="1" dirty="0" smtClean="0">
              <a:solidFill>
                <a:schemeClr val="bg1"/>
              </a:solidFill>
            </a:endParaRPr>
          </a:p>
        </p:txBody>
      </p:sp>
      <p:sp>
        <p:nvSpPr>
          <p:cNvPr id="20" name="Rectangle 19"/>
          <p:cNvSpPr/>
          <p:nvPr/>
        </p:nvSpPr>
        <p:spPr>
          <a:xfrm>
            <a:off x="8057933" y="5892427"/>
            <a:ext cx="1086070" cy="965573"/>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ZoneTexte 11"/>
          <p:cNvSpPr txBox="1"/>
          <p:nvPr/>
        </p:nvSpPr>
        <p:spPr>
          <a:xfrm>
            <a:off x="367655" y="924733"/>
            <a:ext cx="7262927" cy="738664"/>
          </a:xfrm>
          <a:prstGeom prst="rect">
            <a:avLst/>
          </a:prstGeom>
          <a:noFill/>
          <a:ln>
            <a:noFill/>
          </a:ln>
        </p:spPr>
        <p:txBody>
          <a:bodyPr wrap="square" rtlCol="0">
            <a:spAutoFit/>
          </a:bodyPr>
          <a:lstStyle/>
          <a:p>
            <a:pPr algn="just"/>
            <a:endParaRPr lang="fr-FR" sz="1400" b="1" dirty="0">
              <a:solidFill>
                <a:srgbClr val="000000"/>
              </a:solidFill>
            </a:endParaRPr>
          </a:p>
          <a:p>
            <a:pPr algn="just"/>
            <a:endParaRPr lang="is-IS" sz="1400" dirty="0"/>
          </a:p>
          <a:p>
            <a:pPr algn="just"/>
            <a:endParaRPr lang="fr-FR" sz="1400" dirty="0"/>
          </a:p>
        </p:txBody>
      </p:sp>
      <p:sp>
        <p:nvSpPr>
          <p:cNvPr id="6" name="ZoneTexte 5"/>
          <p:cNvSpPr txBox="1"/>
          <p:nvPr/>
        </p:nvSpPr>
        <p:spPr>
          <a:xfrm>
            <a:off x="374078" y="1058806"/>
            <a:ext cx="7256504" cy="584776"/>
          </a:xfrm>
          <a:prstGeom prst="rect">
            <a:avLst/>
          </a:prstGeom>
          <a:noFill/>
        </p:spPr>
        <p:txBody>
          <a:bodyPr wrap="square" rtlCol="0">
            <a:spAutoFit/>
          </a:bodyPr>
          <a:lstStyle/>
          <a:p>
            <a:pPr algn="just"/>
            <a:endParaRPr lang="fr-FR" sz="1400" b="1" dirty="0">
              <a:solidFill>
                <a:srgbClr val="000000"/>
              </a:solidFill>
            </a:endParaRPr>
          </a:p>
          <a:p>
            <a:endParaRPr lang="fr-FR" dirty="0"/>
          </a:p>
        </p:txBody>
      </p:sp>
      <p:sp>
        <p:nvSpPr>
          <p:cNvPr id="11" name="Titre 1"/>
          <p:cNvSpPr txBox="1">
            <a:spLocks/>
          </p:cNvSpPr>
          <p:nvPr/>
        </p:nvSpPr>
        <p:spPr>
          <a:xfrm>
            <a:off x="374078" y="6001642"/>
            <a:ext cx="7450667" cy="639625"/>
          </a:xfrm>
          <a:prstGeom prst="rect">
            <a:avLst/>
          </a:prstGeom>
          <a:ln w="12700" cap="flat" cmpd="sng" algn="ctr">
            <a:solidFill>
              <a:schemeClr val="accent6">
                <a:lumMod val="75000"/>
              </a:schemeClr>
            </a:solidFill>
            <a:prstDash val="solid"/>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spcBef>
                <a:spcPts val="0"/>
              </a:spcBef>
              <a:spcAft>
                <a:spcPts val="600"/>
              </a:spcAft>
            </a:pPr>
            <a:r>
              <a:rPr lang="en-US" sz="1300" b="1" dirty="0" err="1" smtClean="0">
                <a:solidFill>
                  <a:schemeClr val="accent5">
                    <a:lumMod val="75000"/>
                  </a:schemeClr>
                </a:solidFill>
              </a:rPr>
              <a:t>Références</a:t>
            </a:r>
            <a:endParaRPr lang="en-US" sz="1300" b="1" dirty="0" smtClean="0">
              <a:solidFill>
                <a:schemeClr val="accent5">
                  <a:lumMod val="75000"/>
                </a:schemeClr>
              </a:solidFill>
            </a:endParaRPr>
          </a:p>
          <a:p>
            <a:pPr algn="l"/>
            <a:r>
              <a:rPr lang="fr-FR" sz="1400" dirty="0">
                <a:solidFill>
                  <a:srgbClr val="7F7F7F"/>
                </a:solidFill>
              </a:rPr>
              <a:t>Olivier </a:t>
            </a:r>
            <a:r>
              <a:rPr lang="fr-FR" sz="1400" cap="small" dirty="0">
                <a:solidFill>
                  <a:srgbClr val="7F7F7F"/>
                </a:solidFill>
              </a:rPr>
              <a:t>Donnat</a:t>
            </a:r>
            <a:r>
              <a:rPr lang="fr-FR" sz="1400" dirty="0">
                <a:solidFill>
                  <a:srgbClr val="7F7F7F"/>
                </a:solidFill>
              </a:rPr>
              <a:t>, « La féminisation des pratiques culturelles », </a:t>
            </a:r>
            <a:r>
              <a:rPr lang="fr-FR" sz="1400" i="1" dirty="0">
                <a:solidFill>
                  <a:srgbClr val="7F7F7F"/>
                </a:solidFill>
              </a:rPr>
              <a:t>Développement culturel</a:t>
            </a:r>
            <a:r>
              <a:rPr lang="fr-FR" sz="1400" dirty="0">
                <a:solidFill>
                  <a:srgbClr val="7F7F7F"/>
                </a:solidFill>
              </a:rPr>
              <a:t>, n</a:t>
            </a:r>
            <a:r>
              <a:rPr lang="fr-FR" sz="1400" baseline="30000" dirty="0">
                <a:solidFill>
                  <a:srgbClr val="7F7F7F"/>
                </a:solidFill>
              </a:rPr>
              <a:t>o</a:t>
            </a:r>
            <a:r>
              <a:rPr lang="fr-FR" sz="1400" dirty="0">
                <a:solidFill>
                  <a:srgbClr val="7F7F7F"/>
                </a:solidFill>
              </a:rPr>
              <a:t> 147, 2005</a:t>
            </a:r>
          </a:p>
        </p:txBody>
      </p:sp>
      <p:sp>
        <p:nvSpPr>
          <p:cNvPr id="3" name="ZoneTexte 2"/>
          <p:cNvSpPr txBox="1"/>
          <p:nvPr/>
        </p:nvSpPr>
        <p:spPr>
          <a:xfrm>
            <a:off x="467360" y="1313970"/>
            <a:ext cx="7112000" cy="2092881"/>
          </a:xfrm>
          <a:prstGeom prst="rect">
            <a:avLst/>
          </a:prstGeom>
          <a:noFill/>
        </p:spPr>
        <p:txBody>
          <a:bodyPr wrap="square" rtlCol="0">
            <a:spAutoFit/>
          </a:bodyPr>
          <a:lstStyle/>
          <a:p>
            <a:r>
              <a:rPr lang="fr-FR" b="1" dirty="0" smtClean="0">
                <a:solidFill>
                  <a:schemeClr val="accent5">
                    <a:lumMod val="75000"/>
                  </a:schemeClr>
                </a:solidFill>
              </a:rPr>
              <a:t>Transmissions et sociabilité culturelles : les familles et l’école</a:t>
            </a:r>
            <a:endParaRPr lang="fr-FR" dirty="0" smtClean="0"/>
          </a:p>
          <a:p>
            <a:endParaRPr lang="fr-FR" sz="1400" dirty="0"/>
          </a:p>
          <a:p>
            <a:r>
              <a:rPr lang="fr-FR" sz="1400" dirty="0" smtClean="0"/>
              <a:t>Les sciences dans le contexte de féminisation des pratiques culturelles (</a:t>
            </a:r>
            <a:r>
              <a:rPr lang="fr-FR" sz="1400" cap="small" dirty="0" smtClean="0"/>
              <a:t>Donnat</a:t>
            </a:r>
            <a:r>
              <a:rPr lang="fr-FR" sz="1400" dirty="0" smtClean="0"/>
              <a:t> 2005) : transmission par les mères et les grandes sœurs.</a:t>
            </a:r>
            <a:br>
              <a:rPr lang="fr-FR" sz="1400" dirty="0" smtClean="0"/>
            </a:br>
            <a:r>
              <a:rPr lang="fr-FR" sz="1400" dirty="0" smtClean="0"/>
              <a:t/>
            </a:r>
            <a:br>
              <a:rPr lang="fr-FR" sz="1400" dirty="0" smtClean="0"/>
            </a:br>
            <a:r>
              <a:rPr lang="fr-FR" sz="1400" dirty="0" smtClean="0">
                <a:sym typeface="Wingdings"/>
              </a:rPr>
              <a:t> des liens forts entre loisirs scientifiques féminins et univers scolaire, bien que les sollicitations scolaires ne trouvent pas toujours un écho dans les familles.</a:t>
            </a:r>
            <a:endParaRPr lang="fr-FR" sz="1400" dirty="0" smtClean="0"/>
          </a:p>
          <a:p>
            <a:endParaRPr lang="fr-FR" sz="1400" dirty="0"/>
          </a:p>
          <a:p>
            <a:endParaRPr lang="fr-FR" sz="1400" dirty="0" smtClean="0"/>
          </a:p>
        </p:txBody>
      </p:sp>
    </p:spTree>
    <p:extLst>
      <p:ext uri="{BB962C8B-B14F-4D97-AF65-F5344CB8AC3E}">
        <p14:creationId xmlns:p14="http://schemas.microsoft.com/office/powerpoint/2010/main" val="111166887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8057930" cy="830997"/>
          </a:xfrm>
          <a:prstGeom prst="rect">
            <a:avLst/>
          </a:prstGeom>
        </p:spPr>
        <p:txBody>
          <a:bodyPr wrap="square">
            <a:spAutoFit/>
          </a:bodyPr>
          <a:lstStyle/>
          <a:p>
            <a:pPr algn="r"/>
            <a:r>
              <a:rPr lang="fr-FR" sz="2400" b="1" dirty="0" smtClean="0">
                <a:solidFill>
                  <a:srgbClr val="E46C0A"/>
                </a:solidFill>
              </a:rPr>
              <a:t>Le capital culturel scientifique des enfants de milieux populaires : accès et pratiques au prisme du genre</a:t>
            </a:r>
            <a:endParaRPr lang="fr-FR" sz="2400" dirty="0" smtClean="0">
              <a:solidFill>
                <a:srgbClr val="E46C0A"/>
              </a:solidFill>
            </a:endParaRPr>
          </a:p>
        </p:txBody>
      </p:sp>
      <p:sp>
        <p:nvSpPr>
          <p:cNvPr id="19" name="ZoneTexte 18"/>
          <p:cNvSpPr txBox="1"/>
          <p:nvPr/>
        </p:nvSpPr>
        <p:spPr>
          <a:xfrm>
            <a:off x="8057933" y="1"/>
            <a:ext cx="1086069" cy="6001641"/>
          </a:xfrm>
          <a:prstGeom prst="rect">
            <a:avLst/>
          </a:prstGeom>
          <a:solidFill>
            <a:schemeClr val="accent6">
              <a:lumMod val="75000"/>
            </a:schemeClr>
          </a:solidFill>
        </p:spPr>
        <p:txBody>
          <a:bodyPr wrap="square" rtlCol="0">
            <a:spAutoFit/>
          </a:bodyPr>
          <a:lstStyle/>
          <a:p>
            <a:pPr algn="ctr"/>
            <a:r>
              <a:rPr lang="fr-FR" sz="1200" b="1" dirty="0" smtClean="0">
                <a:solidFill>
                  <a:schemeClr val="accent5">
                    <a:lumMod val="75000"/>
                  </a:schemeClr>
                </a:solidFill>
              </a:rPr>
              <a:t>Tous (in)égaux devant la culture scientifique ?</a:t>
            </a:r>
            <a:endParaRPr lang="fr-FR" sz="1300" b="1" dirty="0" smtClean="0">
              <a:solidFill>
                <a:schemeClr val="accent5">
                  <a:lumMod val="75000"/>
                </a:schemeClr>
              </a:solidFill>
            </a:endParaRPr>
          </a:p>
          <a:p>
            <a:pPr algn="ctr"/>
            <a:endParaRPr lang="fr-FR" sz="1200" b="1" dirty="0" smtClean="0">
              <a:solidFill>
                <a:schemeClr val="bg1"/>
              </a:solidFill>
            </a:endParaRPr>
          </a:p>
          <a:p>
            <a:pPr algn="ctr"/>
            <a:r>
              <a:rPr lang="fr-FR" sz="1200" b="1" dirty="0" smtClean="0">
                <a:solidFill>
                  <a:schemeClr val="accent6">
                    <a:lumMod val="60000"/>
                    <a:lumOff val="40000"/>
                  </a:schemeClr>
                </a:solidFill>
              </a:rPr>
              <a:t>Introduction</a:t>
            </a:r>
          </a:p>
          <a:p>
            <a:pPr algn="ctr"/>
            <a:endParaRPr lang="fr-FR" sz="1200" b="1" dirty="0">
              <a:solidFill>
                <a:schemeClr val="bg1"/>
              </a:solidFill>
            </a:endParaRPr>
          </a:p>
          <a:p>
            <a:pPr algn="ctr"/>
            <a:r>
              <a:rPr lang="fr-FR" sz="1200" b="1" dirty="0" smtClean="0">
                <a:solidFill>
                  <a:schemeClr val="accent6">
                    <a:lumMod val="60000"/>
                    <a:lumOff val="40000"/>
                  </a:schemeClr>
                </a:solidFill>
              </a:rPr>
              <a:t>Terrain et méthodologie</a:t>
            </a:r>
          </a:p>
          <a:p>
            <a:pPr algn="ctr"/>
            <a:endParaRPr lang="fr-FR" sz="1200" b="1" dirty="0">
              <a:solidFill>
                <a:schemeClr val="bg1"/>
              </a:solidFill>
            </a:endParaRPr>
          </a:p>
          <a:p>
            <a:pPr algn="ctr"/>
            <a:r>
              <a:rPr lang="fr-FR" sz="1200" b="1" dirty="0" smtClean="0">
                <a:solidFill>
                  <a:schemeClr val="accent6">
                    <a:lumMod val="60000"/>
                    <a:lumOff val="40000"/>
                  </a:schemeClr>
                </a:solidFill>
              </a:rPr>
              <a:t>Science bleue, science rose</a:t>
            </a:r>
          </a:p>
          <a:p>
            <a:pPr algn="ctr"/>
            <a:endParaRPr lang="fr-FR" sz="1200" b="1" dirty="0">
              <a:solidFill>
                <a:schemeClr val="bg1"/>
              </a:solidFill>
            </a:endParaRPr>
          </a:p>
          <a:p>
            <a:pPr algn="ctr"/>
            <a:r>
              <a:rPr lang="fr-FR" sz="1200" b="1" dirty="0" smtClean="0">
                <a:solidFill>
                  <a:schemeClr val="bg1"/>
                </a:solidFill>
              </a:rPr>
              <a:t>Le capital culturel des enfants de milieux populaires</a:t>
            </a:r>
          </a:p>
          <a:p>
            <a:pPr algn="ctr"/>
            <a:endParaRPr lang="fr-FR" sz="1200" b="1" dirty="0">
              <a:solidFill>
                <a:schemeClr val="bg1"/>
              </a:solidFill>
            </a:endParaRPr>
          </a:p>
          <a:p>
            <a:pPr algn="ctr"/>
            <a:endParaRPr lang="fr-FR" sz="1200" b="1" dirty="0" smtClean="0">
              <a:solidFill>
                <a:schemeClr val="bg1"/>
              </a:solidFill>
            </a:endParaRPr>
          </a:p>
          <a:p>
            <a:pPr algn="ctr"/>
            <a:endParaRPr lang="fr-FR" sz="1200" b="1" dirty="0">
              <a:solidFill>
                <a:schemeClr val="bg1"/>
              </a:solidFill>
            </a:endParaRPr>
          </a:p>
          <a:p>
            <a:pPr algn="ctr"/>
            <a:endParaRPr lang="fr-FR" sz="1200" b="1" dirty="0" smtClean="0">
              <a:solidFill>
                <a:schemeClr val="bg1"/>
              </a:solidFill>
            </a:endParaRPr>
          </a:p>
          <a:p>
            <a:pPr algn="ctr"/>
            <a:endParaRPr lang="fr-FR" sz="1200" b="1" dirty="0">
              <a:solidFill>
                <a:schemeClr val="bg1"/>
              </a:solidFill>
            </a:endParaRPr>
          </a:p>
          <a:p>
            <a:pPr algn="ctr"/>
            <a:endParaRPr lang="fr-FR" sz="1200" b="1" dirty="0" smtClean="0">
              <a:solidFill>
                <a:schemeClr val="bg1"/>
              </a:solidFill>
            </a:endParaRPr>
          </a:p>
          <a:p>
            <a:pPr algn="ctr"/>
            <a:endParaRPr lang="fr-FR" sz="1200" b="1" dirty="0">
              <a:solidFill>
                <a:schemeClr val="bg1"/>
              </a:solidFill>
            </a:endParaRPr>
          </a:p>
          <a:p>
            <a:pPr algn="ctr"/>
            <a:endParaRPr lang="fr-FR" sz="1200" b="1" dirty="0" smtClean="0">
              <a:solidFill>
                <a:schemeClr val="bg1"/>
              </a:solidFill>
            </a:endParaRPr>
          </a:p>
          <a:p>
            <a:pPr algn="ctr"/>
            <a:endParaRPr lang="fr-FR" sz="1200" b="1" dirty="0">
              <a:solidFill>
                <a:schemeClr val="bg1"/>
              </a:solidFill>
            </a:endParaRPr>
          </a:p>
          <a:p>
            <a:pPr algn="ctr"/>
            <a:endParaRPr lang="fr-FR" sz="1200" b="1" dirty="0" smtClean="0">
              <a:solidFill>
                <a:schemeClr val="bg1"/>
              </a:solidFill>
            </a:endParaRPr>
          </a:p>
          <a:p>
            <a:pPr algn="ctr"/>
            <a:endParaRPr lang="fr-FR" sz="1200" b="1" dirty="0">
              <a:solidFill>
                <a:schemeClr val="bg1"/>
              </a:solidFill>
            </a:endParaRPr>
          </a:p>
          <a:p>
            <a:pPr algn="ctr"/>
            <a:endParaRPr lang="fr-FR" sz="1200" b="1" dirty="0" smtClean="0">
              <a:solidFill>
                <a:schemeClr val="bg1"/>
              </a:solidFill>
            </a:endParaRPr>
          </a:p>
          <a:p>
            <a:pPr algn="ctr"/>
            <a:endParaRPr lang="fr-FR" sz="1200" b="1" dirty="0" smtClean="0">
              <a:solidFill>
                <a:schemeClr val="bg1"/>
              </a:solidFill>
            </a:endParaRPr>
          </a:p>
        </p:txBody>
      </p:sp>
      <p:sp>
        <p:nvSpPr>
          <p:cNvPr id="20" name="Rectangle 19"/>
          <p:cNvSpPr/>
          <p:nvPr/>
        </p:nvSpPr>
        <p:spPr>
          <a:xfrm>
            <a:off x="8057933" y="5892427"/>
            <a:ext cx="1086070" cy="965573"/>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ZoneTexte 11"/>
          <p:cNvSpPr txBox="1"/>
          <p:nvPr/>
        </p:nvSpPr>
        <p:spPr>
          <a:xfrm>
            <a:off x="367655" y="924733"/>
            <a:ext cx="7262927" cy="738664"/>
          </a:xfrm>
          <a:prstGeom prst="rect">
            <a:avLst/>
          </a:prstGeom>
          <a:noFill/>
          <a:ln>
            <a:noFill/>
          </a:ln>
        </p:spPr>
        <p:txBody>
          <a:bodyPr wrap="square" rtlCol="0">
            <a:spAutoFit/>
          </a:bodyPr>
          <a:lstStyle/>
          <a:p>
            <a:pPr algn="just"/>
            <a:endParaRPr lang="fr-FR" sz="1400" b="1" dirty="0">
              <a:solidFill>
                <a:srgbClr val="000000"/>
              </a:solidFill>
            </a:endParaRPr>
          </a:p>
          <a:p>
            <a:pPr algn="just"/>
            <a:endParaRPr lang="is-IS" sz="1400" dirty="0"/>
          </a:p>
          <a:p>
            <a:pPr algn="just"/>
            <a:endParaRPr lang="fr-FR" sz="1400" dirty="0"/>
          </a:p>
        </p:txBody>
      </p:sp>
      <p:sp>
        <p:nvSpPr>
          <p:cNvPr id="6" name="ZoneTexte 5"/>
          <p:cNvSpPr txBox="1"/>
          <p:nvPr/>
        </p:nvSpPr>
        <p:spPr>
          <a:xfrm>
            <a:off x="374078" y="1058806"/>
            <a:ext cx="7256504" cy="584776"/>
          </a:xfrm>
          <a:prstGeom prst="rect">
            <a:avLst/>
          </a:prstGeom>
          <a:noFill/>
        </p:spPr>
        <p:txBody>
          <a:bodyPr wrap="square" rtlCol="0">
            <a:spAutoFit/>
          </a:bodyPr>
          <a:lstStyle/>
          <a:p>
            <a:pPr algn="just"/>
            <a:endParaRPr lang="fr-FR" sz="1400" b="1" dirty="0">
              <a:solidFill>
                <a:srgbClr val="000000"/>
              </a:solidFill>
            </a:endParaRPr>
          </a:p>
          <a:p>
            <a:endParaRPr lang="fr-FR" dirty="0"/>
          </a:p>
        </p:txBody>
      </p:sp>
      <p:sp>
        <p:nvSpPr>
          <p:cNvPr id="11" name="Titre 1"/>
          <p:cNvSpPr txBox="1">
            <a:spLocks/>
          </p:cNvSpPr>
          <p:nvPr/>
        </p:nvSpPr>
        <p:spPr>
          <a:xfrm>
            <a:off x="374078" y="6001642"/>
            <a:ext cx="7450667" cy="639625"/>
          </a:xfrm>
          <a:prstGeom prst="rect">
            <a:avLst/>
          </a:prstGeom>
          <a:ln w="12700" cap="flat" cmpd="sng" algn="ctr">
            <a:solidFill>
              <a:schemeClr val="accent6">
                <a:lumMod val="75000"/>
              </a:schemeClr>
            </a:solidFill>
            <a:prstDash val="solid"/>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spcBef>
                <a:spcPts val="0"/>
              </a:spcBef>
              <a:spcAft>
                <a:spcPts val="600"/>
              </a:spcAft>
            </a:pPr>
            <a:r>
              <a:rPr lang="en-US" sz="1300" b="1" dirty="0" err="1" smtClean="0">
                <a:solidFill>
                  <a:schemeClr val="accent5">
                    <a:lumMod val="75000"/>
                  </a:schemeClr>
                </a:solidFill>
              </a:rPr>
              <a:t>Références</a:t>
            </a:r>
            <a:endParaRPr lang="en-US" sz="1300" b="1" dirty="0" smtClean="0">
              <a:solidFill>
                <a:schemeClr val="accent5">
                  <a:lumMod val="75000"/>
                </a:schemeClr>
              </a:solidFill>
            </a:endParaRPr>
          </a:p>
          <a:p>
            <a:pPr algn="l"/>
            <a:r>
              <a:rPr lang="fr-FR" sz="1400" dirty="0">
                <a:solidFill>
                  <a:srgbClr val="7F7F7F"/>
                </a:solidFill>
              </a:rPr>
              <a:t>Olivier </a:t>
            </a:r>
            <a:r>
              <a:rPr lang="fr-FR" sz="1400" cap="small" dirty="0">
                <a:solidFill>
                  <a:srgbClr val="7F7F7F"/>
                </a:solidFill>
              </a:rPr>
              <a:t>Donnat</a:t>
            </a:r>
            <a:r>
              <a:rPr lang="fr-FR" sz="1400" dirty="0">
                <a:solidFill>
                  <a:srgbClr val="7F7F7F"/>
                </a:solidFill>
              </a:rPr>
              <a:t>, « La féminisation des pratiques culturelles », </a:t>
            </a:r>
            <a:r>
              <a:rPr lang="fr-FR" sz="1400" i="1" dirty="0">
                <a:solidFill>
                  <a:srgbClr val="7F7F7F"/>
                </a:solidFill>
              </a:rPr>
              <a:t>Développement culturel</a:t>
            </a:r>
            <a:r>
              <a:rPr lang="fr-FR" sz="1400" dirty="0">
                <a:solidFill>
                  <a:srgbClr val="7F7F7F"/>
                </a:solidFill>
              </a:rPr>
              <a:t>, n</a:t>
            </a:r>
            <a:r>
              <a:rPr lang="fr-FR" sz="1400" baseline="30000" dirty="0">
                <a:solidFill>
                  <a:srgbClr val="7F7F7F"/>
                </a:solidFill>
              </a:rPr>
              <a:t>o</a:t>
            </a:r>
            <a:r>
              <a:rPr lang="fr-FR" sz="1400" dirty="0">
                <a:solidFill>
                  <a:srgbClr val="7F7F7F"/>
                </a:solidFill>
              </a:rPr>
              <a:t> 147, 2005</a:t>
            </a:r>
          </a:p>
        </p:txBody>
      </p:sp>
      <p:sp>
        <p:nvSpPr>
          <p:cNvPr id="3" name="ZoneTexte 2"/>
          <p:cNvSpPr txBox="1"/>
          <p:nvPr/>
        </p:nvSpPr>
        <p:spPr>
          <a:xfrm>
            <a:off x="467360" y="1313970"/>
            <a:ext cx="7112000" cy="2092881"/>
          </a:xfrm>
          <a:prstGeom prst="rect">
            <a:avLst/>
          </a:prstGeom>
          <a:noFill/>
        </p:spPr>
        <p:txBody>
          <a:bodyPr wrap="square" rtlCol="0">
            <a:spAutoFit/>
          </a:bodyPr>
          <a:lstStyle/>
          <a:p>
            <a:r>
              <a:rPr lang="fr-FR" b="1" dirty="0" smtClean="0">
                <a:solidFill>
                  <a:schemeClr val="accent5">
                    <a:lumMod val="75000"/>
                  </a:schemeClr>
                </a:solidFill>
              </a:rPr>
              <a:t>Transmissions et sociabilité culturelles : les familles et l’école</a:t>
            </a:r>
            <a:endParaRPr lang="fr-FR" dirty="0" smtClean="0"/>
          </a:p>
          <a:p>
            <a:endParaRPr lang="fr-FR" sz="1400" dirty="0"/>
          </a:p>
          <a:p>
            <a:r>
              <a:rPr lang="fr-FR" sz="1400" dirty="0" smtClean="0"/>
              <a:t>Les sciences dans le contexte de féminisation des pratiques culturelles (</a:t>
            </a:r>
            <a:r>
              <a:rPr lang="fr-FR" sz="1400" cap="small" dirty="0" smtClean="0"/>
              <a:t>Donnat</a:t>
            </a:r>
            <a:r>
              <a:rPr lang="fr-FR" sz="1400" dirty="0" smtClean="0"/>
              <a:t> 2005) : transmission par les mères et les grandes sœurs.</a:t>
            </a:r>
            <a:br>
              <a:rPr lang="fr-FR" sz="1400" dirty="0" smtClean="0"/>
            </a:br>
            <a:r>
              <a:rPr lang="fr-FR" sz="1400" dirty="0" smtClean="0"/>
              <a:t/>
            </a:r>
            <a:br>
              <a:rPr lang="fr-FR" sz="1400" dirty="0" smtClean="0"/>
            </a:br>
            <a:r>
              <a:rPr lang="fr-FR" sz="1400" dirty="0" smtClean="0">
                <a:sym typeface="Wingdings"/>
              </a:rPr>
              <a:t> des liens forts entre loisirs scientifiques féminins et univers scolaire, bien que les sollicitations scolaires ne trouvent pas toujours un écho dans les familles.</a:t>
            </a:r>
            <a:endParaRPr lang="fr-FR" sz="1400" dirty="0" smtClean="0"/>
          </a:p>
          <a:p>
            <a:endParaRPr lang="fr-FR" sz="1400" dirty="0"/>
          </a:p>
          <a:p>
            <a:endParaRPr lang="fr-FR" sz="1400" dirty="0" smtClean="0"/>
          </a:p>
        </p:txBody>
      </p:sp>
      <p:sp>
        <p:nvSpPr>
          <p:cNvPr id="5" name="Rectangle 4"/>
          <p:cNvSpPr/>
          <p:nvPr/>
        </p:nvSpPr>
        <p:spPr>
          <a:xfrm>
            <a:off x="467360" y="3425005"/>
            <a:ext cx="7163222" cy="1600438"/>
          </a:xfrm>
          <a:prstGeom prst="rect">
            <a:avLst/>
          </a:prstGeom>
        </p:spPr>
        <p:txBody>
          <a:bodyPr wrap="square">
            <a:spAutoFit/>
          </a:bodyPr>
          <a:lstStyle/>
          <a:p>
            <a:r>
              <a:rPr lang="fr-FR" sz="1400" dirty="0"/>
              <a:t>À la fin de l’école primaire, la socialisation culturelle par l’école est plus efficace auprès des filles de milieux populaires, dans un contexte social où elles ont l’avantage </a:t>
            </a:r>
            <a:r>
              <a:rPr lang="fr-FR" sz="1400" dirty="0" smtClean="0"/>
              <a:t>scolaire.</a:t>
            </a:r>
          </a:p>
          <a:p>
            <a:r>
              <a:rPr lang="fr-FR" sz="1400" dirty="0" smtClean="0"/>
              <a:t>Cela explique, avec </a:t>
            </a:r>
            <a:r>
              <a:rPr lang="fr-FR" sz="1400" dirty="0"/>
              <a:t>la féminisation des pratiques culturelles, </a:t>
            </a:r>
            <a:r>
              <a:rPr lang="fr-FR" sz="1400" dirty="0" smtClean="0"/>
              <a:t>qu’elles </a:t>
            </a:r>
            <a:r>
              <a:rPr lang="fr-FR" sz="1400" dirty="0"/>
              <a:t>soient autant sinon plus impliquées que les garçons dans des loisirs scientifiques. </a:t>
            </a:r>
            <a:endParaRPr lang="fr-FR" sz="1400" dirty="0" smtClean="0"/>
          </a:p>
          <a:p>
            <a:endParaRPr lang="fr-FR" sz="1400" b="1" dirty="0"/>
          </a:p>
          <a:p>
            <a:r>
              <a:rPr lang="fr-FR" sz="1400" b="1" dirty="0" smtClean="0"/>
              <a:t>Cela </a:t>
            </a:r>
            <a:r>
              <a:rPr lang="fr-FR" sz="1400" b="1" dirty="0"/>
              <a:t>signifie-t-il qu’elles échappent aux assignations des sciences au masculin diffusées par la culture scientifique ?</a:t>
            </a:r>
          </a:p>
        </p:txBody>
      </p:sp>
    </p:spTree>
    <p:extLst>
      <p:ext uri="{BB962C8B-B14F-4D97-AF65-F5344CB8AC3E}">
        <p14:creationId xmlns:p14="http://schemas.microsoft.com/office/powerpoint/2010/main" val="343681106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96420" y="1828800"/>
            <a:ext cx="7134162" cy="2554545"/>
          </a:xfrm>
          <a:prstGeom prst="rect">
            <a:avLst/>
          </a:prstGeom>
        </p:spPr>
        <p:txBody>
          <a:bodyPr wrap="square">
            <a:spAutoFit/>
          </a:bodyPr>
          <a:lstStyle/>
          <a:p>
            <a:pPr algn="ctr"/>
            <a:r>
              <a:rPr lang="fr-FR" sz="3200" b="1" dirty="0" smtClean="0">
                <a:solidFill>
                  <a:srgbClr val="E46C0A"/>
                </a:solidFill>
              </a:rPr>
              <a:t>Être une fille et faire des sciences ne suffisent pas à faire « une scientifique » :</a:t>
            </a:r>
          </a:p>
          <a:p>
            <a:pPr algn="ctr"/>
            <a:endParaRPr lang="fr-FR" sz="3200" b="1" dirty="0">
              <a:solidFill>
                <a:srgbClr val="E46C0A"/>
              </a:solidFill>
            </a:endParaRPr>
          </a:p>
          <a:p>
            <a:pPr algn="ctr"/>
            <a:r>
              <a:rPr lang="fr-FR" sz="3200" b="1" dirty="0" smtClean="0">
                <a:solidFill>
                  <a:srgbClr val="E46C0A"/>
                </a:solidFill>
              </a:rPr>
              <a:t>la persistante  des représentations </a:t>
            </a:r>
            <a:r>
              <a:rPr lang="fr-FR" sz="3200" b="1" dirty="0" err="1" smtClean="0">
                <a:solidFill>
                  <a:srgbClr val="E46C0A"/>
                </a:solidFill>
              </a:rPr>
              <a:t>excluantes</a:t>
            </a:r>
            <a:endParaRPr lang="fr-FR" sz="3200" b="1" dirty="0" smtClean="0">
              <a:solidFill>
                <a:srgbClr val="E46C0A"/>
              </a:solidFill>
            </a:endParaRPr>
          </a:p>
        </p:txBody>
      </p:sp>
      <p:sp>
        <p:nvSpPr>
          <p:cNvPr id="19" name="ZoneTexte 18"/>
          <p:cNvSpPr txBox="1"/>
          <p:nvPr/>
        </p:nvSpPr>
        <p:spPr>
          <a:xfrm>
            <a:off x="8057933" y="1"/>
            <a:ext cx="1086069" cy="6186307"/>
          </a:xfrm>
          <a:prstGeom prst="rect">
            <a:avLst/>
          </a:prstGeom>
          <a:solidFill>
            <a:schemeClr val="accent6">
              <a:lumMod val="75000"/>
            </a:schemeClr>
          </a:solidFill>
        </p:spPr>
        <p:txBody>
          <a:bodyPr wrap="square" rtlCol="0">
            <a:spAutoFit/>
          </a:bodyPr>
          <a:lstStyle/>
          <a:p>
            <a:pPr algn="ctr"/>
            <a:r>
              <a:rPr lang="fr-FR" sz="1200" b="1" dirty="0" smtClean="0">
                <a:solidFill>
                  <a:schemeClr val="accent5">
                    <a:lumMod val="75000"/>
                  </a:schemeClr>
                </a:solidFill>
              </a:rPr>
              <a:t>Tous (in)égaux devant la culture scientifique ?</a:t>
            </a:r>
            <a:endParaRPr lang="fr-FR" sz="1300" b="1" dirty="0" smtClean="0">
              <a:solidFill>
                <a:schemeClr val="accent5">
                  <a:lumMod val="75000"/>
                </a:schemeClr>
              </a:solidFill>
            </a:endParaRPr>
          </a:p>
          <a:p>
            <a:pPr algn="ctr"/>
            <a:endParaRPr lang="fr-FR" sz="1200" b="1" dirty="0" smtClean="0">
              <a:solidFill>
                <a:schemeClr val="bg1"/>
              </a:solidFill>
            </a:endParaRPr>
          </a:p>
          <a:p>
            <a:pPr algn="ctr"/>
            <a:r>
              <a:rPr lang="fr-FR" sz="1200" b="1" dirty="0" smtClean="0">
                <a:solidFill>
                  <a:schemeClr val="accent6">
                    <a:lumMod val="60000"/>
                    <a:lumOff val="40000"/>
                  </a:schemeClr>
                </a:solidFill>
              </a:rPr>
              <a:t>Introduction</a:t>
            </a:r>
          </a:p>
          <a:p>
            <a:pPr algn="ctr"/>
            <a:endParaRPr lang="fr-FR" sz="1200" b="1" dirty="0">
              <a:solidFill>
                <a:schemeClr val="bg1"/>
              </a:solidFill>
            </a:endParaRPr>
          </a:p>
          <a:p>
            <a:pPr algn="ctr"/>
            <a:r>
              <a:rPr lang="fr-FR" sz="1200" b="1" dirty="0" smtClean="0">
                <a:solidFill>
                  <a:schemeClr val="accent6">
                    <a:lumMod val="60000"/>
                    <a:lumOff val="40000"/>
                  </a:schemeClr>
                </a:solidFill>
              </a:rPr>
              <a:t>Terrain et méthodologie</a:t>
            </a:r>
          </a:p>
          <a:p>
            <a:pPr algn="ctr"/>
            <a:endParaRPr lang="fr-FR" sz="1200" b="1" dirty="0">
              <a:solidFill>
                <a:schemeClr val="bg1"/>
              </a:solidFill>
            </a:endParaRPr>
          </a:p>
          <a:p>
            <a:pPr algn="ctr"/>
            <a:r>
              <a:rPr lang="fr-FR" sz="1200" b="1" dirty="0" smtClean="0">
                <a:solidFill>
                  <a:schemeClr val="accent6">
                    <a:lumMod val="60000"/>
                    <a:lumOff val="40000"/>
                  </a:schemeClr>
                </a:solidFill>
              </a:rPr>
              <a:t>Science bleue, science rose</a:t>
            </a:r>
          </a:p>
          <a:p>
            <a:pPr algn="ctr"/>
            <a:endParaRPr lang="fr-FR" sz="1200" b="1" dirty="0">
              <a:solidFill>
                <a:schemeClr val="bg1"/>
              </a:solidFill>
            </a:endParaRPr>
          </a:p>
          <a:p>
            <a:pPr algn="ctr"/>
            <a:r>
              <a:rPr lang="fr-FR" sz="1200" b="1" dirty="0" smtClean="0">
                <a:solidFill>
                  <a:schemeClr val="accent6">
                    <a:lumMod val="60000"/>
                    <a:lumOff val="40000"/>
                  </a:schemeClr>
                </a:solidFill>
              </a:rPr>
              <a:t>Le capital culturel des enfants de milieux populaires</a:t>
            </a:r>
          </a:p>
          <a:p>
            <a:pPr algn="ctr"/>
            <a:endParaRPr lang="fr-FR" sz="1200" b="1" dirty="0">
              <a:solidFill>
                <a:schemeClr val="bg1"/>
              </a:solidFill>
            </a:endParaRPr>
          </a:p>
          <a:p>
            <a:pPr algn="ctr"/>
            <a:r>
              <a:rPr lang="fr-FR" sz="1200" b="1" dirty="0">
                <a:solidFill>
                  <a:schemeClr val="bg1"/>
                </a:solidFill>
              </a:rPr>
              <a:t>Être une fille </a:t>
            </a:r>
            <a:r>
              <a:rPr lang="fr-FR" sz="1200" b="1" dirty="0" smtClean="0">
                <a:solidFill>
                  <a:schemeClr val="bg1"/>
                </a:solidFill>
              </a:rPr>
              <a:t>et </a:t>
            </a:r>
            <a:r>
              <a:rPr lang="fr-FR" sz="1200" b="1" dirty="0">
                <a:solidFill>
                  <a:schemeClr val="bg1"/>
                </a:solidFill>
              </a:rPr>
              <a:t>faire des sciences ne suffisent pas à faire « une </a:t>
            </a:r>
            <a:r>
              <a:rPr lang="fr-FR" sz="1200" b="1" dirty="0" smtClean="0">
                <a:solidFill>
                  <a:schemeClr val="bg1"/>
                </a:solidFill>
              </a:rPr>
              <a:t>scientifique »</a:t>
            </a:r>
          </a:p>
          <a:p>
            <a:pPr algn="ctr"/>
            <a:endParaRPr lang="fr-FR" sz="1200" b="1" dirty="0">
              <a:solidFill>
                <a:schemeClr val="bg1"/>
              </a:solidFill>
            </a:endParaRPr>
          </a:p>
          <a:p>
            <a:pPr algn="ctr"/>
            <a:endParaRPr lang="fr-FR" sz="1200" b="1" dirty="0" smtClean="0">
              <a:solidFill>
                <a:schemeClr val="bg1"/>
              </a:solidFill>
            </a:endParaRPr>
          </a:p>
          <a:p>
            <a:pPr algn="ctr"/>
            <a:endParaRPr lang="fr-FR" sz="1200" b="1" dirty="0">
              <a:solidFill>
                <a:schemeClr val="bg1"/>
              </a:solidFill>
            </a:endParaRPr>
          </a:p>
          <a:p>
            <a:pPr algn="ctr"/>
            <a:endParaRPr lang="fr-FR" sz="1200" b="1" dirty="0" smtClean="0">
              <a:solidFill>
                <a:schemeClr val="bg1"/>
              </a:solidFill>
            </a:endParaRPr>
          </a:p>
          <a:p>
            <a:pPr algn="ctr"/>
            <a:endParaRPr lang="fr-FR" sz="1200" b="1" dirty="0">
              <a:solidFill>
                <a:schemeClr val="bg1"/>
              </a:solidFill>
            </a:endParaRPr>
          </a:p>
          <a:p>
            <a:pPr algn="ctr"/>
            <a:endParaRPr lang="fr-FR" sz="1200" b="1" dirty="0" smtClean="0">
              <a:solidFill>
                <a:schemeClr val="bg1"/>
              </a:solidFill>
            </a:endParaRPr>
          </a:p>
          <a:p>
            <a:pPr algn="ctr"/>
            <a:endParaRPr lang="fr-FR" sz="1200" b="1" dirty="0" smtClean="0">
              <a:solidFill>
                <a:schemeClr val="bg1"/>
              </a:solidFill>
            </a:endParaRPr>
          </a:p>
        </p:txBody>
      </p:sp>
      <p:sp>
        <p:nvSpPr>
          <p:cNvPr id="20" name="Rectangle 19"/>
          <p:cNvSpPr/>
          <p:nvPr/>
        </p:nvSpPr>
        <p:spPr>
          <a:xfrm>
            <a:off x="8057933" y="5892427"/>
            <a:ext cx="1086070" cy="965573"/>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ZoneTexte 11"/>
          <p:cNvSpPr txBox="1"/>
          <p:nvPr/>
        </p:nvSpPr>
        <p:spPr>
          <a:xfrm>
            <a:off x="367655" y="924733"/>
            <a:ext cx="7262927" cy="738664"/>
          </a:xfrm>
          <a:prstGeom prst="rect">
            <a:avLst/>
          </a:prstGeom>
          <a:noFill/>
          <a:ln>
            <a:noFill/>
          </a:ln>
        </p:spPr>
        <p:txBody>
          <a:bodyPr wrap="square" rtlCol="0">
            <a:spAutoFit/>
          </a:bodyPr>
          <a:lstStyle/>
          <a:p>
            <a:pPr algn="just"/>
            <a:endParaRPr lang="fr-FR" sz="1400" b="1" dirty="0">
              <a:solidFill>
                <a:srgbClr val="000000"/>
              </a:solidFill>
            </a:endParaRPr>
          </a:p>
          <a:p>
            <a:pPr algn="just"/>
            <a:endParaRPr lang="is-IS" sz="1400" dirty="0"/>
          </a:p>
          <a:p>
            <a:pPr algn="just"/>
            <a:endParaRPr lang="fr-FR" sz="1400" dirty="0"/>
          </a:p>
        </p:txBody>
      </p:sp>
      <p:sp>
        <p:nvSpPr>
          <p:cNvPr id="6" name="ZoneTexte 5"/>
          <p:cNvSpPr txBox="1"/>
          <p:nvPr/>
        </p:nvSpPr>
        <p:spPr>
          <a:xfrm>
            <a:off x="374078" y="1058806"/>
            <a:ext cx="7256504" cy="584776"/>
          </a:xfrm>
          <a:prstGeom prst="rect">
            <a:avLst/>
          </a:prstGeom>
          <a:noFill/>
        </p:spPr>
        <p:txBody>
          <a:bodyPr wrap="square" rtlCol="0">
            <a:spAutoFit/>
          </a:bodyPr>
          <a:lstStyle/>
          <a:p>
            <a:pPr algn="just"/>
            <a:endParaRPr lang="fr-FR" sz="1400" b="1" dirty="0">
              <a:solidFill>
                <a:srgbClr val="000000"/>
              </a:solidFill>
            </a:endParaRPr>
          </a:p>
          <a:p>
            <a:endParaRPr lang="fr-FR" dirty="0"/>
          </a:p>
        </p:txBody>
      </p:sp>
    </p:spTree>
    <p:extLst>
      <p:ext uri="{BB962C8B-B14F-4D97-AF65-F5344CB8AC3E}">
        <p14:creationId xmlns:p14="http://schemas.microsoft.com/office/powerpoint/2010/main" val="406856025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8057930" cy="769441"/>
          </a:xfrm>
          <a:prstGeom prst="rect">
            <a:avLst/>
          </a:prstGeom>
        </p:spPr>
        <p:txBody>
          <a:bodyPr wrap="square">
            <a:spAutoFit/>
          </a:bodyPr>
          <a:lstStyle/>
          <a:p>
            <a:pPr algn="r"/>
            <a:r>
              <a:rPr lang="fr-FR" sz="2200" b="1" dirty="0" smtClean="0">
                <a:solidFill>
                  <a:srgbClr val="E46C0A"/>
                </a:solidFill>
              </a:rPr>
              <a:t>Être une fille et faire des sciences ne suffisent pas à faire « une scientifique » : la persistante des représentations </a:t>
            </a:r>
            <a:r>
              <a:rPr lang="fr-FR" sz="2200" b="1" dirty="0" err="1" smtClean="0">
                <a:solidFill>
                  <a:srgbClr val="E46C0A"/>
                </a:solidFill>
              </a:rPr>
              <a:t>excluantes</a:t>
            </a:r>
            <a:endParaRPr lang="fr-FR" sz="2200" b="1" dirty="0" smtClean="0">
              <a:solidFill>
                <a:srgbClr val="E46C0A"/>
              </a:solidFill>
            </a:endParaRPr>
          </a:p>
        </p:txBody>
      </p:sp>
      <p:sp>
        <p:nvSpPr>
          <p:cNvPr id="19" name="ZoneTexte 18"/>
          <p:cNvSpPr txBox="1"/>
          <p:nvPr/>
        </p:nvSpPr>
        <p:spPr>
          <a:xfrm>
            <a:off x="8057933" y="1"/>
            <a:ext cx="1086069" cy="6186307"/>
          </a:xfrm>
          <a:prstGeom prst="rect">
            <a:avLst/>
          </a:prstGeom>
          <a:solidFill>
            <a:schemeClr val="accent6">
              <a:lumMod val="75000"/>
            </a:schemeClr>
          </a:solidFill>
        </p:spPr>
        <p:txBody>
          <a:bodyPr wrap="square" rtlCol="0">
            <a:spAutoFit/>
          </a:bodyPr>
          <a:lstStyle/>
          <a:p>
            <a:pPr algn="ctr"/>
            <a:r>
              <a:rPr lang="fr-FR" sz="1200" b="1" dirty="0" smtClean="0">
                <a:solidFill>
                  <a:schemeClr val="accent5">
                    <a:lumMod val="75000"/>
                  </a:schemeClr>
                </a:solidFill>
              </a:rPr>
              <a:t>Tous (in)égaux devant la culture scientifique ?</a:t>
            </a:r>
            <a:endParaRPr lang="fr-FR" sz="1300" b="1" dirty="0" smtClean="0">
              <a:solidFill>
                <a:schemeClr val="accent5">
                  <a:lumMod val="75000"/>
                </a:schemeClr>
              </a:solidFill>
            </a:endParaRPr>
          </a:p>
          <a:p>
            <a:pPr algn="ctr"/>
            <a:endParaRPr lang="fr-FR" sz="1200" b="1" dirty="0" smtClean="0">
              <a:solidFill>
                <a:schemeClr val="bg1"/>
              </a:solidFill>
            </a:endParaRPr>
          </a:p>
          <a:p>
            <a:pPr algn="ctr"/>
            <a:r>
              <a:rPr lang="fr-FR" sz="1200" b="1" dirty="0" smtClean="0">
                <a:solidFill>
                  <a:schemeClr val="accent6">
                    <a:lumMod val="60000"/>
                    <a:lumOff val="40000"/>
                  </a:schemeClr>
                </a:solidFill>
              </a:rPr>
              <a:t>Introduction</a:t>
            </a:r>
          </a:p>
          <a:p>
            <a:pPr algn="ctr"/>
            <a:endParaRPr lang="fr-FR" sz="1200" b="1" dirty="0">
              <a:solidFill>
                <a:schemeClr val="bg1"/>
              </a:solidFill>
            </a:endParaRPr>
          </a:p>
          <a:p>
            <a:pPr algn="ctr"/>
            <a:r>
              <a:rPr lang="fr-FR" sz="1200" b="1" dirty="0" smtClean="0">
                <a:solidFill>
                  <a:schemeClr val="accent6">
                    <a:lumMod val="60000"/>
                    <a:lumOff val="40000"/>
                  </a:schemeClr>
                </a:solidFill>
              </a:rPr>
              <a:t>Terrain et méthodologie</a:t>
            </a:r>
          </a:p>
          <a:p>
            <a:pPr algn="ctr"/>
            <a:endParaRPr lang="fr-FR" sz="1200" b="1" dirty="0">
              <a:solidFill>
                <a:schemeClr val="bg1"/>
              </a:solidFill>
            </a:endParaRPr>
          </a:p>
          <a:p>
            <a:pPr algn="ctr"/>
            <a:r>
              <a:rPr lang="fr-FR" sz="1200" b="1" dirty="0" smtClean="0">
                <a:solidFill>
                  <a:schemeClr val="accent6">
                    <a:lumMod val="60000"/>
                    <a:lumOff val="40000"/>
                  </a:schemeClr>
                </a:solidFill>
              </a:rPr>
              <a:t>Science bleue, science rose</a:t>
            </a:r>
          </a:p>
          <a:p>
            <a:pPr algn="ctr"/>
            <a:endParaRPr lang="fr-FR" sz="1200" b="1" dirty="0">
              <a:solidFill>
                <a:schemeClr val="bg1"/>
              </a:solidFill>
            </a:endParaRPr>
          </a:p>
          <a:p>
            <a:pPr algn="ctr"/>
            <a:r>
              <a:rPr lang="fr-FR" sz="1200" b="1" dirty="0" smtClean="0">
                <a:solidFill>
                  <a:schemeClr val="accent6">
                    <a:lumMod val="60000"/>
                    <a:lumOff val="40000"/>
                  </a:schemeClr>
                </a:solidFill>
              </a:rPr>
              <a:t>Le capital culturel des enfants de milieux populaires</a:t>
            </a:r>
          </a:p>
          <a:p>
            <a:pPr algn="ctr"/>
            <a:endParaRPr lang="fr-FR" sz="1200" b="1" dirty="0">
              <a:solidFill>
                <a:schemeClr val="bg1"/>
              </a:solidFill>
            </a:endParaRPr>
          </a:p>
          <a:p>
            <a:pPr algn="ctr"/>
            <a:r>
              <a:rPr lang="fr-FR" sz="1200" b="1" dirty="0">
                <a:solidFill>
                  <a:schemeClr val="bg1"/>
                </a:solidFill>
              </a:rPr>
              <a:t>Être une fille </a:t>
            </a:r>
            <a:r>
              <a:rPr lang="fr-FR" sz="1200" b="1" dirty="0" smtClean="0">
                <a:solidFill>
                  <a:schemeClr val="bg1"/>
                </a:solidFill>
              </a:rPr>
              <a:t>et </a:t>
            </a:r>
            <a:r>
              <a:rPr lang="fr-FR" sz="1200" b="1" dirty="0">
                <a:solidFill>
                  <a:schemeClr val="bg1"/>
                </a:solidFill>
              </a:rPr>
              <a:t>faire des sciences ne suffisent pas à faire « une </a:t>
            </a:r>
            <a:r>
              <a:rPr lang="fr-FR" sz="1200" b="1" dirty="0" smtClean="0">
                <a:solidFill>
                  <a:schemeClr val="bg1"/>
                </a:solidFill>
              </a:rPr>
              <a:t>scientifique »</a:t>
            </a:r>
          </a:p>
          <a:p>
            <a:pPr algn="ctr"/>
            <a:endParaRPr lang="fr-FR" sz="1200" b="1" dirty="0">
              <a:solidFill>
                <a:schemeClr val="bg1"/>
              </a:solidFill>
            </a:endParaRPr>
          </a:p>
          <a:p>
            <a:pPr algn="ctr"/>
            <a:endParaRPr lang="fr-FR" sz="1200" b="1" dirty="0" smtClean="0">
              <a:solidFill>
                <a:schemeClr val="bg1"/>
              </a:solidFill>
            </a:endParaRPr>
          </a:p>
          <a:p>
            <a:pPr algn="ctr"/>
            <a:endParaRPr lang="fr-FR" sz="1200" b="1" dirty="0">
              <a:solidFill>
                <a:schemeClr val="bg1"/>
              </a:solidFill>
            </a:endParaRPr>
          </a:p>
          <a:p>
            <a:pPr algn="ctr"/>
            <a:endParaRPr lang="fr-FR" sz="1200" b="1" dirty="0" smtClean="0">
              <a:solidFill>
                <a:schemeClr val="bg1"/>
              </a:solidFill>
            </a:endParaRPr>
          </a:p>
          <a:p>
            <a:pPr algn="ctr"/>
            <a:endParaRPr lang="fr-FR" sz="1200" b="1" dirty="0">
              <a:solidFill>
                <a:schemeClr val="bg1"/>
              </a:solidFill>
            </a:endParaRPr>
          </a:p>
          <a:p>
            <a:pPr algn="ctr"/>
            <a:endParaRPr lang="fr-FR" sz="1200" b="1" dirty="0" smtClean="0">
              <a:solidFill>
                <a:schemeClr val="bg1"/>
              </a:solidFill>
            </a:endParaRPr>
          </a:p>
          <a:p>
            <a:pPr algn="ctr"/>
            <a:endParaRPr lang="fr-FR" sz="1200" b="1" dirty="0" smtClean="0">
              <a:solidFill>
                <a:schemeClr val="bg1"/>
              </a:solidFill>
            </a:endParaRPr>
          </a:p>
        </p:txBody>
      </p:sp>
      <p:sp>
        <p:nvSpPr>
          <p:cNvPr id="20" name="Rectangle 19"/>
          <p:cNvSpPr/>
          <p:nvPr/>
        </p:nvSpPr>
        <p:spPr>
          <a:xfrm>
            <a:off x="8057933" y="5892427"/>
            <a:ext cx="1086070" cy="965573"/>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ZoneTexte 11"/>
          <p:cNvSpPr txBox="1"/>
          <p:nvPr/>
        </p:nvSpPr>
        <p:spPr>
          <a:xfrm>
            <a:off x="367655" y="924733"/>
            <a:ext cx="7262927" cy="738664"/>
          </a:xfrm>
          <a:prstGeom prst="rect">
            <a:avLst/>
          </a:prstGeom>
          <a:noFill/>
          <a:ln>
            <a:noFill/>
          </a:ln>
        </p:spPr>
        <p:txBody>
          <a:bodyPr wrap="square" rtlCol="0">
            <a:spAutoFit/>
          </a:bodyPr>
          <a:lstStyle/>
          <a:p>
            <a:pPr algn="just"/>
            <a:endParaRPr lang="fr-FR" sz="1400" b="1" dirty="0">
              <a:solidFill>
                <a:srgbClr val="000000"/>
              </a:solidFill>
            </a:endParaRPr>
          </a:p>
          <a:p>
            <a:pPr algn="just"/>
            <a:endParaRPr lang="is-IS" sz="1400" dirty="0"/>
          </a:p>
          <a:p>
            <a:pPr algn="just"/>
            <a:endParaRPr lang="fr-FR" sz="1400" dirty="0"/>
          </a:p>
        </p:txBody>
      </p:sp>
      <p:sp>
        <p:nvSpPr>
          <p:cNvPr id="6" name="ZoneTexte 5"/>
          <p:cNvSpPr txBox="1"/>
          <p:nvPr/>
        </p:nvSpPr>
        <p:spPr>
          <a:xfrm>
            <a:off x="374078" y="1058806"/>
            <a:ext cx="7256504" cy="584776"/>
          </a:xfrm>
          <a:prstGeom prst="rect">
            <a:avLst/>
          </a:prstGeom>
          <a:noFill/>
        </p:spPr>
        <p:txBody>
          <a:bodyPr wrap="square" rtlCol="0">
            <a:spAutoFit/>
          </a:bodyPr>
          <a:lstStyle/>
          <a:p>
            <a:pPr algn="just"/>
            <a:endParaRPr lang="fr-FR" sz="1400" b="1" dirty="0">
              <a:solidFill>
                <a:srgbClr val="000000"/>
              </a:solidFill>
            </a:endParaRPr>
          </a:p>
          <a:p>
            <a:endParaRPr lang="fr-FR" dirty="0"/>
          </a:p>
        </p:txBody>
      </p:sp>
      <p:sp>
        <p:nvSpPr>
          <p:cNvPr id="11" name="Titre 1"/>
          <p:cNvSpPr txBox="1">
            <a:spLocks/>
          </p:cNvSpPr>
          <p:nvPr/>
        </p:nvSpPr>
        <p:spPr>
          <a:xfrm>
            <a:off x="374078" y="5776914"/>
            <a:ext cx="7450667" cy="969326"/>
          </a:xfrm>
          <a:prstGeom prst="rect">
            <a:avLst/>
          </a:prstGeom>
          <a:ln w="12700" cap="flat" cmpd="sng" algn="ctr">
            <a:solidFill>
              <a:schemeClr val="accent6">
                <a:lumMod val="75000"/>
              </a:schemeClr>
            </a:solidFill>
            <a:prstDash val="solid"/>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spcBef>
                <a:spcPts val="0"/>
              </a:spcBef>
              <a:spcAft>
                <a:spcPts val="600"/>
              </a:spcAft>
            </a:pPr>
            <a:r>
              <a:rPr lang="en-US" sz="1300" b="1" dirty="0" err="1" smtClean="0">
                <a:solidFill>
                  <a:schemeClr val="accent5">
                    <a:lumMod val="75000"/>
                  </a:schemeClr>
                </a:solidFill>
              </a:rPr>
              <a:t>Références</a:t>
            </a:r>
            <a:endParaRPr lang="en-US" sz="1300" b="1" dirty="0" smtClean="0">
              <a:solidFill>
                <a:schemeClr val="accent5">
                  <a:lumMod val="75000"/>
                </a:schemeClr>
              </a:solidFill>
            </a:endParaRPr>
          </a:p>
          <a:p>
            <a:pPr algn="l"/>
            <a:r>
              <a:rPr lang="fr-FR" sz="1400" dirty="0">
                <a:solidFill>
                  <a:srgbClr val="7F7F7F"/>
                </a:solidFill>
              </a:rPr>
              <a:t>Jane </a:t>
            </a:r>
            <a:r>
              <a:rPr lang="fr-FR" sz="1400" cap="small" dirty="0">
                <a:solidFill>
                  <a:srgbClr val="7F7F7F"/>
                </a:solidFill>
              </a:rPr>
              <a:t>Gilbert</a:t>
            </a:r>
            <a:r>
              <a:rPr lang="fr-FR" sz="1400" dirty="0">
                <a:solidFill>
                  <a:srgbClr val="7F7F7F"/>
                </a:solidFill>
              </a:rPr>
              <a:t>, « Science and </a:t>
            </a:r>
            <a:r>
              <a:rPr lang="fr-FR" sz="1400" dirty="0" err="1">
                <a:solidFill>
                  <a:srgbClr val="7F7F7F"/>
                </a:solidFill>
              </a:rPr>
              <a:t>its</a:t>
            </a:r>
            <a:r>
              <a:rPr lang="fr-FR" sz="1400" dirty="0">
                <a:solidFill>
                  <a:srgbClr val="7F7F7F"/>
                </a:solidFill>
              </a:rPr>
              <a:t> “</a:t>
            </a:r>
            <a:r>
              <a:rPr lang="fr-FR" sz="1400" dirty="0" err="1">
                <a:solidFill>
                  <a:srgbClr val="7F7F7F"/>
                </a:solidFill>
              </a:rPr>
              <a:t>Other</a:t>
            </a:r>
            <a:r>
              <a:rPr lang="fr-FR" sz="1400" dirty="0">
                <a:solidFill>
                  <a:srgbClr val="7F7F7F"/>
                </a:solidFill>
              </a:rPr>
              <a:t>”: </a:t>
            </a:r>
            <a:r>
              <a:rPr lang="fr-FR" sz="1400" dirty="0" err="1">
                <a:solidFill>
                  <a:srgbClr val="7F7F7F"/>
                </a:solidFill>
              </a:rPr>
              <a:t>Looking</a:t>
            </a:r>
            <a:r>
              <a:rPr lang="fr-FR" sz="1400" dirty="0">
                <a:solidFill>
                  <a:srgbClr val="7F7F7F"/>
                </a:solidFill>
              </a:rPr>
              <a:t> </a:t>
            </a:r>
            <a:r>
              <a:rPr lang="fr-FR" sz="1400" dirty="0" err="1">
                <a:solidFill>
                  <a:srgbClr val="7F7F7F"/>
                </a:solidFill>
              </a:rPr>
              <a:t>Underneath</a:t>
            </a:r>
            <a:r>
              <a:rPr lang="fr-FR" sz="1400" dirty="0">
                <a:solidFill>
                  <a:srgbClr val="7F7F7F"/>
                </a:solidFill>
              </a:rPr>
              <a:t> “</a:t>
            </a:r>
            <a:r>
              <a:rPr lang="fr-FR" sz="1400" dirty="0" err="1">
                <a:solidFill>
                  <a:srgbClr val="7F7F7F"/>
                </a:solidFill>
              </a:rPr>
              <a:t>Woman</a:t>
            </a:r>
            <a:r>
              <a:rPr lang="fr-FR" sz="1400" dirty="0">
                <a:solidFill>
                  <a:srgbClr val="7F7F7F"/>
                </a:solidFill>
              </a:rPr>
              <a:t>” and “Science” for New Directions in </a:t>
            </a:r>
            <a:r>
              <a:rPr lang="fr-FR" sz="1400" dirty="0" err="1">
                <a:solidFill>
                  <a:srgbClr val="7F7F7F"/>
                </a:solidFill>
              </a:rPr>
              <a:t>Research</a:t>
            </a:r>
            <a:r>
              <a:rPr lang="fr-FR" sz="1400" dirty="0">
                <a:solidFill>
                  <a:srgbClr val="7F7F7F"/>
                </a:solidFill>
              </a:rPr>
              <a:t> on </a:t>
            </a:r>
            <a:r>
              <a:rPr lang="fr-FR" sz="1400" dirty="0" err="1">
                <a:solidFill>
                  <a:srgbClr val="7F7F7F"/>
                </a:solidFill>
              </a:rPr>
              <a:t>Gender</a:t>
            </a:r>
            <a:r>
              <a:rPr lang="fr-FR" sz="1400" dirty="0">
                <a:solidFill>
                  <a:srgbClr val="7F7F7F"/>
                </a:solidFill>
              </a:rPr>
              <a:t> and Science Education », </a:t>
            </a:r>
            <a:r>
              <a:rPr lang="fr-FR" sz="1400" i="1" dirty="0" err="1">
                <a:solidFill>
                  <a:srgbClr val="7F7F7F"/>
                </a:solidFill>
              </a:rPr>
              <a:t>Gender</a:t>
            </a:r>
            <a:r>
              <a:rPr lang="fr-FR" sz="1400" i="1" dirty="0">
                <a:solidFill>
                  <a:srgbClr val="7F7F7F"/>
                </a:solidFill>
              </a:rPr>
              <a:t> and Education</a:t>
            </a:r>
            <a:r>
              <a:rPr lang="fr-FR" sz="1400" dirty="0">
                <a:solidFill>
                  <a:srgbClr val="7F7F7F"/>
                </a:solidFill>
              </a:rPr>
              <a:t>, vol. 13, n</a:t>
            </a:r>
            <a:r>
              <a:rPr lang="fr-FR" sz="1400" baseline="30000" dirty="0">
                <a:solidFill>
                  <a:srgbClr val="7F7F7F"/>
                </a:solidFill>
              </a:rPr>
              <a:t>o</a:t>
            </a:r>
            <a:r>
              <a:rPr lang="fr-FR" sz="1400" dirty="0">
                <a:solidFill>
                  <a:srgbClr val="7F7F7F"/>
                </a:solidFill>
              </a:rPr>
              <a:t> 3, 2001, pp. 291‑305.</a:t>
            </a:r>
          </a:p>
        </p:txBody>
      </p:sp>
      <p:sp>
        <p:nvSpPr>
          <p:cNvPr id="3" name="ZoneTexte 2"/>
          <p:cNvSpPr txBox="1"/>
          <p:nvPr/>
        </p:nvSpPr>
        <p:spPr>
          <a:xfrm>
            <a:off x="467360" y="1313970"/>
            <a:ext cx="7112000" cy="1169551"/>
          </a:xfrm>
          <a:prstGeom prst="rect">
            <a:avLst/>
          </a:prstGeom>
          <a:noFill/>
        </p:spPr>
        <p:txBody>
          <a:bodyPr wrap="square" rtlCol="0">
            <a:spAutoFit/>
          </a:bodyPr>
          <a:lstStyle/>
          <a:p>
            <a:r>
              <a:rPr lang="fr-FR" sz="1400" dirty="0" smtClean="0"/>
              <a:t>Pour les enfants de milieux populaires, les sciences sont avant tout le fait des « autres » ; les scientifiques, ce n’est pas « nous » (</a:t>
            </a:r>
            <a:r>
              <a:rPr lang="fr-FR" sz="1400" cap="small" dirty="0" smtClean="0"/>
              <a:t>Gilbert 2001)</a:t>
            </a:r>
          </a:p>
          <a:p>
            <a:endParaRPr lang="fr-FR" sz="1400" dirty="0" smtClean="0"/>
          </a:p>
          <a:p>
            <a:endParaRPr lang="fr-FR" sz="1400" dirty="0"/>
          </a:p>
          <a:p>
            <a:endParaRPr lang="fr-FR" sz="1400" dirty="0" smtClean="0"/>
          </a:p>
        </p:txBody>
      </p:sp>
      <p:sp>
        <p:nvSpPr>
          <p:cNvPr id="5" name="Rectangle 4"/>
          <p:cNvSpPr/>
          <p:nvPr/>
        </p:nvSpPr>
        <p:spPr>
          <a:xfrm>
            <a:off x="975360" y="2073725"/>
            <a:ext cx="5781040" cy="1815882"/>
          </a:xfrm>
          <a:prstGeom prst="rect">
            <a:avLst/>
          </a:prstGeom>
          <a:ln>
            <a:solidFill>
              <a:schemeClr val="accent5">
                <a:lumMod val="75000"/>
              </a:schemeClr>
            </a:solidFill>
          </a:ln>
        </p:spPr>
        <p:txBody>
          <a:bodyPr wrap="square">
            <a:spAutoFit/>
          </a:bodyPr>
          <a:lstStyle/>
          <a:p>
            <a:r>
              <a:rPr lang="fr-FR" sz="1400" b="1" dirty="0"/>
              <a:t>Lindsey</a:t>
            </a:r>
            <a:r>
              <a:rPr lang="fr-FR" sz="1400" dirty="0"/>
              <a:t> </a:t>
            </a:r>
            <a:r>
              <a:rPr lang="fr-FR" sz="1400" dirty="0" smtClean="0"/>
              <a:t>: </a:t>
            </a:r>
            <a:r>
              <a:rPr lang="fr-FR" sz="1400" dirty="0"/>
              <a:t>[Dans ma classe] aucun pourrait être scientifique (…) ils aiment pas, ils ne savent pas comment employer ça.</a:t>
            </a:r>
          </a:p>
          <a:p>
            <a:r>
              <a:rPr lang="fr-FR" sz="1400" dirty="0"/>
              <a:t> </a:t>
            </a:r>
          </a:p>
          <a:p>
            <a:r>
              <a:rPr lang="fr-FR" sz="1400" b="1" dirty="0" err="1"/>
              <a:t>Rahmatta</a:t>
            </a:r>
            <a:r>
              <a:rPr lang="fr-FR" sz="1400" dirty="0"/>
              <a:t> </a:t>
            </a:r>
            <a:r>
              <a:rPr lang="fr-FR" sz="1400" dirty="0" smtClean="0"/>
              <a:t>: </a:t>
            </a:r>
            <a:r>
              <a:rPr lang="fr-FR" sz="1400" dirty="0"/>
              <a:t>Dans la classe, aucun (…) Ils s’intéressent à ça, mais j’crois pas qu’ils vont finir comme ça.</a:t>
            </a:r>
          </a:p>
          <a:p>
            <a:r>
              <a:rPr lang="fr-FR" sz="1400" dirty="0"/>
              <a:t> </a:t>
            </a:r>
          </a:p>
          <a:p>
            <a:r>
              <a:rPr lang="fr-FR" sz="1400" b="1" dirty="0" err="1"/>
              <a:t>Nahima</a:t>
            </a:r>
            <a:r>
              <a:rPr lang="fr-FR" sz="1400" dirty="0"/>
              <a:t> </a:t>
            </a:r>
            <a:r>
              <a:rPr lang="fr-FR" sz="1400" dirty="0" smtClean="0"/>
              <a:t>: </a:t>
            </a:r>
            <a:r>
              <a:rPr lang="fr-FR" sz="1400" dirty="0"/>
              <a:t>Personne [ne pourrait devenir scientifique]. Nan nan nan. Tout ce qu'ils font c'est bête. (…) Je parle surtout des garçons, hein.</a:t>
            </a:r>
          </a:p>
        </p:txBody>
      </p:sp>
    </p:spTree>
    <p:extLst>
      <p:ext uri="{BB962C8B-B14F-4D97-AF65-F5344CB8AC3E}">
        <p14:creationId xmlns:p14="http://schemas.microsoft.com/office/powerpoint/2010/main" val="27584026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8057930" cy="769441"/>
          </a:xfrm>
          <a:prstGeom prst="rect">
            <a:avLst/>
          </a:prstGeom>
        </p:spPr>
        <p:txBody>
          <a:bodyPr wrap="square">
            <a:spAutoFit/>
          </a:bodyPr>
          <a:lstStyle/>
          <a:p>
            <a:pPr algn="r"/>
            <a:r>
              <a:rPr lang="fr-FR" sz="2200" b="1" dirty="0" smtClean="0">
                <a:solidFill>
                  <a:srgbClr val="E46C0A"/>
                </a:solidFill>
              </a:rPr>
              <a:t>Être une fille et faire des sciences ne suffisent pas à faire « une scientifique » : la persistante des représentations </a:t>
            </a:r>
            <a:r>
              <a:rPr lang="fr-FR" sz="2200" b="1" dirty="0" err="1" smtClean="0">
                <a:solidFill>
                  <a:srgbClr val="E46C0A"/>
                </a:solidFill>
              </a:rPr>
              <a:t>excluantes</a:t>
            </a:r>
            <a:endParaRPr lang="fr-FR" sz="2200" b="1" dirty="0" smtClean="0">
              <a:solidFill>
                <a:srgbClr val="E46C0A"/>
              </a:solidFill>
            </a:endParaRPr>
          </a:p>
        </p:txBody>
      </p:sp>
      <p:sp>
        <p:nvSpPr>
          <p:cNvPr id="19" name="ZoneTexte 18"/>
          <p:cNvSpPr txBox="1"/>
          <p:nvPr/>
        </p:nvSpPr>
        <p:spPr>
          <a:xfrm>
            <a:off x="8057933" y="1"/>
            <a:ext cx="1086069" cy="6186307"/>
          </a:xfrm>
          <a:prstGeom prst="rect">
            <a:avLst/>
          </a:prstGeom>
          <a:solidFill>
            <a:schemeClr val="accent6">
              <a:lumMod val="75000"/>
            </a:schemeClr>
          </a:solidFill>
        </p:spPr>
        <p:txBody>
          <a:bodyPr wrap="square" rtlCol="0">
            <a:spAutoFit/>
          </a:bodyPr>
          <a:lstStyle/>
          <a:p>
            <a:pPr algn="ctr"/>
            <a:r>
              <a:rPr lang="fr-FR" sz="1200" b="1" dirty="0" smtClean="0">
                <a:solidFill>
                  <a:schemeClr val="accent5">
                    <a:lumMod val="75000"/>
                  </a:schemeClr>
                </a:solidFill>
              </a:rPr>
              <a:t>Tous (in)égaux devant la culture scientifique ?</a:t>
            </a:r>
            <a:endParaRPr lang="fr-FR" sz="1300" b="1" dirty="0" smtClean="0">
              <a:solidFill>
                <a:schemeClr val="accent5">
                  <a:lumMod val="75000"/>
                </a:schemeClr>
              </a:solidFill>
            </a:endParaRPr>
          </a:p>
          <a:p>
            <a:pPr algn="ctr"/>
            <a:endParaRPr lang="fr-FR" sz="1200" b="1" dirty="0" smtClean="0">
              <a:solidFill>
                <a:schemeClr val="bg1"/>
              </a:solidFill>
            </a:endParaRPr>
          </a:p>
          <a:p>
            <a:pPr algn="ctr"/>
            <a:r>
              <a:rPr lang="fr-FR" sz="1200" b="1" dirty="0" smtClean="0">
                <a:solidFill>
                  <a:schemeClr val="accent6">
                    <a:lumMod val="60000"/>
                    <a:lumOff val="40000"/>
                  </a:schemeClr>
                </a:solidFill>
              </a:rPr>
              <a:t>Introduction</a:t>
            </a:r>
          </a:p>
          <a:p>
            <a:pPr algn="ctr"/>
            <a:endParaRPr lang="fr-FR" sz="1200" b="1" dirty="0">
              <a:solidFill>
                <a:schemeClr val="bg1"/>
              </a:solidFill>
            </a:endParaRPr>
          </a:p>
          <a:p>
            <a:pPr algn="ctr"/>
            <a:r>
              <a:rPr lang="fr-FR" sz="1200" b="1" dirty="0" smtClean="0">
                <a:solidFill>
                  <a:schemeClr val="accent6">
                    <a:lumMod val="60000"/>
                    <a:lumOff val="40000"/>
                  </a:schemeClr>
                </a:solidFill>
              </a:rPr>
              <a:t>Terrain et méthodologie</a:t>
            </a:r>
          </a:p>
          <a:p>
            <a:pPr algn="ctr"/>
            <a:endParaRPr lang="fr-FR" sz="1200" b="1" dirty="0">
              <a:solidFill>
                <a:schemeClr val="bg1"/>
              </a:solidFill>
            </a:endParaRPr>
          </a:p>
          <a:p>
            <a:pPr algn="ctr"/>
            <a:r>
              <a:rPr lang="fr-FR" sz="1200" b="1" dirty="0" smtClean="0">
                <a:solidFill>
                  <a:schemeClr val="accent6">
                    <a:lumMod val="60000"/>
                    <a:lumOff val="40000"/>
                  </a:schemeClr>
                </a:solidFill>
              </a:rPr>
              <a:t>Science bleue, science rose</a:t>
            </a:r>
          </a:p>
          <a:p>
            <a:pPr algn="ctr"/>
            <a:endParaRPr lang="fr-FR" sz="1200" b="1" dirty="0">
              <a:solidFill>
                <a:schemeClr val="bg1"/>
              </a:solidFill>
            </a:endParaRPr>
          </a:p>
          <a:p>
            <a:pPr algn="ctr"/>
            <a:r>
              <a:rPr lang="fr-FR" sz="1200" b="1" dirty="0" smtClean="0">
                <a:solidFill>
                  <a:schemeClr val="accent6">
                    <a:lumMod val="60000"/>
                    <a:lumOff val="40000"/>
                  </a:schemeClr>
                </a:solidFill>
              </a:rPr>
              <a:t>Le capital culturel des enfants de milieux populaires</a:t>
            </a:r>
          </a:p>
          <a:p>
            <a:pPr algn="ctr"/>
            <a:endParaRPr lang="fr-FR" sz="1200" b="1" dirty="0">
              <a:solidFill>
                <a:schemeClr val="bg1"/>
              </a:solidFill>
            </a:endParaRPr>
          </a:p>
          <a:p>
            <a:pPr algn="ctr"/>
            <a:r>
              <a:rPr lang="fr-FR" sz="1200" b="1" dirty="0">
                <a:solidFill>
                  <a:schemeClr val="bg1"/>
                </a:solidFill>
              </a:rPr>
              <a:t>Être une fille </a:t>
            </a:r>
            <a:r>
              <a:rPr lang="fr-FR" sz="1200" b="1" dirty="0" smtClean="0">
                <a:solidFill>
                  <a:schemeClr val="bg1"/>
                </a:solidFill>
              </a:rPr>
              <a:t>et </a:t>
            </a:r>
            <a:r>
              <a:rPr lang="fr-FR" sz="1200" b="1" dirty="0">
                <a:solidFill>
                  <a:schemeClr val="bg1"/>
                </a:solidFill>
              </a:rPr>
              <a:t>faire des sciences ne suffisent pas à faire « une </a:t>
            </a:r>
            <a:r>
              <a:rPr lang="fr-FR" sz="1200" b="1" dirty="0" smtClean="0">
                <a:solidFill>
                  <a:schemeClr val="bg1"/>
                </a:solidFill>
              </a:rPr>
              <a:t>scientifique »</a:t>
            </a:r>
          </a:p>
          <a:p>
            <a:pPr algn="ctr"/>
            <a:endParaRPr lang="fr-FR" sz="1200" b="1" dirty="0">
              <a:solidFill>
                <a:schemeClr val="bg1"/>
              </a:solidFill>
            </a:endParaRPr>
          </a:p>
          <a:p>
            <a:pPr algn="ctr"/>
            <a:endParaRPr lang="fr-FR" sz="1200" b="1" dirty="0" smtClean="0">
              <a:solidFill>
                <a:schemeClr val="bg1"/>
              </a:solidFill>
            </a:endParaRPr>
          </a:p>
          <a:p>
            <a:pPr algn="ctr"/>
            <a:endParaRPr lang="fr-FR" sz="1200" b="1" dirty="0">
              <a:solidFill>
                <a:schemeClr val="bg1"/>
              </a:solidFill>
            </a:endParaRPr>
          </a:p>
          <a:p>
            <a:pPr algn="ctr"/>
            <a:endParaRPr lang="fr-FR" sz="1200" b="1" dirty="0" smtClean="0">
              <a:solidFill>
                <a:schemeClr val="bg1"/>
              </a:solidFill>
            </a:endParaRPr>
          </a:p>
          <a:p>
            <a:pPr algn="ctr"/>
            <a:endParaRPr lang="fr-FR" sz="1200" b="1" dirty="0">
              <a:solidFill>
                <a:schemeClr val="bg1"/>
              </a:solidFill>
            </a:endParaRPr>
          </a:p>
          <a:p>
            <a:pPr algn="ctr"/>
            <a:endParaRPr lang="fr-FR" sz="1200" b="1" dirty="0" smtClean="0">
              <a:solidFill>
                <a:schemeClr val="bg1"/>
              </a:solidFill>
            </a:endParaRPr>
          </a:p>
          <a:p>
            <a:pPr algn="ctr"/>
            <a:endParaRPr lang="fr-FR" sz="1200" b="1" dirty="0" smtClean="0">
              <a:solidFill>
                <a:schemeClr val="bg1"/>
              </a:solidFill>
            </a:endParaRPr>
          </a:p>
        </p:txBody>
      </p:sp>
      <p:sp>
        <p:nvSpPr>
          <p:cNvPr id="20" name="Rectangle 19"/>
          <p:cNvSpPr/>
          <p:nvPr/>
        </p:nvSpPr>
        <p:spPr>
          <a:xfrm>
            <a:off x="8057933" y="5892427"/>
            <a:ext cx="1086070" cy="965573"/>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ZoneTexte 11"/>
          <p:cNvSpPr txBox="1"/>
          <p:nvPr/>
        </p:nvSpPr>
        <p:spPr>
          <a:xfrm>
            <a:off x="367655" y="924733"/>
            <a:ext cx="7262927" cy="738664"/>
          </a:xfrm>
          <a:prstGeom prst="rect">
            <a:avLst/>
          </a:prstGeom>
          <a:noFill/>
          <a:ln>
            <a:noFill/>
          </a:ln>
        </p:spPr>
        <p:txBody>
          <a:bodyPr wrap="square" rtlCol="0">
            <a:spAutoFit/>
          </a:bodyPr>
          <a:lstStyle/>
          <a:p>
            <a:pPr algn="just"/>
            <a:endParaRPr lang="fr-FR" sz="1400" b="1" dirty="0">
              <a:solidFill>
                <a:srgbClr val="000000"/>
              </a:solidFill>
            </a:endParaRPr>
          </a:p>
          <a:p>
            <a:pPr algn="just"/>
            <a:endParaRPr lang="is-IS" sz="1400" dirty="0"/>
          </a:p>
          <a:p>
            <a:pPr algn="just"/>
            <a:endParaRPr lang="fr-FR" sz="1400" dirty="0"/>
          </a:p>
        </p:txBody>
      </p:sp>
      <p:sp>
        <p:nvSpPr>
          <p:cNvPr id="6" name="ZoneTexte 5"/>
          <p:cNvSpPr txBox="1"/>
          <p:nvPr/>
        </p:nvSpPr>
        <p:spPr>
          <a:xfrm>
            <a:off x="374078" y="1058806"/>
            <a:ext cx="7256504" cy="584776"/>
          </a:xfrm>
          <a:prstGeom prst="rect">
            <a:avLst/>
          </a:prstGeom>
          <a:noFill/>
        </p:spPr>
        <p:txBody>
          <a:bodyPr wrap="square" rtlCol="0">
            <a:spAutoFit/>
          </a:bodyPr>
          <a:lstStyle/>
          <a:p>
            <a:pPr algn="just"/>
            <a:endParaRPr lang="fr-FR" sz="1400" b="1" dirty="0">
              <a:solidFill>
                <a:srgbClr val="000000"/>
              </a:solidFill>
            </a:endParaRPr>
          </a:p>
          <a:p>
            <a:endParaRPr lang="fr-FR" dirty="0"/>
          </a:p>
        </p:txBody>
      </p:sp>
      <p:sp>
        <p:nvSpPr>
          <p:cNvPr id="3" name="ZoneTexte 2"/>
          <p:cNvSpPr txBox="1"/>
          <p:nvPr/>
        </p:nvSpPr>
        <p:spPr>
          <a:xfrm>
            <a:off x="467360" y="1119618"/>
            <a:ext cx="7112000" cy="769441"/>
          </a:xfrm>
          <a:prstGeom prst="rect">
            <a:avLst/>
          </a:prstGeom>
          <a:noFill/>
        </p:spPr>
        <p:txBody>
          <a:bodyPr wrap="square" rtlCol="0">
            <a:spAutoFit/>
          </a:bodyPr>
          <a:lstStyle/>
          <a:p>
            <a:r>
              <a:rPr lang="fr-FR" sz="1600" b="1" dirty="0" smtClean="0">
                <a:solidFill>
                  <a:schemeClr val="accent5">
                    <a:lumMod val="75000"/>
                  </a:schemeClr>
                </a:solidFill>
              </a:rPr>
              <a:t>Femmes et sciences, une difficile association</a:t>
            </a:r>
            <a:endParaRPr lang="fr-FR" sz="1600" dirty="0"/>
          </a:p>
          <a:p>
            <a:endParaRPr lang="fr-FR" sz="1400" dirty="0"/>
          </a:p>
          <a:p>
            <a:endParaRPr lang="fr-FR" sz="1400" dirty="0" smtClean="0"/>
          </a:p>
        </p:txBody>
      </p:sp>
      <p:sp>
        <p:nvSpPr>
          <p:cNvPr id="5" name="Rectangle 4"/>
          <p:cNvSpPr/>
          <p:nvPr/>
        </p:nvSpPr>
        <p:spPr>
          <a:xfrm>
            <a:off x="1046480" y="1799405"/>
            <a:ext cx="5781040" cy="1384995"/>
          </a:xfrm>
          <a:prstGeom prst="rect">
            <a:avLst/>
          </a:prstGeom>
          <a:ln>
            <a:solidFill>
              <a:schemeClr val="accent5">
                <a:lumMod val="75000"/>
              </a:schemeClr>
            </a:solidFill>
          </a:ln>
        </p:spPr>
        <p:txBody>
          <a:bodyPr wrap="square">
            <a:spAutoFit/>
          </a:bodyPr>
          <a:lstStyle/>
          <a:p>
            <a:r>
              <a:rPr lang="fr-FR" sz="1400" b="1" dirty="0"/>
              <a:t>Marine</a:t>
            </a:r>
            <a:r>
              <a:rPr lang="fr-FR" sz="1400" dirty="0"/>
              <a:t> : Les hommes, y’en a qui aiment bien faire la science, et les femmes elles aiment plus chanter, danser…</a:t>
            </a:r>
          </a:p>
          <a:p>
            <a:r>
              <a:rPr lang="fr-FR" sz="1400" dirty="0"/>
              <a:t> </a:t>
            </a:r>
          </a:p>
          <a:p>
            <a:r>
              <a:rPr lang="fr-FR" sz="1400" b="1" dirty="0"/>
              <a:t>Malika</a:t>
            </a:r>
            <a:r>
              <a:rPr lang="fr-FR" sz="1400" dirty="0"/>
              <a:t> : l’informatique c’est pour les hommes, parce qu’ils sont plus malins.</a:t>
            </a:r>
          </a:p>
          <a:p>
            <a:r>
              <a:rPr lang="fr-FR" sz="1400" dirty="0"/>
              <a:t> </a:t>
            </a:r>
          </a:p>
          <a:p>
            <a:r>
              <a:rPr lang="fr-FR" sz="1400" b="1" dirty="0" err="1"/>
              <a:t>Kefzer</a:t>
            </a:r>
            <a:r>
              <a:rPr lang="fr-FR" sz="1400" dirty="0"/>
              <a:t> : Les femmes, bah pff, elles s’intéressent pas beaucoup à ça. </a:t>
            </a:r>
          </a:p>
        </p:txBody>
      </p:sp>
      <p:sp>
        <p:nvSpPr>
          <p:cNvPr id="2" name="ZoneTexte 1"/>
          <p:cNvSpPr txBox="1"/>
          <p:nvPr/>
        </p:nvSpPr>
        <p:spPr>
          <a:xfrm>
            <a:off x="568960" y="3431102"/>
            <a:ext cx="3857534" cy="307777"/>
          </a:xfrm>
          <a:prstGeom prst="rect">
            <a:avLst/>
          </a:prstGeom>
          <a:noFill/>
        </p:spPr>
        <p:txBody>
          <a:bodyPr wrap="none" rtlCol="0">
            <a:spAutoFit/>
          </a:bodyPr>
          <a:lstStyle/>
          <a:p>
            <a:r>
              <a:rPr lang="fr-FR" sz="1400" dirty="0" smtClean="0"/>
              <a:t>Influence de la culture scientifique via la télévision</a:t>
            </a:r>
            <a:endParaRPr lang="fr-FR" sz="1400" dirty="0"/>
          </a:p>
        </p:txBody>
      </p:sp>
      <p:sp>
        <p:nvSpPr>
          <p:cNvPr id="13" name="Rectangle 12"/>
          <p:cNvSpPr/>
          <p:nvPr/>
        </p:nvSpPr>
        <p:spPr>
          <a:xfrm>
            <a:off x="1046480" y="3851725"/>
            <a:ext cx="5781040" cy="2246769"/>
          </a:xfrm>
          <a:prstGeom prst="rect">
            <a:avLst/>
          </a:prstGeom>
          <a:ln>
            <a:solidFill>
              <a:schemeClr val="accent5">
                <a:lumMod val="75000"/>
              </a:schemeClr>
            </a:solidFill>
          </a:ln>
        </p:spPr>
        <p:txBody>
          <a:bodyPr wrap="square">
            <a:spAutoFit/>
          </a:bodyPr>
          <a:lstStyle/>
          <a:p>
            <a:r>
              <a:rPr lang="fr-FR" sz="1400" b="1" dirty="0"/>
              <a:t>Rachid</a:t>
            </a:r>
            <a:r>
              <a:rPr lang="fr-FR" sz="1400" dirty="0"/>
              <a:t> : plus d’hommes [en sciences], parce que moi dans les émissions de sciences, j’vois plus d’hommes que de femmes ! La seule fille qu’ils ont [dans </a:t>
            </a:r>
            <a:r>
              <a:rPr lang="fr-FR" sz="1400" i="1" dirty="0"/>
              <a:t>C’est pas sorcier !</a:t>
            </a:r>
            <a:r>
              <a:rPr lang="fr-FR" sz="1400" dirty="0"/>
              <a:t>] c’est Sabine.</a:t>
            </a:r>
          </a:p>
          <a:p>
            <a:r>
              <a:rPr lang="fr-FR" sz="1400" dirty="0"/>
              <a:t> </a:t>
            </a:r>
          </a:p>
          <a:p>
            <a:r>
              <a:rPr lang="fr-FR" sz="1400" b="1" dirty="0" err="1"/>
              <a:t>Nisrine</a:t>
            </a:r>
            <a:r>
              <a:rPr lang="fr-FR" sz="1400" dirty="0"/>
              <a:t> : Quand mon frère met des trucs documentaires dans le salon, eh bah j’vois qu’il y a plus d’hommes.</a:t>
            </a:r>
          </a:p>
          <a:p>
            <a:r>
              <a:rPr lang="fr-FR" sz="1400" dirty="0"/>
              <a:t> </a:t>
            </a:r>
          </a:p>
          <a:p>
            <a:r>
              <a:rPr lang="fr-FR" sz="1400" b="1" dirty="0" err="1"/>
              <a:t>Rahmatta</a:t>
            </a:r>
            <a:r>
              <a:rPr lang="fr-FR" sz="1400" dirty="0"/>
              <a:t> : Quand on regarde les fictions, on voit quelques femmes, mais on voit plus que c’est les hommes qui cherchent, qui fouillent sur les personnes qui sont mortes et tout ça. </a:t>
            </a:r>
          </a:p>
        </p:txBody>
      </p:sp>
    </p:spTree>
    <p:extLst>
      <p:ext uri="{BB962C8B-B14F-4D97-AF65-F5344CB8AC3E}">
        <p14:creationId xmlns:p14="http://schemas.microsoft.com/office/powerpoint/2010/main" val="107710091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er 7"/>
          <p:cNvGrpSpPr/>
          <p:nvPr/>
        </p:nvGrpSpPr>
        <p:grpSpPr>
          <a:xfrm>
            <a:off x="8057933" y="1"/>
            <a:ext cx="1086070" cy="6986528"/>
            <a:chOff x="7988202" y="-76976"/>
            <a:chExt cx="1155798" cy="7519003"/>
          </a:xfrm>
        </p:grpSpPr>
        <p:sp>
          <p:nvSpPr>
            <p:cNvPr id="6" name="ZoneTexte 5"/>
            <p:cNvSpPr txBox="1"/>
            <p:nvPr/>
          </p:nvSpPr>
          <p:spPr>
            <a:xfrm>
              <a:off x="7988202" y="-76976"/>
              <a:ext cx="1155797" cy="7519003"/>
            </a:xfrm>
            <a:prstGeom prst="rect">
              <a:avLst/>
            </a:prstGeom>
            <a:solidFill>
              <a:schemeClr val="accent6">
                <a:lumMod val="75000"/>
              </a:schemeClr>
            </a:solidFill>
          </p:spPr>
          <p:txBody>
            <a:bodyPr wrap="square" rtlCol="0">
              <a:spAutoFit/>
            </a:bodyPr>
            <a:lstStyle/>
            <a:p>
              <a:pPr algn="ctr"/>
              <a:r>
                <a:rPr lang="fr-FR" sz="1200" b="1" dirty="0" smtClean="0">
                  <a:solidFill>
                    <a:schemeClr val="accent5">
                      <a:lumMod val="75000"/>
                    </a:schemeClr>
                  </a:solidFill>
                </a:rPr>
                <a:t>Tous (in)égaux devant la culture scientifique ?</a:t>
              </a:r>
              <a:endParaRPr lang="fr-FR" sz="1300" b="1" dirty="0" smtClean="0">
                <a:solidFill>
                  <a:schemeClr val="accent5">
                    <a:lumMod val="75000"/>
                  </a:schemeClr>
                </a:solidFill>
              </a:endParaRPr>
            </a:p>
            <a:p>
              <a:pPr algn="ctr"/>
              <a:endParaRPr lang="fr-FR" sz="1200" b="1" dirty="0" smtClean="0">
                <a:solidFill>
                  <a:schemeClr val="bg1"/>
                </a:solidFill>
              </a:endParaRPr>
            </a:p>
            <a:p>
              <a:pPr algn="ctr"/>
              <a:r>
                <a:rPr lang="fr-FR" sz="1200" b="1" dirty="0" smtClean="0">
                  <a:solidFill>
                    <a:schemeClr val="bg1"/>
                  </a:solidFill>
                </a:rPr>
                <a:t>Introduction</a:t>
              </a:r>
            </a:p>
            <a:p>
              <a:pPr algn="ctr"/>
              <a:endParaRPr lang="fr-FR" sz="2800" dirty="0" smtClean="0">
                <a:solidFill>
                  <a:schemeClr val="accent6">
                    <a:lumMod val="75000"/>
                  </a:schemeClr>
                </a:solidFill>
              </a:endParaRPr>
            </a:p>
            <a:p>
              <a:pPr algn="ctr"/>
              <a:endParaRPr lang="fr-FR" sz="2800" dirty="0" smtClean="0">
                <a:solidFill>
                  <a:schemeClr val="accent6">
                    <a:lumMod val="75000"/>
                  </a:schemeClr>
                </a:solidFill>
              </a:endParaRPr>
            </a:p>
            <a:p>
              <a:pPr algn="ctr"/>
              <a:endParaRPr lang="fr-FR" sz="2800" dirty="0" smtClean="0">
                <a:solidFill>
                  <a:schemeClr val="accent6">
                    <a:lumMod val="75000"/>
                  </a:schemeClr>
                </a:solidFill>
              </a:endParaRPr>
            </a:p>
            <a:p>
              <a:pPr algn="ctr"/>
              <a:endParaRPr lang="fr-FR" sz="2800" dirty="0" smtClean="0">
                <a:solidFill>
                  <a:schemeClr val="accent6">
                    <a:lumMod val="75000"/>
                  </a:schemeClr>
                </a:solidFill>
              </a:endParaRPr>
            </a:p>
            <a:p>
              <a:pPr algn="ctr"/>
              <a:endParaRPr lang="fr-FR" sz="2800" dirty="0" smtClean="0">
                <a:solidFill>
                  <a:schemeClr val="accent6">
                    <a:lumMod val="75000"/>
                  </a:schemeClr>
                </a:solidFill>
              </a:endParaRPr>
            </a:p>
            <a:p>
              <a:pPr algn="ctr"/>
              <a:endParaRPr lang="fr-FR" sz="2800" dirty="0" smtClean="0">
                <a:solidFill>
                  <a:schemeClr val="accent6">
                    <a:lumMod val="75000"/>
                  </a:schemeClr>
                </a:solidFill>
              </a:endParaRPr>
            </a:p>
            <a:p>
              <a:pPr algn="ctr"/>
              <a:endParaRPr lang="fr-FR" sz="2800" dirty="0" smtClean="0">
                <a:solidFill>
                  <a:schemeClr val="accent6">
                    <a:lumMod val="75000"/>
                  </a:schemeClr>
                </a:solidFill>
              </a:endParaRPr>
            </a:p>
            <a:p>
              <a:pPr algn="ctr"/>
              <a:endParaRPr lang="fr-FR" sz="2800" dirty="0" smtClean="0">
                <a:solidFill>
                  <a:schemeClr val="accent6">
                    <a:lumMod val="75000"/>
                  </a:schemeClr>
                </a:solidFill>
              </a:endParaRPr>
            </a:p>
            <a:p>
              <a:pPr algn="ctr"/>
              <a:endParaRPr lang="fr-FR" sz="2800" dirty="0" smtClean="0">
                <a:solidFill>
                  <a:schemeClr val="accent6">
                    <a:lumMod val="75000"/>
                  </a:schemeClr>
                </a:solidFill>
              </a:endParaRPr>
            </a:p>
            <a:p>
              <a:pPr algn="ctr"/>
              <a:endParaRPr lang="fr-FR" sz="2800" dirty="0" smtClean="0">
                <a:solidFill>
                  <a:schemeClr val="accent6">
                    <a:lumMod val="75000"/>
                  </a:schemeClr>
                </a:solidFill>
              </a:endParaRPr>
            </a:p>
            <a:p>
              <a:pPr algn="ctr"/>
              <a:endParaRPr lang="fr-FR" sz="2800" dirty="0" smtClean="0">
                <a:solidFill>
                  <a:schemeClr val="accent6">
                    <a:lumMod val="75000"/>
                  </a:schemeClr>
                </a:solidFill>
              </a:endParaRPr>
            </a:p>
            <a:p>
              <a:pPr algn="ctr"/>
              <a:endParaRPr lang="fr-FR" sz="2800" dirty="0" smtClean="0">
                <a:solidFill>
                  <a:schemeClr val="accent6">
                    <a:lumMod val="75000"/>
                  </a:schemeClr>
                </a:solidFill>
              </a:endParaRPr>
            </a:p>
            <a:p>
              <a:pPr algn="ctr"/>
              <a:endParaRPr lang="fr-FR" sz="2800" dirty="0" smtClean="0">
                <a:solidFill>
                  <a:schemeClr val="accent6">
                    <a:lumMod val="75000"/>
                  </a:schemeClr>
                </a:solidFill>
              </a:endParaRPr>
            </a:p>
          </p:txBody>
        </p:sp>
        <p:sp>
          <p:nvSpPr>
            <p:cNvPr id="7" name="Rectangle 6"/>
            <p:cNvSpPr/>
            <p:nvPr/>
          </p:nvSpPr>
          <p:spPr>
            <a:xfrm>
              <a:off x="7988202" y="6264538"/>
              <a:ext cx="1155798" cy="1039164"/>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9" name="Rectangle 8"/>
          <p:cNvSpPr/>
          <p:nvPr/>
        </p:nvSpPr>
        <p:spPr>
          <a:xfrm>
            <a:off x="6260453" y="0"/>
            <a:ext cx="1783361" cy="461665"/>
          </a:xfrm>
          <a:prstGeom prst="rect">
            <a:avLst/>
          </a:prstGeom>
        </p:spPr>
        <p:txBody>
          <a:bodyPr wrap="none">
            <a:spAutoFit/>
          </a:bodyPr>
          <a:lstStyle/>
          <a:p>
            <a:pPr algn="ctr"/>
            <a:r>
              <a:rPr lang="en-US" sz="2400" b="1" smtClean="0">
                <a:solidFill>
                  <a:srgbClr val="E46C0A"/>
                </a:solidFill>
              </a:rPr>
              <a:t>Introduction</a:t>
            </a:r>
            <a:endParaRPr lang="en-US" sz="2400" smtClean="0">
              <a:solidFill>
                <a:srgbClr val="E46C0A"/>
              </a:solidFill>
            </a:endParaRPr>
          </a:p>
        </p:txBody>
      </p:sp>
      <p:sp>
        <p:nvSpPr>
          <p:cNvPr id="2" name="ZoneTexte 1"/>
          <p:cNvSpPr txBox="1"/>
          <p:nvPr/>
        </p:nvSpPr>
        <p:spPr>
          <a:xfrm>
            <a:off x="482114" y="874755"/>
            <a:ext cx="6731486" cy="369332"/>
          </a:xfrm>
          <a:prstGeom prst="rect">
            <a:avLst/>
          </a:prstGeom>
          <a:noFill/>
        </p:spPr>
        <p:txBody>
          <a:bodyPr wrap="square" rtlCol="0">
            <a:spAutoFit/>
          </a:bodyPr>
          <a:lstStyle/>
          <a:p>
            <a:r>
              <a:rPr lang="fr-FR" b="1" dirty="0" smtClean="0"/>
              <a:t>Il n’est pas donné à tout le monde de devenir un ou une scientifique</a:t>
            </a:r>
          </a:p>
        </p:txBody>
      </p:sp>
      <p:sp>
        <p:nvSpPr>
          <p:cNvPr id="10" name="ZoneTexte 9"/>
          <p:cNvSpPr txBox="1"/>
          <p:nvPr/>
        </p:nvSpPr>
        <p:spPr>
          <a:xfrm>
            <a:off x="482114" y="1768157"/>
            <a:ext cx="7150586" cy="338554"/>
          </a:xfrm>
          <a:prstGeom prst="rect">
            <a:avLst/>
          </a:prstGeom>
          <a:noFill/>
        </p:spPr>
        <p:txBody>
          <a:bodyPr wrap="square" rtlCol="0">
            <a:spAutoFit/>
          </a:bodyPr>
          <a:lstStyle/>
          <a:p>
            <a:r>
              <a:rPr lang="fr-FR" sz="1600" dirty="0" smtClean="0"/>
              <a:t>Les études en sciences et les professions associées restent massivement masculines </a:t>
            </a:r>
            <a:endParaRPr lang="fr-FR" sz="1600" dirty="0"/>
          </a:p>
        </p:txBody>
      </p:sp>
      <p:sp>
        <p:nvSpPr>
          <p:cNvPr id="11" name="ZoneTexte 10"/>
          <p:cNvSpPr txBox="1"/>
          <p:nvPr/>
        </p:nvSpPr>
        <p:spPr>
          <a:xfrm>
            <a:off x="1726067" y="2478964"/>
            <a:ext cx="4534386" cy="2677656"/>
          </a:xfrm>
          <a:prstGeom prst="rect">
            <a:avLst/>
          </a:prstGeom>
          <a:ln w="19050" cmpd="sng">
            <a:solidFill>
              <a:schemeClr val="accent5">
                <a:lumMod val="75000"/>
              </a:schemeClr>
            </a:solidFill>
          </a:ln>
          <a:effectLst/>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fr-CA" sz="1400" b="1" dirty="0" smtClean="0"/>
              <a:t>Seconde</a:t>
            </a:r>
            <a:endParaRPr lang="fr-CA" sz="1400" b="1" dirty="0"/>
          </a:p>
          <a:p>
            <a:pPr marL="285750" indent="-285750" algn="just">
              <a:buFont typeface="Arial"/>
              <a:buChar char="•"/>
            </a:pPr>
            <a:r>
              <a:rPr lang="fr-CA" sz="1400" b="1" dirty="0"/>
              <a:t>53% </a:t>
            </a:r>
            <a:r>
              <a:rPr lang="fr-CA" sz="1400" dirty="0"/>
              <a:t>des filles et </a:t>
            </a:r>
            <a:r>
              <a:rPr lang="fr-CA" sz="1400" b="1" dirty="0"/>
              <a:t>72% </a:t>
            </a:r>
            <a:r>
              <a:rPr lang="fr-CA" sz="1400" dirty="0"/>
              <a:t>des garçons choisissent un enseignement d’exploration scientifique</a:t>
            </a:r>
          </a:p>
          <a:p>
            <a:pPr algn="just"/>
            <a:endParaRPr lang="fr-CA" sz="1400" dirty="0"/>
          </a:p>
          <a:p>
            <a:pPr algn="just"/>
            <a:r>
              <a:rPr lang="fr-CA" sz="1400" b="1" dirty="0"/>
              <a:t>Première</a:t>
            </a:r>
          </a:p>
          <a:p>
            <a:pPr marL="285750" indent="-285750" algn="just">
              <a:buFont typeface="Arial"/>
              <a:buChar char="•"/>
            </a:pPr>
            <a:r>
              <a:rPr lang="fr-CA" sz="1400" b="1" dirty="0"/>
              <a:t>29 % </a:t>
            </a:r>
            <a:r>
              <a:rPr lang="fr-CA" sz="1400" dirty="0"/>
              <a:t>des filles et </a:t>
            </a:r>
            <a:r>
              <a:rPr lang="fr-CA" sz="1400" b="1" dirty="0"/>
              <a:t>39% </a:t>
            </a:r>
            <a:r>
              <a:rPr lang="fr-CA" sz="1400" dirty="0"/>
              <a:t>des garçons choisissent le Bac S</a:t>
            </a:r>
          </a:p>
          <a:p>
            <a:pPr algn="just"/>
            <a:endParaRPr lang="fr-CA" sz="1400" dirty="0"/>
          </a:p>
          <a:p>
            <a:pPr marL="285750" indent="-285750" algn="just">
              <a:buFont typeface="Arial"/>
              <a:buChar char="•"/>
            </a:pPr>
            <a:r>
              <a:rPr lang="fr-CA" sz="1400" b="1" dirty="0"/>
              <a:t>25-27% </a:t>
            </a:r>
            <a:r>
              <a:rPr lang="fr-CA" sz="1400" dirty="0" smtClean="0"/>
              <a:t>de femmes dans </a:t>
            </a:r>
            <a:r>
              <a:rPr lang="fr-CA" sz="1400" dirty="0"/>
              <a:t>les formations universitaires d’ingénierie et sciences fondamentale</a:t>
            </a:r>
          </a:p>
          <a:p>
            <a:pPr lvl="1" algn="just"/>
            <a:endParaRPr lang="fr-FR" sz="1400" dirty="0"/>
          </a:p>
          <a:p>
            <a:pPr marL="285750" indent="-285750" algn="just">
              <a:buFont typeface="Arial"/>
              <a:buChar char="•"/>
            </a:pPr>
            <a:r>
              <a:rPr lang="fr-FR" sz="1400" b="1" dirty="0"/>
              <a:t>20-24% </a:t>
            </a:r>
            <a:r>
              <a:rPr lang="fr-FR" sz="1400" dirty="0"/>
              <a:t>d’enseignantes chercheuses en maths, astronomie, informatique.</a:t>
            </a:r>
          </a:p>
        </p:txBody>
      </p:sp>
      <p:sp>
        <p:nvSpPr>
          <p:cNvPr id="12" name="Titre 1"/>
          <p:cNvSpPr txBox="1">
            <a:spLocks/>
          </p:cNvSpPr>
          <p:nvPr/>
        </p:nvSpPr>
        <p:spPr>
          <a:xfrm>
            <a:off x="389466" y="5892427"/>
            <a:ext cx="7450667" cy="863973"/>
          </a:xfrm>
          <a:prstGeom prst="rect">
            <a:avLst/>
          </a:prstGeom>
          <a:ln w="12700" cap="flat" cmpd="sng" algn="ctr">
            <a:solidFill>
              <a:schemeClr val="accent6">
                <a:lumMod val="75000"/>
              </a:schemeClr>
            </a:solidFill>
            <a:prstDash val="solid"/>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spcAft>
                <a:spcPts val="600"/>
              </a:spcAft>
            </a:pPr>
            <a:r>
              <a:rPr lang="en-US" sz="1400" b="1" dirty="0" err="1" smtClean="0">
                <a:solidFill>
                  <a:schemeClr val="accent5">
                    <a:lumMod val="75000"/>
                  </a:schemeClr>
                </a:solidFill>
              </a:rPr>
              <a:t>Références</a:t>
            </a:r>
            <a:endParaRPr lang="en-US" sz="1400" i="1" dirty="0" smtClean="0">
              <a:solidFill>
                <a:srgbClr val="7F7F7F"/>
              </a:solidFill>
            </a:endParaRPr>
          </a:p>
          <a:p>
            <a:pPr algn="l">
              <a:spcAft>
                <a:spcPts val="600"/>
              </a:spcAft>
            </a:pPr>
            <a:r>
              <a:rPr lang="en-US" sz="1400" cap="small" dirty="0" err="1" smtClean="0">
                <a:solidFill>
                  <a:srgbClr val="7F7F7F"/>
                </a:solidFill>
              </a:rPr>
              <a:t>Ministère</a:t>
            </a:r>
            <a:r>
              <a:rPr lang="en-US" sz="1400" cap="small" dirty="0" smtClean="0">
                <a:solidFill>
                  <a:srgbClr val="7F7F7F"/>
                </a:solidFill>
              </a:rPr>
              <a:t> </a:t>
            </a:r>
            <a:r>
              <a:rPr lang="en-US" sz="1400" cap="small" dirty="0">
                <a:solidFill>
                  <a:srgbClr val="7F7F7F"/>
                </a:solidFill>
              </a:rPr>
              <a:t>de </a:t>
            </a:r>
            <a:r>
              <a:rPr lang="en-US" sz="1400" cap="small" dirty="0" err="1">
                <a:solidFill>
                  <a:srgbClr val="7F7F7F"/>
                </a:solidFill>
              </a:rPr>
              <a:t>l’Éducation</a:t>
            </a:r>
            <a:r>
              <a:rPr lang="en-US" sz="1400" cap="small" dirty="0">
                <a:solidFill>
                  <a:srgbClr val="7F7F7F"/>
                </a:solidFill>
              </a:rPr>
              <a:t> </a:t>
            </a:r>
            <a:r>
              <a:rPr lang="en-US" sz="1400" cap="small" dirty="0" err="1">
                <a:solidFill>
                  <a:srgbClr val="7F7F7F"/>
                </a:solidFill>
              </a:rPr>
              <a:t>nationale</a:t>
            </a:r>
            <a:r>
              <a:rPr lang="en-US" sz="1400" dirty="0">
                <a:solidFill>
                  <a:srgbClr val="7F7F7F"/>
                </a:solidFill>
              </a:rPr>
              <a:t>, 2016, « </a:t>
            </a:r>
            <a:r>
              <a:rPr lang="en-US" sz="1400" dirty="0" err="1">
                <a:solidFill>
                  <a:srgbClr val="7F7F7F"/>
                </a:solidFill>
              </a:rPr>
              <a:t>Filles</a:t>
            </a:r>
            <a:r>
              <a:rPr lang="en-US" sz="1400" dirty="0">
                <a:solidFill>
                  <a:srgbClr val="7F7F7F"/>
                </a:solidFill>
              </a:rPr>
              <a:t> et </a:t>
            </a:r>
            <a:r>
              <a:rPr lang="en-US" sz="1400" dirty="0" err="1">
                <a:solidFill>
                  <a:srgbClr val="7F7F7F"/>
                </a:solidFill>
              </a:rPr>
              <a:t>garçons</a:t>
            </a:r>
            <a:r>
              <a:rPr lang="en-US" sz="1400" dirty="0">
                <a:solidFill>
                  <a:srgbClr val="7F7F7F"/>
                </a:solidFill>
              </a:rPr>
              <a:t> </a:t>
            </a:r>
            <a:r>
              <a:rPr lang="en-US" sz="1400" dirty="0" err="1">
                <a:solidFill>
                  <a:srgbClr val="7F7F7F"/>
                </a:solidFill>
              </a:rPr>
              <a:t>sur</a:t>
            </a:r>
            <a:r>
              <a:rPr lang="en-US" sz="1400" dirty="0">
                <a:solidFill>
                  <a:srgbClr val="7F7F7F"/>
                </a:solidFill>
              </a:rPr>
              <a:t> le </a:t>
            </a:r>
            <a:r>
              <a:rPr lang="en-US" sz="1400" dirty="0" err="1">
                <a:solidFill>
                  <a:srgbClr val="7F7F7F"/>
                </a:solidFill>
              </a:rPr>
              <a:t>chemin</a:t>
            </a:r>
            <a:r>
              <a:rPr lang="en-US" sz="1400" dirty="0">
                <a:solidFill>
                  <a:srgbClr val="7F7F7F"/>
                </a:solidFill>
              </a:rPr>
              <a:t> de </a:t>
            </a:r>
            <a:r>
              <a:rPr lang="en-US" sz="1400" dirty="0" err="1">
                <a:solidFill>
                  <a:srgbClr val="7F7F7F"/>
                </a:solidFill>
              </a:rPr>
              <a:t>l’égalité</a:t>
            </a:r>
            <a:r>
              <a:rPr lang="en-US" sz="1400" dirty="0">
                <a:solidFill>
                  <a:srgbClr val="7F7F7F"/>
                </a:solidFill>
              </a:rPr>
              <a:t> de </a:t>
            </a:r>
            <a:r>
              <a:rPr lang="en-US" sz="1400" dirty="0" err="1">
                <a:solidFill>
                  <a:srgbClr val="7F7F7F"/>
                </a:solidFill>
              </a:rPr>
              <a:t>l’école</a:t>
            </a:r>
            <a:r>
              <a:rPr lang="en-US" sz="1400" dirty="0">
                <a:solidFill>
                  <a:srgbClr val="7F7F7F"/>
                </a:solidFill>
              </a:rPr>
              <a:t> </a:t>
            </a:r>
            <a:r>
              <a:rPr lang="en-US" sz="1400" dirty="0" err="1">
                <a:solidFill>
                  <a:srgbClr val="7F7F7F"/>
                </a:solidFill>
              </a:rPr>
              <a:t>à</a:t>
            </a:r>
            <a:r>
              <a:rPr lang="en-US" sz="1400" dirty="0">
                <a:solidFill>
                  <a:srgbClr val="7F7F7F"/>
                </a:solidFill>
              </a:rPr>
              <a:t> </a:t>
            </a:r>
            <a:r>
              <a:rPr lang="en-US" sz="1400" dirty="0" err="1">
                <a:solidFill>
                  <a:srgbClr val="7F7F7F"/>
                </a:solidFill>
              </a:rPr>
              <a:t>l’enseignement</a:t>
            </a:r>
            <a:r>
              <a:rPr lang="en-US" sz="1400" dirty="0">
                <a:solidFill>
                  <a:srgbClr val="7F7F7F"/>
                </a:solidFill>
              </a:rPr>
              <a:t> </a:t>
            </a:r>
            <a:r>
              <a:rPr lang="en-US" sz="1400" dirty="0" err="1">
                <a:solidFill>
                  <a:srgbClr val="7F7F7F"/>
                </a:solidFill>
              </a:rPr>
              <a:t>supérieur</a:t>
            </a:r>
            <a:r>
              <a:rPr lang="en-US" sz="1400" dirty="0">
                <a:solidFill>
                  <a:srgbClr val="7F7F7F"/>
                </a:solidFill>
              </a:rPr>
              <a:t> »</a:t>
            </a:r>
            <a:r>
              <a:rPr lang="en-US" sz="1400" dirty="0" smtClean="0">
                <a:solidFill>
                  <a:srgbClr val="7F7F7F"/>
                </a:solidFill>
              </a:rPr>
              <a:t>.</a:t>
            </a:r>
            <a:endParaRPr lang="en-US" sz="1400" cap="small" dirty="0">
              <a:solidFill>
                <a:srgbClr val="7F7F7F"/>
              </a:solidFill>
            </a:endParaRPr>
          </a:p>
        </p:txBody>
      </p:sp>
    </p:spTree>
    <p:extLst>
      <p:ext uri="{BB962C8B-B14F-4D97-AF65-F5344CB8AC3E}">
        <p14:creationId xmlns:p14="http://schemas.microsoft.com/office/powerpoint/2010/main" val="368979303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8057930" cy="769441"/>
          </a:xfrm>
          <a:prstGeom prst="rect">
            <a:avLst/>
          </a:prstGeom>
        </p:spPr>
        <p:txBody>
          <a:bodyPr wrap="square">
            <a:spAutoFit/>
          </a:bodyPr>
          <a:lstStyle/>
          <a:p>
            <a:pPr algn="r"/>
            <a:r>
              <a:rPr lang="fr-FR" sz="2200" b="1" dirty="0" smtClean="0">
                <a:solidFill>
                  <a:srgbClr val="E46C0A"/>
                </a:solidFill>
              </a:rPr>
              <a:t>Être une fille et faire des sciences ne suffisent pas à faire « une scientifique » : la persistante des représentations </a:t>
            </a:r>
            <a:r>
              <a:rPr lang="fr-FR" sz="2200" b="1" dirty="0" err="1" smtClean="0">
                <a:solidFill>
                  <a:srgbClr val="E46C0A"/>
                </a:solidFill>
              </a:rPr>
              <a:t>excluantes</a:t>
            </a:r>
            <a:endParaRPr lang="fr-FR" sz="2200" b="1" dirty="0" smtClean="0">
              <a:solidFill>
                <a:srgbClr val="E46C0A"/>
              </a:solidFill>
            </a:endParaRPr>
          </a:p>
        </p:txBody>
      </p:sp>
      <p:sp>
        <p:nvSpPr>
          <p:cNvPr id="19" name="ZoneTexte 18"/>
          <p:cNvSpPr txBox="1"/>
          <p:nvPr/>
        </p:nvSpPr>
        <p:spPr>
          <a:xfrm>
            <a:off x="8057933" y="1"/>
            <a:ext cx="1086069" cy="6186307"/>
          </a:xfrm>
          <a:prstGeom prst="rect">
            <a:avLst/>
          </a:prstGeom>
          <a:solidFill>
            <a:schemeClr val="accent6">
              <a:lumMod val="75000"/>
            </a:schemeClr>
          </a:solidFill>
        </p:spPr>
        <p:txBody>
          <a:bodyPr wrap="square" rtlCol="0">
            <a:spAutoFit/>
          </a:bodyPr>
          <a:lstStyle/>
          <a:p>
            <a:pPr algn="ctr"/>
            <a:r>
              <a:rPr lang="fr-FR" sz="1200" b="1" dirty="0" smtClean="0">
                <a:solidFill>
                  <a:schemeClr val="accent5">
                    <a:lumMod val="75000"/>
                  </a:schemeClr>
                </a:solidFill>
              </a:rPr>
              <a:t>Tous (in)égaux devant la culture scientifique ?</a:t>
            </a:r>
            <a:endParaRPr lang="fr-FR" sz="1300" b="1" dirty="0" smtClean="0">
              <a:solidFill>
                <a:schemeClr val="accent5">
                  <a:lumMod val="75000"/>
                </a:schemeClr>
              </a:solidFill>
            </a:endParaRPr>
          </a:p>
          <a:p>
            <a:pPr algn="ctr"/>
            <a:endParaRPr lang="fr-FR" sz="1200" b="1" dirty="0" smtClean="0">
              <a:solidFill>
                <a:schemeClr val="bg1"/>
              </a:solidFill>
            </a:endParaRPr>
          </a:p>
          <a:p>
            <a:pPr algn="ctr"/>
            <a:r>
              <a:rPr lang="fr-FR" sz="1200" b="1" dirty="0" smtClean="0">
                <a:solidFill>
                  <a:schemeClr val="accent6">
                    <a:lumMod val="60000"/>
                    <a:lumOff val="40000"/>
                  </a:schemeClr>
                </a:solidFill>
              </a:rPr>
              <a:t>Introduction</a:t>
            </a:r>
          </a:p>
          <a:p>
            <a:pPr algn="ctr"/>
            <a:endParaRPr lang="fr-FR" sz="1200" b="1" dirty="0">
              <a:solidFill>
                <a:schemeClr val="bg1"/>
              </a:solidFill>
            </a:endParaRPr>
          </a:p>
          <a:p>
            <a:pPr algn="ctr"/>
            <a:r>
              <a:rPr lang="fr-FR" sz="1200" b="1" dirty="0" smtClean="0">
                <a:solidFill>
                  <a:schemeClr val="accent6">
                    <a:lumMod val="60000"/>
                    <a:lumOff val="40000"/>
                  </a:schemeClr>
                </a:solidFill>
              </a:rPr>
              <a:t>Terrain et méthodologie</a:t>
            </a:r>
          </a:p>
          <a:p>
            <a:pPr algn="ctr"/>
            <a:endParaRPr lang="fr-FR" sz="1200" b="1" dirty="0">
              <a:solidFill>
                <a:schemeClr val="bg1"/>
              </a:solidFill>
            </a:endParaRPr>
          </a:p>
          <a:p>
            <a:pPr algn="ctr"/>
            <a:r>
              <a:rPr lang="fr-FR" sz="1200" b="1" dirty="0" smtClean="0">
                <a:solidFill>
                  <a:schemeClr val="accent6">
                    <a:lumMod val="60000"/>
                    <a:lumOff val="40000"/>
                  </a:schemeClr>
                </a:solidFill>
              </a:rPr>
              <a:t>Science bleue, science rose</a:t>
            </a:r>
          </a:p>
          <a:p>
            <a:pPr algn="ctr"/>
            <a:endParaRPr lang="fr-FR" sz="1200" b="1" dirty="0">
              <a:solidFill>
                <a:schemeClr val="bg1"/>
              </a:solidFill>
            </a:endParaRPr>
          </a:p>
          <a:p>
            <a:pPr algn="ctr"/>
            <a:r>
              <a:rPr lang="fr-FR" sz="1200" b="1" dirty="0" smtClean="0">
                <a:solidFill>
                  <a:schemeClr val="accent6">
                    <a:lumMod val="60000"/>
                    <a:lumOff val="40000"/>
                  </a:schemeClr>
                </a:solidFill>
              </a:rPr>
              <a:t>Le capital culturel des enfants de milieux populaires</a:t>
            </a:r>
          </a:p>
          <a:p>
            <a:pPr algn="ctr"/>
            <a:endParaRPr lang="fr-FR" sz="1200" b="1" dirty="0">
              <a:solidFill>
                <a:schemeClr val="bg1"/>
              </a:solidFill>
            </a:endParaRPr>
          </a:p>
          <a:p>
            <a:pPr algn="ctr"/>
            <a:r>
              <a:rPr lang="fr-FR" sz="1200" b="1" dirty="0">
                <a:solidFill>
                  <a:schemeClr val="bg1"/>
                </a:solidFill>
              </a:rPr>
              <a:t>Être une fille </a:t>
            </a:r>
            <a:r>
              <a:rPr lang="fr-FR" sz="1200" b="1" dirty="0" smtClean="0">
                <a:solidFill>
                  <a:schemeClr val="bg1"/>
                </a:solidFill>
              </a:rPr>
              <a:t>et </a:t>
            </a:r>
            <a:r>
              <a:rPr lang="fr-FR" sz="1200" b="1" dirty="0">
                <a:solidFill>
                  <a:schemeClr val="bg1"/>
                </a:solidFill>
              </a:rPr>
              <a:t>faire des sciences ne suffisent pas à faire « une </a:t>
            </a:r>
            <a:r>
              <a:rPr lang="fr-FR" sz="1200" b="1" dirty="0" smtClean="0">
                <a:solidFill>
                  <a:schemeClr val="bg1"/>
                </a:solidFill>
              </a:rPr>
              <a:t>scientifique »</a:t>
            </a:r>
          </a:p>
          <a:p>
            <a:pPr algn="ctr"/>
            <a:endParaRPr lang="fr-FR" sz="1200" b="1" dirty="0">
              <a:solidFill>
                <a:schemeClr val="bg1"/>
              </a:solidFill>
            </a:endParaRPr>
          </a:p>
          <a:p>
            <a:pPr algn="ctr"/>
            <a:endParaRPr lang="fr-FR" sz="1200" b="1" dirty="0" smtClean="0">
              <a:solidFill>
                <a:schemeClr val="bg1"/>
              </a:solidFill>
            </a:endParaRPr>
          </a:p>
          <a:p>
            <a:pPr algn="ctr"/>
            <a:endParaRPr lang="fr-FR" sz="1200" b="1" dirty="0">
              <a:solidFill>
                <a:schemeClr val="bg1"/>
              </a:solidFill>
            </a:endParaRPr>
          </a:p>
          <a:p>
            <a:pPr algn="ctr"/>
            <a:endParaRPr lang="fr-FR" sz="1200" b="1" dirty="0" smtClean="0">
              <a:solidFill>
                <a:schemeClr val="bg1"/>
              </a:solidFill>
            </a:endParaRPr>
          </a:p>
          <a:p>
            <a:pPr algn="ctr"/>
            <a:endParaRPr lang="fr-FR" sz="1200" b="1" dirty="0">
              <a:solidFill>
                <a:schemeClr val="bg1"/>
              </a:solidFill>
            </a:endParaRPr>
          </a:p>
          <a:p>
            <a:pPr algn="ctr"/>
            <a:endParaRPr lang="fr-FR" sz="1200" b="1" dirty="0" smtClean="0">
              <a:solidFill>
                <a:schemeClr val="bg1"/>
              </a:solidFill>
            </a:endParaRPr>
          </a:p>
          <a:p>
            <a:pPr algn="ctr"/>
            <a:endParaRPr lang="fr-FR" sz="1200" b="1" dirty="0" smtClean="0">
              <a:solidFill>
                <a:schemeClr val="bg1"/>
              </a:solidFill>
            </a:endParaRPr>
          </a:p>
        </p:txBody>
      </p:sp>
      <p:sp>
        <p:nvSpPr>
          <p:cNvPr id="20" name="Rectangle 19"/>
          <p:cNvSpPr/>
          <p:nvPr/>
        </p:nvSpPr>
        <p:spPr>
          <a:xfrm>
            <a:off x="8057933" y="5892427"/>
            <a:ext cx="1086070" cy="965573"/>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ZoneTexte 11"/>
          <p:cNvSpPr txBox="1"/>
          <p:nvPr/>
        </p:nvSpPr>
        <p:spPr>
          <a:xfrm>
            <a:off x="367655" y="924733"/>
            <a:ext cx="7262927" cy="738664"/>
          </a:xfrm>
          <a:prstGeom prst="rect">
            <a:avLst/>
          </a:prstGeom>
          <a:noFill/>
          <a:ln>
            <a:noFill/>
          </a:ln>
        </p:spPr>
        <p:txBody>
          <a:bodyPr wrap="square" rtlCol="0">
            <a:spAutoFit/>
          </a:bodyPr>
          <a:lstStyle/>
          <a:p>
            <a:pPr algn="just"/>
            <a:endParaRPr lang="fr-FR" sz="1400" b="1" dirty="0">
              <a:solidFill>
                <a:srgbClr val="000000"/>
              </a:solidFill>
            </a:endParaRPr>
          </a:p>
          <a:p>
            <a:pPr algn="just"/>
            <a:endParaRPr lang="is-IS" sz="1400" dirty="0"/>
          </a:p>
          <a:p>
            <a:pPr algn="just"/>
            <a:endParaRPr lang="fr-FR" sz="1400" dirty="0"/>
          </a:p>
        </p:txBody>
      </p:sp>
      <p:sp>
        <p:nvSpPr>
          <p:cNvPr id="6" name="ZoneTexte 5"/>
          <p:cNvSpPr txBox="1"/>
          <p:nvPr/>
        </p:nvSpPr>
        <p:spPr>
          <a:xfrm>
            <a:off x="374078" y="1058806"/>
            <a:ext cx="7256504" cy="584776"/>
          </a:xfrm>
          <a:prstGeom prst="rect">
            <a:avLst/>
          </a:prstGeom>
          <a:noFill/>
        </p:spPr>
        <p:txBody>
          <a:bodyPr wrap="square" rtlCol="0">
            <a:spAutoFit/>
          </a:bodyPr>
          <a:lstStyle/>
          <a:p>
            <a:pPr algn="just"/>
            <a:endParaRPr lang="fr-FR" sz="1400" b="1" dirty="0">
              <a:solidFill>
                <a:srgbClr val="000000"/>
              </a:solidFill>
            </a:endParaRPr>
          </a:p>
          <a:p>
            <a:endParaRPr lang="fr-FR" dirty="0"/>
          </a:p>
        </p:txBody>
      </p:sp>
      <p:sp>
        <p:nvSpPr>
          <p:cNvPr id="3" name="ZoneTexte 2"/>
          <p:cNvSpPr txBox="1"/>
          <p:nvPr/>
        </p:nvSpPr>
        <p:spPr>
          <a:xfrm>
            <a:off x="467360" y="1119618"/>
            <a:ext cx="7112000" cy="769441"/>
          </a:xfrm>
          <a:prstGeom prst="rect">
            <a:avLst/>
          </a:prstGeom>
          <a:noFill/>
        </p:spPr>
        <p:txBody>
          <a:bodyPr wrap="square" rtlCol="0">
            <a:spAutoFit/>
          </a:bodyPr>
          <a:lstStyle/>
          <a:p>
            <a:r>
              <a:rPr lang="fr-FR" sz="1600" b="1" dirty="0" smtClean="0">
                <a:solidFill>
                  <a:schemeClr val="accent5">
                    <a:lumMod val="75000"/>
                  </a:schemeClr>
                </a:solidFill>
              </a:rPr>
              <a:t>Femmes et sciences, une difficile association</a:t>
            </a:r>
            <a:endParaRPr lang="fr-FR" sz="1600" dirty="0"/>
          </a:p>
          <a:p>
            <a:endParaRPr lang="fr-FR" sz="1400" dirty="0"/>
          </a:p>
          <a:p>
            <a:endParaRPr lang="fr-FR" sz="1400" dirty="0" smtClean="0"/>
          </a:p>
        </p:txBody>
      </p:sp>
      <p:sp>
        <p:nvSpPr>
          <p:cNvPr id="5" name="Rectangle 4"/>
          <p:cNvSpPr/>
          <p:nvPr/>
        </p:nvSpPr>
        <p:spPr>
          <a:xfrm>
            <a:off x="1046480" y="1799405"/>
            <a:ext cx="5781040" cy="1384995"/>
          </a:xfrm>
          <a:prstGeom prst="rect">
            <a:avLst/>
          </a:prstGeom>
          <a:ln>
            <a:solidFill>
              <a:schemeClr val="accent5">
                <a:lumMod val="75000"/>
              </a:schemeClr>
            </a:solidFill>
          </a:ln>
        </p:spPr>
        <p:txBody>
          <a:bodyPr wrap="square">
            <a:spAutoFit/>
          </a:bodyPr>
          <a:lstStyle/>
          <a:p>
            <a:r>
              <a:rPr lang="fr-FR" sz="1400" b="1" dirty="0"/>
              <a:t>Marine</a:t>
            </a:r>
            <a:r>
              <a:rPr lang="fr-FR" sz="1400" dirty="0"/>
              <a:t> : Les hommes, y’en a qui aiment bien faire la science, et les femmes elles aiment plus chanter, danser…</a:t>
            </a:r>
          </a:p>
          <a:p>
            <a:r>
              <a:rPr lang="fr-FR" sz="1400" dirty="0"/>
              <a:t> </a:t>
            </a:r>
          </a:p>
          <a:p>
            <a:r>
              <a:rPr lang="fr-FR" sz="1400" b="1" dirty="0"/>
              <a:t>Malika</a:t>
            </a:r>
            <a:r>
              <a:rPr lang="fr-FR" sz="1400" dirty="0"/>
              <a:t> : l’informatique c’est pour les hommes, parce qu’ils sont plus malins.</a:t>
            </a:r>
          </a:p>
          <a:p>
            <a:r>
              <a:rPr lang="fr-FR" sz="1400" dirty="0"/>
              <a:t> </a:t>
            </a:r>
          </a:p>
          <a:p>
            <a:r>
              <a:rPr lang="fr-FR" sz="1400" b="1" dirty="0" err="1"/>
              <a:t>Kefzer</a:t>
            </a:r>
            <a:r>
              <a:rPr lang="fr-FR" sz="1400" dirty="0"/>
              <a:t> : Les femmes, bah pff, elles s’intéressent pas beaucoup à ça. </a:t>
            </a:r>
          </a:p>
        </p:txBody>
      </p:sp>
    </p:spTree>
    <p:extLst>
      <p:ext uri="{BB962C8B-B14F-4D97-AF65-F5344CB8AC3E}">
        <p14:creationId xmlns:p14="http://schemas.microsoft.com/office/powerpoint/2010/main" val="141102421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8057930" cy="769441"/>
          </a:xfrm>
          <a:prstGeom prst="rect">
            <a:avLst/>
          </a:prstGeom>
        </p:spPr>
        <p:txBody>
          <a:bodyPr wrap="square">
            <a:spAutoFit/>
          </a:bodyPr>
          <a:lstStyle/>
          <a:p>
            <a:pPr algn="r"/>
            <a:r>
              <a:rPr lang="fr-FR" sz="2200" b="1" dirty="0" smtClean="0">
                <a:solidFill>
                  <a:srgbClr val="E46C0A"/>
                </a:solidFill>
              </a:rPr>
              <a:t>Être une fille et faire des sciences ne suffisent pas à faire « une scientifique » : la persistante des représentations </a:t>
            </a:r>
            <a:r>
              <a:rPr lang="fr-FR" sz="2200" b="1" dirty="0" err="1" smtClean="0">
                <a:solidFill>
                  <a:srgbClr val="E46C0A"/>
                </a:solidFill>
              </a:rPr>
              <a:t>excluantes</a:t>
            </a:r>
            <a:endParaRPr lang="fr-FR" sz="2200" b="1" dirty="0" smtClean="0">
              <a:solidFill>
                <a:srgbClr val="E46C0A"/>
              </a:solidFill>
            </a:endParaRPr>
          </a:p>
        </p:txBody>
      </p:sp>
      <p:sp>
        <p:nvSpPr>
          <p:cNvPr id="19" name="ZoneTexte 18"/>
          <p:cNvSpPr txBox="1"/>
          <p:nvPr/>
        </p:nvSpPr>
        <p:spPr>
          <a:xfrm>
            <a:off x="8057933" y="1"/>
            <a:ext cx="1086069" cy="6186307"/>
          </a:xfrm>
          <a:prstGeom prst="rect">
            <a:avLst/>
          </a:prstGeom>
          <a:solidFill>
            <a:schemeClr val="accent6">
              <a:lumMod val="75000"/>
            </a:schemeClr>
          </a:solidFill>
        </p:spPr>
        <p:txBody>
          <a:bodyPr wrap="square" rtlCol="0">
            <a:spAutoFit/>
          </a:bodyPr>
          <a:lstStyle/>
          <a:p>
            <a:pPr algn="ctr"/>
            <a:r>
              <a:rPr lang="fr-FR" sz="1200" b="1" dirty="0" smtClean="0">
                <a:solidFill>
                  <a:schemeClr val="accent5">
                    <a:lumMod val="75000"/>
                  </a:schemeClr>
                </a:solidFill>
              </a:rPr>
              <a:t>Tous (in)égaux devant la culture scientifique ?</a:t>
            </a:r>
            <a:endParaRPr lang="fr-FR" sz="1300" b="1" dirty="0" smtClean="0">
              <a:solidFill>
                <a:schemeClr val="accent5">
                  <a:lumMod val="75000"/>
                </a:schemeClr>
              </a:solidFill>
            </a:endParaRPr>
          </a:p>
          <a:p>
            <a:pPr algn="ctr"/>
            <a:endParaRPr lang="fr-FR" sz="1200" b="1" dirty="0" smtClean="0">
              <a:solidFill>
                <a:schemeClr val="bg1"/>
              </a:solidFill>
            </a:endParaRPr>
          </a:p>
          <a:p>
            <a:pPr algn="ctr"/>
            <a:r>
              <a:rPr lang="fr-FR" sz="1200" b="1" dirty="0" smtClean="0">
                <a:solidFill>
                  <a:schemeClr val="accent6">
                    <a:lumMod val="60000"/>
                    <a:lumOff val="40000"/>
                  </a:schemeClr>
                </a:solidFill>
              </a:rPr>
              <a:t>Introduction</a:t>
            </a:r>
          </a:p>
          <a:p>
            <a:pPr algn="ctr"/>
            <a:endParaRPr lang="fr-FR" sz="1200" b="1" dirty="0">
              <a:solidFill>
                <a:schemeClr val="bg1"/>
              </a:solidFill>
            </a:endParaRPr>
          </a:p>
          <a:p>
            <a:pPr algn="ctr"/>
            <a:r>
              <a:rPr lang="fr-FR" sz="1200" b="1" dirty="0" smtClean="0">
                <a:solidFill>
                  <a:schemeClr val="accent6">
                    <a:lumMod val="60000"/>
                    <a:lumOff val="40000"/>
                  </a:schemeClr>
                </a:solidFill>
              </a:rPr>
              <a:t>Terrain et méthodologie</a:t>
            </a:r>
          </a:p>
          <a:p>
            <a:pPr algn="ctr"/>
            <a:endParaRPr lang="fr-FR" sz="1200" b="1" dirty="0">
              <a:solidFill>
                <a:schemeClr val="bg1"/>
              </a:solidFill>
            </a:endParaRPr>
          </a:p>
          <a:p>
            <a:pPr algn="ctr"/>
            <a:r>
              <a:rPr lang="fr-FR" sz="1200" b="1" dirty="0" smtClean="0">
                <a:solidFill>
                  <a:schemeClr val="accent6">
                    <a:lumMod val="60000"/>
                    <a:lumOff val="40000"/>
                  </a:schemeClr>
                </a:solidFill>
              </a:rPr>
              <a:t>Science bleue, science rose</a:t>
            </a:r>
          </a:p>
          <a:p>
            <a:pPr algn="ctr"/>
            <a:endParaRPr lang="fr-FR" sz="1200" b="1" dirty="0">
              <a:solidFill>
                <a:schemeClr val="bg1"/>
              </a:solidFill>
            </a:endParaRPr>
          </a:p>
          <a:p>
            <a:pPr algn="ctr"/>
            <a:r>
              <a:rPr lang="fr-FR" sz="1200" b="1" dirty="0" smtClean="0">
                <a:solidFill>
                  <a:schemeClr val="accent6">
                    <a:lumMod val="60000"/>
                    <a:lumOff val="40000"/>
                  </a:schemeClr>
                </a:solidFill>
              </a:rPr>
              <a:t>Le capital culturel des enfants de milieux populaires</a:t>
            </a:r>
          </a:p>
          <a:p>
            <a:pPr algn="ctr"/>
            <a:endParaRPr lang="fr-FR" sz="1200" b="1" dirty="0">
              <a:solidFill>
                <a:schemeClr val="bg1"/>
              </a:solidFill>
            </a:endParaRPr>
          </a:p>
          <a:p>
            <a:pPr algn="ctr"/>
            <a:r>
              <a:rPr lang="fr-FR" sz="1200" b="1" dirty="0">
                <a:solidFill>
                  <a:schemeClr val="bg1"/>
                </a:solidFill>
              </a:rPr>
              <a:t>Être une fille </a:t>
            </a:r>
            <a:r>
              <a:rPr lang="fr-FR" sz="1200" b="1" dirty="0" smtClean="0">
                <a:solidFill>
                  <a:schemeClr val="bg1"/>
                </a:solidFill>
              </a:rPr>
              <a:t>et </a:t>
            </a:r>
            <a:r>
              <a:rPr lang="fr-FR" sz="1200" b="1" dirty="0">
                <a:solidFill>
                  <a:schemeClr val="bg1"/>
                </a:solidFill>
              </a:rPr>
              <a:t>faire des sciences ne suffisent pas à faire « une </a:t>
            </a:r>
            <a:r>
              <a:rPr lang="fr-FR" sz="1200" b="1" dirty="0" smtClean="0">
                <a:solidFill>
                  <a:schemeClr val="bg1"/>
                </a:solidFill>
              </a:rPr>
              <a:t>scientifique »</a:t>
            </a:r>
          </a:p>
          <a:p>
            <a:pPr algn="ctr"/>
            <a:endParaRPr lang="fr-FR" sz="1200" b="1" dirty="0">
              <a:solidFill>
                <a:schemeClr val="bg1"/>
              </a:solidFill>
            </a:endParaRPr>
          </a:p>
          <a:p>
            <a:pPr algn="ctr"/>
            <a:endParaRPr lang="fr-FR" sz="1200" b="1" dirty="0" smtClean="0">
              <a:solidFill>
                <a:schemeClr val="bg1"/>
              </a:solidFill>
            </a:endParaRPr>
          </a:p>
          <a:p>
            <a:pPr algn="ctr"/>
            <a:endParaRPr lang="fr-FR" sz="1200" b="1" dirty="0">
              <a:solidFill>
                <a:schemeClr val="bg1"/>
              </a:solidFill>
            </a:endParaRPr>
          </a:p>
          <a:p>
            <a:pPr algn="ctr"/>
            <a:endParaRPr lang="fr-FR" sz="1200" b="1" dirty="0" smtClean="0">
              <a:solidFill>
                <a:schemeClr val="bg1"/>
              </a:solidFill>
            </a:endParaRPr>
          </a:p>
          <a:p>
            <a:pPr algn="ctr"/>
            <a:endParaRPr lang="fr-FR" sz="1200" b="1" dirty="0">
              <a:solidFill>
                <a:schemeClr val="bg1"/>
              </a:solidFill>
            </a:endParaRPr>
          </a:p>
          <a:p>
            <a:pPr algn="ctr"/>
            <a:endParaRPr lang="fr-FR" sz="1200" b="1" dirty="0" smtClean="0">
              <a:solidFill>
                <a:schemeClr val="bg1"/>
              </a:solidFill>
            </a:endParaRPr>
          </a:p>
          <a:p>
            <a:pPr algn="ctr"/>
            <a:endParaRPr lang="fr-FR" sz="1200" b="1" dirty="0" smtClean="0">
              <a:solidFill>
                <a:schemeClr val="bg1"/>
              </a:solidFill>
            </a:endParaRPr>
          </a:p>
        </p:txBody>
      </p:sp>
      <p:sp>
        <p:nvSpPr>
          <p:cNvPr id="20" name="Rectangle 19"/>
          <p:cNvSpPr/>
          <p:nvPr/>
        </p:nvSpPr>
        <p:spPr>
          <a:xfrm>
            <a:off x="8057933" y="5892427"/>
            <a:ext cx="1086070" cy="965573"/>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ZoneTexte 11"/>
          <p:cNvSpPr txBox="1"/>
          <p:nvPr/>
        </p:nvSpPr>
        <p:spPr>
          <a:xfrm>
            <a:off x="367655" y="924733"/>
            <a:ext cx="7262927" cy="738664"/>
          </a:xfrm>
          <a:prstGeom prst="rect">
            <a:avLst/>
          </a:prstGeom>
          <a:noFill/>
          <a:ln>
            <a:noFill/>
          </a:ln>
        </p:spPr>
        <p:txBody>
          <a:bodyPr wrap="square" rtlCol="0">
            <a:spAutoFit/>
          </a:bodyPr>
          <a:lstStyle/>
          <a:p>
            <a:pPr algn="just"/>
            <a:endParaRPr lang="fr-FR" sz="1400" b="1" dirty="0">
              <a:solidFill>
                <a:srgbClr val="000000"/>
              </a:solidFill>
            </a:endParaRPr>
          </a:p>
          <a:p>
            <a:pPr algn="just"/>
            <a:endParaRPr lang="is-IS" sz="1400" dirty="0"/>
          </a:p>
          <a:p>
            <a:pPr algn="just"/>
            <a:endParaRPr lang="fr-FR" sz="1400" dirty="0"/>
          </a:p>
        </p:txBody>
      </p:sp>
      <p:sp>
        <p:nvSpPr>
          <p:cNvPr id="6" name="ZoneTexte 5"/>
          <p:cNvSpPr txBox="1"/>
          <p:nvPr/>
        </p:nvSpPr>
        <p:spPr>
          <a:xfrm>
            <a:off x="374078" y="1058806"/>
            <a:ext cx="7256504" cy="584776"/>
          </a:xfrm>
          <a:prstGeom prst="rect">
            <a:avLst/>
          </a:prstGeom>
          <a:noFill/>
        </p:spPr>
        <p:txBody>
          <a:bodyPr wrap="square" rtlCol="0">
            <a:spAutoFit/>
          </a:bodyPr>
          <a:lstStyle/>
          <a:p>
            <a:pPr algn="just"/>
            <a:endParaRPr lang="fr-FR" sz="1400" b="1" dirty="0">
              <a:solidFill>
                <a:srgbClr val="000000"/>
              </a:solidFill>
            </a:endParaRPr>
          </a:p>
          <a:p>
            <a:endParaRPr lang="fr-FR" dirty="0"/>
          </a:p>
        </p:txBody>
      </p:sp>
      <p:sp>
        <p:nvSpPr>
          <p:cNvPr id="3" name="ZoneTexte 2"/>
          <p:cNvSpPr txBox="1"/>
          <p:nvPr/>
        </p:nvSpPr>
        <p:spPr>
          <a:xfrm>
            <a:off x="467360" y="1119618"/>
            <a:ext cx="7112000" cy="769441"/>
          </a:xfrm>
          <a:prstGeom prst="rect">
            <a:avLst/>
          </a:prstGeom>
          <a:noFill/>
        </p:spPr>
        <p:txBody>
          <a:bodyPr wrap="square" rtlCol="0">
            <a:spAutoFit/>
          </a:bodyPr>
          <a:lstStyle/>
          <a:p>
            <a:r>
              <a:rPr lang="fr-FR" sz="1600" b="1" dirty="0" smtClean="0">
                <a:solidFill>
                  <a:schemeClr val="accent5">
                    <a:lumMod val="75000"/>
                  </a:schemeClr>
                </a:solidFill>
              </a:rPr>
              <a:t>Femmes et sciences, une difficile association</a:t>
            </a:r>
            <a:endParaRPr lang="fr-FR" sz="1600" dirty="0"/>
          </a:p>
          <a:p>
            <a:endParaRPr lang="fr-FR" sz="1400" dirty="0"/>
          </a:p>
          <a:p>
            <a:endParaRPr lang="fr-FR" sz="1400" dirty="0" smtClean="0"/>
          </a:p>
        </p:txBody>
      </p:sp>
      <p:pic>
        <p:nvPicPr>
          <p:cNvPr id="11" name="Image 10" descr="Capture d’écran 2016-10-11 à 14.32.2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221" y="1583285"/>
            <a:ext cx="3211139" cy="4676945"/>
          </a:xfrm>
          <a:prstGeom prst="rect">
            <a:avLst/>
          </a:prstGeom>
        </p:spPr>
      </p:pic>
      <p:sp>
        <p:nvSpPr>
          <p:cNvPr id="14" name="ZoneTexte 13"/>
          <p:cNvSpPr txBox="1"/>
          <p:nvPr/>
        </p:nvSpPr>
        <p:spPr>
          <a:xfrm>
            <a:off x="560695" y="1643582"/>
            <a:ext cx="3269625" cy="4616648"/>
          </a:xfrm>
          <a:prstGeom prst="rect">
            <a:avLst/>
          </a:prstGeom>
          <a:noFill/>
          <a:ln>
            <a:solidFill>
              <a:srgbClr val="31859C"/>
            </a:solidFill>
          </a:ln>
        </p:spPr>
        <p:txBody>
          <a:bodyPr wrap="square" rtlCol="0">
            <a:spAutoFit/>
          </a:bodyPr>
          <a:lstStyle/>
          <a:p>
            <a:r>
              <a:rPr lang="fr-FR" sz="1400" b="1" dirty="0" smtClean="0"/>
              <a:t>Samia</a:t>
            </a:r>
            <a:r>
              <a:rPr lang="fr-FR" sz="1400" dirty="0" smtClean="0"/>
              <a:t> </a:t>
            </a:r>
            <a:r>
              <a:rPr lang="fr-FR" sz="1400" i="1" dirty="0" smtClean="0"/>
              <a:t>se dessine en train de faire de la science :</a:t>
            </a:r>
            <a:r>
              <a:rPr lang="fr-FR" sz="1400" dirty="0" smtClean="0"/>
              <a:t> </a:t>
            </a:r>
          </a:p>
          <a:p>
            <a:r>
              <a:rPr lang="fr-FR" sz="1400" dirty="0" smtClean="0"/>
              <a:t>Je suis obligée de mettre des lunettes…</a:t>
            </a:r>
            <a:r>
              <a:rPr lang="fr-FR" sz="1400" dirty="0" err="1" smtClean="0"/>
              <a:t>j’suis</a:t>
            </a:r>
            <a:r>
              <a:rPr lang="fr-FR" sz="1400" dirty="0" smtClean="0"/>
              <a:t> obligée de lui faire des gros sourcils… </a:t>
            </a:r>
            <a:r>
              <a:rPr lang="fr-FR" sz="1400" dirty="0" err="1" smtClean="0"/>
              <a:t>j’suis</a:t>
            </a:r>
            <a:r>
              <a:rPr lang="fr-FR" sz="1400" dirty="0" smtClean="0"/>
              <a:t> </a:t>
            </a:r>
            <a:r>
              <a:rPr lang="fr-FR" sz="1400" dirty="0" err="1" smtClean="0"/>
              <a:t>monosourcil</a:t>
            </a:r>
            <a:r>
              <a:rPr lang="fr-FR" sz="1400" dirty="0" smtClean="0"/>
              <a:t> regarde ! </a:t>
            </a:r>
            <a:r>
              <a:rPr lang="fr-FR" sz="1400" b="1" dirty="0" smtClean="0"/>
              <a:t>J’aime pas, parce que sur mon dessin, on dirait un vrai scientifique… </a:t>
            </a:r>
            <a:r>
              <a:rPr lang="fr-FR" sz="1400" dirty="0" smtClean="0"/>
              <a:t>avec les lunettes et tout… j’aime pas !</a:t>
            </a:r>
          </a:p>
          <a:p>
            <a:r>
              <a:rPr lang="fr-FR" sz="1400" b="1" dirty="0" smtClean="0"/>
              <a:t>Enquêtrice</a:t>
            </a:r>
            <a:r>
              <a:rPr lang="fr-FR" sz="1400" dirty="0" smtClean="0"/>
              <a:t> : t’aurais pas envie de ressembler à un scientifique ? </a:t>
            </a:r>
          </a:p>
          <a:p>
            <a:r>
              <a:rPr lang="fr-FR" sz="1400" b="1" dirty="0" smtClean="0"/>
              <a:t>Samia </a:t>
            </a:r>
            <a:r>
              <a:rPr lang="fr-FR" sz="1400" dirty="0" smtClean="0"/>
              <a:t>: Ressembler, non ! Parce que… toutes… certaines… scientifiques que j’ai vues, comment dire ? Elles ne sont pas très à mon goût, on va dire (…) tout sauf </a:t>
            </a:r>
            <a:r>
              <a:rPr lang="fr-FR" sz="1400" dirty="0" err="1" smtClean="0"/>
              <a:t>c’que</a:t>
            </a:r>
            <a:r>
              <a:rPr lang="fr-FR" sz="1400" dirty="0" smtClean="0"/>
              <a:t> j’aime !</a:t>
            </a:r>
          </a:p>
          <a:p>
            <a:r>
              <a:rPr lang="fr-FR" sz="1400" b="1" dirty="0" smtClean="0"/>
              <a:t>Enquêtrice</a:t>
            </a:r>
            <a:r>
              <a:rPr lang="fr-FR" sz="1400" dirty="0" smtClean="0"/>
              <a:t> : et c’est quoi ce que t’aimes ? Tu voudrais ressembler à quoi plutôt ? </a:t>
            </a:r>
          </a:p>
          <a:p>
            <a:r>
              <a:rPr lang="fr-FR" sz="1400" b="1" dirty="0" smtClean="0"/>
              <a:t>Samia</a:t>
            </a:r>
            <a:r>
              <a:rPr lang="fr-FR" sz="1400" dirty="0" smtClean="0"/>
              <a:t> : quelqu’un de beau, joli… pas… en plus y’en a y prennent même pas soin d’eux ! Ah j’aime pas ! Je suis sûre le soir chez elles… elles font de la science !</a:t>
            </a:r>
            <a:endParaRPr lang="fr-FR" sz="1400" dirty="0"/>
          </a:p>
        </p:txBody>
      </p:sp>
    </p:spTree>
    <p:extLst>
      <p:ext uri="{BB962C8B-B14F-4D97-AF65-F5344CB8AC3E}">
        <p14:creationId xmlns:p14="http://schemas.microsoft.com/office/powerpoint/2010/main" val="339299879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8057930" cy="769441"/>
          </a:xfrm>
          <a:prstGeom prst="rect">
            <a:avLst/>
          </a:prstGeom>
        </p:spPr>
        <p:txBody>
          <a:bodyPr wrap="square">
            <a:spAutoFit/>
          </a:bodyPr>
          <a:lstStyle/>
          <a:p>
            <a:pPr algn="r"/>
            <a:r>
              <a:rPr lang="fr-FR" sz="2200" b="1" dirty="0" smtClean="0">
                <a:solidFill>
                  <a:srgbClr val="E46C0A"/>
                </a:solidFill>
              </a:rPr>
              <a:t>Être une fille et faire des sciences ne suffisent pas à faire « une scientifique » : la persistante des représentations </a:t>
            </a:r>
            <a:r>
              <a:rPr lang="fr-FR" sz="2200" b="1" dirty="0" err="1" smtClean="0">
                <a:solidFill>
                  <a:srgbClr val="E46C0A"/>
                </a:solidFill>
              </a:rPr>
              <a:t>excluantes</a:t>
            </a:r>
            <a:endParaRPr lang="fr-FR" sz="2200" b="1" dirty="0" smtClean="0">
              <a:solidFill>
                <a:srgbClr val="E46C0A"/>
              </a:solidFill>
            </a:endParaRPr>
          </a:p>
        </p:txBody>
      </p:sp>
      <p:sp>
        <p:nvSpPr>
          <p:cNvPr id="19" name="ZoneTexte 18"/>
          <p:cNvSpPr txBox="1"/>
          <p:nvPr/>
        </p:nvSpPr>
        <p:spPr>
          <a:xfrm>
            <a:off x="8057933" y="1"/>
            <a:ext cx="1086069" cy="6186307"/>
          </a:xfrm>
          <a:prstGeom prst="rect">
            <a:avLst/>
          </a:prstGeom>
          <a:solidFill>
            <a:schemeClr val="accent6">
              <a:lumMod val="75000"/>
            </a:schemeClr>
          </a:solidFill>
        </p:spPr>
        <p:txBody>
          <a:bodyPr wrap="square" rtlCol="0">
            <a:spAutoFit/>
          </a:bodyPr>
          <a:lstStyle/>
          <a:p>
            <a:pPr algn="ctr"/>
            <a:r>
              <a:rPr lang="fr-FR" sz="1200" b="1" dirty="0" smtClean="0">
                <a:solidFill>
                  <a:schemeClr val="accent5">
                    <a:lumMod val="75000"/>
                  </a:schemeClr>
                </a:solidFill>
              </a:rPr>
              <a:t>Tous (in)égaux devant la culture scientifique ?</a:t>
            </a:r>
            <a:endParaRPr lang="fr-FR" sz="1300" b="1" dirty="0" smtClean="0">
              <a:solidFill>
                <a:schemeClr val="accent5">
                  <a:lumMod val="75000"/>
                </a:schemeClr>
              </a:solidFill>
            </a:endParaRPr>
          </a:p>
          <a:p>
            <a:pPr algn="ctr"/>
            <a:endParaRPr lang="fr-FR" sz="1200" b="1" dirty="0" smtClean="0">
              <a:solidFill>
                <a:schemeClr val="bg1"/>
              </a:solidFill>
            </a:endParaRPr>
          </a:p>
          <a:p>
            <a:pPr algn="ctr"/>
            <a:r>
              <a:rPr lang="fr-FR" sz="1200" b="1" dirty="0" smtClean="0">
                <a:solidFill>
                  <a:schemeClr val="accent6">
                    <a:lumMod val="60000"/>
                    <a:lumOff val="40000"/>
                  </a:schemeClr>
                </a:solidFill>
              </a:rPr>
              <a:t>Introduction</a:t>
            </a:r>
          </a:p>
          <a:p>
            <a:pPr algn="ctr"/>
            <a:endParaRPr lang="fr-FR" sz="1200" b="1" dirty="0">
              <a:solidFill>
                <a:schemeClr val="bg1"/>
              </a:solidFill>
            </a:endParaRPr>
          </a:p>
          <a:p>
            <a:pPr algn="ctr"/>
            <a:r>
              <a:rPr lang="fr-FR" sz="1200" b="1" dirty="0" smtClean="0">
                <a:solidFill>
                  <a:schemeClr val="accent6">
                    <a:lumMod val="60000"/>
                    <a:lumOff val="40000"/>
                  </a:schemeClr>
                </a:solidFill>
              </a:rPr>
              <a:t>Terrain et méthodologie</a:t>
            </a:r>
          </a:p>
          <a:p>
            <a:pPr algn="ctr"/>
            <a:endParaRPr lang="fr-FR" sz="1200" b="1" dirty="0">
              <a:solidFill>
                <a:schemeClr val="bg1"/>
              </a:solidFill>
            </a:endParaRPr>
          </a:p>
          <a:p>
            <a:pPr algn="ctr"/>
            <a:r>
              <a:rPr lang="fr-FR" sz="1200" b="1" dirty="0" smtClean="0">
                <a:solidFill>
                  <a:schemeClr val="accent6">
                    <a:lumMod val="60000"/>
                    <a:lumOff val="40000"/>
                  </a:schemeClr>
                </a:solidFill>
              </a:rPr>
              <a:t>Science bleue, science rose</a:t>
            </a:r>
          </a:p>
          <a:p>
            <a:pPr algn="ctr"/>
            <a:endParaRPr lang="fr-FR" sz="1200" b="1" dirty="0">
              <a:solidFill>
                <a:schemeClr val="bg1"/>
              </a:solidFill>
            </a:endParaRPr>
          </a:p>
          <a:p>
            <a:pPr algn="ctr"/>
            <a:r>
              <a:rPr lang="fr-FR" sz="1200" b="1" dirty="0" smtClean="0">
                <a:solidFill>
                  <a:schemeClr val="accent6">
                    <a:lumMod val="60000"/>
                    <a:lumOff val="40000"/>
                  </a:schemeClr>
                </a:solidFill>
              </a:rPr>
              <a:t>Le capital culturel des enfants de milieux populaires</a:t>
            </a:r>
          </a:p>
          <a:p>
            <a:pPr algn="ctr"/>
            <a:endParaRPr lang="fr-FR" sz="1200" b="1" dirty="0">
              <a:solidFill>
                <a:schemeClr val="bg1"/>
              </a:solidFill>
            </a:endParaRPr>
          </a:p>
          <a:p>
            <a:pPr algn="ctr"/>
            <a:r>
              <a:rPr lang="fr-FR" sz="1200" b="1" dirty="0">
                <a:solidFill>
                  <a:schemeClr val="bg1"/>
                </a:solidFill>
              </a:rPr>
              <a:t>Être une fille </a:t>
            </a:r>
            <a:r>
              <a:rPr lang="fr-FR" sz="1200" b="1" dirty="0" smtClean="0">
                <a:solidFill>
                  <a:schemeClr val="bg1"/>
                </a:solidFill>
              </a:rPr>
              <a:t>et </a:t>
            </a:r>
            <a:r>
              <a:rPr lang="fr-FR" sz="1200" b="1" dirty="0">
                <a:solidFill>
                  <a:schemeClr val="bg1"/>
                </a:solidFill>
              </a:rPr>
              <a:t>faire des sciences ne suffisent pas à faire « une </a:t>
            </a:r>
            <a:r>
              <a:rPr lang="fr-FR" sz="1200" b="1" dirty="0" smtClean="0">
                <a:solidFill>
                  <a:schemeClr val="bg1"/>
                </a:solidFill>
              </a:rPr>
              <a:t>scientifique »</a:t>
            </a:r>
          </a:p>
          <a:p>
            <a:pPr algn="ctr"/>
            <a:endParaRPr lang="fr-FR" sz="1200" b="1" dirty="0">
              <a:solidFill>
                <a:schemeClr val="bg1"/>
              </a:solidFill>
            </a:endParaRPr>
          </a:p>
          <a:p>
            <a:pPr algn="ctr"/>
            <a:endParaRPr lang="fr-FR" sz="1200" b="1" dirty="0" smtClean="0">
              <a:solidFill>
                <a:schemeClr val="bg1"/>
              </a:solidFill>
            </a:endParaRPr>
          </a:p>
          <a:p>
            <a:pPr algn="ctr"/>
            <a:endParaRPr lang="fr-FR" sz="1200" b="1" dirty="0">
              <a:solidFill>
                <a:schemeClr val="bg1"/>
              </a:solidFill>
            </a:endParaRPr>
          </a:p>
          <a:p>
            <a:pPr algn="ctr"/>
            <a:endParaRPr lang="fr-FR" sz="1200" b="1" dirty="0" smtClean="0">
              <a:solidFill>
                <a:schemeClr val="bg1"/>
              </a:solidFill>
            </a:endParaRPr>
          </a:p>
          <a:p>
            <a:pPr algn="ctr"/>
            <a:endParaRPr lang="fr-FR" sz="1200" b="1" dirty="0">
              <a:solidFill>
                <a:schemeClr val="bg1"/>
              </a:solidFill>
            </a:endParaRPr>
          </a:p>
          <a:p>
            <a:pPr algn="ctr"/>
            <a:endParaRPr lang="fr-FR" sz="1200" b="1" dirty="0" smtClean="0">
              <a:solidFill>
                <a:schemeClr val="bg1"/>
              </a:solidFill>
            </a:endParaRPr>
          </a:p>
          <a:p>
            <a:pPr algn="ctr"/>
            <a:endParaRPr lang="fr-FR" sz="1200" b="1" dirty="0" smtClean="0">
              <a:solidFill>
                <a:schemeClr val="bg1"/>
              </a:solidFill>
            </a:endParaRPr>
          </a:p>
        </p:txBody>
      </p:sp>
      <p:sp>
        <p:nvSpPr>
          <p:cNvPr id="20" name="Rectangle 19"/>
          <p:cNvSpPr/>
          <p:nvPr/>
        </p:nvSpPr>
        <p:spPr>
          <a:xfrm>
            <a:off x="8057933" y="5892427"/>
            <a:ext cx="1086070" cy="965573"/>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ZoneTexte 11"/>
          <p:cNvSpPr txBox="1"/>
          <p:nvPr/>
        </p:nvSpPr>
        <p:spPr>
          <a:xfrm>
            <a:off x="367655" y="924733"/>
            <a:ext cx="7262927" cy="738664"/>
          </a:xfrm>
          <a:prstGeom prst="rect">
            <a:avLst/>
          </a:prstGeom>
          <a:noFill/>
          <a:ln>
            <a:noFill/>
          </a:ln>
        </p:spPr>
        <p:txBody>
          <a:bodyPr wrap="square" rtlCol="0">
            <a:spAutoFit/>
          </a:bodyPr>
          <a:lstStyle/>
          <a:p>
            <a:pPr algn="just"/>
            <a:endParaRPr lang="fr-FR" sz="1400" b="1" dirty="0">
              <a:solidFill>
                <a:srgbClr val="000000"/>
              </a:solidFill>
            </a:endParaRPr>
          </a:p>
          <a:p>
            <a:pPr algn="just"/>
            <a:endParaRPr lang="is-IS" sz="1400" dirty="0"/>
          </a:p>
          <a:p>
            <a:pPr algn="just"/>
            <a:endParaRPr lang="fr-FR" sz="1400" dirty="0"/>
          </a:p>
        </p:txBody>
      </p:sp>
      <p:sp>
        <p:nvSpPr>
          <p:cNvPr id="6" name="ZoneTexte 5"/>
          <p:cNvSpPr txBox="1"/>
          <p:nvPr/>
        </p:nvSpPr>
        <p:spPr>
          <a:xfrm>
            <a:off x="374078" y="1058806"/>
            <a:ext cx="7256504" cy="584776"/>
          </a:xfrm>
          <a:prstGeom prst="rect">
            <a:avLst/>
          </a:prstGeom>
          <a:noFill/>
        </p:spPr>
        <p:txBody>
          <a:bodyPr wrap="square" rtlCol="0">
            <a:spAutoFit/>
          </a:bodyPr>
          <a:lstStyle/>
          <a:p>
            <a:pPr algn="just"/>
            <a:endParaRPr lang="fr-FR" sz="1400" b="1" dirty="0">
              <a:solidFill>
                <a:srgbClr val="000000"/>
              </a:solidFill>
            </a:endParaRPr>
          </a:p>
          <a:p>
            <a:endParaRPr lang="fr-FR" dirty="0"/>
          </a:p>
        </p:txBody>
      </p:sp>
      <p:sp>
        <p:nvSpPr>
          <p:cNvPr id="3" name="ZoneTexte 2"/>
          <p:cNvSpPr txBox="1"/>
          <p:nvPr/>
        </p:nvSpPr>
        <p:spPr>
          <a:xfrm>
            <a:off x="467360" y="1643582"/>
            <a:ext cx="7112000" cy="2062103"/>
          </a:xfrm>
          <a:prstGeom prst="rect">
            <a:avLst/>
          </a:prstGeom>
          <a:noFill/>
        </p:spPr>
        <p:txBody>
          <a:bodyPr wrap="square" rtlCol="0">
            <a:spAutoFit/>
          </a:bodyPr>
          <a:lstStyle/>
          <a:p>
            <a:r>
              <a:rPr lang="fr-FR" sz="1600" b="1" dirty="0" smtClean="0">
                <a:solidFill>
                  <a:schemeClr val="accent5">
                    <a:lumMod val="75000"/>
                  </a:schemeClr>
                </a:solidFill>
              </a:rPr>
              <a:t>Loisirs scientifiques et évolution des représentations</a:t>
            </a:r>
            <a:endParaRPr lang="fr-FR" sz="1600" dirty="0"/>
          </a:p>
          <a:p>
            <a:endParaRPr lang="fr-FR" sz="1400" dirty="0"/>
          </a:p>
          <a:p>
            <a:r>
              <a:rPr lang="fr-FR" sz="1400" dirty="0" smtClean="0"/>
              <a:t>Les contenus de la culture scientifique peuvent faire évoluer les perceptions enfantines des sciences et des métiers associés.</a:t>
            </a:r>
          </a:p>
          <a:p>
            <a:endParaRPr lang="fr-FR" sz="1400" dirty="0"/>
          </a:p>
          <a:p>
            <a:r>
              <a:rPr lang="fr-FR" sz="1400" dirty="0" smtClean="0"/>
              <a:t>Des séries comme </a:t>
            </a:r>
            <a:r>
              <a:rPr lang="fr-FR" sz="1400" i="1" dirty="0" err="1" smtClean="0"/>
              <a:t>Grey’s</a:t>
            </a:r>
            <a:r>
              <a:rPr lang="fr-FR" sz="1400" i="1" dirty="0" smtClean="0"/>
              <a:t> </a:t>
            </a:r>
            <a:r>
              <a:rPr lang="fr-FR" sz="1400" i="1" dirty="0" err="1" smtClean="0"/>
              <a:t>Anatomy</a:t>
            </a:r>
            <a:r>
              <a:rPr lang="fr-FR" sz="1400" dirty="0" smtClean="0"/>
              <a:t> ou </a:t>
            </a:r>
            <a:r>
              <a:rPr lang="fr-FR" sz="1400" i="1" dirty="0" err="1" smtClean="0"/>
              <a:t>Bones</a:t>
            </a:r>
            <a:r>
              <a:rPr lang="fr-FR" sz="1400" dirty="0" smtClean="0"/>
              <a:t> ont donné envie à des filles de devenir chirurgienne ou médecin légiste.</a:t>
            </a:r>
          </a:p>
          <a:p>
            <a:r>
              <a:rPr lang="fr-FR" sz="1400" i="1" dirty="0" smtClean="0"/>
              <a:t>Baby Boom</a:t>
            </a:r>
            <a:r>
              <a:rPr lang="fr-FR" sz="1400" dirty="0" smtClean="0"/>
              <a:t> met en scène des maïeuticiens qui bousculent l’évidence de l’association du métier de « sage-femme » au féminin</a:t>
            </a:r>
            <a:r>
              <a:rPr lang="fr-FR" sz="1400" i="1" dirty="0" smtClean="0"/>
              <a:t> </a:t>
            </a:r>
          </a:p>
        </p:txBody>
      </p:sp>
    </p:spTree>
    <p:extLst>
      <p:ext uri="{BB962C8B-B14F-4D97-AF65-F5344CB8AC3E}">
        <p14:creationId xmlns:p14="http://schemas.microsoft.com/office/powerpoint/2010/main" val="16972718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8057930" cy="461665"/>
          </a:xfrm>
          <a:prstGeom prst="rect">
            <a:avLst/>
          </a:prstGeom>
        </p:spPr>
        <p:txBody>
          <a:bodyPr wrap="square">
            <a:spAutoFit/>
          </a:bodyPr>
          <a:lstStyle/>
          <a:p>
            <a:pPr algn="r"/>
            <a:r>
              <a:rPr lang="fr-FR" sz="2400" b="1" dirty="0" smtClean="0">
                <a:solidFill>
                  <a:srgbClr val="E46C0A"/>
                </a:solidFill>
              </a:rPr>
              <a:t>Conclusion</a:t>
            </a:r>
          </a:p>
        </p:txBody>
      </p:sp>
      <p:sp>
        <p:nvSpPr>
          <p:cNvPr id="19" name="ZoneTexte 18"/>
          <p:cNvSpPr txBox="1"/>
          <p:nvPr/>
        </p:nvSpPr>
        <p:spPr>
          <a:xfrm>
            <a:off x="8057933" y="1"/>
            <a:ext cx="1086069" cy="6555639"/>
          </a:xfrm>
          <a:prstGeom prst="rect">
            <a:avLst/>
          </a:prstGeom>
          <a:solidFill>
            <a:schemeClr val="accent6">
              <a:lumMod val="75000"/>
            </a:schemeClr>
          </a:solidFill>
        </p:spPr>
        <p:txBody>
          <a:bodyPr wrap="square" rtlCol="0">
            <a:spAutoFit/>
          </a:bodyPr>
          <a:lstStyle/>
          <a:p>
            <a:pPr algn="ctr"/>
            <a:r>
              <a:rPr lang="fr-FR" sz="1200" b="1" dirty="0" smtClean="0">
                <a:solidFill>
                  <a:schemeClr val="accent5">
                    <a:lumMod val="75000"/>
                  </a:schemeClr>
                </a:solidFill>
              </a:rPr>
              <a:t>Tous (in)égaux devant la culture scientifique ?</a:t>
            </a:r>
            <a:endParaRPr lang="fr-FR" sz="1300" b="1" dirty="0" smtClean="0">
              <a:solidFill>
                <a:schemeClr val="accent5">
                  <a:lumMod val="75000"/>
                </a:schemeClr>
              </a:solidFill>
            </a:endParaRPr>
          </a:p>
          <a:p>
            <a:pPr algn="ctr"/>
            <a:endParaRPr lang="fr-FR" sz="1200" b="1" dirty="0" smtClean="0">
              <a:solidFill>
                <a:schemeClr val="bg1"/>
              </a:solidFill>
            </a:endParaRPr>
          </a:p>
          <a:p>
            <a:pPr algn="ctr"/>
            <a:r>
              <a:rPr lang="fr-FR" sz="1200" b="1" dirty="0" smtClean="0">
                <a:solidFill>
                  <a:schemeClr val="accent6">
                    <a:lumMod val="60000"/>
                    <a:lumOff val="40000"/>
                  </a:schemeClr>
                </a:solidFill>
              </a:rPr>
              <a:t>Introduction</a:t>
            </a:r>
          </a:p>
          <a:p>
            <a:pPr algn="ctr"/>
            <a:endParaRPr lang="fr-FR" sz="1200" b="1" dirty="0">
              <a:solidFill>
                <a:schemeClr val="bg1"/>
              </a:solidFill>
            </a:endParaRPr>
          </a:p>
          <a:p>
            <a:pPr algn="ctr"/>
            <a:r>
              <a:rPr lang="fr-FR" sz="1200" b="1" dirty="0" smtClean="0">
                <a:solidFill>
                  <a:schemeClr val="accent6">
                    <a:lumMod val="60000"/>
                    <a:lumOff val="40000"/>
                  </a:schemeClr>
                </a:solidFill>
              </a:rPr>
              <a:t>Terrain et méthodologie</a:t>
            </a:r>
          </a:p>
          <a:p>
            <a:pPr algn="ctr"/>
            <a:endParaRPr lang="fr-FR" sz="1200" b="1" dirty="0">
              <a:solidFill>
                <a:schemeClr val="bg1"/>
              </a:solidFill>
            </a:endParaRPr>
          </a:p>
          <a:p>
            <a:pPr algn="ctr"/>
            <a:r>
              <a:rPr lang="fr-FR" sz="1200" b="1" dirty="0" smtClean="0">
                <a:solidFill>
                  <a:schemeClr val="accent6">
                    <a:lumMod val="60000"/>
                    <a:lumOff val="40000"/>
                  </a:schemeClr>
                </a:solidFill>
              </a:rPr>
              <a:t>Science bleue, science rose</a:t>
            </a:r>
          </a:p>
          <a:p>
            <a:pPr algn="ctr"/>
            <a:endParaRPr lang="fr-FR" sz="1200" b="1" dirty="0">
              <a:solidFill>
                <a:schemeClr val="bg1"/>
              </a:solidFill>
            </a:endParaRPr>
          </a:p>
          <a:p>
            <a:pPr algn="ctr"/>
            <a:r>
              <a:rPr lang="fr-FR" sz="1200" b="1" dirty="0" smtClean="0">
                <a:solidFill>
                  <a:schemeClr val="accent6">
                    <a:lumMod val="60000"/>
                    <a:lumOff val="40000"/>
                  </a:schemeClr>
                </a:solidFill>
              </a:rPr>
              <a:t>Le capital culturel des enfants de milieux populaires</a:t>
            </a:r>
          </a:p>
          <a:p>
            <a:pPr algn="ctr"/>
            <a:endParaRPr lang="fr-FR" sz="1200" b="1" dirty="0">
              <a:solidFill>
                <a:schemeClr val="bg1"/>
              </a:solidFill>
            </a:endParaRPr>
          </a:p>
          <a:p>
            <a:pPr algn="ctr"/>
            <a:r>
              <a:rPr lang="fr-FR" sz="1200" b="1" dirty="0">
                <a:solidFill>
                  <a:srgbClr val="FAC090"/>
                </a:solidFill>
              </a:rPr>
              <a:t>Être une fille </a:t>
            </a:r>
            <a:r>
              <a:rPr lang="fr-FR" sz="1200" b="1" dirty="0" smtClean="0">
                <a:solidFill>
                  <a:srgbClr val="FAC090"/>
                </a:solidFill>
              </a:rPr>
              <a:t>et </a:t>
            </a:r>
            <a:r>
              <a:rPr lang="fr-FR" sz="1200" b="1" dirty="0">
                <a:solidFill>
                  <a:srgbClr val="FAC090"/>
                </a:solidFill>
              </a:rPr>
              <a:t>faire des sciences ne suffisent pas à faire « une </a:t>
            </a:r>
            <a:r>
              <a:rPr lang="fr-FR" sz="1200" b="1" dirty="0" smtClean="0">
                <a:solidFill>
                  <a:srgbClr val="FAC090"/>
                </a:solidFill>
              </a:rPr>
              <a:t>scientifique »</a:t>
            </a:r>
          </a:p>
          <a:p>
            <a:pPr algn="ctr"/>
            <a:endParaRPr lang="fr-FR" sz="1200" b="1" dirty="0">
              <a:solidFill>
                <a:schemeClr val="bg1"/>
              </a:solidFill>
            </a:endParaRPr>
          </a:p>
          <a:p>
            <a:pPr algn="ctr"/>
            <a:r>
              <a:rPr lang="fr-FR" sz="1200" b="1" dirty="0" smtClean="0">
                <a:solidFill>
                  <a:schemeClr val="bg1"/>
                </a:solidFill>
              </a:rPr>
              <a:t>Conclusion</a:t>
            </a:r>
          </a:p>
          <a:p>
            <a:pPr algn="ctr"/>
            <a:endParaRPr lang="fr-FR" sz="1200" b="1" dirty="0">
              <a:solidFill>
                <a:schemeClr val="bg1"/>
              </a:solidFill>
            </a:endParaRPr>
          </a:p>
          <a:p>
            <a:pPr algn="ctr"/>
            <a:endParaRPr lang="fr-FR" sz="1200" b="1" dirty="0" smtClean="0">
              <a:solidFill>
                <a:schemeClr val="bg1"/>
              </a:solidFill>
            </a:endParaRPr>
          </a:p>
          <a:p>
            <a:pPr algn="ctr"/>
            <a:endParaRPr lang="fr-FR" sz="1200" b="1" dirty="0">
              <a:solidFill>
                <a:schemeClr val="bg1"/>
              </a:solidFill>
            </a:endParaRPr>
          </a:p>
          <a:p>
            <a:pPr algn="ctr"/>
            <a:endParaRPr lang="fr-FR" sz="1200" b="1" dirty="0" smtClean="0">
              <a:solidFill>
                <a:schemeClr val="bg1"/>
              </a:solidFill>
            </a:endParaRPr>
          </a:p>
          <a:p>
            <a:pPr algn="ctr"/>
            <a:endParaRPr lang="fr-FR" sz="1200" b="1" dirty="0">
              <a:solidFill>
                <a:schemeClr val="bg1"/>
              </a:solidFill>
            </a:endParaRPr>
          </a:p>
          <a:p>
            <a:pPr algn="ctr"/>
            <a:endParaRPr lang="fr-FR" sz="1200" b="1" dirty="0" smtClean="0">
              <a:solidFill>
                <a:schemeClr val="bg1"/>
              </a:solidFill>
            </a:endParaRPr>
          </a:p>
          <a:p>
            <a:pPr algn="ctr"/>
            <a:endParaRPr lang="fr-FR" sz="1200" b="1" dirty="0" smtClean="0">
              <a:solidFill>
                <a:schemeClr val="bg1"/>
              </a:solidFill>
            </a:endParaRPr>
          </a:p>
        </p:txBody>
      </p:sp>
      <p:sp>
        <p:nvSpPr>
          <p:cNvPr id="20" name="Rectangle 19"/>
          <p:cNvSpPr/>
          <p:nvPr/>
        </p:nvSpPr>
        <p:spPr>
          <a:xfrm>
            <a:off x="8057933" y="5892427"/>
            <a:ext cx="1086070" cy="965573"/>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ZoneTexte 11"/>
          <p:cNvSpPr txBox="1"/>
          <p:nvPr/>
        </p:nvSpPr>
        <p:spPr>
          <a:xfrm>
            <a:off x="367655" y="924733"/>
            <a:ext cx="7262927" cy="738664"/>
          </a:xfrm>
          <a:prstGeom prst="rect">
            <a:avLst/>
          </a:prstGeom>
          <a:noFill/>
          <a:ln>
            <a:noFill/>
          </a:ln>
        </p:spPr>
        <p:txBody>
          <a:bodyPr wrap="square" rtlCol="0">
            <a:spAutoFit/>
          </a:bodyPr>
          <a:lstStyle/>
          <a:p>
            <a:pPr algn="just"/>
            <a:endParaRPr lang="fr-FR" sz="1400" b="1" dirty="0">
              <a:solidFill>
                <a:srgbClr val="000000"/>
              </a:solidFill>
            </a:endParaRPr>
          </a:p>
          <a:p>
            <a:pPr algn="just"/>
            <a:endParaRPr lang="is-IS" sz="1400" dirty="0"/>
          </a:p>
          <a:p>
            <a:pPr algn="just"/>
            <a:endParaRPr lang="fr-FR" sz="1400" dirty="0"/>
          </a:p>
        </p:txBody>
      </p:sp>
      <p:sp>
        <p:nvSpPr>
          <p:cNvPr id="6" name="ZoneTexte 5"/>
          <p:cNvSpPr txBox="1"/>
          <p:nvPr/>
        </p:nvSpPr>
        <p:spPr>
          <a:xfrm>
            <a:off x="374078" y="1058806"/>
            <a:ext cx="7256504" cy="584776"/>
          </a:xfrm>
          <a:prstGeom prst="rect">
            <a:avLst/>
          </a:prstGeom>
          <a:noFill/>
        </p:spPr>
        <p:txBody>
          <a:bodyPr wrap="square" rtlCol="0">
            <a:spAutoFit/>
          </a:bodyPr>
          <a:lstStyle/>
          <a:p>
            <a:pPr algn="just"/>
            <a:endParaRPr lang="fr-FR" sz="1400" b="1" dirty="0">
              <a:solidFill>
                <a:srgbClr val="000000"/>
              </a:solidFill>
            </a:endParaRPr>
          </a:p>
          <a:p>
            <a:endParaRPr lang="fr-FR" dirty="0"/>
          </a:p>
        </p:txBody>
      </p:sp>
      <p:sp>
        <p:nvSpPr>
          <p:cNvPr id="3" name="ZoneTexte 2"/>
          <p:cNvSpPr txBox="1"/>
          <p:nvPr/>
        </p:nvSpPr>
        <p:spPr>
          <a:xfrm>
            <a:off x="518582" y="1119618"/>
            <a:ext cx="7112000" cy="3785652"/>
          </a:xfrm>
          <a:prstGeom prst="rect">
            <a:avLst/>
          </a:prstGeom>
          <a:noFill/>
        </p:spPr>
        <p:txBody>
          <a:bodyPr wrap="square" rtlCol="0">
            <a:spAutoFit/>
          </a:bodyPr>
          <a:lstStyle/>
          <a:p>
            <a:pPr algn="just"/>
            <a:r>
              <a:rPr lang="fr-FR" sz="1600" dirty="0" smtClean="0"/>
              <a:t>	L’analyse </a:t>
            </a:r>
            <a:r>
              <a:rPr lang="fr-FR" sz="1600" dirty="0"/>
              <a:t>au prisme du genre des loisirs scientifiques d’une cohorte d’enfants de milieux populaires permet d’éclairer le rôle que jouent les productions culturelles dans l’élaboration des rapports aux sciences des jeunes. Les représentations diffusées par les objets les plus </a:t>
            </a:r>
            <a:r>
              <a:rPr lang="fr-FR" sz="1600" dirty="0" smtClean="0"/>
              <a:t>fréquentés –</a:t>
            </a:r>
            <a:r>
              <a:rPr lang="fr-FR" sz="1600" dirty="0"/>
              <a:t> les émissions de vulgarisation et séries de fiction – présentent des sciences masculines et élitistes qui rendent l’identification particulièrement difficile pour ces enfants. Les logiques de mise à distance sont cependant différentes pour garçons et filles : là où l’association des sciences à des performances intellectuelles hors du commun exclut les premiers selon des jugements scolaires et de classe, c’est leur sexe qui disqualifie les secondes.</a:t>
            </a:r>
          </a:p>
          <a:p>
            <a:pPr algn="just"/>
            <a:r>
              <a:rPr lang="fr-FR" sz="1600" dirty="0"/>
              <a:t>	Comme on l’a vu, quelques exemples suffisent pourtant à faire bouger des imaginaires en formation et des appropriations dynamiques, et les </a:t>
            </a:r>
            <a:r>
              <a:rPr lang="fr-FR" sz="1600" dirty="0" err="1"/>
              <a:t>producteur·trices</a:t>
            </a:r>
            <a:r>
              <a:rPr lang="fr-FR" sz="1600" dirty="0"/>
              <a:t> de contenus commencent à prendre en compte leur rôle pour une plus grande </a:t>
            </a:r>
            <a:r>
              <a:rPr lang="fr-FR" sz="1600" dirty="0" err="1"/>
              <a:t>inclusivité</a:t>
            </a:r>
            <a:r>
              <a:rPr lang="fr-FR" sz="1600" dirty="0"/>
              <a:t> des </a:t>
            </a:r>
            <a:r>
              <a:rPr lang="fr-FR" sz="1600" dirty="0" smtClean="0"/>
              <a:t>sciences</a:t>
            </a:r>
            <a:r>
              <a:rPr lang="fr-FR" sz="1600" dirty="0"/>
              <a:t> : changer les représentations reste possible.</a:t>
            </a:r>
          </a:p>
        </p:txBody>
      </p:sp>
    </p:spTree>
    <p:extLst>
      <p:ext uri="{BB962C8B-B14F-4D97-AF65-F5344CB8AC3E}">
        <p14:creationId xmlns:p14="http://schemas.microsoft.com/office/powerpoint/2010/main" val="259695515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er 7"/>
          <p:cNvGrpSpPr/>
          <p:nvPr/>
        </p:nvGrpSpPr>
        <p:grpSpPr>
          <a:xfrm>
            <a:off x="8057933" y="1"/>
            <a:ext cx="1086070" cy="6857999"/>
            <a:chOff x="7988202" y="-76976"/>
            <a:chExt cx="1155798" cy="7380678"/>
          </a:xfrm>
        </p:grpSpPr>
        <p:sp>
          <p:nvSpPr>
            <p:cNvPr id="6" name="ZoneTexte 5"/>
            <p:cNvSpPr txBox="1"/>
            <p:nvPr/>
          </p:nvSpPr>
          <p:spPr>
            <a:xfrm>
              <a:off x="7988202" y="-76976"/>
              <a:ext cx="1155797" cy="7055277"/>
            </a:xfrm>
            <a:prstGeom prst="rect">
              <a:avLst/>
            </a:prstGeom>
            <a:solidFill>
              <a:schemeClr val="accent6">
                <a:lumMod val="75000"/>
              </a:schemeClr>
            </a:solidFill>
          </p:spPr>
          <p:txBody>
            <a:bodyPr wrap="square" rtlCol="0">
              <a:spAutoFit/>
            </a:bodyPr>
            <a:lstStyle/>
            <a:p>
              <a:pPr algn="ctr"/>
              <a:r>
                <a:rPr lang="fr-FR" sz="1200" b="1" dirty="0" smtClean="0">
                  <a:solidFill>
                    <a:schemeClr val="accent5">
                      <a:lumMod val="75000"/>
                    </a:schemeClr>
                  </a:solidFill>
                </a:rPr>
                <a:t>Tous (in)égaux devant la culture scientifique ?</a:t>
              </a:r>
              <a:endParaRPr lang="fr-FR" sz="1300" b="1" dirty="0" smtClean="0">
                <a:solidFill>
                  <a:schemeClr val="accent5">
                    <a:lumMod val="75000"/>
                  </a:schemeClr>
                </a:solidFill>
              </a:endParaRPr>
            </a:p>
            <a:p>
              <a:pPr algn="ctr"/>
              <a:endParaRPr lang="fr-FR" sz="1200" b="1" dirty="0" smtClean="0">
                <a:solidFill>
                  <a:schemeClr val="bg1"/>
                </a:solidFill>
              </a:endParaRPr>
            </a:p>
            <a:p>
              <a:pPr algn="ctr"/>
              <a:r>
                <a:rPr lang="fr-FR" sz="1200" b="1" dirty="0" smtClean="0">
                  <a:solidFill>
                    <a:schemeClr val="bg1"/>
                  </a:solidFill>
                </a:rPr>
                <a:t>Introduction</a:t>
              </a:r>
            </a:p>
            <a:p>
              <a:pPr algn="ctr"/>
              <a:endParaRPr lang="fr-FR" sz="2800" dirty="0" smtClean="0">
                <a:solidFill>
                  <a:schemeClr val="accent6">
                    <a:lumMod val="75000"/>
                  </a:schemeClr>
                </a:solidFill>
              </a:endParaRPr>
            </a:p>
            <a:p>
              <a:pPr algn="ctr"/>
              <a:endParaRPr lang="fr-FR" sz="2800" dirty="0" smtClean="0">
                <a:solidFill>
                  <a:schemeClr val="accent6">
                    <a:lumMod val="75000"/>
                  </a:schemeClr>
                </a:solidFill>
              </a:endParaRPr>
            </a:p>
            <a:p>
              <a:pPr algn="ctr"/>
              <a:endParaRPr lang="fr-FR" sz="2800" dirty="0" smtClean="0">
                <a:solidFill>
                  <a:schemeClr val="accent6">
                    <a:lumMod val="75000"/>
                  </a:schemeClr>
                </a:solidFill>
              </a:endParaRPr>
            </a:p>
            <a:p>
              <a:pPr algn="ctr"/>
              <a:endParaRPr lang="fr-FR" sz="2800" dirty="0" smtClean="0">
                <a:solidFill>
                  <a:schemeClr val="accent6">
                    <a:lumMod val="75000"/>
                  </a:schemeClr>
                </a:solidFill>
              </a:endParaRPr>
            </a:p>
            <a:p>
              <a:pPr algn="ctr"/>
              <a:endParaRPr lang="fr-FR" sz="2800" dirty="0" smtClean="0">
                <a:solidFill>
                  <a:schemeClr val="accent6">
                    <a:lumMod val="75000"/>
                  </a:schemeClr>
                </a:solidFill>
              </a:endParaRPr>
            </a:p>
            <a:p>
              <a:pPr algn="ctr"/>
              <a:endParaRPr lang="fr-FR" sz="2800" dirty="0" smtClean="0">
                <a:solidFill>
                  <a:schemeClr val="accent6">
                    <a:lumMod val="75000"/>
                  </a:schemeClr>
                </a:solidFill>
              </a:endParaRPr>
            </a:p>
            <a:p>
              <a:pPr algn="ctr"/>
              <a:endParaRPr lang="fr-FR" sz="2800" dirty="0" smtClean="0">
                <a:solidFill>
                  <a:schemeClr val="accent6">
                    <a:lumMod val="75000"/>
                  </a:schemeClr>
                </a:solidFill>
              </a:endParaRPr>
            </a:p>
            <a:p>
              <a:pPr algn="ctr"/>
              <a:endParaRPr lang="fr-FR" sz="2800" dirty="0" smtClean="0">
                <a:solidFill>
                  <a:schemeClr val="accent6">
                    <a:lumMod val="75000"/>
                  </a:schemeClr>
                </a:solidFill>
              </a:endParaRPr>
            </a:p>
            <a:p>
              <a:pPr algn="ctr"/>
              <a:endParaRPr lang="fr-FR" sz="2800" dirty="0" smtClean="0">
                <a:solidFill>
                  <a:schemeClr val="accent6">
                    <a:lumMod val="75000"/>
                  </a:schemeClr>
                </a:solidFill>
              </a:endParaRPr>
            </a:p>
            <a:p>
              <a:pPr algn="ctr"/>
              <a:endParaRPr lang="fr-FR" sz="2800" dirty="0" smtClean="0">
                <a:solidFill>
                  <a:schemeClr val="accent6">
                    <a:lumMod val="75000"/>
                  </a:schemeClr>
                </a:solidFill>
              </a:endParaRPr>
            </a:p>
            <a:p>
              <a:pPr algn="ctr"/>
              <a:endParaRPr lang="fr-FR" sz="2800" dirty="0" smtClean="0">
                <a:solidFill>
                  <a:schemeClr val="accent6">
                    <a:lumMod val="75000"/>
                  </a:schemeClr>
                </a:solidFill>
              </a:endParaRPr>
            </a:p>
            <a:p>
              <a:pPr algn="ctr"/>
              <a:endParaRPr lang="fr-FR" sz="2800" dirty="0" smtClean="0">
                <a:solidFill>
                  <a:schemeClr val="accent6">
                    <a:lumMod val="75000"/>
                  </a:schemeClr>
                </a:solidFill>
              </a:endParaRPr>
            </a:p>
          </p:txBody>
        </p:sp>
        <p:sp>
          <p:nvSpPr>
            <p:cNvPr id="7" name="Rectangle 6"/>
            <p:cNvSpPr/>
            <p:nvPr/>
          </p:nvSpPr>
          <p:spPr>
            <a:xfrm>
              <a:off x="7988202" y="6264538"/>
              <a:ext cx="1155798" cy="1039164"/>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9" name="Rectangle 8"/>
          <p:cNvSpPr/>
          <p:nvPr/>
        </p:nvSpPr>
        <p:spPr>
          <a:xfrm>
            <a:off x="6260453" y="0"/>
            <a:ext cx="1783361" cy="461665"/>
          </a:xfrm>
          <a:prstGeom prst="rect">
            <a:avLst/>
          </a:prstGeom>
        </p:spPr>
        <p:txBody>
          <a:bodyPr wrap="none">
            <a:spAutoFit/>
          </a:bodyPr>
          <a:lstStyle/>
          <a:p>
            <a:pPr algn="ctr"/>
            <a:r>
              <a:rPr lang="en-US" sz="2400" b="1" smtClean="0">
                <a:solidFill>
                  <a:srgbClr val="E46C0A"/>
                </a:solidFill>
              </a:rPr>
              <a:t>Introduction</a:t>
            </a:r>
            <a:endParaRPr lang="en-US" sz="2400" smtClean="0">
              <a:solidFill>
                <a:srgbClr val="E46C0A"/>
              </a:solidFill>
            </a:endParaRPr>
          </a:p>
        </p:txBody>
      </p:sp>
      <p:sp>
        <p:nvSpPr>
          <p:cNvPr id="2" name="ZoneTexte 1"/>
          <p:cNvSpPr txBox="1"/>
          <p:nvPr/>
        </p:nvSpPr>
        <p:spPr>
          <a:xfrm>
            <a:off x="482114" y="874755"/>
            <a:ext cx="6731486" cy="584776"/>
          </a:xfrm>
          <a:prstGeom prst="rect">
            <a:avLst/>
          </a:prstGeom>
          <a:noFill/>
        </p:spPr>
        <p:txBody>
          <a:bodyPr wrap="square" rtlCol="0">
            <a:spAutoFit/>
          </a:bodyPr>
          <a:lstStyle/>
          <a:p>
            <a:r>
              <a:rPr lang="fr-FR" sz="1600" b="1" dirty="0" smtClean="0">
                <a:solidFill>
                  <a:schemeClr val="accent6">
                    <a:lumMod val="75000"/>
                  </a:schemeClr>
                </a:solidFill>
              </a:rPr>
              <a:t>Chercher des explications aux processus d’exclusion des filles du côté des objets et des contenus culturels scientifiques</a:t>
            </a:r>
          </a:p>
        </p:txBody>
      </p:sp>
    </p:spTree>
    <p:extLst>
      <p:ext uri="{BB962C8B-B14F-4D97-AF65-F5344CB8AC3E}">
        <p14:creationId xmlns:p14="http://schemas.microsoft.com/office/powerpoint/2010/main" val="390162461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er 7"/>
          <p:cNvGrpSpPr/>
          <p:nvPr/>
        </p:nvGrpSpPr>
        <p:grpSpPr>
          <a:xfrm>
            <a:off x="8057933" y="1"/>
            <a:ext cx="1086070" cy="6857999"/>
            <a:chOff x="7988202" y="-76976"/>
            <a:chExt cx="1155798" cy="7380678"/>
          </a:xfrm>
        </p:grpSpPr>
        <p:sp>
          <p:nvSpPr>
            <p:cNvPr id="6" name="ZoneTexte 5"/>
            <p:cNvSpPr txBox="1"/>
            <p:nvPr/>
          </p:nvSpPr>
          <p:spPr>
            <a:xfrm>
              <a:off x="7988202" y="-76976"/>
              <a:ext cx="1155797" cy="7055277"/>
            </a:xfrm>
            <a:prstGeom prst="rect">
              <a:avLst/>
            </a:prstGeom>
            <a:solidFill>
              <a:schemeClr val="accent6">
                <a:lumMod val="75000"/>
              </a:schemeClr>
            </a:solidFill>
          </p:spPr>
          <p:txBody>
            <a:bodyPr wrap="square" rtlCol="0">
              <a:spAutoFit/>
            </a:bodyPr>
            <a:lstStyle/>
            <a:p>
              <a:pPr algn="ctr"/>
              <a:r>
                <a:rPr lang="fr-FR" sz="1200" b="1" dirty="0" smtClean="0">
                  <a:solidFill>
                    <a:schemeClr val="accent5">
                      <a:lumMod val="75000"/>
                    </a:schemeClr>
                  </a:solidFill>
                </a:rPr>
                <a:t>Tous (in)égaux devant la culture scientifique ?</a:t>
              </a:r>
              <a:endParaRPr lang="fr-FR" sz="1300" b="1" dirty="0" smtClean="0">
                <a:solidFill>
                  <a:schemeClr val="accent5">
                    <a:lumMod val="75000"/>
                  </a:schemeClr>
                </a:solidFill>
              </a:endParaRPr>
            </a:p>
            <a:p>
              <a:pPr algn="ctr"/>
              <a:endParaRPr lang="fr-FR" sz="1200" b="1" dirty="0" smtClean="0">
                <a:solidFill>
                  <a:schemeClr val="bg1"/>
                </a:solidFill>
              </a:endParaRPr>
            </a:p>
            <a:p>
              <a:pPr algn="ctr"/>
              <a:r>
                <a:rPr lang="fr-FR" sz="1200" b="1" dirty="0" smtClean="0">
                  <a:solidFill>
                    <a:schemeClr val="bg1"/>
                  </a:solidFill>
                </a:rPr>
                <a:t>Introduction</a:t>
              </a:r>
            </a:p>
            <a:p>
              <a:pPr algn="ctr"/>
              <a:endParaRPr lang="fr-FR" sz="2800" dirty="0" smtClean="0">
                <a:solidFill>
                  <a:schemeClr val="accent6">
                    <a:lumMod val="75000"/>
                  </a:schemeClr>
                </a:solidFill>
              </a:endParaRPr>
            </a:p>
            <a:p>
              <a:pPr algn="ctr"/>
              <a:endParaRPr lang="fr-FR" sz="2800" dirty="0" smtClean="0">
                <a:solidFill>
                  <a:schemeClr val="accent6">
                    <a:lumMod val="75000"/>
                  </a:schemeClr>
                </a:solidFill>
              </a:endParaRPr>
            </a:p>
            <a:p>
              <a:pPr algn="ctr"/>
              <a:endParaRPr lang="fr-FR" sz="2800" dirty="0" smtClean="0">
                <a:solidFill>
                  <a:schemeClr val="accent6">
                    <a:lumMod val="75000"/>
                  </a:schemeClr>
                </a:solidFill>
              </a:endParaRPr>
            </a:p>
            <a:p>
              <a:pPr algn="ctr"/>
              <a:endParaRPr lang="fr-FR" sz="2800" dirty="0" smtClean="0">
                <a:solidFill>
                  <a:schemeClr val="accent6">
                    <a:lumMod val="75000"/>
                  </a:schemeClr>
                </a:solidFill>
              </a:endParaRPr>
            </a:p>
            <a:p>
              <a:pPr algn="ctr"/>
              <a:endParaRPr lang="fr-FR" sz="2800" dirty="0" smtClean="0">
                <a:solidFill>
                  <a:schemeClr val="accent6">
                    <a:lumMod val="75000"/>
                  </a:schemeClr>
                </a:solidFill>
              </a:endParaRPr>
            </a:p>
            <a:p>
              <a:pPr algn="ctr"/>
              <a:endParaRPr lang="fr-FR" sz="2800" dirty="0" smtClean="0">
                <a:solidFill>
                  <a:schemeClr val="accent6">
                    <a:lumMod val="75000"/>
                  </a:schemeClr>
                </a:solidFill>
              </a:endParaRPr>
            </a:p>
            <a:p>
              <a:pPr algn="ctr"/>
              <a:endParaRPr lang="fr-FR" sz="2800" dirty="0" smtClean="0">
                <a:solidFill>
                  <a:schemeClr val="accent6">
                    <a:lumMod val="75000"/>
                  </a:schemeClr>
                </a:solidFill>
              </a:endParaRPr>
            </a:p>
            <a:p>
              <a:pPr algn="ctr"/>
              <a:endParaRPr lang="fr-FR" sz="2800" dirty="0" smtClean="0">
                <a:solidFill>
                  <a:schemeClr val="accent6">
                    <a:lumMod val="75000"/>
                  </a:schemeClr>
                </a:solidFill>
              </a:endParaRPr>
            </a:p>
            <a:p>
              <a:pPr algn="ctr"/>
              <a:endParaRPr lang="fr-FR" sz="2800" dirty="0" smtClean="0">
                <a:solidFill>
                  <a:schemeClr val="accent6">
                    <a:lumMod val="75000"/>
                  </a:schemeClr>
                </a:solidFill>
              </a:endParaRPr>
            </a:p>
            <a:p>
              <a:pPr algn="ctr"/>
              <a:endParaRPr lang="fr-FR" sz="2800" dirty="0" smtClean="0">
                <a:solidFill>
                  <a:schemeClr val="accent6">
                    <a:lumMod val="75000"/>
                  </a:schemeClr>
                </a:solidFill>
              </a:endParaRPr>
            </a:p>
            <a:p>
              <a:pPr algn="ctr"/>
              <a:endParaRPr lang="fr-FR" sz="2800" dirty="0" smtClean="0">
                <a:solidFill>
                  <a:schemeClr val="accent6">
                    <a:lumMod val="75000"/>
                  </a:schemeClr>
                </a:solidFill>
              </a:endParaRPr>
            </a:p>
            <a:p>
              <a:pPr algn="ctr"/>
              <a:endParaRPr lang="fr-FR" sz="2800" dirty="0" smtClean="0">
                <a:solidFill>
                  <a:schemeClr val="accent6">
                    <a:lumMod val="75000"/>
                  </a:schemeClr>
                </a:solidFill>
              </a:endParaRPr>
            </a:p>
          </p:txBody>
        </p:sp>
        <p:sp>
          <p:nvSpPr>
            <p:cNvPr id="7" name="Rectangle 6"/>
            <p:cNvSpPr/>
            <p:nvPr/>
          </p:nvSpPr>
          <p:spPr>
            <a:xfrm>
              <a:off x="7988202" y="6264538"/>
              <a:ext cx="1155798" cy="1039164"/>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9" name="Rectangle 8"/>
          <p:cNvSpPr/>
          <p:nvPr/>
        </p:nvSpPr>
        <p:spPr>
          <a:xfrm>
            <a:off x="6260453" y="0"/>
            <a:ext cx="1783361" cy="461665"/>
          </a:xfrm>
          <a:prstGeom prst="rect">
            <a:avLst/>
          </a:prstGeom>
        </p:spPr>
        <p:txBody>
          <a:bodyPr wrap="none">
            <a:spAutoFit/>
          </a:bodyPr>
          <a:lstStyle/>
          <a:p>
            <a:pPr algn="ctr"/>
            <a:r>
              <a:rPr lang="en-US" sz="2400" b="1" smtClean="0">
                <a:solidFill>
                  <a:srgbClr val="E46C0A"/>
                </a:solidFill>
              </a:rPr>
              <a:t>Introduction</a:t>
            </a:r>
            <a:endParaRPr lang="en-US" sz="2400" smtClean="0">
              <a:solidFill>
                <a:srgbClr val="E46C0A"/>
              </a:solidFill>
            </a:endParaRPr>
          </a:p>
        </p:txBody>
      </p:sp>
      <p:sp>
        <p:nvSpPr>
          <p:cNvPr id="2" name="ZoneTexte 1"/>
          <p:cNvSpPr txBox="1"/>
          <p:nvPr/>
        </p:nvSpPr>
        <p:spPr>
          <a:xfrm>
            <a:off x="482114" y="874755"/>
            <a:ext cx="6731486" cy="584776"/>
          </a:xfrm>
          <a:prstGeom prst="rect">
            <a:avLst/>
          </a:prstGeom>
          <a:noFill/>
        </p:spPr>
        <p:txBody>
          <a:bodyPr wrap="square" rtlCol="0">
            <a:spAutoFit/>
          </a:bodyPr>
          <a:lstStyle/>
          <a:p>
            <a:r>
              <a:rPr lang="fr-FR" sz="1600" b="1" dirty="0" smtClean="0">
                <a:solidFill>
                  <a:schemeClr val="accent6">
                    <a:lumMod val="75000"/>
                  </a:schemeClr>
                </a:solidFill>
              </a:rPr>
              <a:t>Chercher des explications aux processus d’exclusion des filles du côté des objets et des contenus culturels scientifiques</a:t>
            </a:r>
          </a:p>
        </p:txBody>
      </p:sp>
      <p:sp>
        <p:nvSpPr>
          <p:cNvPr id="10" name="ZoneTexte 9"/>
          <p:cNvSpPr txBox="1"/>
          <p:nvPr/>
        </p:nvSpPr>
        <p:spPr>
          <a:xfrm>
            <a:off x="482114" y="1768157"/>
            <a:ext cx="7150586" cy="1077218"/>
          </a:xfrm>
          <a:prstGeom prst="rect">
            <a:avLst/>
          </a:prstGeom>
          <a:noFill/>
        </p:spPr>
        <p:txBody>
          <a:bodyPr wrap="square" rtlCol="0">
            <a:spAutoFit/>
          </a:bodyPr>
          <a:lstStyle/>
          <a:p>
            <a:r>
              <a:rPr lang="fr-FR" sz="1600" b="1" dirty="0" smtClean="0">
                <a:solidFill>
                  <a:schemeClr val="accent5">
                    <a:lumMod val="75000"/>
                  </a:schemeClr>
                </a:solidFill>
              </a:rPr>
              <a:t>1) Production et médiation des contenus culturels scientifiques</a:t>
            </a:r>
          </a:p>
          <a:p>
            <a:pPr marL="342900" indent="-342900">
              <a:buAutoNum type="arabicParenR"/>
            </a:pPr>
            <a:endParaRPr lang="fr-FR" sz="1600" dirty="0"/>
          </a:p>
          <a:p>
            <a:r>
              <a:rPr lang="fr-FR" sz="1600" dirty="0" smtClean="0"/>
              <a:t>Récurrence de représentations </a:t>
            </a:r>
            <a:r>
              <a:rPr lang="fr-FR" sz="1600" dirty="0" err="1" smtClean="0"/>
              <a:t>excluantes</a:t>
            </a:r>
            <a:r>
              <a:rPr lang="fr-FR" sz="1600" dirty="0" smtClean="0"/>
              <a:t> des sciences, présentées comme masculines et élitistes </a:t>
            </a:r>
          </a:p>
        </p:txBody>
      </p:sp>
    </p:spTree>
    <p:extLst>
      <p:ext uri="{BB962C8B-B14F-4D97-AF65-F5344CB8AC3E}">
        <p14:creationId xmlns:p14="http://schemas.microsoft.com/office/powerpoint/2010/main" val="248966749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er 7"/>
          <p:cNvGrpSpPr/>
          <p:nvPr/>
        </p:nvGrpSpPr>
        <p:grpSpPr>
          <a:xfrm>
            <a:off x="8057933" y="1"/>
            <a:ext cx="1086070" cy="6857999"/>
            <a:chOff x="7988202" y="-76976"/>
            <a:chExt cx="1155798" cy="7380678"/>
          </a:xfrm>
        </p:grpSpPr>
        <p:sp>
          <p:nvSpPr>
            <p:cNvPr id="6" name="ZoneTexte 5"/>
            <p:cNvSpPr txBox="1"/>
            <p:nvPr/>
          </p:nvSpPr>
          <p:spPr>
            <a:xfrm>
              <a:off x="7988202" y="-76976"/>
              <a:ext cx="1155797" cy="7055277"/>
            </a:xfrm>
            <a:prstGeom prst="rect">
              <a:avLst/>
            </a:prstGeom>
            <a:solidFill>
              <a:schemeClr val="accent6">
                <a:lumMod val="75000"/>
              </a:schemeClr>
            </a:solidFill>
          </p:spPr>
          <p:txBody>
            <a:bodyPr wrap="square" rtlCol="0">
              <a:spAutoFit/>
            </a:bodyPr>
            <a:lstStyle/>
            <a:p>
              <a:pPr algn="ctr"/>
              <a:r>
                <a:rPr lang="fr-FR" sz="1200" b="1" dirty="0" smtClean="0">
                  <a:solidFill>
                    <a:schemeClr val="accent5">
                      <a:lumMod val="75000"/>
                    </a:schemeClr>
                  </a:solidFill>
                </a:rPr>
                <a:t>Tous (in)égaux devant la culture scientifique ?</a:t>
              </a:r>
              <a:endParaRPr lang="fr-FR" sz="1300" b="1" dirty="0" smtClean="0">
                <a:solidFill>
                  <a:schemeClr val="accent5">
                    <a:lumMod val="75000"/>
                  </a:schemeClr>
                </a:solidFill>
              </a:endParaRPr>
            </a:p>
            <a:p>
              <a:pPr algn="ctr"/>
              <a:endParaRPr lang="fr-FR" sz="1200" b="1" dirty="0" smtClean="0">
                <a:solidFill>
                  <a:schemeClr val="bg1"/>
                </a:solidFill>
              </a:endParaRPr>
            </a:p>
            <a:p>
              <a:pPr algn="ctr"/>
              <a:r>
                <a:rPr lang="fr-FR" sz="1200" b="1" dirty="0" smtClean="0">
                  <a:solidFill>
                    <a:schemeClr val="bg1"/>
                  </a:solidFill>
                </a:rPr>
                <a:t>Introduction</a:t>
              </a:r>
            </a:p>
            <a:p>
              <a:pPr algn="ctr"/>
              <a:endParaRPr lang="fr-FR" sz="2800" dirty="0" smtClean="0">
                <a:solidFill>
                  <a:schemeClr val="accent6">
                    <a:lumMod val="75000"/>
                  </a:schemeClr>
                </a:solidFill>
              </a:endParaRPr>
            </a:p>
            <a:p>
              <a:pPr algn="ctr"/>
              <a:endParaRPr lang="fr-FR" sz="2800" dirty="0" smtClean="0">
                <a:solidFill>
                  <a:schemeClr val="accent6">
                    <a:lumMod val="75000"/>
                  </a:schemeClr>
                </a:solidFill>
              </a:endParaRPr>
            </a:p>
            <a:p>
              <a:pPr algn="ctr"/>
              <a:endParaRPr lang="fr-FR" sz="2800" dirty="0" smtClean="0">
                <a:solidFill>
                  <a:schemeClr val="accent6">
                    <a:lumMod val="75000"/>
                  </a:schemeClr>
                </a:solidFill>
              </a:endParaRPr>
            </a:p>
            <a:p>
              <a:pPr algn="ctr"/>
              <a:endParaRPr lang="fr-FR" sz="2800" dirty="0" smtClean="0">
                <a:solidFill>
                  <a:schemeClr val="accent6">
                    <a:lumMod val="75000"/>
                  </a:schemeClr>
                </a:solidFill>
              </a:endParaRPr>
            </a:p>
            <a:p>
              <a:pPr algn="ctr"/>
              <a:endParaRPr lang="fr-FR" sz="2800" dirty="0" smtClean="0">
                <a:solidFill>
                  <a:schemeClr val="accent6">
                    <a:lumMod val="75000"/>
                  </a:schemeClr>
                </a:solidFill>
              </a:endParaRPr>
            </a:p>
            <a:p>
              <a:pPr algn="ctr"/>
              <a:endParaRPr lang="fr-FR" sz="2800" dirty="0" smtClean="0">
                <a:solidFill>
                  <a:schemeClr val="accent6">
                    <a:lumMod val="75000"/>
                  </a:schemeClr>
                </a:solidFill>
              </a:endParaRPr>
            </a:p>
            <a:p>
              <a:pPr algn="ctr"/>
              <a:endParaRPr lang="fr-FR" sz="2800" dirty="0" smtClean="0">
                <a:solidFill>
                  <a:schemeClr val="accent6">
                    <a:lumMod val="75000"/>
                  </a:schemeClr>
                </a:solidFill>
              </a:endParaRPr>
            </a:p>
            <a:p>
              <a:pPr algn="ctr"/>
              <a:endParaRPr lang="fr-FR" sz="2800" dirty="0" smtClean="0">
                <a:solidFill>
                  <a:schemeClr val="accent6">
                    <a:lumMod val="75000"/>
                  </a:schemeClr>
                </a:solidFill>
              </a:endParaRPr>
            </a:p>
            <a:p>
              <a:pPr algn="ctr"/>
              <a:endParaRPr lang="fr-FR" sz="2800" dirty="0" smtClean="0">
                <a:solidFill>
                  <a:schemeClr val="accent6">
                    <a:lumMod val="75000"/>
                  </a:schemeClr>
                </a:solidFill>
              </a:endParaRPr>
            </a:p>
            <a:p>
              <a:pPr algn="ctr"/>
              <a:endParaRPr lang="fr-FR" sz="2800" dirty="0" smtClean="0">
                <a:solidFill>
                  <a:schemeClr val="accent6">
                    <a:lumMod val="75000"/>
                  </a:schemeClr>
                </a:solidFill>
              </a:endParaRPr>
            </a:p>
            <a:p>
              <a:pPr algn="ctr"/>
              <a:endParaRPr lang="fr-FR" sz="2800" dirty="0" smtClean="0">
                <a:solidFill>
                  <a:schemeClr val="accent6">
                    <a:lumMod val="75000"/>
                  </a:schemeClr>
                </a:solidFill>
              </a:endParaRPr>
            </a:p>
            <a:p>
              <a:pPr algn="ctr"/>
              <a:endParaRPr lang="fr-FR" sz="2800" dirty="0" smtClean="0">
                <a:solidFill>
                  <a:schemeClr val="accent6">
                    <a:lumMod val="75000"/>
                  </a:schemeClr>
                </a:solidFill>
              </a:endParaRPr>
            </a:p>
          </p:txBody>
        </p:sp>
        <p:sp>
          <p:nvSpPr>
            <p:cNvPr id="7" name="Rectangle 6"/>
            <p:cNvSpPr/>
            <p:nvPr/>
          </p:nvSpPr>
          <p:spPr>
            <a:xfrm>
              <a:off x="7988202" y="6264538"/>
              <a:ext cx="1155798" cy="1039164"/>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9" name="Rectangle 8"/>
          <p:cNvSpPr/>
          <p:nvPr/>
        </p:nvSpPr>
        <p:spPr>
          <a:xfrm>
            <a:off x="6260453" y="0"/>
            <a:ext cx="1783361" cy="461665"/>
          </a:xfrm>
          <a:prstGeom prst="rect">
            <a:avLst/>
          </a:prstGeom>
        </p:spPr>
        <p:txBody>
          <a:bodyPr wrap="none">
            <a:spAutoFit/>
          </a:bodyPr>
          <a:lstStyle/>
          <a:p>
            <a:pPr algn="ctr"/>
            <a:r>
              <a:rPr lang="en-US" sz="2400" b="1" smtClean="0">
                <a:solidFill>
                  <a:srgbClr val="E46C0A"/>
                </a:solidFill>
              </a:rPr>
              <a:t>Introduction</a:t>
            </a:r>
            <a:endParaRPr lang="en-US" sz="2400" smtClean="0">
              <a:solidFill>
                <a:srgbClr val="E46C0A"/>
              </a:solidFill>
            </a:endParaRPr>
          </a:p>
        </p:txBody>
      </p:sp>
      <p:sp>
        <p:nvSpPr>
          <p:cNvPr id="2" name="ZoneTexte 1"/>
          <p:cNvSpPr txBox="1"/>
          <p:nvPr/>
        </p:nvSpPr>
        <p:spPr>
          <a:xfrm>
            <a:off x="482114" y="874755"/>
            <a:ext cx="6731486" cy="584776"/>
          </a:xfrm>
          <a:prstGeom prst="rect">
            <a:avLst/>
          </a:prstGeom>
          <a:noFill/>
        </p:spPr>
        <p:txBody>
          <a:bodyPr wrap="square" rtlCol="0">
            <a:spAutoFit/>
          </a:bodyPr>
          <a:lstStyle/>
          <a:p>
            <a:r>
              <a:rPr lang="fr-FR" sz="1600" b="1" dirty="0" smtClean="0">
                <a:solidFill>
                  <a:schemeClr val="accent6">
                    <a:lumMod val="75000"/>
                  </a:schemeClr>
                </a:solidFill>
              </a:rPr>
              <a:t>Chercher des explications aux processus d’exclusion des filles du côté des objets et des contenus culturels scientifiques</a:t>
            </a:r>
          </a:p>
        </p:txBody>
      </p:sp>
      <p:sp>
        <p:nvSpPr>
          <p:cNvPr id="10" name="ZoneTexte 9"/>
          <p:cNvSpPr txBox="1"/>
          <p:nvPr/>
        </p:nvSpPr>
        <p:spPr>
          <a:xfrm>
            <a:off x="482114" y="1768157"/>
            <a:ext cx="7150586" cy="4031873"/>
          </a:xfrm>
          <a:prstGeom prst="rect">
            <a:avLst/>
          </a:prstGeom>
          <a:noFill/>
        </p:spPr>
        <p:txBody>
          <a:bodyPr wrap="square" rtlCol="0">
            <a:spAutoFit/>
          </a:bodyPr>
          <a:lstStyle/>
          <a:p>
            <a:r>
              <a:rPr lang="fr-FR" sz="1600" b="1" dirty="0" smtClean="0">
                <a:solidFill>
                  <a:schemeClr val="accent5">
                    <a:lumMod val="75000"/>
                  </a:schemeClr>
                </a:solidFill>
              </a:rPr>
              <a:t>1) Production et médiation des contenus culturels scientifiques</a:t>
            </a:r>
          </a:p>
          <a:p>
            <a:pPr marL="342900" indent="-342900">
              <a:buAutoNum type="arabicParenR"/>
            </a:pPr>
            <a:endParaRPr lang="fr-FR" sz="1600" dirty="0"/>
          </a:p>
          <a:p>
            <a:r>
              <a:rPr lang="fr-FR" sz="1600" dirty="0" smtClean="0"/>
              <a:t>Récurrence de représentations </a:t>
            </a:r>
            <a:r>
              <a:rPr lang="fr-FR" sz="1600" dirty="0" err="1" smtClean="0"/>
              <a:t>excluantes</a:t>
            </a:r>
            <a:r>
              <a:rPr lang="fr-FR" sz="1600" dirty="0" smtClean="0"/>
              <a:t> des sciences, présentées comme masculines et élitistes </a:t>
            </a:r>
          </a:p>
          <a:p>
            <a:endParaRPr lang="fr-FR" sz="1600" dirty="0" smtClean="0"/>
          </a:p>
          <a:p>
            <a:r>
              <a:rPr lang="fr-FR" sz="1600" b="1" dirty="0" smtClean="0">
                <a:solidFill>
                  <a:srgbClr val="31859C"/>
                </a:solidFill>
              </a:rPr>
              <a:t>2) Étude de cas auprès de 50 enfants de milieux populaires </a:t>
            </a:r>
            <a:r>
              <a:rPr lang="fr-FR" sz="1600" b="1" dirty="0" smtClean="0"/>
              <a:t>: </a:t>
            </a:r>
            <a:r>
              <a:rPr lang="fr-FR" sz="1600" dirty="0" smtClean="0"/>
              <a:t>les usages des produits culturels reproduisent-ils les stéréotypes de genre ?</a:t>
            </a:r>
          </a:p>
          <a:p>
            <a:pPr marL="342900" indent="-342900">
              <a:buAutoNum type="arabicParenR"/>
            </a:pPr>
            <a:endParaRPr lang="fr-FR" sz="1600" dirty="0"/>
          </a:p>
          <a:p>
            <a:r>
              <a:rPr lang="fr-FR" sz="1600" dirty="0" smtClean="0"/>
              <a:t>Deux constats contradictoires : </a:t>
            </a:r>
          </a:p>
          <a:p>
            <a:pPr marL="285750" indent="-285750">
              <a:buFont typeface="Arial"/>
              <a:buChar char="•"/>
            </a:pPr>
            <a:r>
              <a:rPr lang="fr-FR" sz="1600" dirty="0" smtClean="0"/>
              <a:t>Parmi les rares enfants familiers de la culture scientifique, ceux qui pratiquent des loisirs liés aux sciences sont autant des garçons que des filles</a:t>
            </a:r>
          </a:p>
          <a:p>
            <a:pPr marL="285750" indent="-285750">
              <a:buFont typeface="Arial"/>
              <a:buChar char="•"/>
            </a:pPr>
            <a:r>
              <a:rPr lang="fr-FR" sz="1600" dirty="0" smtClean="0"/>
              <a:t>Les représentations associant les sciences au masculin ne sont pas écartées</a:t>
            </a:r>
          </a:p>
          <a:p>
            <a:pPr marL="285750" indent="-285750">
              <a:buFont typeface="Arial"/>
              <a:buChar char="•"/>
            </a:pPr>
            <a:endParaRPr lang="fr-FR" sz="1600" dirty="0"/>
          </a:p>
          <a:p>
            <a:endParaRPr lang="fr-FR" sz="1600" dirty="0" smtClean="0"/>
          </a:p>
          <a:p>
            <a:r>
              <a:rPr lang="fr-FR" sz="1600" dirty="0" smtClean="0">
                <a:sym typeface="Wingdings"/>
              </a:rPr>
              <a:t> Expliquer ces contradictions apparentes et rendre raison des pratiques</a:t>
            </a:r>
            <a:endParaRPr lang="fr-FR" sz="1600" dirty="0" smtClean="0"/>
          </a:p>
          <a:p>
            <a:pPr marL="342900" indent="-342900">
              <a:buAutoNum type="arabicParenR"/>
            </a:pPr>
            <a:endParaRPr lang="fr-FR" sz="1600" dirty="0"/>
          </a:p>
        </p:txBody>
      </p:sp>
    </p:spTree>
    <p:extLst>
      <p:ext uri="{BB962C8B-B14F-4D97-AF65-F5344CB8AC3E}">
        <p14:creationId xmlns:p14="http://schemas.microsoft.com/office/powerpoint/2010/main" val="152049490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762890" y="0"/>
            <a:ext cx="3295043" cy="461665"/>
          </a:xfrm>
          <a:prstGeom prst="rect">
            <a:avLst/>
          </a:prstGeom>
        </p:spPr>
        <p:txBody>
          <a:bodyPr wrap="none">
            <a:spAutoFit/>
          </a:bodyPr>
          <a:lstStyle/>
          <a:p>
            <a:pPr algn="ctr"/>
            <a:r>
              <a:rPr lang="fr-FR" sz="2400" b="1" dirty="0" smtClean="0">
                <a:solidFill>
                  <a:srgbClr val="E46C0A"/>
                </a:solidFill>
              </a:rPr>
              <a:t>Terrain et méthodologie</a:t>
            </a:r>
            <a:endParaRPr lang="fr-FR" sz="2400" dirty="0" smtClean="0">
              <a:solidFill>
                <a:srgbClr val="E46C0A"/>
              </a:solidFill>
            </a:endParaRPr>
          </a:p>
        </p:txBody>
      </p:sp>
      <p:sp>
        <p:nvSpPr>
          <p:cNvPr id="12" name="Rectangle 11"/>
          <p:cNvSpPr/>
          <p:nvPr/>
        </p:nvSpPr>
        <p:spPr>
          <a:xfrm>
            <a:off x="8057933" y="5892425"/>
            <a:ext cx="1086070" cy="965573"/>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ZoneTexte 14"/>
          <p:cNvSpPr txBox="1"/>
          <p:nvPr/>
        </p:nvSpPr>
        <p:spPr>
          <a:xfrm>
            <a:off x="8057933" y="1"/>
            <a:ext cx="1086069" cy="6247865"/>
          </a:xfrm>
          <a:prstGeom prst="rect">
            <a:avLst/>
          </a:prstGeom>
          <a:solidFill>
            <a:schemeClr val="accent6">
              <a:lumMod val="75000"/>
            </a:schemeClr>
          </a:solidFill>
        </p:spPr>
        <p:txBody>
          <a:bodyPr wrap="square" rtlCol="0">
            <a:spAutoFit/>
          </a:bodyPr>
          <a:lstStyle/>
          <a:p>
            <a:pPr algn="ctr"/>
            <a:r>
              <a:rPr lang="fr-FR" sz="1200" b="1" dirty="0" smtClean="0">
                <a:solidFill>
                  <a:schemeClr val="accent5">
                    <a:lumMod val="75000"/>
                  </a:schemeClr>
                </a:solidFill>
              </a:rPr>
              <a:t>Tous (in)égaux devant la culture scientifique ?</a:t>
            </a:r>
            <a:endParaRPr lang="fr-FR" sz="1300" b="1" dirty="0" smtClean="0">
              <a:solidFill>
                <a:schemeClr val="accent5">
                  <a:lumMod val="75000"/>
                </a:schemeClr>
              </a:solidFill>
            </a:endParaRPr>
          </a:p>
          <a:p>
            <a:pPr algn="ctr"/>
            <a:endParaRPr lang="fr-FR" sz="1200" b="1" dirty="0" smtClean="0">
              <a:solidFill>
                <a:schemeClr val="bg1"/>
              </a:solidFill>
            </a:endParaRPr>
          </a:p>
          <a:p>
            <a:pPr algn="ctr"/>
            <a:r>
              <a:rPr lang="fr-FR" sz="1200" b="1" dirty="0" smtClean="0">
                <a:solidFill>
                  <a:schemeClr val="accent6">
                    <a:lumMod val="60000"/>
                    <a:lumOff val="40000"/>
                  </a:schemeClr>
                </a:solidFill>
              </a:rPr>
              <a:t>Introduction</a:t>
            </a:r>
          </a:p>
          <a:p>
            <a:pPr algn="ctr"/>
            <a:endParaRPr lang="fr-FR" sz="1200" b="1" dirty="0">
              <a:solidFill>
                <a:schemeClr val="bg1"/>
              </a:solidFill>
            </a:endParaRPr>
          </a:p>
          <a:p>
            <a:pPr algn="ctr"/>
            <a:r>
              <a:rPr lang="fr-FR" sz="1200" b="1" dirty="0" smtClean="0">
                <a:solidFill>
                  <a:schemeClr val="bg1"/>
                </a:solidFill>
              </a:rPr>
              <a:t>Terrain et méthodologie</a:t>
            </a:r>
          </a:p>
          <a:p>
            <a:pPr algn="ctr"/>
            <a:endParaRPr lang="fr-FR" sz="2800" dirty="0" smtClean="0">
              <a:solidFill>
                <a:schemeClr val="accent6">
                  <a:lumMod val="75000"/>
                </a:schemeClr>
              </a:solidFill>
            </a:endParaRPr>
          </a:p>
          <a:p>
            <a:pPr algn="ctr"/>
            <a:endParaRPr lang="fr-FR" sz="2800" dirty="0">
              <a:solidFill>
                <a:schemeClr val="accent6">
                  <a:lumMod val="75000"/>
                </a:schemeClr>
              </a:solidFill>
            </a:endParaRPr>
          </a:p>
          <a:p>
            <a:pPr algn="ctr"/>
            <a:endParaRPr lang="fr-FR" sz="2800" dirty="0" smtClean="0">
              <a:solidFill>
                <a:schemeClr val="accent6">
                  <a:lumMod val="75000"/>
                </a:schemeClr>
              </a:solidFill>
            </a:endParaRPr>
          </a:p>
          <a:p>
            <a:pPr algn="ctr"/>
            <a:endParaRPr lang="fr-FR" sz="2800" dirty="0">
              <a:solidFill>
                <a:schemeClr val="accent6">
                  <a:lumMod val="75000"/>
                </a:schemeClr>
              </a:solidFill>
            </a:endParaRPr>
          </a:p>
          <a:p>
            <a:pPr algn="ctr"/>
            <a:endParaRPr lang="fr-FR" sz="2800" dirty="0" smtClean="0">
              <a:solidFill>
                <a:schemeClr val="accent6">
                  <a:lumMod val="75000"/>
                </a:schemeClr>
              </a:solidFill>
            </a:endParaRPr>
          </a:p>
          <a:p>
            <a:pPr algn="ctr"/>
            <a:endParaRPr lang="fr-FR" sz="2800" dirty="0" smtClean="0">
              <a:solidFill>
                <a:schemeClr val="accent6">
                  <a:lumMod val="75000"/>
                </a:schemeClr>
              </a:solidFill>
            </a:endParaRPr>
          </a:p>
          <a:p>
            <a:pPr algn="ctr"/>
            <a:endParaRPr lang="fr-FR" sz="2800" dirty="0" smtClean="0">
              <a:solidFill>
                <a:schemeClr val="accent6">
                  <a:lumMod val="75000"/>
                </a:schemeClr>
              </a:solidFill>
            </a:endParaRPr>
          </a:p>
          <a:p>
            <a:pPr algn="ctr"/>
            <a:endParaRPr lang="fr-FR" sz="2800" dirty="0" smtClean="0">
              <a:solidFill>
                <a:schemeClr val="accent6">
                  <a:lumMod val="75000"/>
                </a:schemeClr>
              </a:solidFill>
            </a:endParaRPr>
          </a:p>
          <a:p>
            <a:pPr algn="ctr"/>
            <a:endParaRPr lang="fr-FR" sz="2800" dirty="0" smtClean="0">
              <a:solidFill>
                <a:schemeClr val="accent6">
                  <a:lumMod val="75000"/>
                </a:schemeClr>
              </a:solidFill>
            </a:endParaRPr>
          </a:p>
          <a:p>
            <a:pPr algn="ctr"/>
            <a:endParaRPr lang="fr-FR" sz="2800" dirty="0" smtClean="0">
              <a:solidFill>
                <a:schemeClr val="accent6">
                  <a:lumMod val="75000"/>
                </a:schemeClr>
              </a:solidFill>
            </a:endParaRPr>
          </a:p>
        </p:txBody>
      </p:sp>
      <p:sp>
        <p:nvSpPr>
          <p:cNvPr id="16" name="Rectangle 15"/>
          <p:cNvSpPr/>
          <p:nvPr/>
        </p:nvSpPr>
        <p:spPr>
          <a:xfrm>
            <a:off x="8057933" y="5892427"/>
            <a:ext cx="1086070" cy="965573"/>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ZoneTexte 16"/>
          <p:cNvSpPr txBox="1"/>
          <p:nvPr/>
        </p:nvSpPr>
        <p:spPr>
          <a:xfrm>
            <a:off x="574172" y="1007764"/>
            <a:ext cx="3286628" cy="4001095"/>
          </a:xfrm>
          <a:prstGeom prst="rect">
            <a:avLst/>
          </a:prstGeom>
          <a:noFill/>
          <a:ln>
            <a:noFill/>
          </a:ln>
        </p:spPr>
        <p:txBody>
          <a:bodyPr wrap="square" rtlCol="0">
            <a:spAutoFit/>
          </a:bodyPr>
          <a:lstStyle/>
          <a:p>
            <a:pPr algn="just"/>
            <a:r>
              <a:rPr lang="fr-FR" sz="1600" b="1" dirty="0" smtClean="0">
                <a:solidFill>
                  <a:schemeClr val="accent5">
                    <a:lumMod val="75000"/>
                  </a:schemeClr>
                </a:solidFill>
              </a:rPr>
              <a:t>Méthodologie et terrain</a:t>
            </a:r>
          </a:p>
          <a:p>
            <a:pPr algn="just"/>
            <a:endParaRPr lang="fr-FR" sz="1400" b="1" dirty="0" smtClean="0"/>
          </a:p>
          <a:p>
            <a:pPr algn="just"/>
            <a:r>
              <a:rPr lang="fr-FR" sz="1400" b="1" dirty="0"/>
              <a:t>2011 – </a:t>
            </a:r>
            <a:r>
              <a:rPr lang="fr-FR" sz="1400" b="1" dirty="0" smtClean="0"/>
              <a:t>2013</a:t>
            </a:r>
          </a:p>
          <a:p>
            <a:pPr algn="just"/>
            <a:r>
              <a:rPr lang="fr-FR" sz="1400" dirty="0"/>
              <a:t>E</a:t>
            </a:r>
            <a:r>
              <a:rPr lang="fr-FR" sz="1400" dirty="0" smtClean="0"/>
              <a:t>nquête à l’occasion d’un séminaire </a:t>
            </a:r>
            <a:r>
              <a:rPr lang="fr-FR" sz="1400" dirty="0"/>
              <a:t>de recherche à l’ENS de Lyon </a:t>
            </a:r>
            <a:r>
              <a:rPr lang="fr-FR" sz="1400" dirty="0" smtClean="0"/>
              <a:t> </a:t>
            </a:r>
          </a:p>
          <a:p>
            <a:pPr algn="just"/>
            <a:r>
              <a:rPr lang="fr-FR" sz="1400" dirty="0" smtClean="0"/>
              <a:t>(</a:t>
            </a:r>
            <a:r>
              <a:rPr lang="fr-FR" sz="1400" cap="small" dirty="0"/>
              <a:t>Détrez</a:t>
            </a:r>
            <a:r>
              <a:rPr lang="fr-FR" sz="1400" dirty="0"/>
              <a:t> et </a:t>
            </a:r>
            <a:r>
              <a:rPr lang="fr-FR" sz="1400" cap="small" dirty="0" err="1"/>
              <a:t>Piluso</a:t>
            </a:r>
            <a:r>
              <a:rPr lang="fr-FR" sz="1400" cap="small" dirty="0"/>
              <a:t> 2014)</a:t>
            </a:r>
            <a:endParaRPr lang="fr-FR" sz="1400" dirty="0"/>
          </a:p>
          <a:p>
            <a:pPr algn="just"/>
            <a:endParaRPr lang="fr-FR" sz="1400" b="1" dirty="0" smtClean="0"/>
          </a:p>
          <a:p>
            <a:pPr algn="just"/>
            <a:r>
              <a:rPr lang="fr-FR" sz="1400" b="1" dirty="0" smtClean="0"/>
              <a:t>2013 </a:t>
            </a:r>
            <a:r>
              <a:rPr lang="fr-FR" sz="1400" dirty="0" smtClean="0"/>
              <a:t>– </a:t>
            </a:r>
            <a:r>
              <a:rPr lang="fr-FR" sz="1400" b="1" dirty="0" smtClean="0"/>
              <a:t>présent</a:t>
            </a:r>
          </a:p>
          <a:p>
            <a:pPr algn="just"/>
            <a:r>
              <a:rPr lang="fr-FR" sz="1400" dirty="0" smtClean="0"/>
              <a:t>Étude qualitative longitudinale et entrée par un public déterminé : une cohorte d’enfants d’un quartier populaire de Lyon</a:t>
            </a:r>
          </a:p>
          <a:p>
            <a:pPr algn="just"/>
            <a:endParaRPr lang="fr-FR" sz="1400" dirty="0"/>
          </a:p>
          <a:p>
            <a:pPr algn="just"/>
            <a:r>
              <a:rPr lang="fr-FR" sz="1400" dirty="0" smtClean="0"/>
              <a:t>52 enfants suivi pendant 4 ans, du CM1 (9-10 ans) à la 5</a:t>
            </a:r>
            <a:r>
              <a:rPr lang="fr-FR" sz="1400" baseline="30000" dirty="0" smtClean="0"/>
              <a:t>e</a:t>
            </a:r>
            <a:r>
              <a:rPr lang="fr-FR" sz="1400" dirty="0" smtClean="0"/>
              <a:t> (12-13 ans). 30 garçons et 22 filles.</a:t>
            </a:r>
          </a:p>
          <a:p>
            <a:pPr algn="just"/>
            <a:endParaRPr lang="fr-FR" sz="1400" dirty="0"/>
          </a:p>
          <a:p>
            <a:pPr algn="just"/>
            <a:r>
              <a:rPr lang="fr-FR" sz="1400" dirty="0" smtClean="0"/>
              <a:t>Entretiens individuels semi-directifs en fin de CM2</a:t>
            </a:r>
            <a:endParaRPr lang="fr-FR" sz="1400" dirty="0"/>
          </a:p>
        </p:txBody>
      </p:sp>
      <p:sp>
        <p:nvSpPr>
          <p:cNvPr id="18" name="Titre 1"/>
          <p:cNvSpPr txBox="1">
            <a:spLocks/>
          </p:cNvSpPr>
          <p:nvPr/>
        </p:nvSpPr>
        <p:spPr>
          <a:xfrm>
            <a:off x="389466" y="5732484"/>
            <a:ext cx="7450667" cy="1030763"/>
          </a:xfrm>
          <a:prstGeom prst="rect">
            <a:avLst/>
          </a:prstGeom>
          <a:ln w="12700" cap="flat" cmpd="sng" algn="ctr">
            <a:solidFill>
              <a:schemeClr val="accent6">
                <a:lumMod val="75000"/>
              </a:schemeClr>
            </a:solidFill>
            <a:prstDash val="solid"/>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spcAft>
                <a:spcPts val="600"/>
              </a:spcAft>
            </a:pPr>
            <a:r>
              <a:rPr lang="en-US" sz="1400" b="1" dirty="0" err="1" smtClean="0">
                <a:solidFill>
                  <a:schemeClr val="accent5">
                    <a:lumMod val="75000"/>
                  </a:schemeClr>
                </a:solidFill>
              </a:rPr>
              <a:t>Références</a:t>
            </a:r>
            <a:endParaRPr lang="en-US" sz="1400" i="1" dirty="0" smtClean="0">
              <a:solidFill>
                <a:srgbClr val="7F7F7F"/>
              </a:solidFill>
            </a:endParaRPr>
          </a:p>
          <a:p>
            <a:pPr algn="l"/>
            <a:r>
              <a:rPr lang="fr-FR" sz="1400" dirty="0">
                <a:solidFill>
                  <a:schemeClr val="bg1">
                    <a:lumMod val="65000"/>
                  </a:schemeClr>
                </a:solidFill>
              </a:rPr>
              <a:t>Christine </a:t>
            </a:r>
            <a:r>
              <a:rPr lang="fr-FR" sz="1400" cap="small" dirty="0">
                <a:solidFill>
                  <a:schemeClr val="bg1">
                    <a:lumMod val="65000"/>
                  </a:schemeClr>
                </a:solidFill>
              </a:rPr>
              <a:t>Détrez</a:t>
            </a:r>
            <a:r>
              <a:rPr lang="fr-FR" sz="1400" dirty="0">
                <a:solidFill>
                  <a:schemeClr val="bg1">
                    <a:lumMod val="65000"/>
                  </a:schemeClr>
                </a:solidFill>
              </a:rPr>
              <a:t> et Claire </a:t>
            </a:r>
            <a:r>
              <a:rPr lang="fr-FR" sz="1400" cap="small" dirty="0" err="1">
                <a:solidFill>
                  <a:schemeClr val="bg1">
                    <a:lumMod val="65000"/>
                  </a:schemeClr>
                </a:solidFill>
              </a:rPr>
              <a:t>Piluso</a:t>
            </a:r>
            <a:r>
              <a:rPr lang="fr-FR" sz="1400" dirty="0">
                <a:solidFill>
                  <a:schemeClr val="bg1">
                    <a:lumMod val="65000"/>
                  </a:schemeClr>
                </a:solidFill>
              </a:rPr>
              <a:t>, « La culture scientifique, une culture au masculin », </a:t>
            </a:r>
            <a:r>
              <a:rPr lang="fr-FR" sz="1400" i="1" dirty="0">
                <a:solidFill>
                  <a:schemeClr val="bg1">
                    <a:lumMod val="65000"/>
                  </a:schemeClr>
                </a:solidFill>
              </a:rPr>
              <a:t>in</a:t>
            </a:r>
            <a:r>
              <a:rPr lang="fr-FR" sz="1400" dirty="0">
                <a:solidFill>
                  <a:schemeClr val="bg1">
                    <a:lumMod val="65000"/>
                  </a:schemeClr>
                </a:solidFill>
              </a:rPr>
              <a:t> Sylvie </a:t>
            </a:r>
            <a:r>
              <a:rPr lang="fr-FR" sz="1400" cap="small" dirty="0">
                <a:solidFill>
                  <a:schemeClr val="bg1">
                    <a:lumMod val="65000"/>
                  </a:schemeClr>
                </a:solidFill>
              </a:rPr>
              <a:t>Octobre</a:t>
            </a:r>
            <a:r>
              <a:rPr lang="fr-FR" sz="1400" dirty="0">
                <a:solidFill>
                  <a:schemeClr val="bg1">
                    <a:lumMod val="65000"/>
                  </a:schemeClr>
                </a:solidFill>
              </a:rPr>
              <a:t> (sous la </a:t>
            </a:r>
            <a:r>
              <a:rPr lang="fr-FR" sz="1400" dirty="0" err="1">
                <a:solidFill>
                  <a:schemeClr val="bg1">
                    <a:lumMod val="65000"/>
                  </a:schemeClr>
                </a:solidFill>
              </a:rPr>
              <a:t>dir</a:t>
            </a:r>
            <a:r>
              <a:rPr lang="fr-FR" sz="1400" dirty="0">
                <a:solidFill>
                  <a:schemeClr val="bg1">
                    <a:lumMod val="65000"/>
                  </a:schemeClr>
                </a:solidFill>
              </a:rPr>
              <a:t>. de), </a:t>
            </a:r>
            <a:r>
              <a:rPr lang="fr-FR" sz="1400" i="1" dirty="0">
                <a:solidFill>
                  <a:schemeClr val="bg1">
                    <a:lumMod val="65000"/>
                  </a:schemeClr>
                </a:solidFill>
              </a:rPr>
              <a:t>Questions de genre, questions de culture</a:t>
            </a:r>
            <a:r>
              <a:rPr lang="fr-FR" sz="1400" dirty="0">
                <a:solidFill>
                  <a:schemeClr val="bg1">
                    <a:lumMod val="65000"/>
                  </a:schemeClr>
                </a:solidFill>
              </a:rPr>
              <a:t>, Paris, DEPS-ministère de la Culture et de la Communication, 2014, pp. 27-51</a:t>
            </a:r>
          </a:p>
        </p:txBody>
      </p:sp>
    </p:spTree>
    <p:extLst>
      <p:ext uri="{BB962C8B-B14F-4D97-AF65-F5344CB8AC3E}">
        <p14:creationId xmlns:p14="http://schemas.microsoft.com/office/powerpoint/2010/main" val="192903511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762890" y="0"/>
            <a:ext cx="3295043" cy="461665"/>
          </a:xfrm>
          <a:prstGeom prst="rect">
            <a:avLst/>
          </a:prstGeom>
        </p:spPr>
        <p:txBody>
          <a:bodyPr wrap="none">
            <a:spAutoFit/>
          </a:bodyPr>
          <a:lstStyle/>
          <a:p>
            <a:pPr algn="ctr"/>
            <a:r>
              <a:rPr lang="fr-FR" sz="2400" b="1" dirty="0" smtClean="0">
                <a:solidFill>
                  <a:srgbClr val="E46C0A"/>
                </a:solidFill>
              </a:rPr>
              <a:t>Terrain et méthodologie</a:t>
            </a:r>
            <a:endParaRPr lang="fr-FR" sz="2400" dirty="0" smtClean="0">
              <a:solidFill>
                <a:srgbClr val="E46C0A"/>
              </a:solidFill>
            </a:endParaRPr>
          </a:p>
        </p:txBody>
      </p:sp>
      <p:sp>
        <p:nvSpPr>
          <p:cNvPr id="12" name="Rectangle 11"/>
          <p:cNvSpPr/>
          <p:nvPr/>
        </p:nvSpPr>
        <p:spPr>
          <a:xfrm>
            <a:off x="8057933" y="5892425"/>
            <a:ext cx="1086070" cy="965573"/>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ZoneTexte 14"/>
          <p:cNvSpPr txBox="1"/>
          <p:nvPr/>
        </p:nvSpPr>
        <p:spPr>
          <a:xfrm>
            <a:off x="8057933" y="1"/>
            <a:ext cx="1086069" cy="6247865"/>
          </a:xfrm>
          <a:prstGeom prst="rect">
            <a:avLst/>
          </a:prstGeom>
          <a:solidFill>
            <a:schemeClr val="accent6">
              <a:lumMod val="75000"/>
            </a:schemeClr>
          </a:solidFill>
        </p:spPr>
        <p:txBody>
          <a:bodyPr wrap="square" rtlCol="0">
            <a:spAutoFit/>
          </a:bodyPr>
          <a:lstStyle/>
          <a:p>
            <a:pPr algn="ctr"/>
            <a:r>
              <a:rPr lang="fr-FR" sz="1200" b="1" dirty="0" smtClean="0">
                <a:solidFill>
                  <a:schemeClr val="accent5">
                    <a:lumMod val="75000"/>
                  </a:schemeClr>
                </a:solidFill>
              </a:rPr>
              <a:t>Tous (in)égaux devant la culture scientifique ?</a:t>
            </a:r>
            <a:endParaRPr lang="fr-FR" sz="1300" b="1" dirty="0" smtClean="0">
              <a:solidFill>
                <a:schemeClr val="accent5">
                  <a:lumMod val="75000"/>
                </a:schemeClr>
              </a:solidFill>
            </a:endParaRPr>
          </a:p>
          <a:p>
            <a:pPr algn="ctr"/>
            <a:endParaRPr lang="fr-FR" sz="1200" b="1" dirty="0" smtClean="0">
              <a:solidFill>
                <a:schemeClr val="bg1"/>
              </a:solidFill>
            </a:endParaRPr>
          </a:p>
          <a:p>
            <a:pPr algn="ctr"/>
            <a:r>
              <a:rPr lang="fr-FR" sz="1200" b="1" dirty="0" smtClean="0">
                <a:solidFill>
                  <a:schemeClr val="accent6">
                    <a:lumMod val="60000"/>
                    <a:lumOff val="40000"/>
                  </a:schemeClr>
                </a:solidFill>
              </a:rPr>
              <a:t>Introduction</a:t>
            </a:r>
          </a:p>
          <a:p>
            <a:pPr algn="ctr"/>
            <a:endParaRPr lang="fr-FR" sz="1200" b="1" dirty="0">
              <a:solidFill>
                <a:schemeClr val="bg1"/>
              </a:solidFill>
            </a:endParaRPr>
          </a:p>
          <a:p>
            <a:pPr algn="ctr"/>
            <a:r>
              <a:rPr lang="fr-FR" sz="1200" b="1" dirty="0" smtClean="0">
                <a:solidFill>
                  <a:schemeClr val="bg1"/>
                </a:solidFill>
              </a:rPr>
              <a:t>Terrain et méthodologie</a:t>
            </a:r>
          </a:p>
          <a:p>
            <a:pPr algn="ctr"/>
            <a:endParaRPr lang="fr-FR" sz="2800" dirty="0" smtClean="0">
              <a:solidFill>
                <a:schemeClr val="accent6">
                  <a:lumMod val="75000"/>
                </a:schemeClr>
              </a:solidFill>
            </a:endParaRPr>
          </a:p>
          <a:p>
            <a:pPr algn="ctr"/>
            <a:endParaRPr lang="fr-FR" sz="2800" dirty="0">
              <a:solidFill>
                <a:schemeClr val="accent6">
                  <a:lumMod val="75000"/>
                </a:schemeClr>
              </a:solidFill>
            </a:endParaRPr>
          </a:p>
          <a:p>
            <a:pPr algn="ctr"/>
            <a:endParaRPr lang="fr-FR" sz="2800" dirty="0" smtClean="0">
              <a:solidFill>
                <a:schemeClr val="accent6">
                  <a:lumMod val="75000"/>
                </a:schemeClr>
              </a:solidFill>
            </a:endParaRPr>
          </a:p>
          <a:p>
            <a:pPr algn="ctr"/>
            <a:endParaRPr lang="fr-FR" sz="2800" dirty="0">
              <a:solidFill>
                <a:schemeClr val="accent6">
                  <a:lumMod val="75000"/>
                </a:schemeClr>
              </a:solidFill>
            </a:endParaRPr>
          </a:p>
          <a:p>
            <a:pPr algn="ctr"/>
            <a:endParaRPr lang="fr-FR" sz="2800" dirty="0" smtClean="0">
              <a:solidFill>
                <a:schemeClr val="accent6">
                  <a:lumMod val="75000"/>
                </a:schemeClr>
              </a:solidFill>
            </a:endParaRPr>
          </a:p>
          <a:p>
            <a:pPr algn="ctr"/>
            <a:endParaRPr lang="fr-FR" sz="2800" dirty="0" smtClean="0">
              <a:solidFill>
                <a:schemeClr val="accent6">
                  <a:lumMod val="75000"/>
                </a:schemeClr>
              </a:solidFill>
            </a:endParaRPr>
          </a:p>
          <a:p>
            <a:pPr algn="ctr"/>
            <a:endParaRPr lang="fr-FR" sz="2800" dirty="0" smtClean="0">
              <a:solidFill>
                <a:schemeClr val="accent6">
                  <a:lumMod val="75000"/>
                </a:schemeClr>
              </a:solidFill>
            </a:endParaRPr>
          </a:p>
          <a:p>
            <a:pPr algn="ctr"/>
            <a:endParaRPr lang="fr-FR" sz="2800" dirty="0" smtClean="0">
              <a:solidFill>
                <a:schemeClr val="accent6">
                  <a:lumMod val="75000"/>
                </a:schemeClr>
              </a:solidFill>
            </a:endParaRPr>
          </a:p>
          <a:p>
            <a:pPr algn="ctr"/>
            <a:endParaRPr lang="fr-FR" sz="2800" dirty="0" smtClean="0">
              <a:solidFill>
                <a:schemeClr val="accent6">
                  <a:lumMod val="75000"/>
                </a:schemeClr>
              </a:solidFill>
            </a:endParaRPr>
          </a:p>
          <a:p>
            <a:pPr algn="ctr"/>
            <a:endParaRPr lang="fr-FR" sz="2800" dirty="0" smtClean="0">
              <a:solidFill>
                <a:schemeClr val="accent6">
                  <a:lumMod val="75000"/>
                </a:schemeClr>
              </a:solidFill>
            </a:endParaRPr>
          </a:p>
        </p:txBody>
      </p:sp>
      <p:sp>
        <p:nvSpPr>
          <p:cNvPr id="16" name="Rectangle 15"/>
          <p:cNvSpPr/>
          <p:nvPr/>
        </p:nvSpPr>
        <p:spPr>
          <a:xfrm>
            <a:off x="8057933" y="5892427"/>
            <a:ext cx="1086070" cy="965573"/>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ZoneTexte 16"/>
          <p:cNvSpPr txBox="1"/>
          <p:nvPr/>
        </p:nvSpPr>
        <p:spPr>
          <a:xfrm>
            <a:off x="574172" y="1007764"/>
            <a:ext cx="3286628" cy="4001095"/>
          </a:xfrm>
          <a:prstGeom prst="rect">
            <a:avLst/>
          </a:prstGeom>
          <a:noFill/>
          <a:ln>
            <a:noFill/>
          </a:ln>
        </p:spPr>
        <p:txBody>
          <a:bodyPr wrap="square" rtlCol="0">
            <a:spAutoFit/>
          </a:bodyPr>
          <a:lstStyle/>
          <a:p>
            <a:pPr algn="just"/>
            <a:r>
              <a:rPr lang="fr-FR" sz="1600" b="1" dirty="0" smtClean="0">
                <a:solidFill>
                  <a:schemeClr val="accent5">
                    <a:lumMod val="75000"/>
                  </a:schemeClr>
                </a:solidFill>
              </a:rPr>
              <a:t>Méthodologie et terrain</a:t>
            </a:r>
          </a:p>
          <a:p>
            <a:pPr algn="just"/>
            <a:endParaRPr lang="fr-FR" sz="1400" b="1" dirty="0" smtClean="0"/>
          </a:p>
          <a:p>
            <a:pPr algn="just"/>
            <a:r>
              <a:rPr lang="fr-FR" sz="1400" b="1" dirty="0"/>
              <a:t>2011 – </a:t>
            </a:r>
            <a:r>
              <a:rPr lang="fr-FR" sz="1400" b="1" dirty="0" smtClean="0"/>
              <a:t>2013</a:t>
            </a:r>
          </a:p>
          <a:p>
            <a:pPr algn="just"/>
            <a:r>
              <a:rPr lang="fr-FR" sz="1400" dirty="0"/>
              <a:t>E</a:t>
            </a:r>
            <a:r>
              <a:rPr lang="fr-FR" sz="1400" dirty="0" smtClean="0"/>
              <a:t>nquête à l’occasion d’un séminaire </a:t>
            </a:r>
            <a:r>
              <a:rPr lang="fr-FR" sz="1400" dirty="0"/>
              <a:t>de recherche à l’ENS de Lyon </a:t>
            </a:r>
            <a:r>
              <a:rPr lang="fr-FR" sz="1400" dirty="0" smtClean="0"/>
              <a:t> </a:t>
            </a:r>
          </a:p>
          <a:p>
            <a:pPr algn="just"/>
            <a:r>
              <a:rPr lang="fr-FR" sz="1400" dirty="0" smtClean="0"/>
              <a:t>(</a:t>
            </a:r>
            <a:r>
              <a:rPr lang="fr-FR" sz="1400" cap="small" dirty="0"/>
              <a:t>Détrez</a:t>
            </a:r>
            <a:r>
              <a:rPr lang="fr-FR" sz="1400" dirty="0"/>
              <a:t> et </a:t>
            </a:r>
            <a:r>
              <a:rPr lang="fr-FR" sz="1400" cap="small" dirty="0" err="1"/>
              <a:t>Piluso</a:t>
            </a:r>
            <a:r>
              <a:rPr lang="fr-FR" sz="1400" cap="small" dirty="0"/>
              <a:t> 2014)</a:t>
            </a:r>
            <a:endParaRPr lang="fr-FR" sz="1400" dirty="0"/>
          </a:p>
          <a:p>
            <a:pPr algn="just"/>
            <a:endParaRPr lang="fr-FR" sz="1400" b="1" dirty="0" smtClean="0"/>
          </a:p>
          <a:p>
            <a:pPr algn="just"/>
            <a:r>
              <a:rPr lang="fr-FR" sz="1400" b="1" dirty="0" smtClean="0"/>
              <a:t>2013 </a:t>
            </a:r>
            <a:r>
              <a:rPr lang="fr-FR" sz="1400" dirty="0" smtClean="0"/>
              <a:t>– </a:t>
            </a:r>
            <a:r>
              <a:rPr lang="fr-FR" sz="1400" b="1" dirty="0" smtClean="0"/>
              <a:t>présent</a:t>
            </a:r>
          </a:p>
          <a:p>
            <a:pPr algn="just"/>
            <a:r>
              <a:rPr lang="fr-FR" sz="1400" dirty="0" smtClean="0"/>
              <a:t>Étude qualitative longitudinale et entrée par un public déterminé : une cohorte d’enfants d’un quartier populaire de Lyon</a:t>
            </a:r>
          </a:p>
          <a:p>
            <a:pPr algn="just"/>
            <a:endParaRPr lang="fr-FR" sz="1400" dirty="0"/>
          </a:p>
          <a:p>
            <a:pPr algn="just"/>
            <a:r>
              <a:rPr lang="fr-FR" sz="1400" dirty="0" smtClean="0"/>
              <a:t>52 enfants suivi pendant 4 ans, du CM1 (9-10 ans) à la 5</a:t>
            </a:r>
            <a:r>
              <a:rPr lang="fr-FR" sz="1400" baseline="30000" dirty="0" smtClean="0"/>
              <a:t>e</a:t>
            </a:r>
            <a:r>
              <a:rPr lang="fr-FR" sz="1400" dirty="0" smtClean="0"/>
              <a:t> (12-13 ans). 30 garçons et 22 filles.</a:t>
            </a:r>
          </a:p>
          <a:p>
            <a:pPr algn="just"/>
            <a:endParaRPr lang="fr-FR" sz="1400" dirty="0"/>
          </a:p>
          <a:p>
            <a:pPr algn="just"/>
            <a:r>
              <a:rPr lang="fr-FR" sz="1400" dirty="0" smtClean="0"/>
              <a:t>Entretiens individuels semi-directifs en fin de CM2</a:t>
            </a:r>
            <a:endParaRPr lang="fr-FR" sz="1400" dirty="0"/>
          </a:p>
        </p:txBody>
      </p:sp>
      <p:sp>
        <p:nvSpPr>
          <p:cNvPr id="18" name="Titre 1"/>
          <p:cNvSpPr txBox="1">
            <a:spLocks/>
          </p:cNvSpPr>
          <p:nvPr/>
        </p:nvSpPr>
        <p:spPr>
          <a:xfrm>
            <a:off x="389466" y="5732484"/>
            <a:ext cx="7450667" cy="1030763"/>
          </a:xfrm>
          <a:prstGeom prst="rect">
            <a:avLst/>
          </a:prstGeom>
          <a:ln w="12700" cap="flat" cmpd="sng" algn="ctr">
            <a:solidFill>
              <a:schemeClr val="accent6">
                <a:lumMod val="75000"/>
              </a:schemeClr>
            </a:solidFill>
            <a:prstDash val="solid"/>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spcAft>
                <a:spcPts val="600"/>
              </a:spcAft>
            </a:pPr>
            <a:r>
              <a:rPr lang="en-US" sz="1400" b="1" dirty="0" err="1" smtClean="0">
                <a:solidFill>
                  <a:schemeClr val="accent5">
                    <a:lumMod val="75000"/>
                  </a:schemeClr>
                </a:solidFill>
              </a:rPr>
              <a:t>Références</a:t>
            </a:r>
            <a:endParaRPr lang="en-US" sz="1400" i="1" dirty="0" smtClean="0">
              <a:solidFill>
                <a:srgbClr val="7F7F7F"/>
              </a:solidFill>
            </a:endParaRPr>
          </a:p>
          <a:p>
            <a:pPr algn="l"/>
            <a:r>
              <a:rPr lang="fr-FR" sz="1400" dirty="0">
                <a:solidFill>
                  <a:schemeClr val="bg1">
                    <a:lumMod val="65000"/>
                  </a:schemeClr>
                </a:solidFill>
              </a:rPr>
              <a:t>Christine </a:t>
            </a:r>
            <a:r>
              <a:rPr lang="fr-FR" sz="1400" cap="small" dirty="0">
                <a:solidFill>
                  <a:schemeClr val="bg1">
                    <a:lumMod val="65000"/>
                  </a:schemeClr>
                </a:solidFill>
              </a:rPr>
              <a:t>Détrez</a:t>
            </a:r>
            <a:r>
              <a:rPr lang="fr-FR" sz="1400" dirty="0">
                <a:solidFill>
                  <a:schemeClr val="bg1">
                    <a:lumMod val="65000"/>
                  </a:schemeClr>
                </a:solidFill>
              </a:rPr>
              <a:t> et Claire </a:t>
            </a:r>
            <a:r>
              <a:rPr lang="fr-FR" sz="1400" cap="small" dirty="0" err="1">
                <a:solidFill>
                  <a:schemeClr val="bg1">
                    <a:lumMod val="65000"/>
                  </a:schemeClr>
                </a:solidFill>
              </a:rPr>
              <a:t>Piluso</a:t>
            </a:r>
            <a:r>
              <a:rPr lang="fr-FR" sz="1400" dirty="0">
                <a:solidFill>
                  <a:schemeClr val="bg1">
                    <a:lumMod val="65000"/>
                  </a:schemeClr>
                </a:solidFill>
              </a:rPr>
              <a:t>, « La culture scientifique, une culture au masculin », </a:t>
            </a:r>
            <a:r>
              <a:rPr lang="fr-FR" sz="1400" i="1" dirty="0">
                <a:solidFill>
                  <a:schemeClr val="bg1">
                    <a:lumMod val="65000"/>
                  </a:schemeClr>
                </a:solidFill>
              </a:rPr>
              <a:t>in</a:t>
            </a:r>
            <a:r>
              <a:rPr lang="fr-FR" sz="1400" dirty="0">
                <a:solidFill>
                  <a:schemeClr val="bg1">
                    <a:lumMod val="65000"/>
                  </a:schemeClr>
                </a:solidFill>
              </a:rPr>
              <a:t> Sylvie </a:t>
            </a:r>
            <a:r>
              <a:rPr lang="fr-FR" sz="1400" cap="small" dirty="0">
                <a:solidFill>
                  <a:schemeClr val="bg1">
                    <a:lumMod val="65000"/>
                  </a:schemeClr>
                </a:solidFill>
              </a:rPr>
              <a:t>Octobre</a:t>
            </a:r>
            <a:r>
              <a:rPr lang="fr-FR" sz="1400" dirty="0">
                <a:solidFill>
                  <a:schemeClr val="bg1">
                    <a:lumMod val="65000"/>
                  </a:schemeClr>
                </a:solidFill>
              </a:rPr>
              <a:t> (sous la </a:t>
            </a:r>
            <a:r>
              <a:rPr lang="fr-FR" sz="1400" dirty="0" err="1">
                <a:solidFill>
                  <a:schemeClr val="bg1">
                    <a:lumMod val="65000"/>
                  </a:schemeClr>
                </a:solidFill>
              </a:rPr>
              <a:t>dir</a:t>
            </a:r>
            <a:r>
              <a:rPr lang="fr-FR" sz="1400" dirty="0">
                <a:solidFill>
                  <a:schemeClr val="bg1">
                    <a:lumMod val="65000"/>
                  </a:schemeClr>
                </a:solidFill>
              </a:rPr>
              <a:t>. de), </a:t>
            </a:r>
            <a:r>
              <a:rPr lang="fr-FR" sz="1400" i="1" dirty="0">
                <a:solidFill>
                  <a:schemeClr val="bg1">
                    <a:lumMod val="65000"/>
                  </a:schemeClr>
                </a:solidFill>
              </a:rPr>
              <a:t>Questions de genre, questions de culture</a:t>
            </a:r>
            <a:r>
              <a:rPr lang="fr-FR" sz="1400" dirty="0">
                <a:solidFill>
                  <a:schemeClr val="bg1">
                    <a:lumMod val="65000"/>
                  </a:schemeClr>
                </a:solidFill>
              </a:rPr>
              <a:t>, Paris, DEPS-ministère de la Culture et de la Communication, 2014, pp. 27-51</a:t>
            </a:r>
          </a:p>
        </p:txBody>
      </p:sp>
      <p:sp>
        <p:nvSpPr>
          <p:cNvPr id="19" name="ZoneTexte 18"/>
          <p:cNvSpPr txBox="1"/>
          <p:nvPr/>
        </p:nvSpPr>
        <p:spPr>
          <a:xfrm>
            <a:off x="4254500" y="995422"/>
            <a:ext cx="3098800" cy="4606389"/>
          </a:xfrm>
          <a:prstGeom prst="rect">
            <a:avLst/>
          </a:prstGeom>
          <a:noFill/>
          <a:ln>
            <a:noFill/>
          </a:ln>
        </p:spPr>
        <p:txBody>
          <a:bodyPr wrap="square" rtlCol="0">
            <a:spAutoFit/>
          </a:bodyPr>
          <a:lstStyle/>
          <a:p>
            <a:r>
              <a:rPr lang="fr-FR" sz="1600" b="1" dirty="0" smtClean="0">
                <a:solidFill>
                  <a:schemeClr val="accent5">
                    <a:lumMod val="75000"/>
                  </a:schemeClr>
                </a:solidFill>
              </a:rPr>
              <a:t>Caractéristiques sociales des </a:t>
            </a:r>
            <a:r>
              <a:rPr lang="fr-FR" sz="1600" b="1" dirty="0" err="1" smtClean="0">
                <a:solidFill>
                  <a:schemeClr val="accent5">
                    <a:lumMod val="75000"/>
                  </a:schemeClr>
                </a:solidFill>
              </a:rPr>
              <a:t>enquêté·es</a:t>
            </a:r>
            <a:endParaRPr lang="fr-FR" sz="1600" b="1" dirty="0" smtClean="0">
              <a:solidFill>
                <a:schemeClr val="accent5">
                  <a:lumMod val="75000"/>
                </a:schemeClr>
              </a:solidFill>
            </a:endParaRPr>
          </a:p>
          <a:p>
            <a:pPr algn="just"/>
            <a:endParaRPr lang="fr-FR" sz="1400" dirty="0" smtClean="0"/>
          </a:p>
          <a:p>
            <a:pPr algn="just"/>
            <a:r>
              <a:rPr lang="fr-FR" sz="1400" dirty="0" smtClean="0"/>
              <a:t>Pour les cinq IRIS où habitent les familles concernées et où se situent les établissements :</a:t>
            </a:r>
          </a:p>
          <a:p>
            <a:pPr algn="just"/>
            <a:endParaRPr lang="fr-FR" sz="1400" baseline="30000" dirty="0"/>
          </a:p>
          <a:p>
            <a:pPr marL="285750" indent="-285750">
              <a:buFontTx/>
              <a:buChar char="•"/>
            </a:pPr>
            <a:r>
              <a:rPr lang="fr-FR" sz="1400" dirty="0" smtClean="0"/>
              <a:t>43,2 % de classes populaires (ouvriers + employés) – 28,5 % pour l’arrondissement</a:t>
            </a:r>
          </a:p>
          <a:p>
            <a:pPr marL="285750" indent="-285750" algn="just">
              <a:buFontTx/>
              <a:buChar char="•"/>
            </a:pPr>
            <a:endParaRPr lang="fr-FR" sz="1400" dirty="0" smtClean="0"/>
          </a:p>
          <a:p>
            <a:pPr marL="285750" indent="-285750">
              <a:buFontTx/>
              <a:buChar char="•"/>
            </a:pPr>
            <a:r>
              <a:rPr lang="fr-FR" sz="1400" dirty="0" smtClean="0"/>
              <a:t>44,4 % d’immigrés et étrangers – 20,6 % pour </a:t>
            </a:r>
            <a:r>
              <a:rPr lang="fr-FR" sz="1400" dirty="0"/>
              <a:t>l’arrondissement</a:t>
            </a:r>
          </a:p>
          <a:p>
            <a:pPr algn="just"/>
            <a:endParaRPr lang="fr-FR" sz="1400" dirty="0" smtClean="0"/>
          </a:p>
          <a:p>
            <a:pPr algn="just"/>
            <a:r>
              <a:rPr lang="fr-FR" sz="1400" dirty="0" smtClean="0"/>
              <a:t>90 % des enfants interrogés ont au moins un parent immigré de première génération.</a:t>
            </a:r>
          </a:p>
          <a:p>
            <a:pPr algn="just"/>
            <a:endParaRPr lang="fr-FR" sz="1400" dirty="0" smtClean="0"/>
          </a:p>
          <a:p>
            <a:pPr algn="just"/>
            <a:r>
              <a:rPr lang="fr-FR" sz="1400" dirty="0" smtClean="0"/>
              <a:t>77 % au moins ont des parents ouvriers ou employés.</a:t>
            </a:r>
          </a:p>
          <a:p>
            <a:pPr marL="285750" indent="-285750" algn="just">
              <a:buFont typeface="Arial"/>
              <a:buChar char="•"/>
            </a:pPr>
            <a:endParaRPr lang="fr-FR" sz="1400" dirty="0"/>
          </a:p>
        </p:txBody>
      </p:sp>
    </p:spTree>
    <p:extLst>
      <p:ext uri="{BB962C8B-B14F-4D97-AF65-F5344CB8AC3E}">
        <p14:creationId xmlns:p14="http://schemas.microsoft.com/office/powerpoint/2010/main" val="55933473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96240" y="2143760"/>
            <a:ext cx="7254240" cy="1815882"/>
          </a:xfrm>
          <a:prstGeom prst="rect">
            <a:avLst/>
          </a:prstGeom>
        </p:spPr>
        <p:txBody>
          <a:bodyPr wrap="square">
            <a:spAutoFit/>
          </a:bodyPr>
          <a:lstStyle/>
          <a:p>
            <a:pPr algn="ctr"/>
            <a:r>
              <a:rPr lang="fr-FR" sz="2800" b="1" dirty="0" smtClean="0">
                <a:solidFill>
                  <a:srgbClr val="E46C0A"/>
                </a:solidFill>
              </a:rPr>
              <a:t>« Science bleue, science rose » </a:t>
            </a:r>
          </a:p>
          <a:p>
            <a:pPr algn="ctr"/>
            <a:endParaRPr lang="fr-FR" sz="2800" b="1" dirty="0" smtClean="0">
              <a:solidFill>
                <a:srgbClr val="E46C0A"/>
              </a:solidFill>
            </a:endParaRPr>
          </a:p>
          <a:p>
            <a:pPr algn="ctr"/>
            <a:r>
              <a:rPr lang="fr-FR" sz="2800" b="1" dirty="0" smtClean="0">
                <a:solidFill>
                  <a:srgbClr val="E46C0A"/>
                </a:solidFill>
              </a:rPr>
              <a:t>Colorations </a:t>
            </a:r>
            <a:r>
              <a:rPr lang="fr-FR" sz="2800" b="1" dirty="0" err="1" smtClean="0">
                <a:solidFill>
                  <a:srgbClr val="E46C0A"/>
                </a:solidFill>
              </a:rPr>
              <a:t>genrées</a:t>
            </a:r>
            <a:r>
              <a:rPr lang="fr-FR" sz="2800" b="1" dirty="0" smtClean="0">
                <a:solidFill>
                  <a:srgbClr val="E46C0A"/>
                </a:solidFill>
              </a:rPr>
              <a:t> dans la production culturelle scientifique</a:t>
            </a:r>
            <a:endParaRPr lang="fr-FR" sz="2800" dirty="0" smtClean="0">
              <a:solidFill>
                <a:srgbClr val="E46C0A"/>
              </a:solidFill>
            </a:endParaRPr>
          </a:p>
        </p:txBody>
      </p:sp>
      <p:sp>
        <p:nvSpPr>
          <p:cNvPr id="19" name="ZoneTexte 18"/>
          <p:cNvSpPr txBox="1"/>
          <p:nvPr/>
        </p:nvSpPr>
        <p:spPr>
          <a:xfrm>
            <a:off x="8057933" y="1"/>
            <a:ext cx="1086069" cy="6370975"/>
          </a:xfrm>
          <a:prstGeom prst="rect">
            <a:avLst/>
          </a:prstGeom>
          <a:solidFill>
            <a:schemeClr val="accent6">
              <a:lumMod val="75000"/>
            </a:schemeClr>
          </a:solidFill>
        </p:spPr>
        <p:txBody>
          <a:bodyPr wrap="square" rtlCol="0">
            <a:spAutoFit/>
          </a:bodyPr>
          <a:lstStyle/>
          <a:p>
            <a:pPr algn="ctr"/>
            <a:r>
              <a:rPr lang="fr-FR" sz="1200" b="1" dirty="0" smtClean="0">
                <a:solidFill>
                  <a:schemeClr val="accent5">
                    <a:lumMod val="75000"/>
                  </a:schemeClr>
                </a:solidFill>
              </a:rPr>
              <a:t>Tous (in)égaux devant la culture scientifique ?</a:t>
            </a:r>
            <a:endParaRPr lang="fr-FR" sz="1300" b="1" dirty="0" smtClean="0">
              <a:solidFill>
                <a:schemeClr val="accent5">
                  <a:lumMod val="75000"/>
                </a:schemeClr>
              </a:solidFill>
            </a:endParaRPr>
          </a:p>
          <a:p>
            <a:pPr algn="ctr"/>
            <a:endParaRPr lang="fr-FR" sz="1200" b="1" dirty="0" smtClean="0">
              <a:solidFill>
                <a:schemeClr val="bg1"/>
              </a:solidFill>
            </a:endParaRPr>
          </a:p>
          <a:p>
            <a:pPr algn="ctr"/>
            <a:r>
              <a:rPr lang="fr-FR" sz="1200" b="1" dirty="0" smtClean="0">
                <a:solidFill>
                  <a:schemeClr val="accent6">
                    <a:lumMod val="60000"/>
                    <a:lumOff val="40000"/>
                  </a:schemeClr>
                </a:solidFill>
              </a:rPr>
              <a:t>Introduction</a:t>
            </a:r>
          </a:p>
          <a:p>
            <a:pPr algn="ctr"/>
            <a:endParaRPr lang="fr-FR" sz="1200" b="1" dirty="0">
              <a:solidFill>
                <a:schemeClr val="bg1"/>
              </a:solidFill>
            </a:endParaRPr>
          </a:p>
          <a:p>
            <a:pPr algn="ctr"/>
            <a:r>
              <a:rPr lang="fr-FR" sz="1200" b="1" dirty="0" smtClean="0">
                <a:solidFill>
                  <a:schemeClr val="accent6">
                    <a:lumMod val="60000"/>
                    <a:lumOff val="40000"/>
                  </a:schemeClr>
                </a:solidFill>
              </a:rPr>
              <a:t>Terrain et méthodologie</a:t>
            </a:r>
          </a:p>
          <a:p>
            <a:pPr algn="ctr"/>
            <a:endParaRPr lang="fr-FR" sz="1200" b="1" dirty="0">
              <a:solidFill>
                <a:schemeClr val="bg1"/>
              </a:solidFill>
            </a:endParaRPr>
          </a:p>
          <a:p>
            <a:pPr algn="ctr"/>
            <a:r>
              <a:rPr lang="fr-FR" sz="1200" b="1" dirty="0" smtClean="0">
                <a:solidFill>
                  <a:schemeClr val="bg1"/>
                </a:solidFill>
              </a:rPr>
              <a:t>Science bleue, science rose</a:t>
            </a:r>
          </a:p>
          <a:p>
            <a:pPr algn="ctr"/>
            <a:endParaRPr lang="fr-FR" sz="2800" dirty="0" smtClean="0">
              <a:solidFill>
                <a:schemeClr val="accent6">
                  <a:lumMod val="75000"/>
                </a:schemeClr>
              </a:solidFill>
            </a:endParaRPr>
          </a:p>
          <a:p>
            <a:pPr algn="ctr"/>
            <a:endParaRPr lang="fr-FR" sz="2800" dirty="0">
              <a:solidFill>
                <a:schemeClr val="accent6">
                  <a:lumMod val="75000"/>
                </a:schemeClr>
              </a:solidFill>
            </a:endParaRPr>
          </a:p>
          <a:p>
            <a:pPr algn="ctr"/>
            <a:endParaRPr lang="fr-FR" sz="2800" dirty="0" smtClean="0">
              <a:solidFill>
                <a:schemeClr val="accent6">
                  <a:lumMod val="75000"/>
                </a:schemeClr>
              </a:solidFill>
            </a:endParaRPr>
          </a:p>
          <a:p>
            <a:pPr algn="ctr"/>
            <a:endParaRPr lang="fr-FR" sz="2800" dirty="0">
              <a:solidFill>
                <a:schemeClr val="accent6">
                  <a:lumMod val="75000"/>
                </a:schemeClr>
              </a:solidFill>
            </a:endParaRPr>
          </a:p>
          <a:p>
            <a:pPr algn="ctr"/>
            <a:endParaRPr lang="fr-FR" sz="2800" dirty="0" smtClean="0">
              <a:solidFill>
                <a:schemeClr val="accent6">
                  <a:lumMod val="75000"/>
                </a:schemeClr>
              </a:solidFill>
            </a:endParaRPr>
          </a:p>
          <a:p>
            <a:pPr algn="ctr"/>
            <a:endParaRPr lang="fr-FR" sz="2800" dirty="0" smtClean="0">
              <a:solidFill>
                <a:schemeClr val="accent6">
                  <a:lumMod val="75000"/>
                </a:schemeClr>
              </a:solidFill>
            </a:endParaRPr>
          </a:p>
          <a:p>
            <a:pPr algn="ctr"/>
            <a:endParaRPr lang="fr-FR" sz="2800" dirty="0" smtClean="0">
              <a:solidFill>
                <a:schemeClr val="accent6">
                  <a:lumMod val="75000"/>
                </a:schemeClr>
              </a:solidFill>
            </a:endParaRPr>
          </a:p>
          <a:p>
            <a:pPr algn="ctr"/>
            <a:endParaRPr lang="fr-FR" sz="2800" dirty="0" smtClean="0">
              <a:solidFill>
                <a:schemeClr val="accent6">
                  <a:lumMod val="75000"/>
                </a:schemeClr>
              </a:solidFill>
            </a:endParaRPr>
          </a:p>
          <a:p>
            <a:pPr algn="ctr"/>
            <a:endParaRPr lang="fr-FR" sz="2800" dirty="0" smtClean="0">
              <a:solidFill>
                <a:schemeClr val="accent6">
                  <a:lumMod val="75000"/>
                </a:schemeClr>
              </a:solidFill>
            </a:endParaRPr>
          </a:p>
        </p:txBody>
      </p:sp>
      <p:sp>
        <p:nvSpPr>
          <p:cNvPr id="20" name="Rectangle 19"/>
          <p:cNvSpPr/>
          <p:nvPr/>
        </p:nvSpPr>
        <p:spPr>
          <a:xfrm>
            <a:off x="8057933" y="5892427"/>
            <a:ext cx="1086070" cy="965573"/>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6815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3554</TotalTime>
  <Words>3122</Words>
  <Application>Microsoft Macintosh PowerPoint</Application>
  <PresentationFormat>Présentation à l'écran (4:3)</PresentationFormat>
  <Paragraphs>832</Paragraphs>
  <Slides>33</Slides>
  <Notes>16</Notes>
  <HiddenSlides>0</HiddenSlides>
  <MMClips>0</MMClips>
  <ScaleCrop>false</ScaleCrop>
  <HeadingPairs>
    <vt:vector size="4" baseType="variant">
      <vt:variant>
        <vt:lpstr>Thème</vt:lpstr>
      </vt:variant>
      <vt:variant>
        <vt:i4>1</vt:i4>
      </vt:variant>
      <vt:variant>
        <vt:lpstr>Titres des diapositives</vt:lpstr>
      </vt:variant>
      <vt:variant>
        <vt:i4>33</vt:i4>
      </vt:variant>
    </vt:vector>
  </HeadingPairs>
  <TitlesOfParts>
    <vt:vector size="34" baseType="lpstr">
      <vt:lpstr>Thème Office</vt:lpstr>
      <vt:lpstr>Filles et garçons : tous (in)égaux devant la culture scientifique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is (not) my thing”: the construction of differentiated relationships to science amongst working class children</dc:title>
  <dc:creator>Correcteur Correcteur</dc:creator>
  <cp:lastModifiedBy>Correcteur Correcteur</cp:lastModifiedBy>
  <cp:revision>116</cp:revision>
  <dcterms:created xsi:type="dcterms:W3CDTF">2017-01-18T14:03:03Z</dcterms:created>
  <dcterms:modified xsi:type="dcterms:W3CDTF">2017-01-24T09:22:40Z</dcterms:modified>
</cp:coreProperties>
</file>