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2" r:id="rId2"/>
  </p:sldMasterIdLst>
  <p:notesMasterIdLst>
    <p:notesMasterId r:id="rId22"/>
  </p:notesMasterIdLst>
  <p:handoutMasterIdLst>
    <p:handoutMasterId r:id="rId23"/>
  </p:handoutMasterIdLst>
  <p:sldIdLst>
    <p:sldId id="531" r:id="rId3"/>
    <p:sldId id="532" r:id="rId4"/>
    <p:sldId id="536" r:id="rId5"/>
    <p:sldId id="530" r:id="rId6"/>
    <p:sldId id="538" r:id="rId7"/>
    <p:sldId id="539" r:id="rId8"/>
    <p:sldId id="540" r:id="rId9"/>
    <p:sldId id="541" r:id="rId10"/>
    <p:sldId id="542" r:id="rId11"/>
    <p:sldId id="520" r:id="rId12"/>
    <p:sldId id="543" r:id="rId13"/>
    <p:sldId id="522" r:id="rId14"/>
    <p:sldId id="523" r:id="rId15"/>
    <p:sldId id="524" r:id="rId16"/>
    <p:sldId id="525" r:id="rId17"/>
    <p:sldId id="526" r:id="rId18"/>
    <p:sldId id="528" r:id="rId19"/>
    <p:sldId id="527" r:id="rId20"/>
    <p:sldId id="449" r:id="rId21"/>
  </p:sldIdLst>
  <p:sldSz cx="9906000" cy="6858000" type="A4"/>
  <p:notesSz cx="6858000" cy="9144000"/>
  <p:defaultTextStyle>
    <a:defPPr>
      <a:defRPr lang="fr-F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38">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808080"/>
    <a:srgbClr val="000066"/>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6494" autoAdjust="0"/>
  </p:normalViewPr>
  <p:slideViewPr>
    <p:cSldViewPr showGuides="1">
      <p:cViewPr varScale="1">
        <p:scale>
          <a:sx n="113" d="100"/>
          <a:sy n="113" d="100"/>
        </p:scale>
        <p:origin x="816" y="114"/>
      </p:cViewPr>
      <p:guideLst>
        <p:guide orient="horz" pos="3838"/>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24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8018F-3E34-4107-BCF3-C6B5767CFFC7}" type="datetimeFigureOut">
              <a:rPr lang="fr-FR" smtClean="0"/>
              <a:pPr/>
              <a:t>05/05/2016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CEA2D2-60A1-4B3B-8C85-82E2E52562DF}" type="slidenum">
              <a:rPr lang="fr-FR" smtClean="0"/>
              <a:pPr/>
              <a:t>‹N°›</a:t>
            </a:fld>
            <a:endParaRPr lang="fr-FR" dirty="0"/>
          </a:p>
        </p:txBody>
      </p:sp>
    </p:spTree>
    <p:extLst>
      <p:ext uri="{BB962C8B-B14F-4D97-AF65-F5344CB8AC3E}">
        <p14:creationId xmlns:p14="http://schemas.microsoft.com/office/powerpoint/2010/main" val="188430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fr-FR"/>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E69298B-5290-407C-AA65-33FCD2D34A91}" type="datetimeFigureOut">
              <a:rPr lang="fr-FR"/>
              <a:pPr>
                <a:defRPr/>
              </a:pPr>
              <a:t>05/05/2016</a:t>
            </a:fld>
            <a:endParaRPr lang="fr-FR"/>
          </a:p>
        </p:txBody>
      </p:sp>
      <p:sp>
        <p:nvSpPr>
          <p:cNvPr id="2970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fr-F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A7DDF7E-C45A-4D8F-94E7-81E3231674CC}" type="slidenum">
              <a:rPr lang="fr-FR"/>
              <a:pPr>
                <a:defRPr/>
              </a:pPr>
              <a:t>‹N°›</a:t>
            </a:fld>
            <a:endParaRPr lang="fr-FR"/>
          </a:p>
        </p:txBody>
      </p:sp>
    </p:spTree>
    <p:extLst>
      <p:ext uri="{BB962C8B-B14F-4D97-AF65-F5344CB8AC3E}">
        <p14:creationId xmlns:p14="http://schemas.microsoft.com/office/powerpoint/2010/main" val="3924705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9C11B-72EA-4AE2-8C35-386EBB822AAC}" type="slidenum">
              <a:rPr lang="fr-FR" altLang="fr-FR">
                <a:solidFill>
                  <a:srgbClr val="000000"/>
                </a:solidFill>
              </a:rPr>
              <a:pPr/>
              <a:t>1</a:t>
            </a:fld>
            <a:endParaRPr lang="fr-FR" altLang="fr-FR">
              <a:solidFill>
                <a:srgbClr val="000000"/>
              </a:solidFill>
            </a:endParaRPr>
          </a:p>
        </p:txBody>
      </p:sp>
      <p:sp>
        <p:nvSpPr>
          <p:cNvPr id="27650"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52828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A7DDF7E-C45A-4D8F-94E7-81E3231674CC}" type="slidenum">
              <a:rPr lang="fr-FR" smtClean="0"/>
              <a:pPr>
                <a:defRPr/>
              </a:pPr>
              <a:t>10</a:t>
            </a:fld>
            <a:endParaRPr lang="fr-FR"/>
          </a:p>
        </p:txBody>
      </p:sp>
    </p:spTree>
    <p:extLst>
      <p:ext uri="{BB962C8B-B14F-4D97-AF65-F5344CB8AC3E}">
        <p14:creationId xmlns:p14="http://schemas.microsoft.com/office/powerpoint/2010/main" val="1074280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81902-7E74-4FBE-A967-DB01012DD6DB}" type="slidenum">
              <a:rPr lang="fr-FR" altLang="fr-FR"/>
              <a:pPr/>
              <a:t>16</a:t>
            </a:fld>
            <a:endParaRPr lang="fr-FR" altLang="fr-F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6811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81902-7E74-4FBE-A967-DB01012DD6DB}" type="slidenum">
              <a:rPr lang="fr-FR" altLang="fr-FR"/>
              <a:pPr/>
              <a:t>17</a:t>
            </a:fld>
            <a:endParaRPr lang="fr-FR" altLang="fr-F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6811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2</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369604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3</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255341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A7DDF7E-C45A-4D8F-94E7-81E3231674CC}" type="slidenum">
              <a:rPr lang="fr-FR" smtClean="0"/>
              <a:pPr>
                <a:defRPr/>
              </a:pPr>
              <a:t>4</a:t>
            </a:fld>
            <a:endParaRPr lang="fr-FR"/>
          </a:p>
        </p:txBody>
      </p:sp>
    </p:spTree>
    <p:extLst>
      <p:ext uri="{BB962C8B-B14F-4D97-AF65-F5344CB8AC3E}">
        <p14:creationId xmlns:p14="http://schemas.microsoft.com/office/powerpoint/2010/main" val="218780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5</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187121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6</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252907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7</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335032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8</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a:p>
        </p:txBody>
      </p:sp>
    </p:spTree>
    <p:extLst>
      <p:ext uri="{BB962C8B-B14F-4D97-AF65-F5344CB8AC3E}">
        <p14:creationId xmlns:p14="http://schemas.microsoft.com/office/powerpoint/2010/main" val="170118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FFAA7-5BCE-46D0-A514-2D04DDBE1A5C}" type="slidenum">
              <a:rPr lang="fr-FR" altLang="fr-FR">
                <a:solidFill>
                  <a:srgbClr val="000000"/>
                </a:solidFill>
              </a:rPr>
              <a:pPr/>
              <a:t>9</a:t>
            </a:fld>
            <a:endParaRPr lang="fr-FR" altLang="fr-FR">
              <a:solidFill>
                <a:srgbClr val="000000"/>
              </a:solidFill>
            </a:endParaRPr>
          </a:p>
        </p:txBody>
      </p:sp>
      <p:sp>
        <p:nvSpPr>
          <p:cNvPr id="31746" name="Rectangle 2"/>
          <p:cNvSpPr>
            <a:spLocks noGrp="1" noRot="1" noChangeAspect="1" noChangeArrowheads="1" noTextEdit="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ltLang="fr-FR" dirty="0"/>
          </a:p>
        </p:txBody>
      </p:sp>
    </p:spTree>
    <p:extLst>
      <p:ext uri="{BB962C8B-B14F-4D97-AF65-F5344CB8AC3E}">
        <p14:creationId xmlns:p14="http://schemas.microsoft.com/office/powerpoint/2010/main" val="1908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0" y="0"/>
            <a:ext cx="4953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4099" name="AutoShape 1027"/>
          <p:cNvSpPr>
            <a:spLocks noChangeArrowheads="1"/>
          </p:cNvSpPr>
          <p:nvPr/>
        </p:nvSpPr>
        <p:spPr bwMode="auto">
          <a:xfrm>
            <a:off x="742950" y="990600"/>
            <a:ext cx="56134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4100" name="Rectangle 1028"/>
          <p:cNvSpPr>
            <a:spLocks noGrp="1" noChangeArrowheads="1"/>
          </p:cNvSpPr>
          <p:nvPr>
            <p:ph type="subTitle" idx="1"/>
          </p:nvPr>
        </p:nvSpPr>
        <p:spPr>
          <a:xfrm>
            <a:off x="5063067" y="2927350"/>
            <a:ext cx="3962400" cy="1822450"/>
          </a:xfrm>
        </p:spPr>
        <p:txBody>
          <a:bodyPr anchor="b"/>
          <a:lstStyle>
            <a:lvl1pPr marL="0" indent="0">
              <a:buFont typeface="Wingdings" panose="05000000000000000000" pitchFamily="2" charset="2"/>
              <a:buNone/>
              <a:defRPr>
                <a:solidFill>
                  <a:schemeClr val="tx2"/>
                </a:solidFill>
              </a:defRPr>
            </a:lvl1pPr>
          </a:lstStyle>
          <a:p>
            <a:pPr lvl="0"/>
            <a:r>
              <a:rPr lang="fr-FR" altLang="fr-FR" noProof="0" smtClean="0"/>
              <a:t>Cliquez pour modifier le style des sous-titres du masque</a:t>
            </a:r>
          </a:p>
        </p:txBody>
      </p:sp>
      <p:grpSp>
        <p:nvGrpSpPr>
          <p:cNvPr id="4101" name="Group 1029"/>
          <p:cNvGrpSpPr>
            <a:grpSpLocks/>
          </p:cNvGrpSpPr>
          <p:nvPr/>
        </p:nvGrpSpPr>
        <p:grpSpPr bwMode="auto">
          <a:xfrm>
            <a:off x="3934883" y="4889500"/>
            <a:ext cx="5283200" cy="319088"/>
            <a:chOff x="2288" y="3080"/>
            <a:chExt cx="3072" cy="201"/>
          </a:xfrm>
        </p:grpSpPr>
        <p:sp>
          <p:nvSpPr>
            <p:cNvPr id="4102" name="AutoShape 1030"/>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4103" name="AutoShape 1031"/>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
        <p:nvSpPr>
          <p:cNvPr id="4104" name="Rectangle 1032"/>
          <p:cNvSpPr>
            <a:spLocks noGrp="1" noChangeArrowheads="1"/>
          </p:cNvSpPr>
          <p:nvPr>
            <p:ph type="dt" sz="quarter" idx="2"/>
          </p:nvPr>
        </p:nvSpPr>
        <p:spPr>
          <a:xfrm>
            <a:off x="2889250" y="6553200"/>
            <a:ext cx="2063750" cy="304800"/>
          </a:xfrm>
        </p:spPr>
        <p:txBody>
          <a:bodyPr/>
          <a:lstStyle>
            <a:lvl1pPr>
              <a:defRPr>
                <a:solidFill>
                  <a:schemeClr val="bg1"/>
                </a:solidFill>
              </a:defRPr>
            </a:lvl1pPr>
          </a:lstStyle>
          <a:p>
            <a:endParaRPr lang="fr-FR" altLang="fr-FR">
              <a:solidFill>
                <a:srgbClr val="FFFFFF"/>
              </a:solidFill>
            </a:endParaRPr>
          </a:p>
        </p:txBody>
      </p:sp>
      <p:sp>
        <p:nvSpPr>
          <p:cNvPr id="4105" name="Rectangle 1033"/>
          <p:cNvSpPr>
            <a:spLocks noGrp="1" noChangeArrowheads="1"/>
          </p:cNvSpPr>
          <p:nvPr>
            <p:ph type="ftr" sz="quarter" idx="3"/>
          </p:nvPr>
        </p:nvSpPr>
        <p:spPr>
          <a:xfrm>
            <a:off x="5628879" y="6553200"/>
            <a:ext cx="3553090" cy="304800"/>
          </a:xfrm>
        </p:spPr>
        <p:txBody>
          <a:bodyPr/>
          <a:lstStyle>
            <a:lvl1pPr algn="r">
              <a:defRPr/>
            </a:lvl1pPr>
          </a:lstStyle>
          <a:p>
            <a:endParaRPr lang="fr-FR" altLang="fr-FR">
              <a:solidFill>
                <a:srgbClr val="003366"/>
              </a:solidFill>
            </a:endParaRPr>
          </a:p>
        </p:txBody>
      </p:sp>
      <p:sp>
        <p:nvSpPr>
          <p:cNvPr id="4106" name="Rectangle 1034"/>
          <p:cNvSpPr>
            <a:spLocks noGrp="1" noChangeArrowheads="1"/>
          </p:cNvSpPr>
          <p:nvPr>
            <p:ph type="sldNum" sz="quarter" idx="4"/>
          </p:nvPr>
        </p:nvSpPr>
        <p:spPr>
          <a:xfrm>
            <a:off x="10319" y="5955923"/>
            <a:ext cx="636323" cy="892552"/>
          </a:xfrm>
        </p:spPr>
        <p:txBody>
          <a:bodyPr anchorCtr="0"/>
          <a:lstStyle>
            <a:lvl1pPr>
              <a:defRPr/>
            </a:lvl1pPr>
          </a:lstStyle>
          <a:p>
            <a:fld id="{86B5FA01-18C5-4C06-8AA9-5EC1C8C239D7}" type="slidenum">
              <a:rPr lang="fr-FR" altLang="fr-FR">
                <a:solidFill>
                  <a:srgbClr val="FFFFFF"/>
                </a:solidFill>
              </a:rPr>
              <a:pPr/>
              <a:t>‹N°›</a:t>
            </a:fld>
            <a:endParaRPr lang="fr-FR" altLang="fr-FR">
              <a:solidFill>
                <a:srgbClr val="FFFFFF"/>
              </a:solidFill>
            </a:endParaRPr>
          </a:p>
        </p:txBody>
      </p:sp>
      <p:sp>
        <p:nvSpPr>
          <p:cNvPr id="4107" name="Rectangle 1035"/>
          <p:cNvSpPr>
            <a:spLocks noGrp="1" noChangeArrowheads="1"/>
          </p:cNvSpPr>
          <p:nvPr>
            <p:ph type="ctrTitle" sz="quarter"/>
          </p:nvPr>
        </p:nvSpPr>
        <p:spPr>
          <a:xfrm>
            <a:off x="1014677" y="1425575"/>
            <a:ext cx="8420100" cy="1143000"/>
          </a:xfrm>
        </p:spPr>
        <p:txBody>
          <a:bodyPr anchor="ctr"/>
          <a:lstStyle>
            <a:lvl1pPr algn="ctr">
              <a:defRPr>
                <a:solidFill>
                  <a:schemeClr val="tx1"/>
                </a:solidFill>
              </a:defRPr>
            </a:lvl1pPr>
          </a:lstStyle>
          <a:p>
            <a:pPr lvl="0"/>
            <a:r>
              <a:rPr lang="fr-FR" altLang="fr-FR" noProof="0" smtClean="0"/>
              <a:t>Cliquez pour modifier le style du titre du masque</a:t>
            </a:r>
          </a:p>
        </p:txBody>
      </p:sp>
    </p:spTree>
    <p:extLst>
      <p:ext uri="{BB962C8B-B14F-4D97-AF65-F5344CB8AC3E}">
        <p14:creationId xmlns:p14="http://schemas.microsoft.com/office/powerpoint/2010/main" val="420236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1C83292-CFD1-4C8D-A8D5-CE9AE30ABC27}"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25942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91412" y="762000"/>
            <a:ext cx="2166938" cy="5334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762000"/>
            <a:ext cx="6335713" cy="5334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8164800-E1DB-4991-AB77-BCEE68DA43FA}"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95049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1026"/>
          <p:cNvSpPr>
            <a:spLocks noChangeArrowheads="1"/>
          </p:cNvSpPr>
          <p:nvPr/>
        </p:nvSpPr>
        <p:spPr bwMode="auto">
          <a:xfrm>
            <a:off x="0" y="0"/>
            <a:ext cx="4953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4099" name="AutoShape 1027"/>
          <p:cNvSpPr>
            <a:spLocks noChangeArrowheads="1"/>
          </p:cNvSpPr>
          <p:nvPr/>
        </p:nvSpPr>
        <p:spPr bwMode="auto">
          <a:xfrm>
            <a:off x="742950" y="990600"/>
            <a:ext cx="56134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4100" name="Rectangle 1028"/>
          <p:cNvSpPr>
            <a:spLocks noGrp="1" noChangeArrowheads="1"/>
          </p:cNvSpPr>
          <p:nvPr>
            <p:ph type="subTitle" idx="1"/>
          </p:nvPr>
        </p:nvSpPr>
        <p:spPr>
          <a:xfrm>
            <a:off x="5063067" y="2927350"/>
            <a:ext cx="3962400" cy="1822450"/>
          </a:xfrm>
        </p:spPr>
        <p:txBody>
          <a:bodyPr anchor="b"/>
          <a:lstStyle>
            <a:lvl1pPr marL="0" indent="0">
              <a:buFont typeface="Wingdings" panose="05000000000000000000" pitchFamily="2" charset="2"/>
              <a:buNone/>
              <a:defRPr>
                <a:solidFill>
                  <a:schemeClr val="tx2"/>
                </a:solidFill>
              </a:defRPr>
            </a:lvl1pPr>
          </a:lstStyle>
          <a:p>
            <a:pPr lvl="0"/>
            <a:r>
              <a:rPr lang="fr-FR" altLang="fr-FR" noProof="0" smtClean="0"/>
              <a:t>Cliquez pour modifier le style des sous-titres du masque</a:t>
            </a:r>
          </a:p>
        </p:txBody>
      </p:sp>
      <p:grpSp>
        <p:nvGrpSpPr>
          <p:cNvPr id="4101" name="Group 1029"/>
          <p:cNvGrpSpPr>
            <a:grpSpLocks/>
          </p:cNvGrpSpPr>
          <p:nvPr/>
        </p:nvGrpSpPr>
        <p:grpSpPr bwMode="auto">
          <a:xfrm>
            <a:off x="3934883" y="4889500"/>
            <a:ext cx="5283200" cy="319088"/>
            <a:chOff x="2288" y="3080"/>
            <a:chExt cx="3072" cy="201"/>
          </a:xfrm>
        </p:grpSpPr>
        <p:sp>
          <p:nvSpPr>
            <p:cNvPr id="4102" name="AutoShape 1030"/>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4103" name="AutoShape 1031"/>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
        <p:nvSpPr>
          <p:cNvPr id="4104" name="Rectangle 1032"/>
          <p:cNvSpPr>
            <a:spLocks noGrp="1" noChangeArrowheads="1"/>
          </p:cNvSpPr>
          <p:nvPr>
            <p:ph type="dt" sz="quarter" idx="2"/>
          </p:nvPr>
        </p:nvSpPr>
        <p:spPr>
          <a:xfrm>
            <a:off x="2889250" y="6553200"/>
            <a:ext cx="2063750" cy="304800"/>
          </a:xfrm>
        </p:spPr>
        <p:txBody>
          <a:bodyPr/>
          <a:lstStyle>
            <a:lvl1pPr>
              <a:defRPr>
                <a:solidFill>
                  <a:schemeClr val="bg1"/>
                </a:solidFill>
              </a:defRPr>
            </a:lvl1pPr>
          </a:lstStyle>
          <a:p>
            <a:endParaRPr lang="fr-FR" altLang="fr-FR">
              <a:solidFill>
                <a:srgbClr val="FFFFFF"/>
              </a:solidFill>
            </a:endParaRPr>
          </a:p>
        </p:txBody>
      </p:sp>
      <p:sp>
        <p:nvSpPr>
          <p:cNvPr id="4105" name="Rectangle 1033"/>
          <p:cNvSpPr>
            <a:spLocks noGrp="1" noChangeArrowheads="1"/>
          </p:cNvSpPr>
          <p:nvPr>
            <p:ph type="ftr" sz="quarter" idx="3"/>
          </p:nvPr>
        </p:nvSpPr>
        <p:spPr>
          <a:xfrm>
            <a:off x="5628879" y="6553200"/>
            <a:ext cx="3553090" cy="304800"/>
          </a:xfrm>
        </p:spPr>
        <p:txBody>
          <a:bodyPr/>
          <a:lstStyle>
            <a:lvl1pPr algn="r">
              <a:defRPr/>
            </a:lvl1pPr>
          </a:lstStyle>
          <a:p>
            <a:endParaRPr lang="fr-FR" altLang="fr-FR">
              <a:solidFill>
                <a:srgbClr val="003366"/>
              </a:solidFill>
            </a:endParaRPr>
          </a:p>
        </p:txBody>
      </p:sp>
      <p:sp>
        <p:nvSpPr>
          <p:cNvPr id="4106" name="Rectangle 1034"/>
          <p:cNvSpPr>
            <a:spLocks noGrp="1" noChangeArrowheads="1"/>
          </p:cNvSpPr>
          <p:nvPr>
            <p:ph type="sldNum" sz="quarter" idx="4"/>
          </p:nvPr>
        </p:nvSpPr>
        <p:spPr>
          <a:xfrm>
            <a:off x="10319" y="5955923"/>
            <a:ext cx="636323" cy="892552"/>
          </a:xfrm>
        </p:spPr>
        <p:txBody>
          <a:bodyPr anchorCtr="0"/>
          <a:lstStyle>
            <a:lvl1pPr>
              <a:defRPr/>
            </a:lvl1pPr>
          </a:lstStyle>
          <a:p>
            <a:fld id="{86B5FA01-18C5-4C06-8AA9-5EC1C8C239D7}" type="slidenum">
              <a:rPr lang="fr-FR" altLang="fr-FR">
                <a:solidFill>
                  <a:srgbClr val="FFFFFF"/>
                </a:solidFill>
              </a:rPr>
              <a:pPr/>
              <a:t>‹N°›</a:t>
            </a:fld>
            <a:endParaRPr lang="fr-FR" altLang="fr-FR">
              <a:solidFill>
                <a:srgbClr val="FFFFFF"/>
              </a:solidFill>
            </a:endParaRPr>
          </a:p>
        </p:txBody>
      </p:sp>
      <p:sp>
        <p:nvSpPr>
          <p:cNvPr id="4107" name="Rectangle 1035"/>
          <p:cNvSpPr>
            <a:spLocks noGrp="1" noChangeArrowheads="1"/>
          </p:cNvSpPr>
          <p:nvPr>
            <p:ph type="ctrTitle" sz="quarter"/>
          </p:nvPr>
        </p:nvSpPr>
        <p:spPr>
          <a:xfrm>
            <a:off x="1014677" y="1425575"/>
            <a:ext cx="8420100" cy="1143000"/>
          </a:xfrm>
        </p:spPr>
        <p:txBody>
          <a:bodyPr anchor="ctr"/>
          <a:lstStyle>
            <a:lvl1pPr algn="ctr">
              <a:defRPr>
                <a:solidFill>
                  <a:schemeClr val="tx1"/>
                </a:solidFill>
              </a:defRPr>
            </a:lvl1pPr>
          </a:lstStyle>
          <a:p>
            <a:pPr lvl="0"/>
            <a:r>
              <a:rPr lang="fr-FR" altLang="fr-FR" noProof="0" smtClean="0"/>
              <a:t>Cliquez pour modifier le style du titre du masque</a:t>
            </a:r>
          </a:p>
        </p:txBody>
      </p:sp>
    </p:spTree>
    <p:extLst>
      <p:ext uri="{BB962C8B-B14F-4D97-AF65-F5344CB8AC3E}">
        <p14:creationId xmlns:p14="http://schemas.microsoft.com/office/powerpoint/2010/main" val="280408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4810052-CFFF-4654-AD40-40DCDF2334F6}"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42517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79" y="1709739"/>
            <a:ext cx="8543925" cy="2852737"/>
          </a:xfrm>
        </p:spPr>
        <p:txBody>
          <a:bodyPr/>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1B03EDE9-5BDD-468C-AC2B-D84AF75D5879}"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62870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90600" y="2362200"/>
            <a:ext cx="4251325"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07025" y="2362200"/>
            <a:ext cx="4251325"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6F345099-F33E-4F61-86C8-F35FF726D8B0}"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72670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758" y="365126"/>
            <a:ext cx="8543925"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82758" y="2505075"/>
            <a:ext cx="419113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14913" y="2505075"/>
            <a:ext cx="421177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solidFill>
                <a:srgbClr val="003366"/>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a:solidFill>
                <a:srgbClr val="003366"/>
              </a:solidFill>
            </a:endParaRPr>
          </a:p>
        </p:txBody>
      </p:sp>
      <p:sp>
        <p:nvSpPr>
          <p:cNvPr id="9" name="Espace réservé du numéro de diapositive 8"/>
          <p:cNvSpPr>
            <a:spLocks noGrp="1"/>
          </p:cNvSpPr>
          <p:nvPr>
            <p:ph type="sldNum" sz="quarter" idx="12"/>
          </p:nvPr>
        </p:nvSpPr>
        <p:spPr/>
        <p:txBody>
          <a:bodyPr/>
          <a:lstStyle>
            <a:lvl1pPr>
              <a:defRPr/>
            </a:lvl1pPr>
          </a:lstStyle>
          <a:p>
            <a:fld id="{D0ABA2EF-B7A3-4415-BAC3-AD2396AA75BC}"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791539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solidFill>
                <a:srgbClr val="003366"/>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a:solidFill>
                <a:srgbClr val="003366"/>
              </a:solidFill>
            </a:endParaRPr>
          </a:p>
        </p:txBody>
      </p:sp>
      <p:sp>
        <p:nvSpPr>
          <p:cNvPr id="5" name="Espace réservé du numéro de diapositive 4"/>
          <p:cNvSpPr>
            <a:spLocks noGrp="1"/>
          </p:cNvSpPr>
          <p:nvPr>
            <p:ph type="sldNum" sz="quarter" idx="12"/>
          </p:nvPr>
        </p:nvSpPr>
        <p:spPr/>
        <p:txBody>
          <a:bodyPr/>
          <a:lstStyle>
            <a:lvl1pPr>
              <a:defRPr/>
            </a:lvl1pPr>
          </a:lstStyle>
          <a:p>
            <a:fld id="{C654E858-C3F3-4956-82C3-5E70832C2BD2}"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479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solidFill>
                <a:srgbClr val="003366"/>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a:solidFill>
                <a:srgbClr val="003366"/>
              </a:solidFill>
            </a:endParaRPr>
          </a:p>
        </p:txBody>
      </p:sp>
      <p:sp>
        <p:nvSpPr>
          <p:cNvPr id="4" name="Espace réservé du numéro de diapositive 3"/>
          <p:cNvSpPr>
            <a:spLocks noGrp="1"/>
          </p:cNvSpPr>
          <p:nvPr>
            <p:ph type="sldNum" sz="quarter" idx="12"/>
          </p:nvPr>
        </p:nvSpPr>
        <p:spPr/>
        <p:txBody>
          <a:bodyPr/>
          <a:lstStyle>
            <a:lvl1pPr>
              <a:defRPr/>
            </a:lvl1pPr>
          </a:lstStyle>
          <a:p>
            <a:fld id="{BFF75742-1D16-4262-85E8-DEEF5B59D6FD}"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2318025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758" y="457200"/>
            <a:ext cx="3195373" cy="1600200"/>
          </a:xfrm>
        </p:spPr>
        <p:txBody>
          <a:bodyPr/>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AE72A09F-F779-42EF-AB40-A7779CDF2236}"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93473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4810052-CFFF-4654-AD40-40DCDF2334F6}"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203205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758" y="457200"/>
            <a:ext cx="3195373" cy="1600200"/>
          </a:xfrm>
        </p:spPr>
        <p:txBody>
          <a:bodyPr/>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C73D1649-81C4-414E-ABCC-E2622369E02A}"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751926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1C83292-CFD1-4C8D-A8D5-CE9AE30ABC27}"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266841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91412" y="762000"/>
            <a:ext cx="2166938" cy="5334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762000"/>
            <a:ext cx="6335713" cy="5334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38164800-E1DB-4991-AB77-BCEE68DA43FA}"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84013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79" y="1709739"/>
            <a:ext cx="8543925" cy="2852737"/>
          </a:xfrm>
        </p:spPr>
        <p:txBody>
          <a:bodyPr/>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solidFill>
                <a:srgbClr val="003366"/>
              </a:solidFill>
            </a:endParaRPr>
          </a:p>
        </p:txBody>
      </p:sp>
      <p:sp>
        <p:nvSpPr>
          <p:cNvPr id="5" name="Espace réservé du pied de page 4"/>
          <p:cNvSpPr>
            <a:spLocks noGrp="1"/>
          </p:cNvSpPr>
          <p:nvPr>
            <p:ph type="ftr" sz="quarter" idx="11"/>
          </p:nvPr>
        </p:nvSpPr>
        <p:spPr/>
        <p:txBody>
          <a:bodyPr/>
          <a:lstStyle>
            <a:lvl1pPr>
              <a:defRPr/>
            </a:lvl1pPr>
          </a:lstStyle>
          <a:p>
            <a:endParaRPr lang="fr-FR" altLang="fr-FR">
              <a:solidFill>
                <a:srgbClr val="003366"/>
              </a:solidFill>
            </a:endParaRPr>
          </a:p>
        </p:txBody>
      </p:sp>
      <p:sp>
        <p:nvSpPr>
          <p:cNvPr id="6" name="Espace réservé du numéro de diapositive 5"/>
          <p:cNvSpPr>
            <a:spLocks noGrp="1"/>
          </p:cNvSpPr>
          <p:nvPr>
            <p:ph type="sldNum" sz="quarter" idx="12"/>
          </p:nvPr>
        </p:nvSpPr>
        <p:spPr/>
        <p:txBody>
          <a:bodyPr/>
          <a:lstStyle>
            <a:lvl1pPr>
              <a:defRPr/>
            </a:lvl1pPr>
          </a:lstStyle>
          <a:p>
            <a:fld id="{1B03EDE9-5BDD-468C-AC2B-D84AF75D5879}"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293373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90600" y="2362200"/>
            <a:ext cx="4251325"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07025" y="2362200"/>
            <a:ext cx="4251325"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6F345099-F33E-4F61-86C8-F35FF726D8B0}"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126562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758" y="365126"/>
            <a:ext cx="8543925"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82758" y="2505075"/>
            <a:ext cx="419113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14913" y="2505075"/>
            <a:ext cx="421177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solidFill>
                <a:srgbClr val="003366"/>
              </a:solidFill>
            </a:endParaRPr>
          </a:p>
        </p:txBody>
      </p:sp>
      <p:sp>
        <p:nvSpPr>
          <p:cNvPr id="8" name="Espace réservé du pied de page 7"/>
          <p:cNvSpPr>
            <a:spLocks noGrp="1"/>
          </p:cNvSpPr>
          <p:nvPr>
            <p:ph type="ftr" sz="quarter" idx="11"/>
          </p:nvPr>
        </p:nvSpPr>
        <p:spPr/>
        <p:txBody>
          <a:bodyPr/>
          <a:lstStyle>
            <a:lvl1pPr>
              <a:defRPr/>
            </a:lvl1pPr>
          </a:lstStyle>
          <a:p>
            <a:endParaRPr lang="fr-FR" altLang="fr-FR">
              <a:solidFill>
                <a:srgbClr val="003366"/>
              </a:solidFill>
            </a:endParaRPr>
          </a:p>
        </p:txBody>
      </p:sp>
      <p:sp>
        <p:nvSpPr>
          <p:cNvPr id="9" name="Espace réservé du numéro de diapositive 8"/>
          <p:cNvSpPr>
            <a:spLocks noGrp="1"/>
          </p:cNvSpPr>
          <p:nvPr>
            <p:ph type="sldNum" sz="quarter" idx="12"/>
          </p:nvPr>
        </p:nvSpPr>
        <p:spPr/>
        <p:txBody>
          <a:bodyPr/>
          <a:lstStyle>
            <a:lvl1pPr>
              <a:defRPr/>
            </a:lvl1pPr>
          </a:lstStyle>
          <a:p>
            <a:fld id="{D0ABA2EF-B7A3-4415-BAC3-AD2396AA75BC}"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274644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solidFill>
                <a:srgbClr val="003366"/>
              </a:solidFill>
            </a:endParaRPr>
          </a:p>
        </p:txBody>
      </p:sp>
      <p:sp>
        <p:nvSpPr>
          <p:cNvPr id="4" name="Espace réservé du pied de page 3"/>
          <p:cNvSpPr>
            <a:spLocks noGrp="1"/>
          </p:cNvSpPr>
          <p:nvPr>
            <p:ph type="ftr" sz="quarter" idx="11"/>
          </p:nvPr>
        </p:nvSpPr>
        <p:spPr/>
        <p:txBody>
          <a:bodyPr/>
          <a:lstStyle>
            <a:lvl1pPr>
              <a:defRPr/>
            </a:lvl1pPr>
          </a:lstStyle>
          <a:p>
            <a:endParaRPr lang="fr-FR" altLang="fr-FR">
              <a:solidFill>
                <a:srgbClr val="003366"/>
              </a:solidFill>
            </a:endParaRPr>
          </a:p>
        </p:txBody>
      </p:sp>
      <p:sp>
        <p:nvSpPr>
          <p:cNvPr id="5" name="Espace réservé du numéro de diapositive 4"/>
          <p:cNvSpPr>
            <a:spLocks noGrp="1"/>
          </p:cNvSpPr>
          <p:nvPr>
            <p:ph type="sldNum" sz="quarter" idx="12"/>
          </p:nvPr>
        </p:nvSpPr>
        <p:spPr/>
        <p:txBody>
          <a:bodyPr/>
          <a:lstStyle>
            <a:lvl1pPr>
              <a:defRPr/>
            </a:lvl1pPr>
          </a:lstStyle>
          <a:p>
            <a:fld id="{C654E858-C3F3-4956-82C3-5E70832C2BD2}"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7820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solidFill>
                <a:srgbClr val="003366"/>
              </a:solidFill>
            </a:endParaRPr>
          </a:p>
        </p:txBody>
      </p:sp>
      <p:sp>
        <p:nvSpPr>
          <p:cNvPr id="3" name="Espace réservé du pied de page 2"/>
          <p:cNvSpPr>
            <a:spLocks noGrp="1"/>
          </p:cNvSpPr>
          <p:nvPr>
            <p:ph type="ftr" sz="quarter" idx="11"/>
          </p:nvPr>
        </p:nvSpPr>
        <p:spPr/>
        <p:txBody>
          <a:bodyPr/>
          <a:lstStyle>
            <a:lvl1pPr>
              <a:defRPr/>
            </a:lvl1pPr>
          </a:lstStyle>
          <a:p>
            <a:endParaRPr lang="fr-FR" altLang="fr-FR">
              <a:solidFill>
                <a:srgbClr val="003366"/>
              </a:solidFill>
            </a:endParaRPr>
          </a:p>
        </p:txBody>
      </p:sp>
      <p:sp>
        <p:nvSpPr>
          <p:cNvPr id="4" name="Espace réservé du numéro de diapositive 3"/>
          <p:cNvSpPr>
            <a:spLocks noGrp="1"/>
          </p:cNvSpPr>
          <p:nvPr>
            <p:ph type="sldNum" sz="quarter" idx="12"/>
          </p:nvPr>
        </p:nvSpPr>
        <p:spPr/>
        <p:txBody>
          <a:bodyPr/>
          <a:lstStyle>
            <a:lvl1pPr>
              <a:defRPr/>
            </a:lvl1pPr>
          </a:lstStyle>
          <a:p>
            <a:fld id="{BFF75742-1D16-4262-85E8-DEEF5B59D6FD}"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6469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758" y="457200"/>
            <a:ext cx="3195373" cy="1600200"/>
          </a:xfrm>
        </p:spPr>
        <p:txBody>
          <a:bodyPr/>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AE72A09F-F779-42EF-AB40-A7779CDF2236}"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50967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758" y="457200"/>
            <a:ext cx="3195373" cy="1600200"/>
          </a:xfrm>
        </p:spPr>
        <p:txBody>
          <a:bodyPr/>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solidFill>
                <a:srgbClr val="003366"/>
              </a:solidFill>
            </a:endParaRPr>
          </a:p>
        </p:txBody>
      </p:sp>
      <p:sp>
        <p:nvSpPr>
          <p:cNvPr id="6" name="Espace réservé du pied de page 5"/>
          <p:cNvSpPr>
            <a:spLocks noGrp="1"/>
          </p:cNvSpPr>
          <p:nvPr>
            <p:ph type="ftr" sz="quarter" idx="11"/>
          </p:nvPr>
        </p:nvSpPr>
        <p:spPr/>
        <p:txBody>
          <a:bodyPr/>
          <a:lstStyle>
            <a:lvl1pPr>
              <a:defRPr/>
            </a:lvl1pPr>
          </a:lstStyle>
          <a:p>
            <a:endParaRPr lang="fr-FR" altLang="fr-FR">
              <a:solidFill>
                <a:srgbClr val="003366"/>
              </a:solidFill>
            </a:endParaRPr>
          </a:p>
        </p:txBody>
      </p:sp>
      <p:sp>
        <p:nvSpPr>
          <p:cNvPr id="7" name="Espace réservé du numéro de diapositive 6"/>
          <p:cNvSpPr>
            <a:spLocks noGrp="1"/>
          </p:cNvSpPr>
          <p:nvPr>
            <p:ph type="sldNum" sz="quarter" idx="12"/>
          </p:nvPr>
        </p:nvSpPr>
        <p:spPr/>
        <p:txBody>
          <a:bodyPr/>
          <a:lstStyle>
            <a:lvl1pPr>
              <a:defRPr/>
            </a:lvl1pPr>
          </a:lstStyle>
          <a:p>
            <a:fld id="{C73D1649-81C4-414E-ABCC-E2622369E02A}" type="slidenum">
              <a:rPr lang="fr-FR" altLang="fr-FR">
                <a:solidFill>
                  <a:srgbClr val="FFFFFF"/>
                </a:solidFill>
              </a:rPr>
              <a:pPr/>
              <a:t>‹N°›</a:t>
            </a:fld>
            <a:endParaRPr lang="fr-FR" altLang="fr-FR">
              <a:solidFill>
                <a:srgbClr val="FFFFFF"/>
              </a:solidFill>
            </a:endParaRPr>
          </a:p>
        </p:txBody>
      </p:sp>
    </p:spTree>
    <p:extLst>
      <p:ext uri="{BB962C8B-B14F-4D97-AF65-F5344CB8AC3E}">
        <p14:creationId xmlns:p14="http://schemas.microsoft.com/office/powerpoint/2010/main" val="36241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3076"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3078" name="Rectangle 6"/>
          <p:cNvSpPr>
            <a:spLocks noGrp="1" noChangeArrowheads="1"/>
          </p:cNvSpPr>
          <p:nvPr>
            <p:ph type="title"/>
          </p:nvPr>
        </p:nvSpPr>
        <p:spPr bwMode="auto">
          <a:xfrm>
            <a:off x="990600" y="762000"/>
            <a:ext cx="8667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 du masque</a:t>
            </a:r>
          </a:p>
        </p:txBody>
      </p:sp>
      <p:sp>
        <p:nvSpPr>
          <p:cNvPr id="3079" name="Rectangle 7"/>
          <p:cNvSpPr>
            <a:spLocks noGrp="1" noChangeArrowheads="1"/>
          </p:cNvSpPr>
          <p:nvPr>
            <p:ph type="body" idx="1"/>
          </p:nvPr>
        </p:nvSpPr>
        <p:spPr bwMode="auto">
          <a:xfrm>
            <a:off x="990600" y="2362200"/>
            <a:ext cx="86677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endParaRPr lang="fr-FR" altLang="fr-FR" smtClean="0">
              <a:solidFill>
                <a:srgbClr val="003366"/>
              </a:solidFill>
            </a:endParaRPr>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fr-FR" altLang="fr-FR" smtClean="0">
              <a:solidFill>
                <a:srgbClr val="003366"/>
              </a:solidFill>
            </a:endParaRPr>
          </a:p>
        </p:txBody>
      </p:sp>
      <p:sp>
        <p:nvSpPr>
          <p:cNvPr id="3082" name="Rectangle 10"/>
          <p:cNvSpPr>
            <a:spLocks noGrp="1" noChangeArrowheads="1"/>
          </p:cNvSpPr>
          <p:nvPr>
            <p:ph type="sldNum" sz="quarter" idx="4"/>
          </p:nvPr>
        </p:nvSpPr>
        <p:spPr bwMode="auto">
          <a:xfrm>
            <a:off x="91150" y="5940048"/>
            <a:ext cx="63632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fld id="{26AB48E1-6179-4EA3-9033-55A905DA5AD3}" type="slidenum">
              <a:rPr lang="fr-FR" altLang="fr-FR" smtClean="0">
                <a:solidFill>
                  <a:srgbClr val="FFFFFF"/>
                </a:solidFill>
              </a:rPr>
              <a:pPr/>
              <a:t>‹N°›</a:t>
            </a:fld>
            <a:endParaRPr lang="fr-FR" altLang="fr-FR" smtClean="0">
              <a:solidFill>
                <a:srgbClr val="FFFFFF"/>
              </a:solidFill>
            </a:endParaRPr>
          </a:p>
        </p:txBody>
      </p:sp>
      <p:grpSp>
        <p:nvGrpSpPr>
          <p:cNvPr id="3083"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Tree>
    <p:extLst>
      <p:ext uri="{BB962C8B-B14F-4D97-AF65-F5344CB8AC3E}">
        <p14:creationId xmlns:p14="http://schemas.microsoft.com/office/powerpoint/2010/main" val="18058524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34671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3076"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
        <p:nvSpPr>
          <p:cNvPr id="3077" name="AutoShape 5"/>
          <p:cNvSpPr>
            <a:spLocks noChangeArrowheads="1"/>
          </p:cNvSpPr>
          <p:nvPr/>
        </p:nvSpPr>
        <p:spPr bwMode="auto">
          <a:xfrm>
            <a:off x="825500" y="762000"/>
            <a:ext cx="553085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sz="2400" smtClean="0">
              <a:solidFill>
                <a:srgbClr val="003366"/>
              </a:solidFill>
              <a:latin typeface="Times New Roman" panose="02020603050405020304" pitchFamily="18" charset="0"/>
            </a:endParaRPr>
          </a:p>
        </p:txBody>
      </p:sp>
      <p:sp>
        <p:nvSpPr>
          <p:cNvPr id="3078" name="Rectangle 6"/>
          <p:cNvSpPr>
            <a:spLocks noGrp="1" noChangeArrowheads="1"/>
          </p:cNvSpPr>
          <p:nvPr>
            <p:ph type="title"/>
          </p:nvPr>
        </p:nvSpPr>
        <p:spPr bwMode="auto">
          <a:xfrm>
            <a:off x="990600" y="762000"/>
            <a:ext cx="8667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smtClean="0"/>
              <a:t>Cliquez pour modifier le style du titre du masque</a:t>
            </a:r>
          </a:p>
        </p:txBody>
      </p:sp>
      <p:sp>
        <p:nvSpPr>
          <p:cNvPr id="3079" name="Rectangle 7"/>
          <p:cNvSpPr>
            <a:spLocks noGrp="1" noChangeArrowheads="1"/>
          </p:cNvSpPr>
          <p:nvPr>
            <p:ph type="body" idx="1"/>
          </p:nvPr>
        </p:nvSpPr>
        <p:spPr bwMode="auto">
          <a:xfrm>
            <a:off x="990600" y="2362200"/>
            <a:ext cx="86677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80" name="Rectangle 8"/>
          <p:cNvSpPr>
            <a:spLocks noGrp="1" noChangeArrowheads="1"/>
          </p:cNvSpPr>
          <p:nvPr>
            <p:ph type="dt" sz="half" idx="2"/>
          </p:nvPr>
        </p:nvSpPr>
        <p:spPr bwMode="auto">
          <a:xfrm>
            <a:off x="7594600" y="6553200"/>
            <a:ext cx="206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endParaRPr lang="fr-FR" altLang="fr-FR" smtClean="0">
              <a:solidFill>
                <a:srgbClr val="003366"/>
              </a:solidFill>
            </a:endParaRPr>
          </a:p>
        </p:txBody>
      </p:sp>
      <p:sp>
        <p:nvSpPr>
          <p:cNvPr id="3081" name="Rectangle 9"/>
          <p:cNvSpPr>
            <a:spLocks noGrp="1" noChangeArrowheads="1"/>
          </p:cNvSpPr>
          <p:nvPr>
            <p:ph type="ftr" sz="quarter" idx="3"/>
          </p:nvPr>
        </p:nvSpPr>
        <p:spPr bwMode="auto">
          <a:xfrm>
            <a:off x="3181615" y="6529388"/>
            <a:ext cx="3136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fr-FR" altLang="fr-FR" smtClean="0">
              <a:solidFill>
                <a:srgbClr val="003366"/>
              </a:solidFill>
            </a:endParaRPr>
          </a:p>
        </p:txBody>
      </p:sp>
      <p:sp>
        <p:nvSpPr>
          <p:cNvPr id="3082" name="Rectangle 10"/>
          <p:cNvSpPr>
            <a:spLocks noGrp="1" noChangeArrowheads="1"/>
          </p:cNvSpPr>
          <p:nvPr>
            <p:ph type="sldNum" sz="quarter" idx="4"/>
          </p:nvPr>
        </p:nvSpPr>
        <p:spPr bwMode="auto">
          <a:xfrm>
            <a:off x="91150" y="5940048"/>
            <a:ext cx="63632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fld id="{26AB48E1-6179-4EA3-9033-55A905DA5AD3}" type="slidenum">
              <a:rPr lang="fr-FR" altLang="fr-FR" smtClean="0">
                <a:solidFill>
                  <a:srgbClr val="FFFFFF"/>
                </a:solidFill>
              </a:rPr>
              <a:pPr/>
              <a:t>‹N°›</a:t>
            </a:fld>
            <a:endParaRPr lang="fr-FR" altLang="fr-FR" smtClean="0">
              <a:solidFill>
                <a:srgbClr val="FFFFFF"/>
              </a:solidFill>
            </a:endParaRPr>
          </a:p>
        </p:txBody>
      </p:sp>
      <p:grpSp>
        <p:nvGrpSpPr>
          <p:cNvPr id="3083" name="Group 11"/>
          <p:cNvGrpSpPr>
            <a:grpSpLocks/>
          </p:cNvGrpSpPr>
          <p:nvPr/>
        </p:nvGrpSpPr>
        <p:grpSpPr bwMode="auto">
          <a:xfrm>
            <a:off x="247650" y="1981200"/>
            <a:ext cx="800735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sp>
          <p:nvSpPr>
            <p:cNvPr id="3085"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smtClean="0">
                <a:solidFill>
                  <a:srgbClr val="003366"/>
                </a:solidFill>
                <a:latin typeface="Times New Roman" panose="02020603050405020304" pitchFamily="18" charset="0"/>
              </a:endParaRPr>
            </a:p>
          </p:txBody>
        </p:sp>
      </p:grpSp>
    </p:spTree>
    <p:extLst>
      <p:ext uri="{BB962C8B-B14F-4D97-AF65-F5344CB8AC3E}">
        <p14:creationId xmlns:p14="http://schemas.microsoft.com/office/powerpoint/2010/main" val="359146993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defRPr>
      </a:lvl2pPr>
      <a:lvl3pPr algn="l" rtl="0" fontAlgn="base">
        <a:lnSpc>
          <a:spcPct val="90000"/>
        </a:lnSpc>
        <a:spcBef>
          <a:spcPct val="0"/>
        </a:spcBef>
        <a:spcAft>
          <a:spcPct val="0"/>
        </a:spcAft>
        <a:defRPr sz="3600" b="1">
          <a:solidFill>
            <a:schemeClr val="tx2"/>
          </a:solidFill>
          <a:latin typeface="Arial" panose="020B0604020202020204" pitchFamily="34" charset="0"/>
        </a:defRPr>
      </a:lvl3pPr>
      <a:lvl4pPr algn="l" rtl="0" fontAlgn="base">
        <a:lnSpc>
          <a:spcPct val="90000"/>
        </a:lnSpc>
        <a:spcBef>
          <a:spcPct val="0"/>
        </a:spcBef>
        <a:spcAft>
          <a:spcPct val="0"/>
        </a:spcAft>
        <a:defRPr sz="3600" b="1">
          <a:solidFill>
            <a:schemeClr val="tx2"/>
          </a:solidFill>
          <a:latin typeface="Arial" panose="020B0604020202020204" pitchFamily="34" charset="0"/>
        </a:defRPr>
      </a:lvl4pPr>
      <a:lvl5pPr algn="l" rtl="0" fontAlgn="base">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st.cnrs.fr/"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1759496" y="5976938"/>
            <a:ext cx="457200" cy="457200"/>
          </a:xfrm>
          <a:prstGeom prst="ellips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solidFill>
                <a:srgbClr val="003366"/>
              </a:solidFill>
              <a:latin typeface="Times New Roman" panose="02020603050405020304" pitchFamily="18" charset="0"/>
            </a:endParaRPr>
          </a:p>
        </p:txBody>
      </p:sp>
      <p:sp>
        <p:nvSpPr>
          <p:cNvPr id="26627" name="Rectangle 3"/>
          <p:cNvSpPr>
            <a:spLocks noGrp="1" noChangeArrowheads="1"/>
          </p:cNvSpPr>
          <p:nvPr>
            <p:ph type="ctrTitle"/>
          </p:nvPr>
        </p:nvSpPr>
        <p:spPr>
          <a:xfrm>
            <a:off x="914400" y="1219201"/>
            <a:ext cx="8458200" cy="1393825"/>
          </a:xfrm>
        </p:spPr>
        <p:txBody>
          <a:bodyPr/>
          <a:lstStyle/>
          <a:p>
            <a:r>
              <a:rPr lang="fr-FR" sz="2800" dirty="0">
                <a:solidFill>
                  <a:srgbClr val="002060"/>
                </a:solidFill>
              </a:rPr>
              <a:t>Le transfert des connaissances </a:t>
            </a:r>
            <a:r>
              <a:rPr lang="fr-FR" sz="2800" dirty="0" smtClean="0">
                <a:solidFill>
                  <a:srgbClr val="002060"/>
                </a:solidFill>
              </a:rPr>
              <a:t>:</a:t>
            </a:r>
            <a:br>
              <a:rPr lang="fr-FR" sz="2800" dirty="0" smtClean="0">
                <a:solidFill>
                  <a:srgbClr val="002060"/>
                </a:solidFill>
              </a:rPr>
            </a:br>
            <a:r>
              <a:rPr lang="fr-FR" sz="2800" dirty="0" smtClean="0">
                <a:solidFill>
                  <a:srgbClr val="002060"/>
                </a:solidFill>
              </a:rPr>
              <a:t>des </a:t>
            </a:r>
            <a:r>
              <a:rPr lang="fr-FR" sz="2800" dirty="0">
                <a:solidFill>
                  <a:srgbClr val="002060"/>
                </a:solidFill>
              </a:rPr>
              <a:t>questions économiques aux approches cognitives et retour</a:t>
            </a:r>
          </a:p>
        </p:txBody>
      </p:sp>
      <p:sp>
        <p:nvSpPr>
          <p:cNvPr id="26628" name="Rectangle 4"/>
          <p:cNvSpPr>
            <a:spLocks noGrp="1" noChangeArrowheads="1"/>
          </p:cNvSpPr>
          <p:nvPr>
            <p:ph type="subTitle" idx="1"/>
          </p:nvPr>
        </p:nvSpPr>
        <p:spPr>
          <a:xfrm>
            <a:off x="5029200" y="2895600"/>
            <a:ext cx="4343400" cy="1930400"/>
          </a:xfrm>
        </p:spPr>
        <p:txBody>
          <a:bodyPr/>
          <a:lstStyle/>
          <a:p>
            <a:pPr algn="ctr"/>
            <a:r>
              <a:rPr lang="en-CA" b="1" i="1" dirty="0" smtClean="0">
                <a:solidFill>
                  <a:srgbClr val="002060"/>
                </a:solidFill>
                <a:latin typeface="Calibri" pitchFamily="34" charset="0"/>
              </a:rPr>
              <a:t>Claude PARAPONARIS</a:t>
            </a:r>
          </a:p>
          <a:p>
            <a:r>
              <a:rPr lang="fr-FR" altLang="fr-FR" sz="1200" dirty="0"/>
              <a:t>c</a:t>
            </a:r>
            <a:r>
              <a:rPr lang="fr-FR" altLang="fr-FR" sz="1200" dirty="0" smtClean="0"/>
              <a:t>laude.paraponaris</a:t>
            </a:r>
            <a:r>
              <a:rPr lang="fr-FR" sz="1200" b="1" dirty="0" smtClean="0"/>
              <a:t>@</a:t>
            </a:r>
            <a:r>
              <a:rPr lang="fr-FR" altLang="fr-FR" sz="1200" dirty="0" smtClean="0"/>
              <a:t>univ-amu.fr</a:t>
            </a:r>
            <a:endParaRPr lang="fr-FR" altLang="fr-FR" sz="1200" dirty="0"/>
          </a:p>
          <a:p>
            <a:pPr algn="just"/>
            <a:r>
              <a:rPr lang="fr-FR" sz="1200" b="1" dirty="0" smtClean="0"/>
              <a:t>Colloque ACFAS 643 - Mieux comprendre et maîtriser le transfert intergénérationnel des connaissances en organisation : enseignements de disciplines et contextes divers</a:t>
            </a:r>
            <a:endParaRPr lang="fr-FR" sz="1200" b="1" dirty="0"/>
          </a:p>
        </p:txBody>
      </p:sp>
      <p:sp>
        <p:nvSpPr>
          <p:cNvPr id="26629" name="Text Box 5"/>
          <p:cNvSpPr txBox="1">
            <a:spLocks noChangeArrowheads="1"/>
          </p:cNvSpPr>
          <p:nvPr/>
        </p:nvSpPr>
        <p:spPr bwMode="auto">
          <a:xfrm>
            <a:off x="4984750" y="5410200"/>
            <a:ext cx="4235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dirty="0" smtClean="0">
                <a:solidFill>
                  <a:srgbClr val="003366"/>
                </a:solidFill>
                <a:latin typeface="Times New Roman" panose="02020603050405020304" pitchFamily="18" charset="0"/>
              </a:rPr>
              <a:t>Laboratoire </a:t>
            </a:r>
            <a:r>
              <a:rPr lang="fr-FR" altLang="fr-FR" sz="1600" dirty="0">
                <a:solidFill>
                  <a:srgbClr val="003366"/>
                </a:solidFill>
                <a:latin typeface="Times New Roman" panose="02020603050405020304" pitchFamily="18" charset="0"/>
              </a:rPr>
              <a:t>d’Économie et de Sociologie du Travail - Institute of Labour </a:t>
            </a:r>
            <a:r>
              <a:rPr lang="fr-FR" altLang="fr-FR" sz="1600" dirty="0" err="1">
                <a:solidFill>
                  <a:srgbClr val="003366"/>
                </a:solidFill>
                <a:latin typeface="Times New Roman" panose="02020603050405020304" pitchFamily="18" charset="0"/>
              </a:rPr>
              <a:t>Economics</a:t>
            </a:r>
            <a:r>
              <a:rPr lang="fr-FR" altLang="fr-FR" sz="1600" dirty="0">
                <a:solidFill>
                  <a:srgbClr val="003366"/>
                </a:solidFill>
                <a:latin typeface="Times New Roman" panose="02020603050405020304" pitchFamily="18" charset="0"/>
              </a:rPr>
              <a:t> and </a:t>
            </a:r>
            <a:r>
              <a:rPr lang="fr-FR" altLang="fr-FR" sz="1600" dirty="0" err="1">
                <a:solidFill>
                  <a:srgbClr val="003366"/>
                </a:solidFill>
                <a:latin typeface="Times New Roman" panose="02020603050405020304" pitchFamily="18" charset="0"/>
              </a:rPr>
              <a:t>Industrial</a:t>
            </a:r>
            <a:r>
              <a:rPr lang="fr-FR" altLang="fr-FR" sz="1600" dirty="0">
                <a:solidFill>
                  <a:srgbClr val="003366"/>
                </a:solidFill>
                <a:latin typeface="Times New Roman" panose="02020603050405020304" pitchFamily="18" charset="0"/>
              </a:rPr>
              <a:t> </a:t>
            </a:r>
            <a:r>
              <a:rPr lang="fr-FR" altLang="fr-FR" sz="1600" dirty="0" err="1">
                <a:solidFill>
                  <a:srgbClr val="003366"/>
                </a:solidFill>
                <a:latin typeface="Times New Roman" panose="02020603050405020304" pitchFamily="18" charset="0"/>
              </a:rPr>
              <a:t>Sociology</a:t>
            </a:r>
            <a:r>
              <a:rPr lang="fr-FR" altLang="fr-FR" sz="1600" dirty="0">
                <a:solidFill>
                  <a:srgbClr val="003366"/>
                </a:solidFill>
                <a:latin typeface="Times New Roman" panose="02020603050405020304" pitchFamily="18" charset="0"/>
              </a:rPr>
              <a:t> - </a:t>
            </a:r>
          </a:p>
          <a:p>
            <a:endParaRPr lang="fr-FR" altLang="fr-FR" sz="1600" dirty="0">
              <a:solidFill>
                <a:srgbClr val="003366"/>
              </a:solidFill>
              <a:latin typeface="Times New Roman" panose="02020603050405020304" pitchFamily="18" charset="0"/>
            </a:endParaRPr>
          </a:p>
          <a:p>
            <a:r>
              <a:rPr lang="fr-FR" altLang="fr-FR" dirty="0">
                <a:solidFill>
                  <a:srgbClr val="003366"/>
                </a:solidFill>
                <a:latin typeface="Times New Roman" panose="02020603050405020304" pitchFamily="18" charset="0"/>
              </a:rPr>
              <a:t>UMR 7317</a:t>
            </a:r>
            <a:r>
              <a:rPr lang="fr-FR" altLang="fr-FR" sz="1600" dirty="0">
                <a:solidFill>
                  <a:srgbClr val="003366"/>
                </a:solidFill>
                <a:latin typeface="Times New Roman" panose="02020603050405020304" pitchFamily="18" charset="0"/>
              </a:rPr>
              <a:t> - France - </a:t>
            </a:r>
            <a:r>
              <a:rPr lang="en-US" altLang="fr-FR" b="1" dirty="0">
                <a:solidFill>
                  <a:srgbClr val="99CCFF"/>
                </a:solidFill>
                <a:latin typeface="BankGothicBT-Medium" charset="0"/>
                <a:cs typeface="Times New Roman" panose="02020603050405020304" pitchFamily="18" charset="0"/>
                <a:hlinkClick r:id="rId3"/>
              </a:rPr>
              <a:t>www.lest.cnrs.fr</a:t>
            </a:r>
            <a:r>
              <a:rPr lang="en-US" altLang="fr-FR" b="1" dirty="0">
                <a:solidFill>
                  <a:srgbClr val="99CCFF"/>
                </a:solidFill>
                <a:latin typeface="BankGothicBT-Medium" charset="0"/>
                <a:cs typeface="Times New Roman" panose="02020603050405020304" pitchFamily="18" charset="0"/>
              </a:rPr>
              <a:t> </a:t>
            </a:r>
            <a:endParaRPr lang="fr-FR" altLang="fr-FR" sz="1600" dirty="0">
              <a:solidFill>
                <a:srgbClr val="003366"/>
              </a:solidFill>
              <a:latin typeface="Times New Roman" panose="02020603050405020304" pitchFamily="18" charset="0"/>
            </a:endParaRPr>
          </a:p>
        </p:txBody>
      </p:sp>
      <p:sp>
        <p:nvSpPr>
          <p:cNvPr id="26630" name="Text Box 6"/>
          <p:cNvSpPr txBox="1">
            <a:spLocks noChangeArrowheads="1"/>
          </p:cNvSpPr>
          <p:nvPr/>
        </p:nvSpPr>
        <p:spPr bwMode="auto">
          <a:xfrm>
            <a:off x="2057400" y="6019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sz="2400">
              <a:solidFill>
                <a:srgbClr val="003366"/>
              </a:solidFill>
              <a:latin typeface="Times New Roman" panose="02020603050405020304" pitchFamily="18" charset="0"/>
            </a:endParaRPr>
          </a:p>
        </p:txBody>
      </p:sp>
      <p:pic>
        <p:nvPicPr>
          <p:cNvPr id="26631" name="Picture 7" descr="C:\Documents and Settings\Patrice\Mes documents\FProjets_en_cours\Communication\Logos\Lest\LestRVBReduitEt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96851"/>
            <a:ext cx="16764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C:\Documents and Settings\Patrice\Mes documents\FProjets_en_cours\Communication\Logos\Cnrs\CNRSStep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9171" y="5943601"/>
            <a:ext cx="517525" cy="517525"/>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C:\Documents and Settings\gosselin.c\Bureau\Graphisme &amp; Communication\SelectionLogos\amu\HD_CMJN_PNG\Logo_AMU_Blanc_RV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904" y="5943601"/>
            <a:ext cx="1524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U:\AGeCSO\Logo\Logo final AGeCSO.png"/>
          <p:cNvPicPr>
            <a:picLocks noChangeAspect="1" noChangeArrowheads="1"/>
          </p:cNvPicPr>
          <p:nvPr/>
        </p:nvPicPr>
        <p:blipFill>
          <a:blip r:embed="rId7" cstate="print"/>
          <a:srcRect/>
          <a:stretch>
            <a:fillRect/>
          </a:stretch>
        </p:blipFill>
        <p:spPr bwMode="auto">
          <a:xfrm>
            <a:off x="488504" y="5877272"/>
            <a:ext cx="720080" cy="720080"/>
          </a:xfrm>
          <a:prstGeom prst="rect">
            <a:avLst/>
          </a:prstGeom>
          <a:noFill/>
        </p:spPr>
      </p:pic>
    </p:spTree>
    <p:extLst>
      <p:ext uri="{BB962C8B-B14F-4D97-AF65-F5344CB8AC3E}">
        <p14:creationId xmlns:p14="http://schemas.microsoft.com/office/powerpoint/2010/main" val="137153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kern="1200" dirty="0" smtClean="0">
                <a:solidFill>
                  <a:srgbClr val="000066"/>
                </a:solidFill>
                <a:latin typeface="+mn-lt"/>
                <a:ea typeface="+mn-ea"/>
                <a:cs typeface="+mn-cs"/>
              </a:rPr>
              <a:t>Méthode 3A :</a:t>
            </a:r>
            <a:br>
              <a:rPr lang="fr-FR" sz="2700" b="1" kern="1200" dirty="0" smtClean="0">
                <a:solidFill>
                  <a:srgbClr val="000066"/>
                </a:solidFill>
                <a:latin typeface="+mn-lt"/>
                <a:ea typeface="+mn-ea"/>
                <a:cs typeface="+mn-cs"/>
              </a:rPr>
            </a:br>
            <a:r>
              <a:rPr lang="fr-FR" sz="2700" b="1" kern="1200" dirty="0" smtClean="0">
                <a:solidFill>
                  <a:srgbClr val="000066"/>
                </a:solidFill>
                <a:latin typeface="+mn-lt"/>
                <a:ea typeface="+mn-ea"/>
                <a:cs typeface="+mn-cs"/>
              </a:rPr>
              <a:t>La </a:t>
            </a:r>
            <a:r>
              <a:rPr lang="fr-FR" sz="2700" b="1" kern="1200" dirty="0">
                <a:solidFill>
                  <a:srgbClr val="000066"/>
                </a:solidFill>
                <a:latin typeface="+mn-lt"/>
                <a:ea typeface="+mn-ea"/>
                <a:cs typeface="+mn-cs"/>
              </a:rPr>
              <a:t>gestion des connaissances prend </a:t>
            </a:r>
            <a:r>
              <a:rPr lang="fr-FR" sz="2700" b="1" kern="1200" dirty="0" smtClean="0">
                <a:solidFill>
                  <a:srgbClr val="000066"/>
                </a:solidFill>
                <a:latin typeface="+mn-lt"/>
                <a:ea typeface="+mn-ea"/>
                <a:cs typeface="+mn-cs"/>
              </a:rPr>
              <a:t>trois </a:t>
            </a:r>
            <a:r>
              <a:rPr lang="fr-FR" sz="2700" b="1" kern="1200" dirty="0">
                <a:solidFill>
                  <a:srgbClr val="000066"/>
                </a:solidFill>
                <a:latin typeface="+mn-lt"/>
                <a:ea typeface="+mn-ea"/>
                <a:cs typeface="+mn-cs"/>
              </a:rPr>
              <a:t>formes</a:t>
            </a:r>
            <a:r>
              <a:rPr lang="fr-FR" sz="3600" dirty="0"/>
              <a:t> </a:t>
            </a:r>
          </a:p>
        </p:txBody>
      </p:sp>
      <p:sp>
        <p:nvSpPr>
          <p:cNvPr id="3" name="Espace réservé du contenu 2"/>
          <p:cNvSpPr>
            <a:spLocks noGrp="1"/>
          </p:cNvSpPr>
          <p:nvPr>
            <p:ph idx="1"/>
          </p:nvPr>
        </p:nvSpPr>
        <p:spPr>
          <a:xfrm>
            <a:off x="1352600" y="2362200"/>
            <a:ext cx="7776864" cy="37338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indent="0" algn="just">
              <a:lnSpc>
                <a:spcPct val="110000"/>
              </a:lnSpc>
              <a:buNone/>
            </a:pPr>
            <a:endParaRPr lang="fr-FR" sz="2000" b="1" i="1" kern="1200" dirty="0">
              <a:solidFill>
                <a:schemeClr val="bg2">
                  <a:lumMod val="75000"/>
                </a:schemeClr>
              </a:solidFill>
              <a:latin typeface="Arial" charset="0"/>
            </a:endParaRPr>
          </a:p>
          <a:p>
            <a:pPr marL="514350" lvl="0" indent="-514350" algn="just">
              <a:lnSpc>
                <a:spcPct val="110000"/>
              </a:lnSpc>
              <a:buFont typeface="+mj-lt"/>
              <a:buAutoNum type="arabicPeriod"/>
            </a:pPr>
            <a:r>
              <a:rPr lang="fr-FR" sz="2000" b="1" i="1" kern="1200" dirty="0">
                <a:solidFill>
                  <a:schemeClr val="bg2">
                    <a:lumMod val="75000"/>
                  </a:schemeClr>
                </a:solidFill>
                <a:latin typeface="Arial" charset="0"/>
              </a:rPr>
              <a:t>Un état actif : </a:t>
            </a:r>
            <a:r>
              <a:rPr lang="fr-FR" sz="2000" i="1" kern="1200" dirty="0">
                <a:solidFill>
                  <a:schemeClr val="bg2">
                    <a:lumMod val="75000"/>
                  </a:schemeClr>
                </a:solidFill>
                <a:latin typeface="Arial" charset="0"/>
              </a:rPr>
              <a:t>les connaissances sont engagées dans des actes </a:t>
            </a:r>
            <a:r>
              <a:rPr lang="fr-FR" sz="2000" i="1" kern="1200" dirty="0" smtClean="0">
                <a:solidFill>
                  <a:schemeClr val="bg2">
                    <a:lumMod val="75000"/>
                  </a:schemeClr>
                </a:solidFill>
                <a:latin typeface="Arial" charset="0"/>
              </a:rPr>
              <a:t>productifs</a:t>
            </a:r>
          </a:p>
          <a:p>
            <a:pPr marL="514350" lvl="0" indent="-514350" algn="just">
              <a:lnSpc>
                <a:spcPct val="110000"/>
              </a:lnSpc>
              <a:buFont typeface="+mj-lt"/>
              <a:buAutoNum type="arabicPeriod"/>
            </a:pPr>
            <a:endParaRPr lang="fr-FR" sz="2000" b="1" i="1" kern="1200" dirty="0">
              <a:solidFill>
                <a:schemeClr val="bg2">
                  <a:lumMod val="75000"/>
                </a:schemeClr>
              </a:solidFill>
              <a:latin typeface="Arial" charset="0"/>
            </a:endParaRPr>
          </a:p>
          <a:p>
            <a:pPr marL="514350" lvl="0" indent="-514350" algn="just">
              <a:lnSpc>
                <a:spcPct val="110000"/>
              </a:lnSpc>
              <a:buFont typeface="+mj-lt"/>
              <a:buAutoNum type="arabicPeriod"/>
            </a:pPr>
            <a:r>
              <a:rPr lang="fr-FR" sz="2000" b="1" i="1" kern="1200" dirty="0">
                <a:solidFill>
                  <a:schemeClr val="bg2">
                    <a:lumMod val="75000"/>
                  </a:schemeClr>
                </a:solidFill>
                <a:latin typeface="Arial" charset="0"/>
              </a:rPr>
              <a:t>Un état inerte : </a:t>
            </a:r>
            <a:r>
              <a:rPr lang="fr-FR" sz="2000" i="1" kern="1200" dirty="0">
                <a:solidFill>
                  <a:schemeClr val="bg2">
                    <a:lumMod val="75000"/>
                  </a:schemeClr>
                </a:solidFill>
                <a:latin typeface="Arial" charset="0"/>
              </a:rPr>
              <a:t>les connaissances sont disponibles dans leurs </a:t>
            </a:r>
            <a:r>
              <a:rPr lang="fr-FR" sz="2000" i="1" kern="1200" dirty="0" smtClean="0">
                <a:solidFill>
                  <a:schemeClr val="bg2">
                    <a:lumMod val="75000"/>
                  </a:schemeClr>
                </a:solidFill>
                <a:latin typeface="Arial" charset="0"/>
              </a:rPr>
              <a:t>dépôts</a:t>
            </a:r>
          </a:p>
          <a:p>
            <a:pPr marL="514350" lvl="0" indent="-514350" algn="just">
              <a:lnSpc>
                <a:spcPct val="110000"/>
              </a:lnSpc>
              <a:buFont typeface="+mj-lt"/>
              <a:buAutoNum type="arabicPeriod"/>
            </a:pPr>
            <a:endParaRPr lang="fr-FR" sz="2000" b="1" i="1" kern="1200" dirty="0">
              <a:solidFill>
                <a:schemeClr val="bg2">
                  <a:lumMod val="75000"/>
                </a:schemeClr>
              </a:solidFill>
              <a:latin typeface="Arial" charset="0"/>
            </a:endParaRPr>
          </a:p>
          <a:p>
            <a:pPr marL="514350" lvl="0" indent="-514350" algn="just">
              <a:lnSpc>
                <a:spcPct val="110000"/>
              </a:lnSpc>
              <a:buFont typeface="+mj-lt"/>
              <a:buAutoNum type="arabicPeriod"/>
            </a:pPr>
            <a:r>
              <a:rPr lang="fr-FR" sz="2000" b="1" i="1" kern="1200" dirty="0">
                <a:solidFill>
                  <a:schemeClr val="bg2">
                    <a:lumMod val="75000"/>
                  </a:schemeClr>
                </a:solidFill>
                <a:latin typeface="Arial" charset="0"/>
              </a:rPr>
              <a:t>Un état de transition </a:t>
            </a:r>
            <a:r>
              <a:rPr lang="fr-FR" sz="2000" i="1" kern="1200" dirty="0">
                <a:solidFill>
                  <a:schemeClr val="bg2">
                    <a:lumMod val="75000"/>
                  </a:schemeClr>
                </a:solidFill>
                <a:latin typeface="Arial" charset="0"/>
              </a:rPr>
              <a:t>: les connaissances sont converties de connaissances inertes en savoirs productifs.</a:t>
            </a:r>
          </a:p>
          <a:p>
            <a:pPr algn="just">
              <a:lnSpc>
                <a:spcPct val="110000"/>
              </a:lnSpc>
            </a:pPr>
            <a:endParaRPr lang="fr-FR" sz="2000" b="1" i="1" kern="1200" dirty="0">
              <a:solidFill>
                <a:schemeClr val="accent2"/>
              </a:solidFill>
              <a:latin typeface="Arial" charset="0"/>
            </a:endParaRP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10</a:t>
            </a:fld>
            <a:endParaRPr lang="fr-FR" altLang="fr-FR">
              <a:solidFill>
                <a:srgbClr val="FFFFFF"/>
              </a:solidFill>
            </a:endParaRPr>
          </a:p>
        </p:txBody>
      </p:sp>
    </p:spTree>
    <p:extLst>
      <p:ext uri="{BB962C8B-B14F-4D97-AF65-F5344CB8AC3E}">
        <p14:creationId xmlns:p14="http://schemas.microsoft.com/office/powerpoint/2010/main" val="31234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934144" y="836712"/>
            <a:ext cx="8915400" cy="11381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700" b="1" i="0" u="none" strike="noStrike" kern="1200" cap="none" spc="0" normalizeH="0" baseline="0" noProof="0" dirty="0" smtClean="0">
                <a:ln>
                  <a:noFill/>
                </a:ln>
                <a:solidFill>
                  <a:srgbClr val="000066"/>
                </a:solidFill>
                <a:effectLst/>
                <a:uLnTx/>
                <a:uFillTx/>
                <a:latin typeface="Calibri"/>
                <a:ea typeface="+mj-ea"/>
                <a:cs typeface="+mj-cs"/>
              </a:rPr>
              <a:t>Méthode 3A :</a:t>
            </a:r>
            <a:br>
              <a:rPr kumimoji="0" lang="fr-FR" sz="2700" b="1" i="0" u="none" strike="noStrike" kern="1200" cap="none" spc="0" normalizeH="0" baseline="0" noProof="0" dirty="0" smtClean="0">
                <a:ln>
                  <a:noFill/>
                </a:ln>
                <a:solidFill>
                  <a:srgbClr val="000066"/>
                </a:solidFill>
                <a:effectLst/>
                <a:uLnTx/>
                <a:uFillTx/>
                <a:latin typeface="Calibri"/>
                <a:ea typeface="+mj-ea"/>
                <a:cs typeface="+mj-cs"/>
              </a:rPr>
            </a:br>
            <a:r>
              <a:rPr kumimoji="0" lang="fr-FR" sz="2700" b="1" i="0" u="none" strike="noStrike" kern="1200" cap="none" spc="0" normalizeH="0" baseline="0" noProof="0" dirty="0" smtClean="0">
                <a:ln>
                  <a:noFill/>
                </a:ln>
                <a:solidFill>
                  <a:srgbClr val="000066"/>
                </a:solidFill>
                <a:effectLst/>
                <a:uLnTx/>
                <a:uFillTx/>
                <a:latin typeface="Calibri"/>
                <a:ea typeface="+mj-ea"/>
                <a:cs typeface="+mj-cs"/>
              </a:rPr>
              <a:t>Dispositif de transmission</a:t>
            </a:r>
            <a:endParaRPr kumimoji="0" lang="fr-FR" sz="2700" b="1" i="0" u="none" strike="noStrike" kern="1200" cap="none" spc="0" normalizeH="0" baseline="0" noProof="0" dirty="0">
              <a:ln>
                <a:noFill/>
              </a:ln>
              <a:solidFill>
                <a:srgbClr val="000066"/>
              </a:solidFill>
              <a:effectLst/>
              <a:uLnTx/>
              <a:uFillTx/>
              <a:latin typeface="Calibri"/>
              <a:ea typeface="+mj-ea"/>
              <a:cs typeface="+mj-cs"/>
            </a:endParaRPr>
          </a:p>
        </p:txBody>
      </p:sp>
      <p:sp>
        <p:nvSpPr>
          <p:cNvPr id="4" name="Rectangle 2"/>
          <p:cNvSpPr>
            <a:spLocks noChangeArrowheads="1"/>
          </p:cNvSpPr>
          <p:nvPr/>
        </p:nvSpPr>
        <p:spPr bwMode="auto">
          <a:xfrm>
            <a:off x="5839936" y="2854623"/>
            <a:ext cx="2187575" cy="1425575"/>
          </a:xfrm>
          <a:prstGeom prst="rect">
            <a:avLst/>
          </a:prstGeom>
          <a:solidFill>
            <a:srgbClr val="BBE0E3"/>
          </a:solidFill>
          <a:ln w="28575">
            <a:solidFill>
              <a:srgbClr val="FF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A</a:t>
            </a:r>
          </a:p>
        </p:txBody>
      </p:sp>
      <p:sp>
        <p:nvSpPr>
          <p:cNvPr id="5" name="Rectangle 3"/>
          <p:cNvSpPr>
            <a:spLocks noChangeArrowheads="1"/>
          </p:cNvSpPr>
          <p:nvPr/>
        </p:nvSpPr>
        <p:spPr bwMode="auto">
          <a:xfrm>
            <a:off x="3772281" y="5438725"/>
            <a:ext cx="2189163" cy="1302643"/>
          </a:xfrm>
          <a:prstGeom prst="rect">
            <a:avLst/>
          </a:prstGeom>
          <a:solidFill>
            <a:srgbClr val="BBE0E3"/>
          </a:solidFill>
          <a:ln w="12700">
            <a:solidFill>
              <a:srgbClr val="00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srgbClr val="333399"/>
              </a:solidFill>
              <a:effectLst/>
              <a:uLnTx/>
              <a:uFillTx/>
              <a:latin typeface="Calibri"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Tiers</a:t>
            </a:r>
          </a:p>
        </p:txBody>
      </p:sp>
      <p:grpSp>
        <p:nvGrpSpPr>
          <p:cNvPr id="6" name="Group 4"/>
          <p:cNvGrpSpPr>
            <a:grpSpLocks/>
          </p:cNvGrpSpPr>
          <p:nvPr/>
        </p:nvGrpSpPr>
        <p:grpSpPr bwMode="auto">
          <a:xfrm>
            <a:off x="3577019" y="4513213"/>
            <a:ext cx="2560637" cy="925512"/>
            <a:chOff x="775" y="2704"/>
            <a:chExt cx="1613" cy="583"/>
          </a:xfrm>
        </p:grpSpPr>
        <p:sp>
          <p:nvSpPr>
            <p:cNvPr id="7" name="Line 5"/>
            <p:cNvSpPr>
              <a:spLocks noChangeShapeType="1"/>
            </p:cNvSpPr>
            <p:nvPr/>
          </p:nvSpPr>
          <p:spPr bwMode="auto">
            <a:xfrm>
              <a:off x="1172" y="2704"/>
              <a:ext cx="0" cy="583"/>
            </a:xfrm>
            <a:prstGeom prst="line">
              <a:avLst/>
            </a:prstGeom>
            <a:noFill/>
            <a:ln w="63500">
              <a:solidFill>
                <a:srgbClr val="000000"/>
              </a:solidFill>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8" name="Line 6"/>
            <p:cNvSpPr>
              <a:spLocks noChangeShapeType="1"/>
            </p:cNvSpPr>
            <p:nvPr/>
          </p:nvSpPr>
          <p:spPr bwMode="auto">
            <a:xfrm flipV="1">
              <a:off x="2014" y="2704"/>
              <a:ext cx="0" cy="583"/>
            </a:xfrm>
            <a:prstGeom prst="line">
              <a:avLst/>
            </a:prstGeom>
            <a:noFill/>
            <a:ln w="63500">
              <a:solidFill>
                <a:srgbClr val="000000"/>
              </a:solidFill>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9" name="Text Box 7"/>
            <p:cNvSpPr txBox="1">
              <a:spLocks noChangeArrowheads="1"/>
            </p:cNvSpPr>
            <p:nvPr/>
          </p:nvSpPr>
          <p:spPr bwMode="auto">
            <a:xfrm>
              <a:off x="775" y="2906"/>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sp>
          <p:nvSpPr>
            <p:cNvPr id="10" name="Text Box 8"/>
            <p:cNvSpPr txBox="1">
              <a:spLocks noChangeArrowheads="1"/>
            </p:cNvSpPr>
            <p:nvPr/>
          </p:nvSpPr>
          <p:spPr bwMode="auto">
            <a:xfrm>
              <a:off x="2272" y="2906"/>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grpSp>
      <p:grpSp>
        <p:nvGrpSpPr>
          <p:cNvPr id="11" name="Group 15"/>
          <p:cNvGrpSpPr>
            <a:grpSpLocks/>
          </p:cNvGrpSpPr>
          <p:nvPr/>
        </p:nvGrpSpPr>
        <p:grpSpPr bwMode="auto">
          <a:xfrm>
            <a:off x="1726232" y="2729210"/>
            <a:ext cx="4102948" cy="1533525"/>
            <a:chOff x="1011" y="1356"/>
            <a:chExt cx="2570" cy="966"/>
          </a:xfrm>
        </p:grpSpPr>
        <p:sp>
          <p:nvSpPr>
            <p:cNvPr id="12" name="Rectangle 16"/>
            <p:cNvSpPr>
              <a:spLocks noChangeArrowheads="1"/>
            </p:cNvSpPr>
            <p:nvPr/>
          </p:nvSpPr>
          <p:spPr bwMode="auto">
            <a:xfrm>
              <a:off x="1011" y="1424"/>
              <a:ext cx="1378" cy="898"/>
            </a:xfrm>
            <a:prstGeom prst="rect">
              <a:avLst/>
            </a:prstGeom>
            <a:solidFill>
              <a:srgbClr val="BBE0E3"/>
            </a:solidFill>
            <a:ln w="12700">
              <a:solidFill>
                <a:srgbClr val="00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srgbClr val="333399"/>
                </a:solidFill>
                <a:effectLst/>
                <a:uLnTx/>
                <a:uFillTx/>
                <a:latin typeface="Calibri"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C</a:t>
              </a:r>
            </a:p>
          </p:txBody>
        </p:sp>
        <p:grpSp>
          <p:nvGrpSpPr>
            <p:cNvPr id="13" name="Group 17"/>
            <p:cNvGrpSpPr>
              <a:grpSpLocks/>
            </p:cNvGrpSpPr>
            <p:nvPr/>
          </p:nvGrpSpPr>
          <p:grpSpPr bwMode="auto">
            <a:xfrm>
              <a:off x="2394" y="1356"/>
              <a:ext cx="1187" cy="964"/>
              <a:chOff x="3196" y="647"/>
              <a:chExt cx="1187" cy="964"/>
            </a:xfrm>
          </p:grpSpPr>
          <p:sp>
            <p:nvSpPr>
              <p:cNvPr id="14" name="Line 18"/>
              <p:cNvSpPr>
                <a:spLocks noChangeShapeType="1"/>
              </p:cNvSpPr>
              <p:nvPr/>
            </p:nvSpPr>
            <p:spPr bwMode="auto">
              <a:xfrm rot="-5400000">
                <a:off x="3790" y="291"/>
                <a:ext cx="0" cy="1187"/>
              </a:xfrm>
              <a:prstGeom prst="line">
                <a:avLst/>
              </a:prstGeom>
              <a:noFill/>
              <a:ln w="63500">
                <a:solidFill>
                  <a:srgbClr val="000000"/>
                </a:solidFill>
                <a:prstDash val="solid"/>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15" name="Line 19"/>
              <p:cNvSpPr>
                <a:spLocks noChangeShapeType="1"/>
              </p:cNvSpPr>
              <p:nvPr/>
            </p:nvSpPr>
            <p:spPr bwMode="auto">
              <a:xfrm rot="5400000">
                <a:off x="3790" y="740"/>
                <a:ext cx="0" cy="1187"/>
              </a:xfrm>
              <a:prstGeom prst="line">
                <a:avLst/>
              </a:prstGeom>
              <a:noFill/>
              <a:ln w="63500">
                <a:solidFill>
                  <a:srgbClr val="000000"/>
                </a:solidFill>
                <a:prstDash val="solid"/>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16" name="Text Box 20"/>
              <p:cNvSpPr txBox="1">
                <a:spLocks noChangeArrowheads="1"/>
              </p:cNvSpPr>
              <p:nvPr/>
            </p:nvSpPr>
            <p:spPr bwMode="auto">
              <a:xfrm>
                <a:off x="3699" y="647"/>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sp>
            <p:nvSpPr>
              <p:cNvPr id="17" name="Text Box 21"/>
              <p:cNvSpPr txBox="1">
                <a:spLocks noChangeArrowheads="1"/>
              </p:cNvSpPr>
              <p:nvPr/>
            </p:nvSpPr>
            <p:spPr bwMode="auto">
              <a:xfrm>
                <a:off x="3697" y="1419"/>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grpSp>
      </p:grpSp>
      <p:sp>
        <p:nvSpPr>
          <p:cNvPr id="18" name="Rectangle 49"/>
          <p:cNvSpPr>
            <a:spLocks noChangeArrowheads="1"/>
          </p:cNvSpPr>
          <p:nvPr/>
        </p:nvSpPr>
        <p:spPr bwMode="auto">
          <a:xfrm>
            <a:off x="4355822" y="2713013"/>
            <a:ext cx="800219" cy="307777"/>
          </a:xfrm>
          <a:prstGeom prst="rect">
            <a:avLst/>
          </a:prstGeom>
          <a:solidFill>
            <a:srgbClr val="FFFFFF"/>
          </a:solidFill>
          <a:ln w="12700">
            <a:noFill/>
            <a:miter lim="800000"/>
            <a:headEnd type="none" w="sm" len="sm"/>
            <a:tailEnd type="none" w="sm" len="sm"/>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333399"/>
                </a:solidFill>
                <a:effectLst/>
                <a:uLnTx/>
                <a:uFillTx/>
                <a:latin typeface="Calibri" pitchFamily="34" charset="0"/>
              </a:rPr>
              <a:t>Action 1</a:t>
            </a:r>
          </a:p>
        </p:txBody>
      </p:sp>
      <p:sp>
        <p:nvSpPr>
          <p:cNvPr id="19" name="Rectangle 49"/>
          <p:cNvSpPr>
            <a:spLocks noChangeArrowheads="1"/>
          </p:cNvSpPr>
          <p:nvPr/>
        </p:nvSpPr>
        <p:spPr bwMode="auto">
          <a:xfrm>
            <a:off x="4427830" y="3433093"/>
            <a:ext cx="872355" cy="307777"/>
          </a:xfrm>
          <a:prstGeom prst="rect">
            <a:avLst/>
          </a:prstGeom>
          <a:solidFill>
            <a:srgbClr val="FFFFFF"/>
          </a:solidFill>
          <a:ln w="12700">
            <a:noFill/>
            <a:miter lim="800000"/>
            <a:headEnd type="none" w="sm" len="sm"/>
            <a:tailEnd type="none" w="sm" len="sm"/>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333399"/>
                </a:solidFill>
                <a:effectLst/>
                <a:uLnTx/>
                <a:uFillTx/>
                <a:latin typeface="Calibri" pitchFamily="34" charset="0"/>
              </a:rPr>
              <a:t>Actions 2</a:t>
            </a:r>
          </a:p>
        </p:txBody>
      </p:sp>
      <p:sp>
        <p:nvSpPr>
          <p:cNvPr id="20" name="Rectangle 49"/>
          <p:cNvSpPr>
            <a:spLocks noChangeArrowheads="1"/>
          </p:cNvSpPr>
          <p:nvPr/>
        </p:nvSpPr>
        <p:spPr bwMode="auto">
          <a:xfrm>
            <a:off x="5678541" y="4857923"/>
            <a:ext cx="800219" cy="307777"/>
          </a:xfrm>
          <a:prstGeom prst="rect">
            <a:avLst/>
          </a:prstGeom>
          <a:solidFill>
            <a:srgbClr val="FFFFFF"/>
          </a:solidFill>
          <a:ln w="12700">
            <a:noFill/>
            <a:miter lim="800000"/>
            <a:headEnd type="none" w="sm" len="sm"/>
            <a:tailEnd type="none" w="sm" len="sm"/>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333399"/>
                </a:solidFill>
                <a:effectLst/>
                <a:uLnTx/>
                <a:uFillTx/>
                <a:latin typeface="Calibri" pitchFamily="34" charset="0"/>
              </a:rPr>
              <a:t>Action 3</a:t>
            </a:r>
          </a:p>
        </p:txBody>
      </p:sp>
      <p:sp>
        <p:nvSpPr>
          <p:cNvPr id="21" name="Rectangle 49"/>
          <p:cNvSpPr>
            <a:spLocks noChangeArrowheads="1"/>
          </p:cNvSpPr>
          <p:nvPr/>
        </p:nvSpPr>
        <p:spPr bwMode="auto">
          <a:xfrm>
            <a:off x="3014056" y="4867870"/>
            <a:ext cx="800219" cy="307777"/>
          </a:xfrm>
          <a:prstGeom prst="rect">
            <a:avLst/>
          </a:prstGeom>
          <a:solidFill>
            <a:srgbClr val="FFFFFF"/>
          </a:solidFill>
          <a:ln w="12700">
            <a:noFill/>
            <a:miter lim="800000"/>
            <a:headEnd type="none" w="sm" len="sm"/>
            <a:tailEnd type="none" w="sm" len="sm"/>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333399"/>
                </a:solidFill>
                <a:effectLst/>
                <a:uLnTx/>
                <a:uFillTx/>
                <a:latin typeface="Calibri" pitchFamily="34" charset="0"/>
              </a:rPr>
              <a:t>Action 4</a:t>
            </a:r>
          </a:p>
        </p:txBody>
      </p:sp>
      <p:sp>
        <p:nvSpPr>
          <p:cNvPr id="22" name="Rectangle 14"/>
          <p:cNvSpPr>
            <a:spLocks noChangeArrowheads="1"/>
          </p:cNvSpPr>
          <p:nvPr/>
        </p:nvSpPr>
        <p:spPr bwMode="auto">
          <a:xfrm>
            <a:off x="1115536" y="2528541"/>
            <a:ext cx="8280400" cy="1961207"/>
          </a:xfrm>
          <a:prstGeom prst="rect">
            <a:avLst/>
          </a:prstGeom>
          <a:noFill/>
          <a:ln w="38100">
            <a:solidFill>
              <a:srgbClr val="333399"/>
            </a:solidFill>
            <a:prstDash val="lgDash"/>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3" name="Espace réservé du numéro de diapositive 22"/>
          <p:cNvSpPr>
            <a:spLocks noGrp="1"/>
          </p:cNvSpPr>
          <p:nvPr>
            <p:ph type="sldNum" sz="quarter" idx="12"/>
          </p:nvPr>
        </p:nvSpPr>
        <p:spPr/>
        <p:txBody>
          <a:bodyPr/>
          <a:lstStyle/>
          <a:p>
            <a:fld id="{BFF75742-1D16-4262-85E8-DEEF5B59D6FD}" type="slidenum">
              <a:rPr lang="fr-FR" altLang="fr-FR" smtClean="0">
                <a:solidFill>
                  <a:srgbClr val="FFFFFF"/>
                </a:solidFill>
              </a:rPr>
              <a:pPr/>
              <a:t>11</a:t>
            </a:fld>
            <a:endParaRPr lang="fr-FR" altLang="fr-FR">
              <a:solidFill>
                <a:srgbClr val="FFFFFF"/>
              </a:solidFill>
            </a:endParaRPr>
          </a:p>
        </p:txBody>
      </p:sp>
    </p:spTree>
    <p:extLst>
      <p:ext uri="{BB962C8B-B14F-4D97-AF65-F5344CB8AC3E}">
        <p14:creationId xmlns:p14="http://schemas.microsoft.com/office/powerpoint/2010/main" val="14168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000066"/>
                </a:solidFill>
                <a:latin typeface="Calibri"/>
              </a:rPr>
              <a:t>Dispositif de transmission</a:t>
            </a:r>
          </a:p>
        </p:txBody>
      </p:sp>
      <p:sp>
        <p:nvSpPr>
          <p:cNvPr id="6" name="Espace réservé du contenu 5"/>
          <p:cNvSpPr>
            <a:spLocks noGrp="1"/>
          </p:cNvSpPr>
          <p:nvPr>
            <p:ph sz="half" idx="2"/>
          </p:nvPr>
        </p:nvSpPr>
        <p:spPr/>
        <p:txBody>
          <a:bodyPr anchor="ctr"/>
          <a:lstStyle/>
          <a:p>
            <a:pPr marL="0" indent="0">
              <a:buNone/>
            </a:pPr>
            <a:endParaRPr lang="fr-FR" sz="2000" b="1" i="1" kern="1200" dirty="0">
              <a:solidFill>
                <a:schemeClr val="bg2">
                  <a:lumMod val="75000"/>
                </a:schemeClr>
              </a:solidFill>
              <a:latin typeface="Arial" charset="0"/>
            </a:endParaRPr>
          </a:p>
        </p:txBody>
      </p:sp>
      <p:sp>
        <p:nvSpPr>
          <p:cNvPr id="7" name="Espace réservé du contenu 6"/>
          <p:cNvSpPr>
            <a:spLocks noGrp="1"/>
          </p:cNvSpPr>
          <p:nvPr>
            <p:ph sz="quarter" idx="4"/>
          </p:nvPr>
        </p:nvSpPr>
        <p:spPr>
          <a:xfrm>
            <a:off x="5014912" y="2505074"/>
            <a:ext cx="4762623" cy="4020269"/>
          </a:xfrm>
        </p:spPr>
        <p:txBody>
          <a:bodyPr anchor="ctr"/>
          <a:lstStyle/>
          <a:p>
            <a:pPr marL="0" indent="0">
              <a:buNone/>
            </a:pPr>
            <a:r>
              <a:rPr lang="fr-FR" sz="2000" b="1" i="1" dirty="0">
                <a:solidFill>
                  <a:schemeClr val="bg2">
                    <a:lumMod val="75000"/>
                  </a:schemeClr>
                </a:solidFill>
                <a:latin typeface="Arial" charset="0"/>
              </a:rPr>
              <a:t>Action 1 </a:t>
            </a:r>
            <a:r>
              <a:rPr lang="fr-FR" sz="1800" b="1" i="1" dirty="0">
                <a:solidFill>
                  <a:schemeClr val="bg2">
                    <a:lumMod val="75000"/>
                  </a:schemeClr>
                </a:solidFill>
                <a:latin typeface="Arial" charset="0"/>
              </a:rPr>
              <a:t>: le Praticien (ou Connaissant) réalise la démonstration et valide la reproduction de </a:t>
            </a:r>
            <a:r>
              <a:rPr lang="fr-FR" sz="1800" b="1" i="1" dirty="0" smtClean="0">
                <a:solidFill>
                  <a:schemeClr val="bg2">
                    <a:lumMod val="75000"/>
                  </a:schemeClr>
                </a:solidFill>
                <a:latin typeface="Arial" charset="0"/>
              </a:rPr>
              <a:t>l’apprenti</a:t>
            </a:r>
          </a:p>
          <a:p>
            <a:pPr marL="0" indent="0">
              <a:buNone/>
            </a:pPr>
            <a:endParaRPr lang="fr-FR" sz="1800" b="1" i="1" dirty="0">
              <a:solidFill>
                <a:schemeClr val="bg2">
                  <a:lumMod val="75000"/>
                </a:schemeClr>
              </a:solidFill>
              <a:latin typeface="Arial" charset="0"/>
            </a:endParaRPr>
          </a:p>
          <a:p>
            <a:pPr marL="0" indent="0">
              <a:buNone/>
            </a:pPr>
            <a:r>
              <a:rPr lang="fr-FR" sz="2000" b="1" i="1" dirty="0">
                <a:solidFill>
                  <a:schemeClr val="bg2">
                    <a:lumMod val="75000"/>
                  </a:schemeClr>
                </a:solidFill>
                <a:latin typeface="Arial" charset="0"/>
              </a:rPr>
              <a:t>Action 2 </a:t>
            </a:r>
            <a:r>
              <a:rPr lang="fr-FR" sz="1800" b="1" i="1" dirty="0">
                <a:solidFill>
                  <a:schemeClr val="bg2">
                    <a:lumMod val="75000"/>
                  </a:schemeClr>
                </a:solidFill>
                <a:latin typeface="Arial" charset="0"/>
              </a:rPr>
              <a:t>: l’Observateur-Apprenti observe, tente de reproduire et rédige un </a:t>
            </a:r>
            <a:r>
              <a:rPr lang="fr-FR" sz="1800" b="1" i="1" dirty="0" smtClean="0">
                <a:solidFill>
                  <a:schemeClr val="bg2">
                    <a:lumMod val="75000"/>
                  </a:schemeClr>
                </a:solidFill>
                <a:latin typeface="Arial" charset="0"/>
              </a:rPr>
              <a:t>document</a:t>
            </a:r>
          </a:p>
          <a:p>
            <a:pPr marL="0" indent="0">
              <a:buNone/>
            </a:pPr>
            <a:endParaRPr lang="fr-FR" sz="1800" b="1" i="1" dirty="0">
              <a:solidFill>
                <a:schemeClr val="bg2">
                  <a:lumMod val="75000"/>
                </a:schemeClr>
              </a:solidFill>
              <a:latin typeface="Arial" charset="0"/>
            </a:endParaRPr>
          </a:p>
          <a:p>
            <a:pPr marL="0" indent="0">
              <a:buNone/>
            </a:pPr>
            <a:r>
              <a:rPr lang="fr-FR" sz="2000" b="1" i="1" dirty="0">
                <a:solidFill>
                  <a:schemeClr val="bg2">
                    <a:lumMod val="75000"/>
                  </a:schemeClr>
                </a:solidFill>
                <a:latin typeface="Arial" charset="0"/>
              </a:rPr>
              <a:t>Action 3 </a:t>
            </a:r>
            <a:r>
              <a:rPr lang="fr-FR" sz="1800" b="1" i="1" dirty="0">
                <a:solidFill>
                  <a:schemeClr val="bg2">
                    <a:lumMod val="75000"/>
                  </a:schemeClr>
                </a:solidFill>
                <a:latin typeface="Arial" charset="0"/>
              </a:rPr>
              <a:t>: un Tiers suit le document pour réaliser </a:t>
            </a:r>
            <a:r>
              <a:rPr lang="fr-FR" sz="1800" b="1" i="1" dirty="0" smtClean="0">
                <a:solidFill>
                  <a:schemeClr val="bg2">
                    <a:lumMod val="75000"/>
                  </a:schemeClr>
                </a:solidFill>
                <a:latin typeface="Arial" charset="0"/>
              </a:rPr>
              <a:t>l’activité</a:t>
            </a:r>
          </a:p>
          <a:p>
            <a:pPr marL="0" indent="0">
              <a:buNone/>
            </a:pPr>
            <a:endParaRPr lang="fr-FR" sz="1800" b="1" i="1" dirty="0">
              <a:solidFill>
                <a:schemeClr val="bg2">
                  <a:lumMod val="75000"/>
                </a:schemeClr>
              </a:solidFill>
              <a:latin typeface="Arial" charset="0"/>
            </a:endParaRPr>
          </a:p>
          <a:p>
            <a:pPr marL="0" indent="0">
              <a:buNone/>
            </a:pPr>
            <a:r>
              <a:rPr lang="fr-FR" sz="2000" b="1" i="1" dirty="0">
                <a:solidFill>
                  <a:schemeClr val="bg2">
                    <a:lumMod val="75000"/>
                  </a:schemeClr>
                </a:solidFill>
                <a:latin typeface="Arial" charset="0"/>
              </a:rPr>
              <a:t>Action 4 </a:t>
            </a:r>
            <a:r>
              <a:rPr lang="fr-FR" sz="1800" b="1" i="1" dirty="0">
                <a:solidFill>
                  <a:schemeClr val="bg2">
                    <a:lumMod val="75000"/>
                  </a:schemeClr>
                </a:solidFill>
                <a:latin typeface="Arial" charset="0"/>
              </a:rPr>
              <a:t>: la transmission est validée</a:t>
            </a:r>
          </a:p>
          <a:p>
            <a:endParaRPr lang="fr-FR" sz="2000" dirty="0"/>
          </a:p>
        </p:txBody>
      </p:sp>
      <p:sp>
        <p:nvSpPr>
          <p:cNvPr id="4" name="Espace réservé du numéro de diapositive 3"/>
          <p:cNvSpPr>
            <a:spLocks noGrp="1"/>
          </p:cNvSpPr>
          <p:nvPr>
            <p:ph type="sldNum" sz="quarter" idx="12"/>
          </p:nvPr>
        </p:nvSpPr>
        <p:spPr/>
        <p:txBody>
          <a:bodyPr/>
          <a:lstStyle/>
          <a:p>
            <a:fld id="{34810052-CFFF-4654-AD40-40DCDF2334F6}" type="slidenum">
              <a:rPr lang="fr-FR" altLang="fr-FR" smtClean="0">
                <a:solidFill>
                  <a:srgbClr val="FFFFFF"/>
                </a:solidFill>
              </a:rPr>
              <a:pPr/>
              <a:t>12</a:t>
            </a:fld>
            <a:endParaRPr lang="fr-FR" altLang="fr-FR">
              <a:solidFill>
                <a:srgbClr val="FFFFFF"/>
              </a:solidFill>
            </a:endParaRPr>
          </a:p>
        </p:txBody>
      </p:sp>
      <p:sp>
        <p:nvSpPr>
          <p:cNvPr id="9" name="Rectangle 2"/>
          <p:cNvSpPr>
            <a:spLocks noChangeArrowheads="1"/>
          </p:cNvSpPr>
          <p:nvPr/>
        </p:nvSpPr>
        <p:spPr bwMode="auto">
          <a:xfrm>
            <a:off x="3859374" y="3007023"/>
            <a:ext cx="810876" cy="1425575"/>
          </a:xfrm>
          <a:prstGeom prst="rect">
            <a:avLst/>
          </a:prstGeom>
          <a:solidFill>
            <a:srgbClr val="BBE0E3"/>
          </a:solidFill>
          <a:ln w="28575">
            <a:solidFill>
              <a:srgbClr val="FF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A</a:t>
            </a:r>
          </a:p>
        </p:txBody>
      </p:sp>
      <p:sp>
        <p:nvSpPr>
          <p:cNvPr id="10" name="Rectangle 3"/>
          <p:cNvSpPr>
            <a:spLocks noChangeArrowheads="1"/>
          </p:cNvSpPr>
          <p:nvPr/>
        </p:nvSpPr>
        <p:spPr bwMode="auto">
          <a:xfrm>
            <a:off x="2144688" y="5591125"/>
            <a:ext cx="1656183" cy="1151135"/>
          </a:xfrm>
          <a:prstGeom prst="rect">
            <a:avLst/>
          </a:prstGeom>
          <a:solidFill>
            <a:srgbClr val="BBE0E3"/>
          </a:solidFill>
          <a:ln w="12700">
            <a:solidFill>
              <a:srgbClr val="00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srgbClr val="333399"/>
              </a:solidFill>
              <a:effectLst/>
              <a:uLnTx/>
              <a:uFillTx/>
              <a:latin typeface="Calibri"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Tiers</a:t>
            </a:r>
          </a:p>
        </p:txBody>
      </p:sp>
      <p:grpSp>
        <p:nvGrpSpPr>
          <p:cNvPr id="11" name="Group 4"/>
          <p:cNvGrpSpPr>
            <a:grpSpLocks/>
          </p:cNvGrpSpPr>
          <p:nvPr/>
        </p:nvGrpSpPr>
        <p:grpSpPr bwMode="auto">
          <a:xfrm>
            <a:off x="2300526" y="4665613"/>
            <a:ext cx="1298698" cy="925512"/>
            <a:chOff x="775" y="2704"/>
            <a:chExt cx="1613" cy="583"/>
          </a:xfrm>
        </p:grpSpPr>
        <p:sp>
          <p:nvSpPr>
            <p:cNvPr id="12" name="Line 5"/>
            <p:cNvSpPr>
              <a:spLocks noChangeShapeType="1"/>
            </p:cNvSpPr>
            <p:nvPr/>
          </p:nvSpPr>
          <p:spPr bwMode="auto">
            <a:xfrm>
              <a:off x="1172" y="2704"/>
              <a:ext cx="0" cy="583"/>
            </a:xfrm>
            <a:prstGeom prst="line">
              <a:avLst/>
            </a:prstGeom>
            <a:noFill/>
            <a:ln w="63500">
              <a:solidFill>
                <a:srgbClr val="000000"/>
              </a:solidFill>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13" name="Line 6"/>
            <p:cNvSpPr>
              <a:spLocks noChangeShapeType="1"/>
            </p:cNvSpPr>
            <p:nvPr/>
          </p:nvSpPr>
          <p:spPr bwMode="auto">
            <a:xfrm flipV="1">
              <a:off x="2014" y="2704"/>
              <a:ext cx="0" cy="583"/>
            </a:xfrm>
            <a:prstGeom prst="line">
              <a:avLst/>
            </a:prstGeom>
            <a:noFill/>
            <a:ln w="63500">
              <a:solidFill>
                <a:srgbClr val="000000"/>
              </a:solidFill>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14" name="Text Box 7"/>
            <p:cNvSpPr txBox="1">
              <a:spLocks noChangeArrowheads="1"/>
            </p:cNvSpPr>
            <p:nvPr/>
          </p:nvSpPr>
          <p:spPr bwMode="auto">
            <a:xfrm>
              <a:off x="775" y="2906"/>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sp>
          <p:nvSpPr>
            <p:cNvPr id="15" name="Text Box 8"/>
            <p:cNvSpPr txBox="1">
              <a:spLocks noChangeArrowheads="1"/>
            </p:cNvSpPr>
            <p:nvPr/>
          </p:nvSpPr>
          <p:spPr bwMode="auto">
            <a:xfrm>
              <a:off x="2272" y="2906"/>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grpSp>
      <p:grpSp>
        <p:nvGrpSpPr>
          <p:cNvPr id="16" name="Group 15"/>
          <p:cNvGrpSpPr>
            <a:grpSpLocks/>
          </p:cNvGrpSpPr>
          <p:nvPr/>
        </p:nvGrpSpPr>
        <p:grpSpPr bwMode="auto">
          <a:xfrm>
            <a:off x="541736" y="2881114"/>
            <a:ext cx="3057486" cy="1533525"/>
            <a:chOff x="769" y="1356"/>
            <a:chExt cx="6516" cy="966"/>
          </a:xfrm>
        </p:grpSpPr>
        <p:sp>
          <p:nvSpPr>
            <p:cNvPr id="17" name="Rectangle 16"/>
            <p:cNvSpPr>
              <a:spLocks noChangeArrowheads="1"/>
            </p:cNvSpPr>
            <p:nvPr/>
          </p:nvSpPr>
          <p:spPr bwMode="auto">
            <a:xfrm>
              <a:off x="769" y="1424"/>
              <a:ext cx="1825" cy="898"/>
            </a:xfrm>
            <a:prstGeom prst="rect">
              <a:avLst/>
            </a:prstGeom>
            <a:solidFill>
              <a:srgbClr val="BBE0E3"/>
            </a:solidFill>
            <a:ln w="12700">
              <a:solidFill>
                <a:srgbClr val="000000"/>
              </a:solidFill>
              <a:miter lim="800000"/>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200" b="1" i="0" u="none" strike="noStrike" kern="0" cap="none" spc="0" normalizeH="0" baseline="0" noProof="0" dirty="0" smtClean="0">
                <a:ln>
                  <a:noFill/>
                </a:ln>
                <a:solidFill>
                  <a:srgbClr val="333399"/>
                </a:solidFill>
                <a:effectLst/>
                <a:uLnTx/>
                <a:uFillTx/>
                <a:latin typeface="Calibri"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6000" b="1" i="0" u="none" strike="noStrike" kern="0" cap="none" spc="0" normalizeH="0" baseline="0" noProof="0" dirty="0" smtClean="0">
                  <a:ln>
                    <a:noFill/>
                  </a:ln>
                  <a:solidFill>
                    <a:srgbClr val="333399"/>
                  </a:solidFill>
                  <a:effectLst/>
                  <a:uLnTx/>
                  <a:uFillTx/>
                  <a:latin typeface="Calibri" pitchFamily="34" charset="0"/>
                </a:rPr>
                <a:t>C</a:t>
              </a:r>
            </a:p>
          </p:txBody>
        </p:sp>
        <p:grpSp>
          <p:nvGrpSpPr>
            <p:cNvPr id="18" name="Group 17"/>
            <p:cNvGrpSpPr>
              <a:grpSpLocks/>
            </p:cNvGrpSpPr>
            <p:nvPr/>
          </p:nvGrpSpPr>
          <p:grpSpPr bwMode="auto">
            <a:xfrm>
              <a:off x="2394" y="1356"/>
              <a:ext cx="4891" cy="964"/>
              <a:chOff x="3196" y="647"/>
              <a:chExt cx="4891" cy="964"/>
            </a:xfrm>
          </p:grpSpPr>
          <p:sp>
            <p:nvSpPr>
              <p:cNvPr id="19" name="Line 18"/>
              <p:cNvSpPr>
                <a:spLocks noChangeShapeType="1"/>
              </p:cNvSpPr>
              <p:nvPr/>
            </p:nvSpPr>
            <p:spPr bwMode="auto">
              <a:xfrm rot="16200000">
                <a:off x="5890" y="-1328"/>
                <a:ext cx="4" cy="4390"/>
              </a:xfrm>
              <a:prstGeom prst="line">
                <a:avLst/>
              </a:prstGeom>
              <a:noFill/>
              <a:ln w="63500">
                <a:solidFill>
                  <a:srgbClr val="000000"/>
                </a:solidFill>
                <a:prstDash val="solid"/>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0" name="Line 19"/>
              <p:cNvSpPr>
                <a:spLocks noChangeShapeType="1"/>
              </p:cNvSpPr>
              <p:nvPr/>
            </p:nvSpPr>
            <p:spPr bwMode="auto">
              <a:xfrm rot="5400000">
                <a:off x="5637" y="-1117"/>
                <a:ext cx="10" cy="4891"/>
              </a:xfrm>
              <a:prstGeom prst="line">
                <a:avLst/>
              </a:prstGeom>
              <a:noFill/>
              <a:ln w="63500">
                <a:solidFill>
                  <a:srgbClr val="000000"/>
                </a:solidFill>
                <a:prstDash val="solid"/>
                <a:round/>
                <a:headEnd type="none" w="sm" len="sm"/>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1" name="Text Box 20"/>
              <p:cNvSpPr txBox="1">
                <a:spLocks noChangeArrowheads="1"/>
              </p:cNvSpPr>
              <p:nvPr/>
            </p:nvSpPr>
            <p:spPr bwMode="auto">
              <a:xfrm>
                <a:off x="3699" y="647"/>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sp>
            <p:nvSpPr>
              <p:cNvPr id="22" name="Text Box 21"/>
              <p:cNvSpPr txBox="1">
                <a:spLocks noChangeArrowheads="1"/>
              </p:cNvSpPr>
              <p:nvPr/>
            </p:nvSpPr>
            <p:spPr bwMode="auto">
              <a:xfrm>
                <a:off x="3697" y="1419"/>
                <a:ext cx="116" cy="192"/>
              </a:xfrm>
              <a:prstGeom prst="rect">
                <a:avLst/>
              </a:prstGeom>
              <a:noFill/>
              <a:ln w="12700">
                <a:noFill/>
                <a:miter lim="800000"/>
                <a:headEnd type="none" w="sm" len="sm"/>
                <a:tailEnd type="none" w="sm" len="sm"/>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fr-FR" sz="1800" b="1" i="0" u="none" strike="noStrike" kern="0" cap="none" spc="0" normalizeH="0" baseline="0" noProof="0" smtClean="0">
                  <a:ln>
                    <a:noFill/>
                  </a:ln>
                  <a:solidFill>
                    <a:srgbClr val="333399"/>
                  </a:solidFill>
                  <a:effectLst/>
                  <a:uLnTx/>
                  <a:uFillTx/>
                  <a:latin typeface="Calibri" pitchFamily="34" charset="0"/>
                </a:endParaRPr>
              </a:p>
            </p:txBody>
          </p:sp>
        </p:grpSp>
      </p:grpSp>
      <p:sp>
        <p:nvSpPr>
          <p:cNvPr id="23" name="Rectangle 49"/>
          <p:cNvSpPr>
            <a:spLocks noChangeArrowheads="1"/>
          </p:cNvSpPr>
          <p:nvPr/>
        </p:nvSpPr>
        <p:spPr bwMode="auto">
          <a:xfrm>
            <a:off x="2300525" y="2865413"/>
            <a:ext cx="924283" cy="338554"/>
          </a:xfrm>
          <a:prstGeom prst="rect">
            <a:avLst/>
          </a:prstGeom>
          <a:solidFill>
            <a:srgbClr val="FFFFFF"/>
          </a:solidFill>
          <a:ln w="12700">
            <a:noFill/>
            <a:miter lim="800000"/>
            <a:headEnd type="none" w="sm" len="sm"/>
            <a:tailEnd type="none" w="sm" len="sm"/>
          </a:ln>
        </p:spPr>
        <p:txBody>
          <a:bodyPr wrap="square">
            <a:spAutoFit/>
          </a:bodyPr>
          <a:lstStyle/>
          <a:p>
            <a:pPr eaLnBrk="0" fontAlgn="auto" hangingPunct="0">
              <a:spcBef>
                <a:spcPts val="0"/>
              </a:spcBef>
              <a:spcAft>
                <a:spcPts val="0"/>
              </a:spcAft>
              <a:defRPr/>
            </a:pPr>
            <a:r>
              <a:rPr lang="fr-FR" sz="1600" b="1" kern="0" dirty="0">
                <a:solidFill>
                  <a:srgbClr val="333399"/>
                </a:solidFill>
                <a:latin typeface="Calibri" pitchFamily="34" charset="0"/>
              </a:rPr>
              <a:t>Action 1</a:t>
            </a:r>
          </a:p>
        </p:txBody>
      </p:sp>
      <p:sp>
        <p:nvSpPr>
          <p:cNvPr id="24" name="Rectangle 49"/>
          <p:cNvSpPr>
            <a:spLocks noChangeArrowheads="1"/>
          </p:cNvSpPr>
          <p:nvPr/>
        </p:nvSpPr>
        <p:spPr bwMode="auto">
          <a:xfrm>
            <a:off x="2262968" y="3501008"/>
            <a:ext cx="1051689" cy="338554"/>
          </a:xfrm>
          <a:prstGeom prst="rect">
            <a:avLst/>
          </a:prstGeom>
          <a:solidFill>
            <a:srgbClr val="FFFFFF"/>
          </a:solidFill>
          <a:ln w="12700">
            <a:noFill/>
            <a:miter lim="800000"/>
            <a:headEnd type="none" w="sm" len="sm"/>
            <a:tailEnd type="none" w="sm" len="sm"/>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333399"/>
                </a:solidFill>
                <a:effectLst/>
                <a:uLnTx/>
                <a:uFillTx/>
                <a:latin typeface="Calibri" pitchFamily="34" charset="0"/>
              </a:rPr>
              <a:t>Actions 2</a:t>
            </a:r>
          </a:p>
        </p:txBody>
      </p:sp>
      <p:sp>
        <p:nvSpPr>
          <p:cNvPr id="25" name="Rectangle 49"/>
          <p:cNvSpPr>
            <a:spLocks noChangeArrowheads="1"/>
          </p:cNvSpPr>
          <p:nvPr/>
        </p:nvSpPr>
        <p:spPr bwMode="auto">
          <a:xfrm>
            <a:off x="3719476" y="5010323"/>
            <a:ext cx="1009626" cy="338554"/>
          </a:xfrm>
          <a:prstGeom prst="rect">
            <a:avLst/>
          </a:prstGeom>
          <a:solidFill>
            <a:srgbClr val="FFFFFF"/>
          </a:solidFill>
          <a:ln w="12700">
            <a:noFill/>
            <a:miter lim="800000"/>
            <a:headEnd type="none" w="sm" len="sm"/>
            <a:tailEnd type="none" w="sm" len="sm"/>
          </a:ln>
        </p:spPr>
        <p:txBody>
          <a:bodyPr wrap="square">
            <a:spAutoFit/>
          </a:bodyPr>
          <a:lstStyle/>
          <a:p>
            <a:pPr eaLnBrk="0" fontAlgn="auto" hangingPunct="0">
              <a:spcBef>
                <a:spcPts val="0"/>
              </a:spcBef>
              <a:spcAft>
                <a:spcPts val="0"/>
              </a:spcAft>
              <a:defRPr/>
            </a:pPr>
            <a:r>
              <a:rPr lang="fr-FR" sz="1600" b="1" kern="0" dirty="0">
                <a:solidFill>
                  <a:srgbClr val="333399"/>
                </a:solidFill>
                <a:latin typeface="Calibri" pitchFamily="34" charset="0"/>
              </a:rPr>
              <a:t>Action 3</a:t>
            </a:r>
          </a:p>
        </p:txBody>
      </p:sp>
      <p:sp>
        <p:nvSpPr>
          <p:cNvPr id="26" name="Rectangle 49"/>
          <p:cNvSpPr>
            <a:spLocks noChangeArrowheads="1"/>
          </p:cNvSpPr>
          <p:nvPr/>
        </p:nvSpPr>
        <p:spPr bwMode="auto">
          <a:xfrm>
            <a:off x="1208584" y="5020270"/>
            <a:ext cx="893124" cy="338554"/>
          </a:xfrm>
          <a:prstGeom prst="rect">
            <a:avLst/>
          </a:prstGeom>
          <a:solidFill>
            <a:srgbClr val="FFFFFF"/>
          </a:solidFill>
          <a:ln w="12700">
            <a:noFill/>
            <a:miter lim="800000"/>
            <a:headEnd type="none" w="sm" len="sm"/>
            <a:tailEnd type="none" w="sm" len="sm"/>
          </a:ln>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lang="fr-FR" sz="1600" b="1" kern="0" dirty="0">
                <a:solidFill>
                  <a:srgbClr val="333399"/>
                </a:solidFill>
                <a:latin typeface="Calibri" pitchFamily="34" charset="0"/>
              </a:rPr>
              <a:t>Action 4</a:t>
            </a:r>
          </a:p>
        </p:txBody>
      </p:sp>
      <p:sp>
        <p:nvSpPr>
          <p:cNvPr id="27" name="Rectangle 14"/>
          <p:cNvSpPr>
            <a:spLocks noChangeArrowheads="1"/>
          </p:cNvSpPr>
          <p:nvPr/>
        </p:nvSpPr>
        <p:spPr bwMode="auto">
          <a:xfrm>
            <a:off x="432769" y="2680941"/>
            <a:ext cx="4441121" cy="1961207"/>
          </a:xfrm>
          <a:prstGeom prst="rect">
            <a:avLst/>
          </a:prstGeom>
          <a:noFill/>
          <a:ln w="38100">
            <a:solidFill>
              <a:srgbClr val="333399"/>
            </a:solidFill>
            <a:prstDash val="lgDash"/>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srgbClr val="000000"/>
              </a:solidFill>
              <a:effectLst/>
              <a:uLnTx/>
              <a:uFillTx/>
            </a:endParaRPr>
          </a:p>
        </p:txBody>
      </p:sp>
      <p:sp>
        <p:nvSpPr>
          <p:cNvPr id="28" name="Espace réservé du numéro de diapositive 22"/>
          <p:cNvSpPr txBox="1">
            <a:spLocks/>
          </p:cNvSpPr>
          <p:nvPr/>
        </p:nvSpPr>
        <p:spPr bwMode="auto">
          <a:xfrm>
            <a:off x="-591616" y="6092448"/>
            <a:ext cx="14815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defPPr>
              <a:defRPr lang="fr-FR"/>
            </a:defPPr>
            <a:lvl1pPr algn="l" rtl="0" fontAlgn="base">
              <a:spcBef>
                <a:spcPct val="0"/>
              </a:spcBef>
              <a:spcAft>
                <a:spcPct val="0"/>
              </a:spcAft>
              <a:defRPr sz="2600" b="1" kern="1200">
                <a:solidFill>
                  <a:schemeClr val="bg1"/>
                </a:solidFill>
                <a:latin typeface="+mn-lt"/>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fld id="{BFF75742-1D16-4262-85E8-DEEF5B59D6FD}" type="slidenum">
              <a:rPr lang="fr-FR" altLang="fr-FR" smtClean="0">
                <a:solidFill>
                  <a:srgbClr val="FFFFFF"/>
                </a:solidFill>
              </a:rPr>
              <a:pPr/>
              <a:t>12</a:t>
            </a:fld>
            <a:endParaRPr lang="fr-FR" altLang="fr-FR">
              <a:solidFill>
                <a:srgbClr val="FFFFFF"/>
              </a:solidFill>
            </a:endParaRPr>
          </a:p>
        </p:txBody>
      </p:sp>
    </p:spTree>
    <p:extLst>
      <p:ext uri="{BB962C8B-B14F-4D97-AF65-F5344CB8AC3E}">
        <p14:creationId xmlns:p14="http://schemas.microsoft.com/office/powerpoint/2010/main" val="42346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fr-FR" sz="2400" b="1" kern="1200" dirty="0" smtClean="0">
                <a:solidFill>
                  <a:srgbClr val="000066"/>
                </a:solidFill>
                <a:latin typeface="+mn-lt"/>
                <a:ea typeface="+mn-ea"/>
                <a:cs typeface="+mn-cs"/>
              </a:rPr>
              <a:t>Une autre méthode de transfert :</a:t>
            </a:r>
            <a:br>
              <a:rPr lang="fr-FR" sz="2400" b="1" kern="1200" dirty="0" smtClean="0">
                <a:solidFill>
                  <a:srgbClr val="000066"/>
                </a:solidFill>
                <a:latin typeface="+mn-lt"/>
                <a:ea typeface="+mn-ea"/>
                <a:cs typeface="+mn-cs"/>
              </a:rPr>
            </a:br>
            <a:r>
              <a:rPr lang="fr-FR" sz="2400" b="1" kern="1200" dirty="0" smtClean="0">
                <a:solidFill>
                  <a:srgbClr val="000066"/>
                </a:solidFill>
                <a:latin typeface="+mn-lt"/>
                <a:ea typeface="+mn-ea"/>
                <a:cs typeface="+mn-cs"/>
              </a:rPr>
              <a:t>MASK (Méthode d’Analyse et de Structuration des Connaissances)</a:t>
            </a:r>
            <a:endParaRPr lang="fr-FR" sz="2400" b="1" kern="1200" dirty="0">
              <a:solidFill>
                <a:srgbClr val="000066"/>
              </a:solidFill>
              <a:latin typeface="+mn-lt"/>
              <a:ea typeface="+mn-ea"/>
              <a:cs typeface="+mn-cs"/>
            </a:endParaRPr>
          </a:p>
        </p:txBody>
      </p:sp>
      <p:sp>
        <p:nvSpPr>
          <p:cNvPr id="3" name="Espace réservé du contenu 2"/>
          <p:cNvSpPr>
            <a:spLocks noGrp="1"/>
          </p:cNvSpPr>
          <p:nvPr>
            <p:ph idx="1"/>
          </p:nvPr>
        </p:nvSpPr>
        <p:spPr>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indent="0" algn="just">
              <a:lnSpc>
                <a:spcPct val="110000"/>
              </a:lnSpc>
              <a:buNone/>
            </a:pPr>
            <a:r>
              <a:rPr lang="fr-FR" sz="2000" b="1" i="1" kern="1200" dirty="0" smtClean="0">
                <a:solidFill>
                  <a:schemeClr val="bg2">
                    <a:lumMod val="75000"/>
                  </a:schemeClr>
                </a:solidFill>
                <a:latin typeface="Arial" charset="0"/>
              </a:rPr>
              <a:t>Méthode élaborée par </a:t>
            </a:r>
            <a:r>
              <a:rPr lang="fr-FR" sz="2000" b="1" i="1" kern="1200" dirty="0">
                <a:solidFill>
                  <a:schemeClr val="bg2">
                    <a:lumMod val="75000"/>
                  </a:schemeClr>
                </a:solidFill>
                <a:latin typeface="Arial" charset="0"/>
              </a:rPr>
              <a:t>J</a:t>
            </a:r>
            <a:r>
              <a:rPr lang="fr-FR" sz="2000" b="1" i="1" kern="1200" dirty="0" smtClean="0">
                <a:solidFill>
                  <a:schemeClr val="bg2">
                    <a:lumMod val="75000"/>
                  </a:schemeClr>
                </a:solidFill>
                <a:latin typeface="Arial" charset="0"/>
              </a:rPr>
              <a:t>ean-Louis </a:t>
            </a:r>
            <a:r>
              <a:rPr lang="fr-FR" sz="2000" b="1" i="1" kern="1200" dirty="0" err="1" smtClean="0">
                <a:solidFill>
                  <a:schemeClr val="bg2">
                    <a:lumMod val="75000"/>
                  </a:schemeClr>
                </a:solidFill>
                <a:latin typeface="Arial" charset="0"/>
              </a:rPr>
              <a:t>Ermine</a:t>
            </a:r>
            <a:r>
              <a:rPr lang="fr-FR" sz="2000" b="1" i="1" kern="1200" dirty="0">
                <a:solidFill>
                  <a:schemeClr val="bg2">
                    <a:lumMod val="75000"/>
                  </a:schemeClr>
                </a:solidFill>
                <a:latin typeface="Arial" charset="0"/>
              </a:rPr>
              <a:t> </a:t>
            </a:r>
            <a:r>
              <a:rPr lang="fr-FR" sz="2000" b="1" i="1" kern="1200" dirty="0" smtClean="0">
                <a:solidFill>
                  <a:schemeClr val="bg2">
                    <a:lumMod val="75000"/>
                  </a:schemeClr>
                </a:solidFill>
                <a:latin typeface="Arial" charset="0"/>
              </a:rPr>
              <a:t>selon deux principes :</a:t>
            </a:r>
          </a:p>
          <a:p>
            <a:pPr marL="0" indent="0" algn="just">
              <a:lnSpc>
                <a:spcPct val="110000"/>
              </a:lnSpc>
              <a:buNone/>
            </a:pPr>
            <a:endParaRPr lang="fr-FR" sz="2000" b="1" i="1" kern="1200" dirty="0" smtClean="0">
              <a:solidFill>
                <a:schemeClr val="bg2">
                  <a:lumMod val="75000"/>
                </a:schemeClr>
              </a:solidFill>
              <a:latin typeface="Arial" charset="0"/>
            </a:endParaRPr>
          </a:p>
          <a:p>
            <a:pPr marL="514350" indent="-514350" algn="just">
              <a:lnSpc>
                <a:spcPct val="110000"/>
              </a:lnSpc>
              <a:buFont typeface="+mj-lt"/>
              <a:buAutoNum type="arabicPeriod"/>
            </a:pPr>
            <a:r>
              <a:rPr lang="fr-FR" sz="2000" b="1" i="1" kern="1200" dirty="0" smtClean="0">
                <a:solidFill>
                  <a:schemeClr val="bg2">
                    <a:lumMod val="75000"/>
                  </a:schemeClr>
                </a:solidFill>
                <a:latin typeface="Arial" charset="0"/>
              </a:rPr>
              <a:t>Toute </a:t>
            </a:r>
            <a:r>
              <a:rPr lang="fr-FR" sz="2000" b="1" i="1" kern="1200" dirty="0">
                <a:solidFill>
                  <a:schemeClr val="bg2">
                    <a:lumMod val="75000"/>
                  </a:schemeClr>
                </a:solidFill>
                <a:latin typeface="Arial" charset="0"/>
              </a:rPr>
              <a:t>organisation détient un savoir organisationnel en </a:t>
            </a:r>
            <a:r>
              <a:rPr lang="fr-FR" sz="2000" b="1" i="1" kern="1200" dirty="0" smtClean="0">
                <a:solidFill>
                  <a:schemeClr val="bg2">
                    <a:lumMod val="75000"/>
                  </a:schemeClr>
                </a:solidFill>
                <a:latin typeface="Arial" charset="0"/>
              </a:rPr>
              <a:t>propre </a:t>
            </a:r>
            <a:r>
              <a:rPr lang="fr-FR" sz="2000" i="1" kern="1200" dirty="0" smtClean="0">
                <a:solidFill>
                  <a:schemeClr val="bg2">
                    <a:lumMod val="75000"/>
                  </a:schemeClr>
                </a:solidFill>
                <a:latin typeface="Arial" charset="0"/>
              </a:rPr>
              <a:t>qui </a:t>
            </a:r>
            <a:r>
              <a:rPr lang="fr-FR" sz="2000" i="1" kern="1200" dirty="0">
                <a:solidFill>
                  <a:schemeClr val="bg2">
                    <a:lumMod val="75000"/>
                  </a:schemeClr>
                </a:solidFill>
                <a:latin typeface="Arial" charset="0"/>
              </a:rPr>
              <a:t>se pérennise à travers le temps, via des produits d’information (documents, bases de données, logiciels…) ou via des échanges individuels et/ou collectifs. Se forme ainsi un</a:t>
            </a:r>
            <a:r>
              <a:rPr lang="fr-FR" sz="2000" b="1" i="1" kern="1200" dirty="0">
                <a:solidFill>
                  <a:schemeClr val="bg2">
                    <a:lumMod val="75000"/>
                  </a:schemeClr>
                </a:solidFill>
                <a:latin typeface="Arial" charset="0"/>
              </a:rPr>
              <a:t> « Patrimoine de Connaissances </a:t>
            </a:r>
            <a:r>
              <a:rPr lang="fr-FR" sz="2000" b="1" i="1" kern="1200" dirty="0" smtClean="0">
                <a:solidFill>
                  <a:schemeClr val="bg2">
                    <a:lumMod val="75000"/>
                  </a:schemeClr>
                </a:solidFill>
                <a:latin typeface="Arial" charset="0"/>
              </a:rPr>
              <a:t>».</a:t>
            </a:r>
          </a:p>
          <a:p>
            <a:pPr marL="514350" indent="-514350" algn="just">
              <a:lnSpc>
                <a:spcPct val="110000"/>
              </a:lnSpc>
              <a:buFont typeface="+mj-lt"/>
              <a:buAutoNum type="arabicPeriod"/>
            </a:pPr>
            <a:endParaRPr lang="fr-FR" sz="2000" b="1" i="1" kern="1200" dirty="0" smtClean="0">
              <a:solidFill>
                <a:schemeClr val="bg2">
                  <a:lumMod val="75000"/>
                </a:schemeClr>
              </a:solidFill>
              <a:latin typeface="Arial" charset="0"/>
            </a:endParaRPr>
          </a:p>
          <a:p>
            <a:pPr marL="514350" indent="-514350" algn="just">
              <a:lnSpc>
                <a:spcPct val="110000"/>
              </a:lnSpc>
              <a:buFont typeface="+mj-lt"/>
              <a:buAutoNum type="arabicPeriod"/>
            </a:pPr>
            <a:r>
              <a:rPr lang="fr-FR" sz="2000" b="1" i="1" kern="1200" dirty="0" smtClean="0">
                <a:solidFill>
                  <a:schemeClr val="bg2">
                    <a:lumMod val="75000"/>
                  </a:schemeClr>
                </a:solidFill>
                <a:latin typeface="Arial" charset="0"/>
              </a:rPr>
              <a:t>La </a:t>
            </a:r>
            <a:r>
              <a:rPr lang="fr-FR" sz="2000" b="1" i="1" kern="1200" dirty="0">
                <a:solidFill>
                  <a:schemeClr val="bg2">
                    <a:lumMod val="75000"/>
                  </a:schemeClr>
                </a:solidFill>
                <a:latin typeface="Arial" charset="0"/>
              </a:rPr>
              <a:t>complexité de ce savoir nécessite une modélisation </a:t>
            </a:r>
            <a:r>
              <a:rPr lang="fr-FR" sz="2000" b="1" i="1" kern="1200" dirty="0" smtClean="0">
                <a:solidFill>
                  <a:schemeClr val="bg2">
                    <a:lumMod val="75000"/>
                  </a:schemeClr>
                </a:solidFill>
                <a:latin typeface="Arial" charset="0"/>
              </a:rPr>
              <a:t>spécifique. </a:t>
            </a:r>
            <a:r>
              <a:rPr lang="fr-FR" sz="2000" i="1" kern="1200" dirty="0">
                <a:solidFill>
                  <a:schemeClr val="bg2">
                    <a:lumMod val="75000"/>
                  </a:schemeClr>
                </a:solidFill>
                <a:latin typeface="Arial" charset="0"/>
              </a:rPr>
              <a:t>L</a:t>
            </a:r>
            <a:r>
              <a:rPr lang="fr-FR" sz="2000" i="1" kern="1200" dirty="0" smtClean="0">
                <a:solidFill>
                  <a:schemeClr val="bg2">
                    <a:lumMod val="75000"/>
                  </a:schemeClr>
                </a:solidFill>
                <a:latin typeface="Arial" charset="0"/>
              </a:rPr>
              <a:t>a </a:t>
            </a:r>
            <a:r>
              <a:rPr lang="fr-FR" sz="2000" i="1" kern="1200" dirty="0">
                <a:solidFill>
                  <a:schemeClr val="bg2">
                    <a:lumMod val="75000"/>
                  </a:schemeClr>
                </a:solidFill>
                <a:latin typeface="Arial" charset="0"/>
              </a:rPr>
              <a:t>connaissance organisationnelle </a:t>
            </a:r>
            <a:r>
              <a:rPr lang="fr-FR" sz="2000" i="1" kern="1200" dirty="0" smtClean="0">
                <a:solidFill>
                  <a:schemeClr val="bg2">
                    <a:lumMod val="75000"/>
                  </a:schemeClr>
                </a:solidFill>
                <a:latin typeface="Arial" charset="0"/>
              </a:rPr>
              <a:t>est </a:t>
            </a:r>
            <a:r>
              <a:rPr lang="fr-FR" sz="2000" i="1" kern="1200" dirty="0">
                <a:solidFill>
                  <a:schemeClr val="bg2">
                    <a:lumMod val="75000"/>
                  </a:schemeClr>
                </a:solidFill>
                <a:latin typeface="Arial" charset="0"/>
              </a:rPr>
              <a:t>intelligible et maîtrisable qu’à travers une représentation plurielle qui utilise la modélisation systémique</a:t>
            </a:r>
            <a:r>
              <a:rPr lang="fr-FR" sz="2000" b="1" i="1" kern="1200" dirty="0">
                <a:solidFill>
                  <a:schemeClr val="bg2">
                    <a:lumMod val="75000"/>
                  </a:schemeClr>
                </a:solidFill>
                <a:latin typeface="Arial" charset="0"/>
              </a:rPr>
              <a:t>.</a:t>
            </a:r>
          </a:p>
          <a:p>
            <a:pPr algn="just">
              <a:lnSpc>
                <a:spcPct val="110000"/>
              </a:lnSpc>
            </a:pPr>
            <a:endParaRPr lang="fr-FR" sz="2000" b="1" i="1" kern="1200" dirty="0">
              <a:solidFill>
                <a:schemeClr val="accent2"/>
              </a:solidFill>
              <a:latin typeface="Arial" charset="0"/>
            </a:endParaRP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13</a:t>
            </a:fld>
            <a:endParaRPr lang="fr-FR" altLang="fr-FR">
              <a:solidFill>
                <a:srgbClr val="FFFFFF"/>
              </a:solidFill>
            </a:endParaRPr>
          </a:p>
        </p:txBody>
      </p:sp>
    </p:spTree>
    <p:extLst>
      <p:ext uri="{BB962C8B-B14F-4D97-AF65-F5344CB8AC3E}">
        <p14:creationId xmlns:p14="http://schemas.microsoft.com/office/powerpoint/2010/main" val="237158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fr-FR" sz="2400" b="1" kern="1200" dirty="0" smtClean="0">
                <a:solidFill>
                  <a:srgbClr val="000066"/>
                </a:solidFill>
                <a:latin typeface="+mn-lt"/>
                <a:ea typeface="+mn-ea"/>
                <a:cs typeface="+mn-cs"/>
              </a:rPr>
              <a:t>Méthode MASK :</a:t>
            </a:r>
            <a:br>
              <a:rPr lang="fr-FR" sz="2400" b="1" kern="1200" dirty="0" smtClean="0">
                <a:solidFill>
                  <a:srgbClr val="000066"/>
                </a:solidFill>
                <a:latin typeface="+mn-lt"/>
                <a:ea typeface="+mn-ea"/>
                <a:cs typeface="+mn-cs"/>
              </a:rPr>
            </a:br>
            <a:r>
              <a:rPr lang="fr-FR" sz="2400" b="1" kern="1200" dirty="0" smtClean="0">
                <a:solidFill>
                  <a:srgbClr val="000066"/>
                </a:solidFill>
                <a:latin typeface="+mn-lt"/>
                <a:ea typeface="+mn-ea"/>
                <a:cs typeface="+mn-cs"/>
              </a:rPr>
              <a:t>Les </a:t>
            </a:r>
            <a:r>
              <a:rPr lang="fr-FR" sz="2400" b="1" kern="1200" dirty="0">
                <a:solidFill>
                  <a:srgbClr val="000066"/>
                </a:solidFill>
                <a:latin typeface="+mn-lt"/>
                <a:ea typeface="+mn-ea"/>
                <a:cs typeface="+mn-cs"/>
              </a:rPr>
              <a:t>quatre phases </a:t>
            </a:r>
            <a:r>
              <a:rPr lang="fr-FR" sz="2400" b="1" kern="1200" dirty="0" smtClean="0">
                <a:solidFill>
                  <a:srgbClr val="000066"/>
                </a:solidFill>
                <a:latin typeface="+mn-lt"/>
                <a:ea typeface="+mn-ea"/>
                <a:cs typeface="+mn-cs"/>
              </a:rPr>
              <a:t>de la méthode</a:t>
            </a:r>
            <a:endParaRPr lang="fr-FR" sz="2400" b="1" kern="1200" dirty="0">
              <a:solidFill>
                <a:srgbClr val="000066"/>
              </a:solidFill>
              <a:latin typeface="+mn-lt"/>
              <a:ea typeface="+mn-ea"/>
              <a:cs typeface="+mn-cs"/>
            </a:endParaRPr>
          </a:p>
        </p:txBody>
      </p:sp>
      <p:sp>
        <p:nvSpPr>
          <p:cNvPr id="3" name="Espace réservé du contenu 2"/>
          <p:cNvSpPr>
            <a:spLocks noGrp="1"/>
          </p:cNvSpPr>
          <p:nvPr>
            <p:ph idx="1"/>
          </p:nvPr>
        </p:nvSpPr>
        <p:spPr>
          <a:xfrm>
            <a:off x="990600" y="2348880"/>
            <a:ext cx="8667750" cy="3733800"/>
          </a:xfrm>
          <a:no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p>
            <a:pPr marL="514350" indent="-514350" algn="just">
              <a:lnSpc>
                <a:spcPct val="120000"/>
              </a:lnSpc>
              <a:buFont typeface="+mj-lt"/>
              <a:buAutoNum type="arabicPeriod"/>
            </a:pPr>
            <a:r>
              <a:rPr lang="fr-FR" sz="2000" b="1" i="1" dirty="0">
                <a:solidFill>
                  <a:schemeClr val="bg2">
                    <a:lumMod val="75000"/>
                  </a:schemeClr>
                </a:solidFill>
                <a:latin typeface="Arial" charset="0"/>
              </a:rPr>
              <a:t>A</a:t>
            </a:r>
            <a:r>
              <a:rPr lang="fr-FR" sz="2000" b="1" i="1" kern="1200" dirty="0" smtClean="0">
                <a:solidFill>
                  <a:schemeClr val="bg2">
                    <a:lumMod val="75000"/>
                  </a:schemeClr>
                </a:solidFill>
                <a:latin typeface="Arial" charset="0"/>
              </a:rPr>
              <a:t>nalyse </a:t>
            </a:r>
            <a:r>
              <a:rPr lang="fr-FR" sz="2000" b="1" i="1" kern="1200" dirty="0">
                <a:solidFill>
                  <a:schemeClr val="bg2">
                    <a:lumMod val="75000"/>
                  </a:schemeClr>
                </a:solidFill>
                <a:latin typeface="Arial" charset="0"/>
              </a:rPr>
              <a:t>stratégique du patrimoine de connaissances </a:t>
            </a:r>
            <a:r>
              <a:rPr lang="fr-FR" sz="2000" i="1" kern="1200" dirty="0">
                <a:solidFill>
                  <a:schemeClr val="bg2">
                    <a:lumMod val="75000"/>
                  </a:schemeClr>
                </a:solidFill>
                <a:latin typeface="Arial" charset="0"/>
              </a:rPr>
              <a:t>qui a pour but de repérer les domaines de connaissances qui sont « critiques » dans </a:t>
            </a:r>
            <a:r>
              <a:rPr lang="fr-FR" sz="2000" i="1" kern="1200" dirty="0" smtClean="0">
                <a:solidFill>
                  <a:schemeClr val="bg2">
                    <a:lumMod val="75000"/>
                  </a:schemeClr>
                </a:solidFill>
                <a:latin typeface="Arial" charset="0"/>
              </a:rPr>
              <a:t>l’organisation.</a:t>
            </a:r>
          </a:p>
          <a:p>
            <a:pPr marL="514350" indent="-514350" algn="just">
              <a:lnSpc>
                <a:spcPct val="120000"/>
              </a:lnSpc>
              <a:buFont typeface="+mj-lt"/>
              <a:buAutoNum type="arabicPeriod"/>
            </a:pPr>
            <a:endParaRPr lang="fr-FR" sz="2000" b="1" i="1" kern="1200" dirty="0" smtClean="0">
              <a:solidFill>
                <a:schemeClr val="bg2">
                  <a:lumMod val="75000"/>
                </a:schemeClr>
              </a:solidFill>
              <a:latin typeface="Arial" charset="0"/>
            </a:endParaRPr>
          </a:p>
          <a:p>
            <a:pPr marL="514350" indent="-514350" algn="just">
              <a:lnSpc>
                <a:spcPct val="120000"/>
              </a:lnSpc>
              <a:buFont typeface="+mj-lt"/>
              <a:buAutoNum type="arabicPeriod"/>
            </a:pPr>
            <a:r>
              <a:rPr lang="fr-FR" sz="2000" b="1" i="1" dirty="0">
                <a:solidFill>
                  <a:schemeClr val="bg2">
                    <a:lumMod val="75000"/>
                  </a:schemeClr>
                </a:solidFill>
                <a:latin typeface="Arial" charset="0"/>
              </a:rPr>
              <a:t>C</a:t>
            </a:r>
            <a:r>
              <a:rPr lang="fr-FR" sz="2000" b="1" i="1" kern="1200" dirty="0" smtClean="0">
                <a:solidFill>
                  <a:schemeClr val="bg2">
                    <a:lumMod val="75000"/>
                  </a:schemeClr>
                </a:solidFill>
                <a:latin typeface="Arial" charset="0"/>
              </a:rPr>
              <a:t>apitalisation </a:t>
            </a:r>
            <a:r>
              <a:rPr lang="fr-FR" sz="2000" b="1" i="1" kern="1200" dirty="0">
                <a:solidFill>
                  <a:schemeClr val="bg2">
                    <a:lumMod val="75000"/>
                  </a:schemeClr>
                </a:solidFill>
                <a:latin typeface="Arial" charset="0"/>
              </a:rPr>
              <a:t>du patrimoine de </a:t>
            </a:r>
            <a:r>
              <a:rPr lang="fr-FR" sz="2000" b="1" i="1" kern="1200" dirty="0" smtClean="0">
                <a:solidFill>
                  <a:schemeClr val="bg2">
                    <a:lumMod val="75000"/>
                  </a:schemeClr>
                </a:solidFill>
                <a:latin typeface="Arial" charset="0"/>
              </a:rPr>
              <a:t>connaissances </a:t>
            </a:r>
            <a:r>
              <a:rPr lang="fr-FR" sz="2000" i="1" kern="1200" dirty="0" smtClean="0">
                <a:solidFill>
                  <a:schemeClr val="bg2">
                    <a:lumMod val="75000"/>
                  </a:schemeClr>
                </a:solidFill>
                <a:latin typeface="Arial" charset="0"/>
              </a:rPr>
              <a:t>pour tout </a:t>
            </a:r>
            <a:r>
              <a:rPr lang="fr-FR" sz="2000" i="1" kern="1200" dirty="0">
                <a:solidFill>
                  <a:schemeClr val="bg2">
                    <a:lumMod val="75000"/>
                  </a:schemeClr>
                </a:solidFill>
                <a:latin typeface="Arial" charset="0"/>
              </a:rPr>
              <a:t>domaine de connaissances critique et </a:t>
            </a:r>
            <a:r>
              <a:rPr lang="fr-FR" sz="2000" i="1" kern="1200" dirty="0" smtClean="0">
                <a:solidFill>
                  <a:schemeClr val="bg2">
                    <a:lumMod val="75000"/>
                  </a:schemeClr>
                </a:solidFill>
                <a:latin typeface="Arial" charset="0"/>
              </a:rPr>
              <a:t>stratégique où </a:t>
            </a:r>
            <a:r>
              <a:rPr lang="fr-FR" sz="2000" i="1" kern="1200" dirty="0">
                <a:solidFill>
                  <a:schemeClr val="bg2">
                    <a:lumMod val="75000"/>
                  </a:schemeClr>
                </a:solidFill>
                <a:latin typeface="Arial" charset="0"/>
              </a:rPr>
              <a:t>la partie tacite est essentiellement détenue par des experts </a:t>
            </a:r>
            <a:r>
              <a:rPr lang="fr-FR" sz="2000" i="1" kern="1200" dirty="0" smtClean="0">
                <a:solidFill>
                  <a:schemeClr val="bg2">
                    <a:lumMod val="75000"/>
                  </a:schemeClr>
                </a:solidFill>
                <a:latin typeface="Arial" charset="0"/>
              </a:rPr>
              <a:t>identifiés.</a:t>
            </a:r>
          </a:p>
          <a:p>
            <a:pPr marL="514350" indent="-514350" algn="just">
              <a:lnSpc>
                <a:spcPct val="120000"/>
              </a:lnSpc>
              <a:buFont typeface="+mj-lt"/>
              <a:buAutoNum type="arabicPeriod"/>
            </a:pPr>
            <a:endParaRPr lang="fr-FR" sz="2000" b="1" i="1" kern="1200" dirty="0" smtClean="0">
              <a:solidFill>
                <a:schemeClr val="bg2">
                  <a:lumMod val="75000"/>
                </a:schemeClr>
              </a:solidFill>
              <a:latin typeface="Arial" charset="0"/>
            </a:endParaRPr>
          </a:p>
          <a:p>
            <a:pPr marL="514350" indent="-514350" algn="just">
              <a:lnSpc>
                <a:spcPct val="120000"/>
              </a:lnSpc>
              <a:buFont typeface="+mj-lt"/>
              <a:buAutoNum type="arabicPeriod"/>
            </a:pPr>
            <a:r>
              <a:rPr lang="fr-FR" sz="2000" b="1" i="1" dirty="0">
                <a:solidFill>
                  <a:schemeClr val="bg2">
                    <a:lumMod val="75000"/>
                  </a:schemeClr>
                </a:solidFill>
                <a:latin typeface="Arial" charset="0"/>
              </a:rPr>
              <a:t>T</a:t>
            </a:r>
            <a:r>
              <a:rPr lang="fr-FR" sz="2000" b="1" i="1" kern="1200" dirty="0" smtClean="0">
                <a:solidFill>
                  <a:schemeClr val="bg2">
                    <a:lumMod val="75000"/>
                  </a:schemeClr>
                </a:solidFill>
                <a:latin typeface="Arial" charset="0"/>
              </a:rPr>
              <a:t>ransfert </a:t>
            </a:r>
            <a:r>
              <a:rPr lang="fr-FR" sz="2000" b="1" i="1" kern="1200" dirty="0">
                <a:solidFill>
                  <a:schemeClr val="bg2">
                    <a:lumMod val="75000"/>
                  </a:schemeClr>
                </a:solidFill>
                <a:latin typeface="Arial" charset="0"/>
              </a:rPr>
              <a:t>du patrimoine de </a:t>
            </a:r>
            <a:r>
              <a:rPr lang="fr-FR" sz="2000" b="1" i="1" kern="1200" dirty="0" smtClean="0">
                <a:solidFill>
                  <a:schemeClr val="bg2">
                    <a:lumMod val="75000"/>
                  </a:schemeClr>
                </a:solidFill>
                <a:latin typeface="Arial" charset="0"/>
              </a:rPr>
              <a:t>connaissances</a:t>
            </a:r>
            <a:r>
              <a:rPr lang="fr-FR" sz="2000" b="1" i="1" kern="1200" dirty="0">
                <a:solidFill>
                  <a:schemeClr val="bg2">
                    <a:lumMod val="75000"/>
                  </a:schemeClr>
                </a:solidFill>
                <a:latin typeface="Arial" charset="0"/>
              </a:rPr>
              <a:t> </a:t>
            </a:r>
            <a:r>
              <a:rPr lang="fr-FR" sz="2000" i="1" kern="1200" dirty="0" smtClean="0">
                <a:solidFill>
                  <a:schemeClr val="bg2">
                    <a:lumMod val="75000"/>
                  </a:schemeClr>
                </a:solidFill>
                <a:latin typeface="Arial" charset="0"/>
              </a:rPr>
              <a:t>à </a:t>
            </a:r>
            <a:r>
              <a:rPr lang="fr-FR" sz="2000" i="1" kern="1200" dirty="0">
                <a:solidFill>
                  <a:schemeClr val="bg2">
                    <a:lumMod val="75000"/>
                  </a:schemeClr>
                </a:solidFill>
                <a:latin typeface="Arial" charset="0"/>
              </a:rPr>
              <a:t>partir du corpus de connaissance élaboré au moyen de la capitalisation pour un domaine </a:t>
            </a:r>
            <a:r>
              <a:rPr lang="fr-FR" sz="2000" i="1" kern="1200" dirty="0" smtClean="0">
                <a:solidFill>
                  <a:schemeClr val="bg2">
                    <a:lumMod val="75000"/>
                  </a:schemeClr>
                </a:solidFill>
                <a:latin typeface="Arial" charset="0"/>
              </a:rPr>
              <a:t>particulier.</a:t>
            </a:r>
          </a:p>
          <a:p>
            <a:pPr marL="514350" indent="-514350" algn="just">
              <a:lnSpc>
                <a:spcPct val="120000"/>
              </a:lnSpc>
              <a:buFont typeface="+mj-lt"/>
              <a:buAutoNum type="arabicPeriod"/>
            </a:pPr>
            <a:endParaRPr lang="fr-FR" sz="2000" b="1" i="1" kern="1200" dirty="0" smtClean="0">
              <a:solidFill>
                <a:schemeClr val="bg2">
                  <a:lumMod val="75000"/>
                </a:schemeClr>
              </a:solidFill>
              <a:latin typeface="Arial" charset="0"/>
            </a:endParaRPr>
          </a:p>
          <a:p>
            <a:pPr marL="514350" indent="-514350" algn="just">
              <a:lnSpc>
                <a:spcPct val="120000"/>
              </a:lnSpc>
              <a:buFont typeface="+mj-lt"/>
              <a:buAutoNum type="arabicPeriod"/>
            </a:pPr>
            <a:r>
              <a:rPr lang="fr-FR" sz="2000" b="1" i="1" dirty="0">
                <a:solidFill>
                  <a:schemeClr val="bg2">
                    <a:lumMod val="75000"/>
                  </a:schemeClr>
                </a:solidFill>
                <a:latin typeface="Arial" charset="0"/>
              </a:rPr>
              <a:t>I</a:t>
            </a:r>
            <a:r>
              <a:rPr lang="fr-FR" sz="2000" b="1" i="1" kern="1200" dirty="0" smtClean="0">
                <a:solidFill>
                  <a:schemeClr val="bg2">
                    <a:lumMod val="75000"/>
                  </a:schemeClr>
                </a:solidFill>
                <a:latin typeface="Arial" charset="0"/>
              </a:rPr>
              <a:t>nnovation </a:t>
            </a:r>
            <a:r>
              <a:rPr lang="fr-FR" sz="2000" b="1" i="1" kern="1200" dirty="0">
                <a:solidFill>
                  <a:schemeClr val="bg2">
                    <a:lumMod val="75000"/>
                  </a:schemeClr>
                </a:solidFill>
                <a:latin typeface="Arial" charset="0"/>
              </a:rPr>
              <a:t>fondée sur les connaissances. </a:t>
            </a:r>
            <a:r>
              <a:rPr lang="fr-FR" sz="2000" i="1" kern="1200" dirty="0">
                <a:solidFill>
                  <a:schemeClr val="bg2">
                    <a:lumMod val="75000"/>
                  </a:schemeClr>
                </a:solidFill>
                <a:latin typeface="Arial" charset="0"/>
              </a:rPr>
              <a:t>Le processus se poursuit avec la capacité de l’organisation à faire évoluer son patrimoine de connaissances dans une perspective stratégique.</a:t>
            </a: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14</a:t>
            </a:fld>
            <a:endParaRPr lang="fr-FR" altLang="fr-FR">
              <a:solidFill>
                <a:srgbClr val="FFFFFF"/>
              </a:solidFill>
            </a:endParaRPr>
          </a:p>
        </p:txBody>
      </p:sp>
    </p:spTree>
    <p:extLst>
      <p:ext uri="{BB962C8B-B14F-4D97-AF65-F5344CB8AC3E}">
        <p14:creationId xmlns:p14="http://schemas.microsoft.com/office/powerpoint/2010/main" val="418520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fr-FR" sz="2400" b="1" kern="1200" dirty="0" smtClean="0">
                <a:solidFill>
                  <a:srgbClr val="000066"/>
                </a:solidFill>
                <a:latin typeface="+mn-lt"/>
                <a:ea typeface="+mn-ea"/>
                <a:cs typeface="+mn-cs"/>
              </a:rPr>
              <a:t>Méthode MASK :</a:t>
            </a:r>
            <a:br>
              <a:rPr lang="fr-FR" sz="2400" b="1" kern="1200" dirty="0" smtClean="0">
                <a:solidFill>
                  <a:srgbClr val="000066"/>
                </a:solidFill>
                <a:latin typeface="+mn-lt"/>
                <a:ea typeface="+mn-ea"/>
                <a:cs typeface="+mn-cs"/>
              </a:rPr>
            </a:br>
            <a:r>
              <a:rPr lang="fr-FR" sz="2400" b="1" kern="1200" dirty="0" smtClean="0">
                <a:solidFill>
                  <a:srgbClr val="000066"/>
                </a:solidFill>
                <a:latin typeface="+mn-lt"/>
                <a:ea typeface="+mn-ea"/>
                <a:cs typeface="+mn-cs"/>
              </a:rPr>
              <a:t>Le Livre de Connaissances</a:t>
            </a:r>
            <a:endParaRPr lang="fr-FR" sz="2400" b="1" kern="1200" dirty="0">
              <a:solidFill>
                <a:srgbClr val="000066"/>
              </a:solidFill>
              <a:latin typeface="+mn-lt"/>
              <a:ea typeface="+mn-ea"/>
              <a:cs typeface="+mn-cs"/>
            </a:endParaRPr>
          </a:p>
        </p:txBody>
      </p:sp>
      <p:sp>
        <p:nvSpPr>
          <p:cNvPr id="3" name="Espace réservé du contenu 2"/>
          <p:cNvSpPr>
            <a:spLocks noGrp="1"/>
          </p:cNvSpPr>
          <p:nvPr>
            <p:ph idx="1"/>
          </p:nvPr>
        </p:nvSpPr>
        <p:spPr>
          <a:xfrm>
            <a:off x="990600" y="2636912"/>
            <a:ext cx="8667750" cy="3459088"/>
          </a:xfrm>
          <a:noFill/>
          <a:ln w="9525">
            <a:noFill/>
            <a:miter lim="800000"/>
            <a:headEnd/>
            <a:tailEnd/>
          </a:ln>
        </p:spPr>
        <p:txBody>
          <a:bodyPr vert="horz" wrap="square" lIns="91440" tIns="45720" rIns="91440" bIns="45720" numCol="1" anchor="ctr" anchorCtr="0" compatLnSpc="1">
            <a:prstTxWarp prst="textNoShape">
              <a:avLst/>
            </a:prstTxWarp>
            <a:normAutofit lnSpcReduction="10000"/>
          </a:bodyPr>
          <a:lstStyle/>
          <a:p>
            <a:pPr marL="514350" indent="-514350" algn="just">
              <a:lnSpc>
                <a:spcPct val="110000"/>
              </a:lnSpc>
              <a:buFont typeface="+mj-lt"/>
              <a:buAutoNum type="arabicPeriod"/>
            </a:pPr>
            <a:r>
              <a:rPr lang="fr-FR" sz="1700" b="1" i="1" kern="1200" dirty="0" smtClean="0">
                <a:solidFill>
                  <a:schemeClr val="bg2">
                    <a:lumMod val="75000"/>
                  </a:schemeClr>
                </a:solidFill>
                <a:latin typeface="Arial" charset="0"/>
              </a:rPr>
              <a:t>C’est un artefact versé à la documentation des métiers </a:t>
            </a:r>
            <a:r>
              <a:rPr lang="fr-FR" sz="1700" i="1" kern="1200" dirty="0" smtClean="0">
                <a:solidFill>
                  <a:schemeClr val="bg2">
                    <a:lumMod val="75000"/>
                  </a:schemeClr>
                </a:solidFill>
                <a:latin typeface="Arial" charset="0"/>
              </a:rPr>
              <a:t>qui rassemble des informations structurées selon des modèles de connaissance (phénomènes, tâches</a:t>
            </a:r>
            <a:r>
              <a:rPr lang="fr-FR" sz="1700" i="1" kern="1200" dirty="0">
                <a:solidFill>
                  <a:schemeClr val="bg2">
                    <a:lumMod val="75000"/>
                  </a:schemeClr>
                </a:solidFill>
                <a:latin typeface="Arial" charset="0"/>
              </a:rPr>
              <a:t>, activités, concepts, lignées</a:t>
            </a:r>
            <a:r>
              <a:rPr lang="fr-FR" sz="1700" i="1" kern="1200" dirty="0" smtClean="0">
                <a:solidFill>
                  <a:schemeClr val="bg2">
                    <a:lumMod val="75000"/>
                  </a:schemeClr>
                </a:solidFill>
                <a:latin typeface="Arial" charset="0"/>
              </a:rPr>
              <a:t>, historiques)</a:t>
            </a:r>
          </a:p>
          <a:p>
            <a:pPr marL="514350" indent="-514350" algn="just">
              <a:lnSpc>
                <a:spcPct val="110000"/>
              </a:lnSpc>
              <a:buFont typeface="+mj-lt"/>
              <a:buAutoNum type="arabicPeriod"/>
            </a:pPr>
            <a:endParaRPr lang="fr-FR" sz="1700" b="1" i="1" kern="1200" dirty="0" smtClean="0">
              <a:solidFill>
                <a:schemeClr val="bg2">
                  <a:lumMod val="75000"/>
                </a:schemeClr>
              </a:solidFill>
              <a:latin typeface="Arial" charset="0"/>
            </a:endParaRPr>
          </a:p>
          <a:p>
            <a:pPr marL="514350" lvl="0" indent="-514350" algn="just">
              <a:lnSpc>
                <a:spcPct val="110000"/>
              </a:lnSpc>
              <a:buFont typeface="+mj-lt"/>
              <a:buAutoNum type="arabicPeriod"/>
            </a:pPr>
            <a:r>
              <a:rPr lang="fr-FR" sz="1700" b="1" i="1" kern="1200" dirty="0" smtClean="0">
                <a:solidFill>
                  <a:schemeClr val="bg2">
                    <a:lumMod val="75000"/>
                  </a:schemeClr>
                </a:solidFill>
                <a:latin typeface="Arial" charset="0"/>
              </a:rPr>
              <a:t>Selon une modélisation sémiotique en trois </a:t>
            </a:r>
            <a:r>
              <a:rPr lang="fr-FR" sz="1700" b="1" i="1" kern="1200" dirty="0">
                <a:solidFill>
                  <a:schemeClr val="bg2">
                    <a:lumMod val="75000"/>
                  </a:schemeClr>
                </a:solidFill>
                <a:latin typeface="Arial" charset="0"/>
              </a:rPr>
              <a:t>dimensions </a:t>
            </a:r>
            <a:r>
              <a:rPr lang="fr-FR" sz="1700" b="1" i="1" kern="1200" dirty="0" smtClean="0">
                <a:solidFill>
                  <a:schemeClr val="bg2">
                    <a:lumMod val="75000"/>
                  </a:schemeClr>
                </a:solidFill>
                <a:latin typeface="Arial" charset="0"/>
              </a:rPr>
              <a:t>: </a:t>
            </a:r>
            <a:r>
              <a:rPr lang="fr-FR" sz="1700" i="1" kern="1200" dirty="0">
                <a:solidFill>
                  <a:schemeClr val="bg2">
                    <a:lumMod val="75000"/>
                  </a:schemeClr>
                </a:solidFill>
                <a:latin typeface="Arial" charset="0"/>
              </a:rPr>
              <a:t>syntaxe </a:t>
            </a:r>
            <a:r>
              <a:rPr lang="fr-FR" sz="1700" i="1" kern="1200" dirty="0" smtClean="0">
                <a:solidFill>
                  <a:schemeClr val="bg2">
                    <a:lumMod val="75000"/>
                  </a:schemeClr>
                </a:solidFill>
                <a:latin typeface="Arial" charset="0"/>
              </a:rPr>
              <a:t>(forme), sémantique (sens</a:t>
            </a:r>
            <a:r>
              <a:rPr lang="fr-FR" sz="1700" i="1" kern="1200" dirty="0">
                <a:solidFill>
                  <a:schemeClr val="bg2">
                    <a:lumMod val="75000"/>
                  </a:schemeClr>
                </a:solidFill>
                <a:latin typeface="Arial" charset="0"/>
              </a:rPr>
              <a:t>, </a:t>
            </a:r>
            <a:r>
              <a:rPr lang="fr-FR" sz="1700" i="1" kern="1200" dirty="0" smtClean="0">
                <a:solidFill>
                  <a:schemeClr val="bg2">
                    <a:lumMod val="75000"/>
                  </a:schemeClr>
                </a:solidFill>
                <a:latin typeface="Arial" charset="0"/>
              </a:rPr>
              <a:t>signifiant</a:t>
            </a:r>
            <a:r>
              <a:rPr lang="fr-FR" sz="1700" i="1" kern="1200" dirty="0">
                <a:solidFill>
                  <a:schemeClr val="bg2">
                    <a:lumMod val="75000"/>
                  </a:schemeClr>
                </a:solidFill>
                <a:latin typeface="Arial" charset="0"/>
              </a:rPr>
              <a:t>) et </a:t>
            </a:r>
            <a:r>
              <a:rPr lang="fr-FR" sz="1700" i="1" kern="1200" dirty="0" smtClean="0">
                <a:solidFill>
                  <a:schemeClr val="bg2">
                    <a:lumMod val="75000"/>
                  </a:schemeClr>
                </a:solidFill>
                <a:latin typeface="Arial" charset="0"/>
              </a:rPr>
              <a:t>dimension pragmatique (contexte) et selon une modélisation systémique en </a:t>
            </a:r>
            <a:r>
              <a:rPr lang="fr-FR" sz="1700" i="1" kern="1200" dirty="0">
                <a:solidFill>
                  <a:schemeClr val="bg2">
                    <a:lumMod val="75000"/>
                  </a:schemeClr>
                </a:solidFill>
                <a:latin typeface="Arial" charset="0"/>
              </a:rPr>
              <a:t>trois dimensions : </a:t>
            </a:r>
            <a:r>
              <a:rPr lang="fr-FR" sz="1700" i="1" kern="1200" dirty="0" smtClean="0">
                <a:solidFill>
                  <a:schemeClr val="bg2">
                    <a:lumMod val="75000"/>
                  </a:schemeClr>
                </a:solidFill>
                <a:latin typeface="Arial" charset="0"/>
              </a:rPr>
              <a:t>existence </a:t>
            </a:r>
            <a:r>
              <a:rPr lang="fr-FR" sz="1700" i="1" kern="1200" dirty="0">
                <a:solidFill>
                  <a:schemeClr val="bg2">
                    <a:lumMod val="75000"/>
                  </a:schemeClr>
                </a:solidFill>
                <a:latin typeface="Arial" charset="0"/>
              </a:rPr>
              <a:t>(structure), f</a:t>
            </a:r>
            <a:r>
              <a:rPr lang="fr-FR" sz="1700" i="1" kern="1200" dirty="0" smtClean="0">
                <a:solidFill>
                  <a:schemeClr val="bg2">
                    <a:lumMod val="75000"/>
                  </a:schemeClr>
                </a:solidFill>
                <a:latin typeface="Arial" charset="0"/>
              </a:rPr>
              <a:t>onctionnalité </a:t>
            </a:r>
            <a:r>
              <a:rPr lang="fr-FR" sz="1700" i="1" kern="1200" dirty="0">
                <a:solidFill>
                  <a:schemeClr val="bg2">
                    <a:lumMod val="75000"/>
                  </a:schemeClr>
                </a:solidFill>
                <a:latin typeface="Arial" charset="0"/>
              </a:rPr>
              <a:t>(faire) et </a:t>
            </a:r>
            <a:r>
              <a:rPr lang="fr-FR" sz="1700" i="1" kern="1200" dirty="0" smtClean="0">
                <a:solidFill>
                  <a:schemeClr val="bg2">
                    <a:lumMod val="75000"/>
                  </a:schemeClr>
                </a:solidFill>
                <a:latin typeface="Arial" charset="0"/>
              </a:rPr>
              <a:t>devenir </a:t>
            </a:r>
            <a:r>
              <a:rPr lang="fr-FR" sz="1700" i="1" kern="1200" dirty="0">
                <a:solidFill>
                  <a:schemeClr val="bg2">
                    <a:lumMod val="75000"/>
                  </a:schemeClr>
                </a:solidFill>
                <a:latin typeface="Arial" charset="0"/>
              </a:rPr>
              <a:t>(évolution</a:t>
            </a:r>
            <a:r>
              <a:rPr lang="fr-FR" sz="1700" i="1" kern="1200" dirty="0" smtClean="0">
                <a:solidFill>
                  <a:schemeClr val="bg2">
                    <a:lumMod val="75000"/>
                  </a:schemeClr>
                </a:solidFill>
                <a:latin typeface="Arial" charset="0"/>
              </a:rPr>
              <a:t>).</a:t>
            </a:r>
          </a:p>
          <a:p>
            <a:pPr marL="514350" lvl="0" indent="-514350" algn="just">
              <a:lnSpc>
                <a:spcPct val="110000"/>
              </a:lnSpc>
              <a:buFont typeface="+mj-lt"/>
              <a:buAutoNum type="arabicPeriod"/>
            </a:pPr>
            <a:endParaRPr lang="fr-FR" sz="1700" b="1" i="1" kern="1200" dirty="0" smtClean="0">
              <a:solidFill>
                <a:schemeClr val="bg2">
                  <a:lumMod val="75000"/>
                </a:schemeClr>
              </a:solidFill>
              <a:latin typeface="Arial" charset="0"/>
            </a:endParaRPr>
          </a:p>
          <a:p>
            <a:pPr marL="514350" lvl="0" indent="-514350" algn="just">
              <a:lnSpc>
                <a:spcPct val="110000"/>
              </a:lnSpc>
              <a:buFont typeface="+mj-lt"/>
              <a:buAutoNum type="arabicPeriod"/>
            </a:pPr>
            <a:r>
              <a:rPr lang="fr-FR" sz="1700" b="1" i="1" kern="1200" dirty="0" smtClean="0">
                <a:solidFill>
                  <a:schemeClr val="bg2">
                    <a:lumMod val="75000"/>
                  </a:schemeClr>
                </a:solidFill>
                <a:latin typeface="Arial" charset="0"/>
              </a:rPr>
              <a:t>C’est une activité de représentation et de mise à disposition des connaissances </a:t>
            </a:r>
            <a:r>
              <a:rPr lang="fr-FR" sz="1700" i="1" kern="1200" dirty="0" smtClean="0">
                <a:solidFill>
                  <a:schemeClr val="bg2">
                    <a:lumMod val="75000"/>
                  </a:schemeClr>
                </a:solidFill>
                <a:latin typeface="Arial" charset="0"/>
              </a:rPr>
              <a:t>destinée à faire expliciter par un employé, pour d’autres employés, un ensemble de connaissances</a:t>
            </a:r>
            <a:endParaRPr lang="fr-FR" sz="1700" i="1" kern="1200" dirty="0">
              <a:solidFill>
                <a:schemeClr val="bg2">
                  <a:lumMod val="75000"/>
                </a:schemeClr>
              </a:solidFill>
              <a:latin typeface="Arial" charset="0"/>
            </a:endParaRPr>
          </a:p>
          <a:p>
            <a:pPr marL="514350" indent="-514350" algn="just">
              <a:lnSpc>
                <a:spcPct val="110000"/>
              </a:lnSpc>
              <a:buFont typeface="+mj-lt"/>
              <a:buAutoNum type="arabicPeriod"/>
            </a:pPr>
            <a:endParaRPr lang="fr-FR" sz="1700" b="1" i="1" kern="1200" dirty="0" smtClean="0">
              <a:solidFill>
                <a:schemeClr val="accent2"/>
              </a:solidFill>
              <a:latin typeface="Arial" charset="0"/>
            </a:endParaRP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15</a:t>
            </a:fld>
            <a:endParaRPr lang="fr-FR" altLang="fr-FR">
              <a:solidFill>
                <a:srgbClr val="FFFFFF"/>
              </a:solidFill>
            </a:endParaRPr>
          </a:p>
        </p:txBody>
      </p:sp>
    </p:spTree>
    <p:extLst>
      <p:ext uri="{BB962C8B-B14F-4D97-AF65-F5344CB8AC3E}">
        <p14:creationId xmlns:p14="http://schemas.microsoft.com/office/powerpoint/2010/main" val="3379669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fr-FR" sz="2800" dirty="0" smtClean="0">
                <a:solidFill>
                  <a:schemeClr val="bg2">
                    <a:lumMod val="75000"/>
                  </a:schemeClr>
                </a:solidFill>
              </a:rPr>
              <a:t>Quel retour sur </a:t>
            </a:r>
            <a:r>
              <a:rPr lang="fr-FR" sz="2400" dirty="0" smtClean="0">
                <a:solidFill>
                  <a:schemeClr val="bg2">
                    <a:lumMod val="75000"/>
                  </a:schemeClr>
                </a:solidFill>
              </a:rPr>
              <a:t>le </a:t>
            </a:r>
            <a:r>
              <a:rPr lang="fr-FR" sz="2400" dirty="0">
                <a:solidFill>
                  <a:schemeClr val="bg2">
                    <a:lumMod val="75000"/>
                  </a:schemeClr>
                </a:solidFill>
              </a:rPr>
              <a:t>modèle SECI de </a:t>
            </a:r>
            <a:r>
              <a:rPr lang="fr-FR" sz="2400" b="1" kern="1200" dirty="0" err="1" smtClean="0">
                <a:solidFill>
                  <a:schemeClr val="bg2">
                    <a:lumMod val="75000"/>
                  </a:schemeClr>
                </a:solidFill>
                <a:latin typeface="+mn-lt"/>
                <a:ea typeface="+mn-ea"/>
                <a:cs typeface="+mn-cs"/>
              </a:rPr>
              <a:t>Ikujiro</a:t>
            </a:r>
            <a:r>
              <a:rPr lang="fr-FR" sz="2400" b="1" kern="1200" dirty="0" smtClean="0">
                <a:solidFill>
                  <a:schemeClr val="bg2">
                    <a:lumMod val="75000"/>
                  </a:schemeClr>
                </a:solidFill>
                <a:latin typeface="+mn-lt"/>
                <a:ea typeface="+mn-ea"/>
                <a:cs typeface="+mn-cs"/>
              </a:rPr>
              <a:t> </a:t>
            </a:r>
            <a:r>
              <a:rPr lang="fr-FR" sz="2400" b="1" kern="1200" dirty="0" err="1" smtClean="0">
                <a:solidFill>
                  <a:schemeClr val="bg2">
                    <a:lumMod val="75000"/>
                  </a:schemeClr>
                </a:solidFill>
                <a:latin typeface="+mn-lt"/>
                <a:ea typeface="+mn-ea"/>
                <a:cs typeface="+mn-cs"/>
              </a:rPr>
              <a:t>Nonaka</a:t>
            </a:r>
            <a:r>
              <a:rPr lang="fr-FR" sz="2400" b="1" kern="1200" dirty="0" smtClean="0">
                <a:solidFill>
                  <a:schemeClr val="bg2">
                    <a:lumMod val="75000"/>
                  </a:schemeClr>
                </a:solidFill>
                <a:latin typeface="+mn-lt"/>
                <a:ea typeface="+mn-ea"/>
                <a:cs typeface="+mn-cs"/>
              </a:rPr>
              <a:t>  ?</a:t>
            </a:r>
            <a:endParaRPr lang="fr-FR" altLang="fr-FR" sz="2400" b="1" kern="1200" dirty="0">
              <a:solidFill>
                <a:schemeClr val="bg2">
                  <a:lumMod val="75000"/>
                </a:schemeClr>
              </a:solidFill>
              <a:latin typeface="+mn-lt"/>
              <a:ea typeface="+mn-ea"/>
              <a:cs typeface="+mn-cs"/>
            </a:endParaRPr>
          </a:p>
        </p:txBody>
      </p:sp>
      <p:sp>
        <p:nvSpPr>
          <p:cNvPr id="4" name="Espace réservé du contenu 3"/>
          <p:cNvSpPr>
            <a:spLocks noGrp="1"/>
          </p:cNvSpPr>
          <p:nvPr>
            <p:ph idx="1"/>
          </p:nvPr>
        </p:nvSpPr>
        <p:spPr>
          <a:xfrm>
            <a:off x="990600" y="2362200"/>
            <a:ext cx="8667750" cy="4163144"/>
          </a:xfrm>
        </p:spPr>
        <p:txBody>
          <a:bodyPr/>
          <a:lstStyle/>
          <a:p>
            <a:pPr marL="0" indent="0">
              <a:buNone/>
            </a:pPr>
            <a:endParaRPr lang="fr-FR" dirty="0">
              <a:solidFill>
                <a:schemeClr val="bg2">
                  <a:lumMod val="75000"/>
                </a:schemeClr>
              </a:solidFill>
            </a:endParaRPr>
          </a:p>
        </p:txBody>
      </p:sp>
      <p:grpSp>
        <p:nvGrpSpPr>
          <p:cNvPr id="26" name="Groupe 25"/>
          <p:cNvGrpSpPr/>
          <p:nvPr/>
        </p:nvGrpSpPr>
        <p:grpSpPr>
          <a:xfrm>
            <a:off x="2191480" y="3082002"/>
            <a:ext cx="5489154" cy="1931174"/>
            <a:chOff x="3991860" y="1558926"/>
            <a:chExt cx="5489154" cy="1931174"/>
          </a:xfrm>
        </p:grpSpPr>
        <p:sp>
          <p:nvSpPr>
            <p:cNvPr id="32" name="Rectangle 19"/>
            <p:cNvSpPr>
              <a:spLocks noChangeArrowheads="1"/>
            </p:cNvSpPr>
            <p:nvPr/>
          </p:nvSpPr>
          <p:spPr bwMode="auto">
            <a:xfrm>
              <a:off x="4232275" y="1558926"/>
              <a:ext cx="1728787" cy="487363"/>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fr-FR" sz="1200" b="1" dirty="0">
                  <a:solidFill>
                    <a:schemeClr val="bg2">
                      <a:lumMod val="75000"/>
                    </a:schemeClr>
                  </a:solidFill>
                  <a:latin typeface="Calibri" pitchFamily="34" charset="0"/>
                </a:rPr>
                <a:t>Connaissances </a:t>
              </a:r>
              <a:r>
                <a:rPr lang="fr-FR" sz="1200" b="1" dirty="0" smtClean="0">
                  <a:solidFill>
                    <a:schemeClr val="bg2">
                      <a:lumMod val="75000"/>
                    </a:schemeClr>
                  </a:solidFill>
                  <a:latin typeface="Calibri" pitchFamily="34" charset="0"/>
                </a:rPr>
                <a:t>explicites</a:t>
              </a:r>
              <a:endParaRPr lang="fr-FR" sz="1200" b="1" dirty="0">
                <a:solidFill>
                  <a:schemeClr val="bg2">
                    <a:lumMod val="75000"/>
                  </a:schemeClr>
                </a:solidFill>
                <a:latin typeface="Calibri" pitchFamily="34" charset="0"/>
              </a:endParaRPr>
            </a:p>
          </p:txBody>
        </p:sp>
        <p:sp>
          <p:nvSpPr>
            <p:cNvPr id="33" name="Line 20"/>
            <p:cNvSpPr>
              <a:spLocks noChangeShapeType="1"/>
            </p:cNvSpPr>
            <p:nvPr/>
          </p:nvSpPr>
          <p:spPr bwMode="auto">
            <a:xfrm>
              <a:off x="6032500" y="1785938"/>
              <a:ext cx="1152525" cy="0"/>
            </a:xfrm>
            <a:prstGeom prst="line">
              <a:avLst/>
            </a:prstGeom>
            <a:noFill/>
            <a:ln w="12700">
              <a:solidFill>
                <a:schemeClr val="bg2"/>
              </a:solidFill>
              <a:round/>
              <a:headEnd type="arrow" w="lg" len="lg"/>
              <a:tailEnd type="arrow" w="lg" len="lg"/>
            </a:ln>
            <a:effectLst/>
          </p:spPr>
          <p:txBody>
            <a:bodyPr/>
            <a:lstStyle/>
            <a:p>
              <a:endParaRPr lang="fr-FR">
                <a:solidFill>
                  <a:schemeClr val="bg2">
                    <a:lumMod val="75000"/>
                  </a:schemeClr>
                </a:solidFill>
                <a:latin typeface="+mn-lt"/>
              </a:endParaRPr>
            </a:p>
          </p:txBody>
        </p:sp>
        <p:sp>
          <p:nvSpPr>
            <p:cNvPr id="34" name="Line 21"/>
            <p:cNvSpPr>
              <a:spLocks noChangeShapeType="1"/>
            </p:cNvSpPr>
            <p:nvPr/>
          </p:nvSpPr>
          <p:spPr bwMode="auto">
            <a:xfrm flipV="1">
              <a:off x="5199063" y="2151063"/>
              <a:ext cx="0" cy="627063"/>
            </a:xfrm>
            <a:prstGeom prst="line">
              <a:avLst/>
            </a:prstGeom>
            <a:noFill/>
            <a:ln w="12700">
              <a:solidFill>
                <a:schemeClr val="bg2"/>
              </a:solidFill>
              <a:round/>
              <a:headEnd type="none" w="sm" len="sm"/>
              <a:tailEnd type="arrow" w="lg" len="lg"/>
            </a:ln>
            <a:effectLst/>
          </p:spPr>
          <p:txBody>
            <a:bodyPr/>
            <a:lstStyle/>
            <a:p>
              <a:endParaRPr lang="fr-FR">
                <a:solidFill>
                  <a:schemeClr val="bg2">
                    <a:lumMod val="75000"/>
                  </a:schemeClr>
                </a:solidFill>
                <a:latin typeface="+mn-lt"/>
              </a:endParaRPr>
            </a:p>
          </p:txBody>
        </p:sp>
        <p:sp>
          <p:nvSpPr>
            <p:cNvPr id="35" name="Line 22"/>
            <p:cNvSpPr>
              <a:spLocks noChangeShapeType="1"/>
            </p:cNvSpPr>
            <p:nvPr/>
          </p:nvSpPr>
          <p:spPr bwMode="auto">
            <a:xfrm>
              <a:off x="8297863" y="2178348"/>
              <a:ext cx="0" cy="625475"/>
            </a:xfrm>
            <a:prstGeom prst="line">
              <a:avLst/>
            </a:prstGeom>
            <a:noFill/>
            <a:ln w="12700">
              <a:solidFill>
                <a:schemeClr val="bg2"/>
              </a:solidFill>
              <a:round/>
              <a:headEnd type="none" w="sm" len="sm"/>
              <a:tailEnd type="arrow" w="lg" len="lg"/>
            </a:ln>
            <a:effectLst/>
          </p:spPr>
          <p:txBody>
            <a:bodyPr/>
            <a:lstStyle/>
            <a:p>
              <a:endParaRPr lang="fr-FR">
                <a:solidFill>
                  <a:schemeClr val="bg2">
                    <a:lumMod val="75000"/>
                  </a:schemeClr>
                </a:solidFill>
                <a:latin typeface="+mn-lt"/>
              </a:endParaRPr>
            </a:p>
          </p:txBody>
        </p:sp>
        <p:sp>
          <p:nvSpPr>
            <p:cNvPr id="36" name="Text Box 23"/>
            <p:cNvSpPr txBox="1">
              <a:spLocks noChangeArrowheads="1"/>
            </p:cNvSpPr>
            <p:nvPr/>
          </p:nvSpPr>
          <p:spPr bwMode="auto">
            <a:xfrm>
              <a:off x="3991860" y="2363788"/>
              <a:ext cx="1261884" cy="276999"/>
            </a:xfrm>
            <a:prstGeom prst="rect">
              <a:avLst/>
            </a:prstGeom>
            <a:noFill/>
            <a:ln w="12700">
              <a:noFill/>
              <a:miter lim="800000"/>
              <a:headEnd type="none" w="sm" len="sm"/>
              <a:tailEnd type="none" w="sm" len="sm"/>
            </a:ln>
            <a:effectLst/>
          </p:spPr>
          <p:txBody>
            <a:bodyPr wrap="none">
              <a:spAutoFit/>
            </a:bodyPr>
            <a:lstStyle/>
            <a:p>
              <a:pPr algn="ctr"/>
              <a:r>
                <a:rPr lang="fr-FR" sz="1200" b="1" dirty="0" smtClean="0">
                  <a:solidFill>
                    <a:schemeClr val="bg2">
                      <a:lumMod val="75000"/>
                    </a:schemeClr>
                  </a:solidFill>
                  <a:latin typeface="+mn-lt"/>
                </a:rPr>
                <a:t>Extériorisation</a:t>
              </a:r>
              <a:endParaRPr lang="fr-FR" sz="1200" b="1" dirty="0">
                <a:solidFill>
                  <a:schemeClr val="bg2">
                    <a:lumMod val="75000"/>
                  </a:schemeClr>
                </a:solidFill>
                <a:latin typeface="+mn-lt"/>
              </a:endParaRPr>
            </a:p>
          </p:txBody>
        </p:sp>
        <p:sp>
          <p:nvSpPr>
            <p:cNvPr id="37" name="Text Box 24"/>
            <p:cNvSpPr txBox="1">
              <a:spLocks noChangeArrowheads="1"/>
            </p:cNvSpPr>
            <p:nvPr/>
          </p:nvSpPr>
          <p:spPr bwMode="auto">
            <a:xfrm>
              <a:off x="8268823" y="2292351"/>
              <a:ext cx="1212191" cy="276999"/>
            </a:xfrm>
            <a:prstGeom prst="rect">
              <a:avLst/>
            </a:prstGeom>
            <a:noFill/>
            <a:ln w="12700">
              <a:noFill/>
              <a:miter lim="800000"/>
              <a:headEnd type="none" w="sm" len="sm"/>
              <a:tailEnd type="none" w="sm" len="sm"/>
            </a:ln>
            <a:effectLst/>
          </p:spPr>
          <p:txBody>
            <a:bodyPr wrap="none">
              <a:spAutoFit/>
            </a:bodyPr>
            <a:lstStyle/>
            <a:p>
              <a:pPr algn="ctr"/>
              <a:r>
                <a:rPr lang="fr-FR" sz="1200" b="1" smtClean="0">
                  <a:solidFill>
                    <a:schemeClr val="bg2">
                      <a:lumMod val="75000"/>
                    </a:schemeClr>
                  </a:solidFill>
                  <a:latin typeface="+mn-lt"/>
                </a:rPr>
                <a:t>Intériorisation</a:t>
              </a:r>
              <a:endParaRPr lang="fr-FR" sz="1200" b="1" dirty="0">
                <a:solidFill>
                  <a:schemeClr val="bg2">
                    <a:lumMod val="75000"/>
                  </a:schemeClr>
                </a:solidFill>
                <a:latin typeface="+mn-lt"/>
              </a:endParaRPr>
            </a:p>
          </p:txBody>
        </p:sp>
        <p:sp>
          <p:nvSpPr>
            <p:cNvPr id="38" name="Rectangle 25"/>
            <p:cNvSpPr>
              <a:spLocks noChangeArrowheads="1"/>
            </p:cNvSpPr>
            <p:nvPr/>
          </p:nvSpPr>
          <p:spPr bwMode="auto">
            <a:xfrm>
              <a:off x="7256463" y="1570038"/>
              <a:ext cx="1728787" cy="487363"/>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fr-FR" sz="1200" b="1" dirty="0">
                  <a:solidFill>
                    <a:schemeClr val="bg2">
                      <a:lumMod val="75000"/>
                    </a:schemeClr>
                  </a:solidFill>
                  <a:latin typeface="Calibri" pitchFamily="34" charset="0"/>
                </a:rPr>
                <a:t>Connaissances </a:t>
              </a:r>
              <a:r>
                <a:rPr lang="fr-FR" sz="1200" b="1" dirty="0" smtClean="0">
                  <a:solidFill>
                    <a:schemeClr val="bg2">
                      <a:lumMod val="75000"/>
                    </a:schemeClr>
                  </a:solidFill>
                  <a:latin typeface="Calibri" pitchFamily="34" charset="0"/>
                </a:rPr>
                <a:t>explicites</a:t>
              </a:r>
              <a:endParaRPr lang="fr-FR" sz="1200" b="1" dirty="0">
                <a:solidFill>
                  <a:schemeClr val="bg2">
                    <a:lumMod val="75000"/>
                  </a:schemeClr>
                </a:solidFill>
                <a:latin typeface="Calibri" pitchFamily="34" charset="0"/>
              </a:endParaRPr>
            </a:p>
          </p:txBody>
        </p:sp>
        <p:sp>
          <p:nvSpPr>
            <p:cNvPr id="39" name="Rectangle 26"/>
            <p:cNvSpPr>
              <a:spLocks noChangeArrowheads="1"/>
            </p:cNvSpPr>
            <p:nvPr/>
          </p:nvSpPr>
          <p:spPr bwMode="auto">
            <a:xfrm>
              <a:off x="4303713" y="2847976"/>
              <a:ext cx="1573212" cy="5556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fr-FR" sz="1200" b="1">
                  <a:solidFill>
                    <a:schemeClr val="bg2">
                      <a:lumMod val="75000"/>
                    </a:schemeClr>
                  </a:solidFill>
                  <a:latin typeface="Calibri" pitchFamily="34" charset="0"/>
                </a:rPr>
                <a:t> Connaissances tacites</a:t>
              </a:r>
            </a:p>
          </p:txBody>
        </p:sp>
        <p:sp>
          <p:nvSpPr>
            <p:cNvPr id="40" name="Rectangle 27"/>
            <p:cNvSpPr>
              <a:spLocks noChangeArrowheads="1"/>
            </p:cNvSpPr>
            <p:nvPr/>
          </p:nvSpPr>
          <p:spPr bwMode="auto">
            <a:xfrm>
              <a:off x="7185025" y="2867026"/>
              <a:ext cx="1573212" cy="555625"/>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fr-FR" sz="1200" b="1">
                  <a:solidFill>
                    <a:schemeClr val="bg2">
                      <a:lumMod val="75000"/>
                    </a:schemeClr>
                  </a:solidFill>
                  <a:latin typeface="Calibri" pitchFamily="34" charset="0"/>
                </a:rPr>
                <a:t> Connaissances tacites</a:t>
              </a:r>
            </a:p>
          </p:txBody>
        </p:sp>
        <p:sp>
          <p:nvSpPr>
            <p:cNvPr id="41" name="Line 28"/>
            <p:cNvSpPr>
              <a:spLocks noChangeShapeType="1"/>
            </p:cNvSpPr>
            <p:nvPr/>
          </p:nvSpPr>
          <p:spPr bwMode="auto">
            <a:xfrm>
              <a:off x="5961063" y="3154363"/>
              <a:ext cx="1152525" cy="0"/>
            </a:xfrm>
            <a:prstGeom prst="line">
              <a:avLst/>
            </a:prstGeom>
            <a:noFill/>
            <a:ln w="12700">
              <a:solidFill>
                <a:schemeClr val="bg2"/>
              </a:solidFill>
              <a:round/>
              <a:headEnd type="arrow" w="lg" len="lg"/>
              <a:tailEnd type="arrow" w="lg" len="lg"/>
            </a:ln>
            <a:effectLst/>
          </p:spPr>
          <p:txBody>
            <a:bodyPr/>
            <a:lstStyle/>
            <a:p>
              <a:endParaRPr lang="fr-FR">
                <a:solidFill>
                  <a:schemeClr val="bg2">
                    <a:lumMod val="75000"/>
                  </a:schemeClr>
                </a:solidFill>
                <a:latin typeface="+mn-lt"/>
              </a:endParaRPr>
            </a:p>
          </p:txBody>
        </p:sp>
        <p:sp>
          <p:nvSpPr>
            <p:cNvPr id="42" name="Text Box 29"/>
            <p:cNvSpPr txBox="1">
              <a:spLocks noChangeArrowheads="1"/>
            </p:cNvSpPr>
            <p:nvPr/>
          </p:nvSpPr>
          <p:spPr bwMode="auto">
            <a:xfrm>
              <a:off x="6063240" y="1844676"/>
              <a:ext cx="1160895" cy="276999"/>
            </a:xfrm>
            <a:prstGeom prst="rect">
              <a:avLst/>
            </a:prstGeom>
            <a:noFill/>
            <a:ln w="12700">
              <a:noFill/>
              <a:miter lim="800000"/>
              <a:headEnd type="none" w="sm" len="sm"/>
              <a:tailEnd type="none" w="sm" len="sm"/>
            </a:ln>
            <a:effectLst/>
          </p:spPr>
          <p:txBody>
            <a:bodyPr wrap="none">
              <a:spAutoFit/>
            </a:bodyPr>
            <a:lstStyle/>
            <a:p>
              <a:pPr algn="ctr"/>
              <a:r>
                <a:rPr lang="fr-FR" sz="1200" b="1">
                  <a:solidFill>
                    <a:schemeClr val="bg2">
                      <a:lumMod val="75000"/>
                    </a:schemeClr>
                  </a:solidFill>
                  <a:latin typeface="+mn-lt"/>
                </a:rPr>
                <a:t>Combinaison</a:t>
              </a:r>
            </a:p>
          </p:txBody>
        </p:sp>
        <p:sp>
          <p:nvSpPr>
            <p:cNvPr id="43" name="Text Box 30"/>
            <p:cNvSpPr txBox="1">
              <a:spLocks noChangeArrowheads="1"/>
            </p:cNvSpPr>
            <p:nvPr/>
          </p:nvSpPr>
          <p:spPr bwMode="auto">
            <a:xfrm>
              <a:off x="5934777" y="3213101"/>
              <a:ext cx="1135247" cy="276999"/>
            </a:xfrm>
            <a:prstGeom prst="rect">
              <a:avLst/>
            </a:prstGeom>
            <a:noFill/>
            <a:ln w="12700">
              <a:noFill/>
              <a:miter lim="800000"/>
              <a:headEnd type="none" w="sm" len="sm"/>
              <a:tailEnd type="none" w="sm" len="sm"/>
            </a:ln>
            <a:effectLst/>
          </p:spPr>
          <p:txBody>
            <a:bodyPr wrap="none">
              <a:spAutoFit/>
            </a:bodyPr>
            <a:lstStyle/>
            <a:p>
              <a:pPr algn="ctr"/>
              <a:r>
                <a:rPr lang="fr-FR" sz="1200" b="1">
                  <a:solidFill>
                    <a:schemeClr val="bg2">
                      <a:lumMod val="75000"/>
                    </a:schemeClr>
                  </a:solidFill>
                  <a:latin typeface="+mn-lt"/>
                </a:rPr>
                <a:t>Socialisation</a:t>
              </a:r>
            </a:p>
          </p:txBody>
        </p:sp>
      </p:grpSp>
      <p:sp>
        <p:nvSpPr>
          <p:cNvPr id="44" name="Text Box 42"/>
          <p:cNvSpPr txBox="1">
            <a:spLocks noChangeArrowheads="1"/>
          </p:cNvSpPr>
          <p:nvPr/>
        </p:nvSpPr>
        <p:spPr bwMode="auto">
          <a:xfrm>
            <a:off x="4860635" y="2411596"/>
            <a:ext cx="184730" cy="369332"/>
          </a:xfrm>
          <a:prstGeom prst="rect">
            <a:avLst/>
          </a:prstGeom>
          <a:noFill/>
          <a:ln w="12700">
            <a:noFill/>
            <a:miter lim="800000"/>
            <a:headEnd type="none" w="sm" len="sm"/>
            <a:tailEnd type="none" w="sm" len="sm"/>
          </a:ln>
          <a:effectLst/>
        </p:spPr>
        <p:txBody>
          <a:bodyPr wrap="none">
            <a:spAutoFit/>
          </a:bodyPr>
          <a:lstStyle/>
          <a:p>
            <a:pPr algn="ctr"/>
            <a:endParaRPr lang="fr-FR" sz="1800" b="1" dirty="0">
              <a:solidFill>
                <a:schemeClr val="bg2">
                  <a:lumMod val="75000"/>
                </a:schemeClr>
              </a:solidFill>
              <a:latin typeface="+mn-lt"/>
            </a:endParaRPr>
          </a:p>
        </p:txBody>
      </p:sp>
      <p:sp>
        <p:nvSpPr>
          <p:cNvPr id="45" name="Rectangle 44"/>
          <p:cNvSpPr/>
          <p:nvPr/>
        </p:nvSpPr>
        <p:spPr>
          <a:xfrm>
            <a:off x="1424608" y="5242555"/>
            <a:ext cx="7920880" cy="1415772"/>
          </a:xfrm>
          <a:prstGeom prst="rect">
            <a:avLst/>
          </a:prstGeom>
        </p:spPr>
        <p:txBody>
          <a:bodyPr wrap="square">
            <a:spAutoFit/>
          </a:bodyPr>
          <a:lstStyle/>
          <a:p>
            <a:pPr marL="0" lvl="1" fontAlgn="auto">
              <a:spcBef>
                <a:spcPts val="0"/>
              </a:spcBef>
              <a:spcAft>
                <a:spcPts val="0"/>
              </a:spcAft>
              <a:defRPr/>
            </a:pPr>
            <a:r>
              <a:rPr lang="fr-FR" sz="1800" b="1" i="1" dirty="0" smtClean="0">
                <a:solidFill>
                  <a:srgbClr val="C00000"/>
                </a:solidFill>
              </a:rPr>
              <a:t>1 – Il faut des acteurs spécialisés</a:t>
            </a:r>
          </a:p>
          <a:p>
            <a:pPr marL="0" lvl="1" fontAlgn="auto">
              <a:spcBef>
                <a:spcPts val="0"/>
              </a:spcBef>
              <a:spcAft>
                <a:spcPts val="0"/>
              </a:spcAft>
              <a:defRPr/>
            </a:pPr>
            <a:r>
              <a:rPr lang="fr-FR" sz="1700" b="1" i="1" dirty="0" smtClean="0">
                <a:solidFill>
                  <a:schemeClr val="bg2">
                    <a:lumMod val="75000"/>
                  </a:schemeClr>
                </a:solidFill>
              </a:rPr>
              <a:t>Les trois rôles des « </a:t>
            </a:r>
            <a:r>
              <a:rPr lang="fr-FR" sz="1700" b="1" i="1" dirty="0" err="1" smtClean="0">
                <a:solidFill>
                  <a:schemeClr val="bg2">
                    <a:lumMod val="75000"/>
                  </a:schemeClr>
                </a:solidFill>
              </a:rPr>
              <a:t>Knowledge</a:t>
            </a:r>
            <a:r>
              <a:rPr lang="fr-FR" sz="1700" b="1" i="1" dirty="0" smtClean="0">
                <a:solidFill>
                  <a:schemeClr val="bg2">
                    <a:lumMod val="75000"/>
                  </a:schemeClr>
                </a:solidFill>
              </a:rPr>
              <a:t> </a:t>
            </a:r>
            <a:r>
              <a:rPr lang="fr-FR" sz="1700" b="1" i="1" dirty="0" err="1" smtClean="0">
                <a:solidFill>
                  <a:schemeClr val="bg2">
                    <a:lumMod val="75000"/>
                  </a:schemeClr>
                </a:solidFill>
              </a:rPr>
              <a:t>Activists</a:t>
            </a:r>
            <a:r>
              <a:rPr lang="fr-FR" sz="1700" b="1" i="1" dirty="0" smtClean="0">
                <a:solidFill>
                  <a:schemeClr val="bg2">
                    <a:lumMod val="75000"/>
                  </a:schemeClr>
                </a:solidFill>
              </a:rPr>
              <a:t> » (</a:t>
            </a:r>
            <a:r>
              <a:rPr lang="fr-FR" sz="1700" b="1" i="1" dirty="0" err="1" smtClean="0">
                <a:solidFill>
                  <a:schemeClr val="bg2">
                    <a:lumMod val="75000"/>
                  </a:schemeClr>
                </a:solidFill>
              </a:rPr>
              <a:t>Nonaka</a:t>
            </a:r>
            <a:r>
              <a:rPr lang="fr-FR" sz="1700" b="1" i="1" dirty="0" smtClean="0">
                <a:solidFill>
                  <a:schemeClr val="bg2">
                    <a:lumMod val="75000"/>
                  </a:schemeClr>
                </a:solidFill>
              </a:rPr>
              <a:t> &amp; Von Krogh): </a:t>
            </a:r>
            <a:endParaRPr lang="fr-FR" altLang="fr-FR" sz="1700" b="1" i="1" dirty="0" smtClean="0">
              <a:solidFill>
                <a:schemeClr val="bg2">
                  <a:lumMod val="75000"/>
                </a:schemeClr>
              </a:solidFill>
            </a:endParaRPr>
          </a:p>
          <a:p>
            <a:pPr marL="457200" lvl="2" fontAlgn="auto">
              <a:spcBef>
                <a:spcPts val="0"/>
              </a:spcBef>
              <a:spcAft>
                <a:spcPts val="0"/>
              </a:spcAft>
              <a:buFont typeface="Arial" pitchFamily="34" charset="0"/>
              <a:buChar char="•"/>
              <a:defRPr/>
            </a:pPr>
            <a:r>
              <a:rPr lang="fr-FR" altLang="fr-FR" sz="1700" b="1" i="1" dirty="0" smtClean="0">
                <a:solidFill>
                  <a:schemeClr val="bg2">
                    <a:lumMod val="75000"/>
                  </a:schemeClr>
                </a:solidFill>
              </a:rPr>
              <a:t> catalyseur de création, </a:t>
            </a:r>
          </a:p>
          <a:p>
            <a:pPr marL="457200" lvl="2" fontAlgn="auto">
              <a:spcBef>
                <a:spcPts val="0"/>
              </a:spcBef>
              <a:spcAft>
                <a:spcPts val="0"/>
              </a:spcAft>
              <a:buFont typeface="Arial" pitchFamily="34" charset="0"/>
              <a:buChar char="•"/>
              <a:defRPr/>
            </a:pPr>
            <a:r>
              <a:rPr lang="fr-FR" altLang="fr-FR" sz="1700" b="1" i="1" dirty="0" smtClean="0">
                <a:solidFill>
                  <a:schemeClr val="bg2">
                    <a:lumMod val="75000"/>
                  </a:schemeClr>
                </a:solidFill>
              </a:rPr>
              <a:t> coordinateur des initiatives de création,</a:t>
            </a:r>
          </a:p>
          <a:p>
            <a:pPr marL="457200" lvl="2" fontAlgn="auto">
              <a:spcBef>
                <a:spcPts val="0"/>
              </a:spcBef>
              <a:spcAft>
                <a:spcPts val="0"/>
              </a:spcAft>
              <a:buFont typeface="Arial" pitchFamily="34" charset="0"/>
              <a:buChar char="•"/>
              <a:defRPr/>
            </a:pPr>
            <a:r>
              <a:rPr lang="fr-FR" altLang="fr-FR" sz="1700" b="1" i="1" dirty="0" smtClean="0">
                <a:solidFill>
                  <a:schemeClr val="bg2">
                    <a:lumMod val="75000"/>
                  </a:schemeClr>
                </a:solidFill>
              </a:rPr>
              <a:t> « </a:t>
            </a:r>
            <a:r>
              <a:rPr lang="fr-FR" altLang="fr-FR" sz="1700" b="1" i="1" dirty="0" err="1" smtClean="0">
                <a:solidFill>
                  <a:schemeClr val="bg2">
                    <a:lumMod val="75000"/>
                  </a:schemeClr>
                </a:solidFill>
              </a:rPr>
              <a:t>merchant</a:t>
            </a:r>
            <a:r>
              <a:rPr lang="fr-FR" altLang="fr-FR" sz="1700" b="1" i="1" dirty="0" smtClean="0">
                <a:solidFill>
                  <a:schemeClr val="bg2">
                    <a:lumMod val="75000"/>
                  </a:schemeClr>
                </a:solidFill>
              </a:rPr>
              <a:t> of </a:t>
            </a:r>
            <a:r>
              <a:rPr lang="fr-FR" altLang="fr-FR" sz="1700" b="1" i="1" dirty="0" err="1" smtClean="0">
                <a:solidFill>
                  <a:schemeClr val="bg2">
                    <a:lumMod val="75000"/>
                  </a:schemeClr>
                </a:solidFill>
              </a:rPr>
              <a:t>foresight</a:t>
            </a:r>
            <a:r>
              <a:rPr lang="fr-FR" altLang="fr-FR" sz="1700" b="1" i="1" dirty="0" smtClean="0">
                <a:solidFill>
                  <a:schemeClr val="bg2">
                    <a:lumMod val="75000"/>
                  </a:schemeClr>
                </a:solidFill>
              </a:rPr>
              <a:t> ».</a:t>
            </a: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16</a:t>
            </a:fld>
            <a:endParaRPr lang="fr-FR" altLang="fr-FR">
              <a:solidFill>
                <a:srgbClr val="FFFFFF"/>
              </a:solidFill>
            </a:endParaRPr>
          </a:p>
        </p:txBody>
      </p:sp>
    </p:spTree>
    <p:extLst>
      <p:ext uri="{BB962C8B-B14F-4D97-AF65-F5344CB8AC3E}">
        <p14:creationId xmlns:p14="http://schemas.microsoft.com/office/powerpoint/2010/main" val="37762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nodePh="1">
                                  <p:stCondLst>
                                    <p:cond delay="0"/>
                                  </p:stCondLst>
                                  <p:endCondLst>
                                    <p:cond evt="begin" delay="0">
                                      <p:tn val="5"/>
                                    </p:cond>
                                  </p:end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checkerboard(across)">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fr-FR" sz="2400" b="1" kern="1200" dirty="0">
                <a:solidFill>
                  <a:srgbClr val="000066"/>
                </a:solidFill>
                <a:latin typeface="+mn-lt"/>
                <a:ea typeface="+mn-ea"/>
                <a:cs typeface="+mn-cs"/>
              </a:rPr>
              <a:t>Facteurs facilitant le transfert au sein de </a:t>
            </a:r>
            <a:r>
              <a:rPr lang="fr-FR" sz="2400" b="1" kern="1200" dirty="0" smtClean="0">
                <a:solidFill>
                  <a:srgbClr val="000066"/>
                </a:solidFill>
                <a:latin typeface="+mn-lt"/>
                <a:ea typeface="+mn-ea"/>
                <a:cs typeface="+mn-cs"/>
              </a:rPr>
              <a:t>l’organisation </a:t>
            </a:r>
            <a:br>
              <a:rPr lang="fr-FR" sz="2400" b="1" kern="1200" dirty="0" smtClean="0">
                <a:solidFill>
                  <a:srgbClr val="000066"/>
                </a:solidFill>
                <a:latin typeface="+mn-lt"/>
                <a:ea typeface="+mn-ea"/>
                <a:cs typeface="+mn-cs"/>
              </a:rPr>
            </a:br>
            <a:r>
              <a:rPr lang="fr-FR" sz="2400" b="1" kern="1200" dirty="0" smtClean="0">
                <a:solidFill>
                  <a:srgbClr val="000066"/>
                </a:solidFill>
                <a:latin typeface="+mn-lt"/>
                <a:ea typeface="+mn-ea"/>
                <a:cs typeface="+mn-cs"/>
              </a:rPr>
              <a:t>selon </a:t>
            </a:r>
            <a:r>
              <a:rPr lang="fr-FR" sz="2400" b="1" kern="1200" dirty="0" err="1" smtClean="0">
                <a:solidFill>
                  <a:srgbClr val="000066"/>
                </a:solidFill>
                <a:latin typeface="+mn-lt"/>
                <a:ea typeface="+mn-ea"/>
                <a:cs typeface="+mn-cs"/>
              </a:rPr>
              <a:t>Ikujiro</a:t>
            </a:r>
            <a:r>
              <a:rPr lang="fr-FR" sz="2400" b="1" kern="1200" dirty="0" smtClean="0">
                <a:solidFill>
                  <a:srgbClr val="000066"/>
                </a:solidFill>
                <a:latin typeface="+mn-lt"/>
                <a:ea typeface="+mn-ea"/>
                <a:cs typeface="+mn-cs"/>
              </a:rPr>
              <a:t> </a:t>
            </a:r>
            <a:r>
              <a:rPr lang="fr-FR" sz="2400" b="1" kern="1200" dirty="0" err="1" smtClean="0">
                <a:solidFill>
                  <a:srgbClr val="000066"/>
                </a:solidFill>
                <a:latin typeface="+mn-lt"/>
                <a:ea typeface="+mn-ea"/>
                <a:cs typeface="+mn-cs"/>
              </a:rPr>
              <a:t>Nonaka</a:t>
            </a:r>
            <a:endParaRPr lang="fr-FR" altLang="fr-FR" sz="2400" b="1" kern="1200" dirty="0">
              <a:solidFill>
                <a:srgbClr val="000066"/>
              </a:solidFill>
              <a:latin typeface="+mn-lt"/>
              <a:ea typeface="+mn-ea"/>
              <a:cs typeface="+mn-cs"/>
            </a:endParaRPr>
          </a:p>
        </p:txBody>
      </p:sp>
      <p:sp>
        <p:nvSpPr>
          <p:cNvPr id="46" name="Rectangle 45"/>
          <p:cNvSpPr/>
          <p:nvPr/>
        </p:nvSpPr>
        <p:spPr>
          <a:xfrm>
            <a:off x="848544" y="2300833"/>
            <a:ext cx="9217024" cy="2185214"/>
          </a:xfrm>
          <a:prstGeom prst="rect">
            <a:avLst/>
          </a:prstGeom>
        </p:spPr>
        <p:txBody>
          <a:bodyPr wrap="square">
            <a:spAutoFit/>
          </a:bodyPr>
          <a:lstStyle/>
          <a:p>
            <a:pPr fontAlgn="auto">
              <a:spcBef>
                <a:spcPts val="0"/>
              </a:spcBef>
              <a:spcAft>
                <a:spcPts val="0"/>
              </a:spcAft>
              <a:defRPr/>
            </a:pPr>
            <a:r>
              <a:rPr lang="fr-FR" altLang="fr-FR" sz="1800" b="1" dirty="0" smtClean="0">
                <a:solidFill>
                  <a:srgbClr val="C00000"/>
                </a:solidFill>
              </a:rPr>
              <a:t>2 - La création de connaissances : un processus en cinq phases</a:t>
            </a:r>
          </a:p>
          <a:p>
            <a:pPr fontAlgn="auto">
              <a:spcBef>
                <a:spcPts val="0"/>
              </a:spcBef>
              <a:spcAft>
                <a:spcPts val="0"/>
              </a:spcAft>
              <a:defRPr/>
            </a:pPr>
            <a:endParaRPr lang="fr-FR" altLang="fr-FR" sz="1700" b="1" i="1" dirty="0" smtClean="0">
              <a:solidFill>
                <a:schemeClr val="bg2">
                  <a:lumMod val="75000"/>
                </a:schemeClr>
              </a:solidFill>
            </a:endParaRPr>
          </a:p>
          <a:p>
            <a:pPr fontAlgn="auto">
              <a:spcBef>
                <a:spcPts val="0"/>
              </a:spcBef>
              <a:spcAft>
                <a:spcPts val="0"/>
              </a:spcAft>
              <a:defRPr/>
            </a:pPr>
            <a:r>
              <a:rPr lang="fr-FR" altLang="fr-FR" sz="1700" b="1" i="1" dirty="0" smtClean="0">
                <a:solidFill>
                  <a:schemeClr val="bg2">
                    <a:lumMod val="75000"/>
                  </a:schemeClr>
                </a:solidFill>
              </a:rPr>
              <a:t>phase 1 : partage de connaissances tacites par le dialogue</a:t>
            </a:r>
          </a:p>
          <a:p>
            <a:pPr fontAlgn="auto">
              <a:spcBef>
                <a:spcPts val="0"/>
              </a:spcBef>
              <a:spcAft>
                <a:spcPts val="0"/>
              </a:spcAft>
              <a:defRPr/>
            </a:pPr>
            <a:r>
              <a:rPr lang="fr-FR" altLang="fr-FR" sz="1700" b="1" i="1" dirty="0" smtClean="0">
                <a:solidFill>
                  <a:schemeClr val="bg2">
                    <a:lumMod val="75000"/>
                  </a:schemeClr>
                </a:solidFill>
              </a:rPr>
              <a:t>phase 2 : création de concepts,</a:t>
            </a:r>
          </a:p>
          <a:p>
            <a:pPr fontAlgn="auto">
              <a:spcBef>
                <a:spcPts val="0"/>
              </a:spcBef>
              <a:spcAft>
                <a:spcPts val="0"/>
              </a:spcAft>
              <a:defRPr/>
            </a:pPr>
            <a:r>
              <a:rPr lang="fr-FR" altLang="fr-FR" sz="1700" b="1" i="1" dirty="0" smtClean="0">
                <a:solidFill>
                  <a:schemeClr val="bg2">
                    <a:lumMod val="75000"/>
                  </a:schemeClr>
                </a:solidFill>
              </a:rPr>
              <a:t>phase 3 : justification des concept</a:t>
            </a:r>
            <a:r>
              <a:rPr lang="en-US" altLang="fr-FR" sz="1700" b="1" i="1" dirty="0" smtClean="0">
                <a:solidFill>
                  <a:schemeClr val="bg2">
                    <a:lumMod val="75000"/>
                  </a:schemeClr>
                </a:solidFill>
              </a:rPr>
              <a:t>s</a:t>
            </a:r>
          </a:p>
          <a:p>
            <a:pPr fontAlgn="auto">
              <a:spcBef>
                <a:spcPts val="0"/>
              </a:spcBef>
              <a:spcAft>
                <a:spcPts val="0"/>
              </a:spcAft>
              <a:defRPr/>
            </a:pPr>
            <a:r>
              <a:rPr lang="fr-FR" altLang="fr-FR" sz="1700" b="1" i="1" dirty="0" smtClean="0">
                <a:solidFill>
                  <a:schemeClr val="bg2">
                    <a:lumMod val="75000"/>
                  </a:schemeClr>
                </a:solidFill>
              </a:rPr>
              <a:t>phase 4 : construction d'un archétype (conversion du concept justifié en quelque chose de concret et de tangible),</a:t>
            </a:r>
          </a:p>
          <a:p>
            <a:pPr fontAlgn="auto">
              <a:spcBef>
                <a:spcPts val="0"/>
              </a:spcBef>
              <a:spcAft>
                <a:spcPts val="0"/>
              </a:spcAft>
              <a:defRPr/>
            </a:pPr>
            <a:r>
              <a:rPr lang="fr-FR" altLang="fr-FR" sz="1700" b="1" i="1" dirty="0" smtClean="0">
                <a:solidFill>
                  <a:schemeClr val="bg2">
                    <a:lumMod val="75000"/>
                  </a:schemeClr>
                </a:solidFill>
              </a:rPr>
              <a:t>phase 5 : extension de la connaissance dans l'organisation</a:t>
            </a:r>
          </a:p>
        </p:txBody>
      </p:sp>
      <p:sp>
        <p:nvSpPr>
          <p:cNvPr id="48" name="Rectangle 47"/>
          <p:cNvSpPr/>
          <p:nvPr/>
        </p:nvSpPr>
        <p:spPr>
          <a:xfrm>
            <a:off x="848544" y="4556154"/>
            <a:ext cx="8856984" cy="2185214"/>
          </a:xfrm>
          <a:prstGeom prst="rect">
            <a:avLst/>
          </a:prstGeom>
        </p:spPr>
        <p:txBody>
          <a:bodyPr wrap="square">
            <a:spAutoFit/>
          </a:bodyPr>
          <a:lstStyle/>
          <a:p>
            <a:pPr lvl="0" fontAlgn="auto">
              <a:spcBef>
                <a:spcPts val="0"/>
              </a:spcBef>
              <a:spcAft>
                <a:spcPts val="0"/>
              </a:spcAft>
              <a:defRPr/>
            </a:pPr>
            <a:r>
              <a:rPr lang="fr-FR" altLang="fr-FR" sz="1800" b="1" dirty="0">
                <a:solidFill>
                  <a:srgbClr val="C00000"/>
                </a:solidFill>
              </a:rPr>
              <a:t>3 - Le « BA »</a:t>
            </a:r>
          </a:p>
          <a:p>
            <a:pPr lvl="0" algn="ctr" fontAlgn="auto">
              <a:spcBef>
                <a:spcPts val="0"/>
              </a:spcBef>
              <a:spcAft>
                <a:spcPts val="0"/>
              </a:spcAft>
              <a:defRPr/>
            </a:pPr>
            <a:endParaRPr lang="fr-FR" altLang="fr-FR" sz="1700" b="1" i="1" dirty="0" smtClean="0">
              <a:solidFill>
                <a:schemeClr val="bg2">
                  <a:lumMod val="75000"/>
                </a:schemeClr>
              </a:solidFill>
            </a:endParaRPr>
          </a:p>
          <a:p>
            <a:pPr lvl="0" fontAlgn="auto">
              <a:spcBef>
                <a:spcPts val="0"/>
              </a:spcBef>
              <a:spcAft>
                <a:spcPts val="0"/>
              </a:spcAft>
              <a:buFont typeface="Arial" pitchFamily="34" charset="0"/>
              <a:buChar char="•"/>
              <a:defRPr/>
            </a:pPr>
            <a:r>
              <a:rPr lang="fr-FR" altLang="fr-FR" sz="1700" b="1" i="1" dirty="0" smtClean="0">
                <a:solidFill>
                  <a:schemeClr val="bg2">
                    <a:lumMod val="75000"/>
                  </a:schemeClr>
                </a:solidFill>
              </a:rPr>
              <a:t> « BA » : idéogramme associant l’idée de ce qui soulève (terre et eau) et l’idée de ce qui rend possible.</a:t>
            </a:r>
          </a:p>
          <a:p>
            <a:pPr lvl="0" fontAlgn="auto">
              <a:spcBef>
                <a:spcPts val="0"/>
              </a:spcBef>
              <a:spcAft>
                <a:spcPts val="0"/>
              </a:spcAft>
              <a:buFont typeface="Arial" pitchFamily="34" charset="0"/>
              <a:buChar char="•"/>
              <a:defRPr/>
            </a:pPr>
            <a:r>
              <a:rPr lang="fr-FR" altLang="fr-FR" sz="1700" b="1" i="1" dirty="0" smtClean="0">
                <a:solidFill>
                  <a:schemeClr val="bg2">
                    <a:lumMod val="75000"/>
                  </a:schemeClr>
                </a:solidFill>
              </a:rPr>
              <a:t> Mise en valeur des dimensions spatiale et temporelle de la création des connaissances. Dimensions qui se cristallisent dans la notion de contexte (au sens de plate-forme de création de connaissance en termes d’espace-temps) au sein duquel sont autorisés certains types d’interaction.</a:t>
            </a:r>
          </a:p>
        </p:txBody>
      </p:sp>
      <p:sp>
        <p:nvSpPr>
          <p:cNvPr id="4" name="Espace réservé du numéro de diapositive 3"/>
          <p:cNvSpPr>
            <a:spLocks noGrp="1"/>
          </p:cNvSpPr>
          <p:nvPr>
            <p:ph type="sldNum" sz="quarter" idx="12"/>
          </p:nvPr>
        </p:nvSpPr>
        <p:spPr/>
        <p:txBody>
          <a:bodyPr/>
          <a:lstStyle/>
          <a:p>
            <a:fld id="{34810052-CFFF-4654-AD40-40DCDF2334F6}" type="slidenum">
              <a:rPr lang="fr-FR" altLang="fr-FR" smtClean="0">
                <a:solidFill>
                  <a:srgbClr val="FFFFFF"/>
                </a:solidFill>
              </a:rPr>
              <a:pPr/>
              <a:t>17</a:t>
            </a:fld>
            <a:endParaRPr lang="fr-FR" altLang="fr-FR">
              <a:solidFill>
                <a:srgbClr val="FFFFFF"/>
              </a:solidFill>
            </a:endParaRPr>
          </a:p>
        </p:txBody>
      </p:sp>
    </p:spTree>
    <p:extLst>
      <p:ext uri="{BB962C8B-B14F-4D97-AF65-F5344CB8AC3E}">
        <p14:creationId xmlns:p14="http://schemas.microsoft.com/office/powerpoint/2010/main" val="37762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a:bodyPr>
          <a:lstStyle/>
          <a:p>
            <a:pPr lvl="1"/>
            <a:r>
              <a:rPr lang="fr-FR" sz="2200" b="1" kern="1200" dirty="0" smtClean="0">
                <a:solidFill>
                  <a:srgbClr val="000066"/>
                </a:solidFill>
                <a:latin typeface="+mn-lt"/>
                <a:ea typeface="+mn-ea"/>
                <a:cs typeface="+mn-cs"/>
              </a:rPr>
              <a:t>Un Retour plus général en termes d’ </a:t>
            </a:r>
            <a:r>
              <a:rPr lang="fr-FR" sz="2200" b="1" kern="1200" dirty="0">
                <a:solidFill>
                  <a:srgbClr val="000066"/>
                </a:solidFill>
                <a:latin typeface="+mn-lt"/>
                <a:ea typeface="+mn-ea"/>
                <a:cs typeface="+mn-cs"/>
              </a:rPr>
              <a:t>heuristique  </a:t>
            </a:r>
            <a:r>
              <a:rPr lang="fr-FR" sz="2200" b="1" kern="1200" dirty="0" smtClean="0">
                <a:solidFill>
                  <a:srgbClr val="000066"/>
                </a:solidFill>
                <a:latin typeface="+mn-lt"/>
                <a:ea typeface="+mn-ea"/>
                <a:cs typeface="+mn-cs"/>
              </a:rPr>
              <a:t>:</a:t>
            </a:r>
            <a:br>
              <a:rPr lang="fr-FR" sz="2200" b="1" kern="1200" dirty="0" smtClean="0">
                <a:solidFill>
                  <a:srgbClr val="000066"/>
                </a:solidFill>
                <a:latin typeface="+mn-lt"/>
                <a:ea typeface="+mn-ea"/>
                <a:cs typeface="+mn-cs"/>
              </a:rPr>
            </a:br>
            <a:r>
              <a:rPr lang="fr-FR" sz="2200" b="1" kern="1200" dirty="0" smtClean="0">
                <a:solidFill>
                  <a:srgbClr val="000066"/>
                </a:solidFill>
                <a:latin typeface="+mn-lt"/>
                <a:ea typeface="+mn-ea"/>
                <a:cs typeface="+mn-cs"/>
              </a:rPr>
              <a:t>la </a:t>
            </a:r>
            <a:r>
              <a:rPr lang="fr-FR" sz="2200" b="1" kern="1200" dirty="0">
                <a:solidFill>
                  <a:srgbClr val="000066"/>
                </a:solidFill>
                <a:latin typeface="+mn-lt"/>
                <a:ea typeface="+mn-ea"/>
                <a:cs typeface="+mn-cs"/>
              </a:rPr>
              <a:t>création dans </a:t>
            </a:r>
            <a:r>
              <a:rPr lang="fr-FR" sz="2200" b="1" kern="1200" dirty="0" smtClean="0">
                <a:solidFill>
                  <a:srgbClr val="000066"/>
                </a:solidFill>
                <a:latin typeface="+mn-lt"/>
                <a:ea typeface="+mn-ea"/>
                <a:cs typeface="+mn-cs"/>
              </a:rPr>
              <a:t>l’interaction d’après Brassac (1994)</a:t>
            </a:r>
            <a:endParaRPr lang="fr-FR" sz="2200" b="1" kern="1200" dirty="0">
              <a:solidFill>
                <a:srgbClr val="000066"/>
              </a:solidFill>
              <a:latin typeface="+mn-lt"/>
              <a:ea typeface="+mn-ea"/>
              <a:cs typeface="+mn-cs"/>
            </a:endParaRPr>
          </a:p>
        </p:txBody>
      </p:sp>
      <p:sp>
        <p:nvSpPr>
          <p:cNvPr id="3" name="Espace réservé du contenu 2"/>
          <p:cNvSpPr>
            <a:spLocks noGrp="1"/>
          </p:cNvSpPr>
          <p:nvPr>
            <p:ph idx="1"/>
          </p:nvPr>
        </p:nvSpPr>
        <p:spPr>
          <a:xfrm>
            <a:off x="990600" y="2362200"/>
            <a:ext cx="8667750" cy="4016484"/>
          </a:xfrm>
        </p:spPr>
        <p:txBody>
          <a:bodyPr wrap="square">
            <a:spAutoFit/>
          </a:bodyPr>
          <a:lstStyle/>
          <a:p>
            <a:pPr algn="just" fontAlgn="auto">
              <a:spcBef>
                <a:spcPts val="0"/>
              </a:spcBef>
              <a:spcAft>
                <a:spcPts val="0"/>
              </a:spcAft>
              <a:defRPr/>
            </a:pPr>
            <a:r>
              <a:rPr lang="fr-FR" altLang="fr-FR" sz="1700" b="1" i="1" kern="1200" dirty="0" smtClean="0">
                <a:solidFill>
                  <a:schemeClr val="bg2">
                    <a:lumMod val="75000"/>
                  </a:schemeClr>
                </a:solidFill>
                <a:latin typeface="Arial" charset="0"/>
              </a:rPr>
              <a:t>L’acquisition de connaissances est un processus dont deux acteurs au moins ((A)</a:t>
            </a:r>
            <a:r>
              <a:rPr lang="fr-FR" altLang="fr-FR" sz="1700" b="1" i="1" kern="1200" dirty="0" err="1" smtClean="0">
                <a:solidFill>
                  <a:schemeClr val="bg2">
                    <a:lumMod val="75000"/>
                  </a:schemeClr>
                </a:solidFill>
                <a:latin typeface="Arial" charset="0"/>
              </a:rPr>
              <a:t>pprenant</a:t>
            </a:r>
            <a:r>
              <a:rPr lang="fr-FR" altLang="fr-FR" sz="1700" b="1" i="1" kern="1200" dirty="0" smtClean="0">
                <a:solidFill>
                  <a:schemeClr val="bg2">
                    <a:lumMod val="75000"/>
                  </a:schemeClr>
                </a:solidFill>
                <a:latin typeface="Arial" charset="0"/>
              </a:rPr>
              <a:t> et (C)</a:t>
            </a:r>
            <a:r>
              <a:rPr lang="fr-FR" altLang="fr-FR" sz="1700" b="1" i="1" kern="1200" dirty="0" err="1" smtClean="0">
                <a:solidFill>
                  <a:schemeClr val="bg2">
                    <a:lumMod val="75000"/>
                  </a:schemeClr>
                </a:solidFill>
                <a:latin typeface="Arial" charset="0"/>
              </a:rPr>
              <a:t>onnaissant</a:t>
            </a:r>
            <a:r>
              <a:rPr lang="fr-FR" altLang="fr-FR" sz="1700" b="1" i="1" kern="1200" dirty="0" smtClean="0">
                <a:solidFill>
                  <a:schemeClr val="bg2">
                    <a:lumMod val="75000"/>
                  </a:schemeClr>
                </a:solidFill>
                <a:latin typeface="Arial" charset="0"/>
              </a:rPr>
              <a:t>) sont </a:t>
            </a:r>
            <a:r>
              <a:rPr lang="fr-FR" altLang="fr-FR" sz="1700" b="1" i="1" kern="1200" dirty="0" err="1" smtClean="0">
                <a:solidFill>
                  <a:schemeClr val="bg2">
                    <a:lumMod val="75000"/>
                  </a:schemeClr>
                </a:solidFill>
                <a:latin typeface="Arial" charset="0"/>
              </a:rPr>
              <a:t>co-responsables</a:t>
            </a:r>
            <a:r>
              <a:rPr lang="fr-FR" altLang="fr-FR" sz="1700" b="1" i="1" kern="1200" dirty="0" smtClean="0">
                <a:solidFill>
                  <a:schemeClr val="bg2">
                    <a:lumMod val="75000"/>
                  </a:schemeClr>
                </a:solidFill>
                <a:latin typeface="Arial" charset="0"/>
              </a:rPr>
              <a:t>.</a:t>
            </a:r>
          </a:p>
          <a:p>
            <a:pPr algn="just" fontAlgn="auto">
              <a:spcBef>
                <a:spcPts val="0"/>
              </a:spcBef>
              <a:spcAft>
                <a:spcPts val="0"/>
              </a:spcAft>
              <a:defRPr/>
            </a:pPr>
            <a:endParaRPr lang="fr-FR" altLang="fr-FR" sz="1700" b="1" i="1" kern="1200" dirty="0" smtClean="0">
              <a:solidFill>
                <a:schemeClr val="bg2">
                  <a:lumMod val="75000"/>
                </a:schemeClr>
              </a:solidFill>
              <a:latin typeface="Arial" charset="0"/>
            </a:endParaRPr>
          </a:p>
          <a:p>
            <a:pPr algn="just" fontAlgn="auto">
              <a:spcBef>
                <a:spcPts val="0"/>
              </a:spcBef>
              <a:spcAft>
                <a:spcPts val="0"/>
              </a:spcAft>
              <a:defRPr/>
            </a:pPr>
            <a:r>
              <a:rPr lang="fr-FR" altLang="fr-FR" sz="1700" b="1" i="1" kern="1200" dirty="0" smtClean="0">
                <a:solidFill>
                  <a:srgbClr val="C00000"/>
                </a:solidFill>
                <a:latin typeface="Arial" charset="0"/>
              </a:rPr>
              <a:t>Pas de transfert à proprement dit</a:t>
            </a:r>
            <a:r>
              <a:rPr lang="fr-FR" altLang="fr-FR" sz="1700" b="1" i="1" kern="1200" dirty="0" smtClean="0">
                <a:solidFill>
                  <a:schemeClr val="bg2">
                    <a:lumMod val="75000"/>
                  </a:schemeClr>
                </a:solidFill>
                <a:latin typeface="Arial" charset="0"/>
              </a:rPr>
              <a:t>. Plutôt une construction conjointe de significations ayant vocation à être utilisées et appropriées par A dans l’après-coup de l’acquisition.</a:t>
            </a:r>
          </a:p>
          <a:p>
            <a:pPr algn="just" fontAlgn="auto">
              <a:spcBef>
                <a:spcPts val="0"/>
              </a:spcBef>
              <a:spcAft>
                <a:spcPts val="0"/>
              </a:spcAft>
              <a:defRPr/>
            </a:pPr>
            <a:endParaRPr lang="fr-FR" altLang="fr-FR" sz="1700" b="1" i="1" kern="1200" dirty="0" smtClean="0">
              <a:solidFill>
                <a:schemeClr val="bg2">
                  <a:lumMod val="75000"/>
                </a:schemeClr>
              </a:solidFill>
              <a:latin typeface="Arial" charset="0"/>
            </a:endParaRPr>
          </a:p>
          <a:p>
            <a:pPr algn="just" fontAlgn="auto">
              <a:spcBef>
                <a:spcPts val="0"/>
              </a:spcBef>
              <a:spcAft>
                <a:spcPts val="0"/>
              </a:spcAft>
              <a:defRPr/>
            </a:pPr>
            <a:r>
              <a:rPr lang="fr-FR" altLang="fr-FR" sz="1700" b="1" i="1" kern="1200" dirty="0" smtClean="0">
                <a:solidFill>
                  <a:schemeClr val="bg2">
                    <a:lumMod val="75000"/>
                  </a:schemeClr>
                </a:solidFill>
                <a:latin typeface="Arial" charset="0"/>
              </a:rPr>
              <a:t>Intégrer le plus grand nombre possible de données du </a:t>
            </a:r>
            <a:r>
              <a:rPr lang="fr-FR" altLang="fr-FR" sz="1700" b="1" i="1" kern="1200" dirty="0" smtClean="0">
                <a:solidFill>
                  <a:srgbClr val="C00000"/>
                </a:solidFill>
                <a:latin typeface="Arial" charset="0"/>
              </a:rPr>
              <a:t>contexte d’interaction</a:t>
            </a:r>
            <a:r>
              <a:rPr lang="fr-FR" altLang="fr-FR" sz="1700" b="1" i="1" kern="1200" dirty="0" smtClean="0">
                <a:solidFill>
                  <a:schemeClr val="bg2">
                    <a:lumMod val="75000"/>
                  </a:schemeClr>
                </a:solidFill>
                <a:latin typeface="Arial" charset="0"/>
              </a:rPr>
              <a:t>.</a:t>
            </a:r>
          </a:p>
          <a:p>
            <a:pPr algn="just" fontAlgn="auto">
              <a:spcBef>
                <a:spcPts val="0"/>
              </a:spcBef>
              <a:spcAft>
                <a:spcPts val="0"/>
              </a:spcAft>
              <a:defRPr/>
            </a:pPr>
            <a:endParaRPr lang="fr-FR" altLang="fr-FR" sz="1700" b="1" i="1" kern="1200" dirty="0" smtClean="0">
              <a:solidFill>
                <a:schemeClr val="bg2">
                  <a:lumMod val="75000"/>
                </a:schemeClr>
              </a:solidFill>
              <a:latin typeface="Arial" charset="0"/>
            </a:endParaRPr>
          </a:p>
          <a:p>
            <a:pPr algn="just" fontAlgn="auto">
              <a:spcBef>
                <a:spcPts val="0"/>
              </a:spcBef>
              <a:spcAft>
                <a:spcPts val="0"/>
              </a:spcAft>
              <a:defRPr/>
            </a:pPr>
            <a:r>
              <a:rPr lang="fr-FR" altLang="fr-FR" sz="1700" b="1" i="1" kern="1200" dirty="0" smtClean="0">
                <a:solidFill>
                  <a:schemeClr val="bg2">
                    <a:lumMod val="75000"/>
                  </a:schemeClr>
                </a:solidFill>
                <a:latin typeface="Arial" charset="0"/>
              </a:rPr>
              <a:t>Le recueil du discours n’est pas suffisant, il </a:t>
            </a:r>
            <a:r>
              <a:rPr lang="fr-FR" altLang="fr-FR" sz="1700" b="1" i="1" kern="1200" dirty="0" smtClean="0">
                <a:solidFill>
                  <a:srgbClr val="C00000"/>
                </a:solidFill>
                <a:latin typeface="Arial" charset="0"/>
              </a:rPr>
              <a:t>ne faut pas déconnecter le discours de C et l’appréhension de ce discours par A</a:t>
            </a:r>
            <a:r>
              <a:rPr lang="fr-FR" altLang="fr-FR" sz="1700" b="1" i="1" kern="1200" dirty="0" smtClean="0">
                <a:solidFill>
                  <a:schemeClr val="bg2">
                    <a:lumMod val="75000"/>
                  </a:schemeClr>
                </a:solidFill>
                <a:latin typeface="Arial" charset="0"/>
              </a:rPr>
              <a:t>, il ne faut pas abstraire l’expression de l’expertise de son lieu concret de réalisation.</a:t>
            </a:r>
          </a:p>
          <a:p>
            <a:pPr algn="just" fontAlgn="auto">
              <a:spcBef>
                <a:spcPts val="0"/>
              </a:spcBef>
              <a:spcAft>
                <a:spcPts val="0"/>
              </a:spcAft>
              <a:defRPr/>
            </a:pPr>
            <a:endParaRPr lang="fr-FR" altLang="fr-FR" sz="1700" b="1" i="1" kern="1200" dirty="0" smtClean="0">
              <a:solidFill>
                <a:schemeClr val="bg2">
                  <a:lumMod val="75000"/>
                </a:schemeClr>
              </a:solidFill>
              <a:latin typeface="Arial" charset="0"/>
            </a:endParaRPr>
          </a:p>
          <a:p>
            <a:pPr algn="just" fontAlgn="auto">
              <a:spcBef>
                <a:spcPts val="0"/>
              </a:spcBef>
              <a:spcAft>
                <a:spcPts val="0"/>
              </a:spcAft>
              <a:defRPr/>
            </a:pPr>
            <a:r>
              <a:rPr lang="fr-FR" altLang="fr-FR" sz="1700" b="1" i="1" kern="1200" dirty="0" smtClean="0">
                <a:solidFill>
                  <a:schemeClr val="bg2">
                    <a:lumMod val="75000"/>
                  </a:schemeClr>
                </a:solidFill>
                <a:latin typeface="Arial" charset="0"/>
              </a:rPr>
              <a:t>Il ne faut pas empêcher les deux acteurs C et A de </a:t>
            </a:r>
            <a:r>
              <a:rPr lang="fr-FR" altLang="fr-FR" sz="1700" b="1" i="1" kern="1200" dirty="0" smtClean="0">
                <a:solidFill>
                  <a:srgbClr val="C00000"/>
                </a:solidFill>
                <a:latin typeface="Arial" charset="0"/>
              </a:rPr>
              <a:t>représenter graphiquement </a:t>
            </a:r>
            <a:r>
              <a:rPr lang="fr-FR" altLang="fr-FR" sz="1700" b="1" i="1" kern="1200" dirty="0" smtClean="0">
                <a:solidFill>
                  <a:schemeClr val="bg2">
                    <a:lumMod val="75000"/>
                  </a:schemeClr>
                </a:solidFill>
                <a:latin typeface="Arial" charset="0"/>
              </a:rPr>
              <a:t>les éléments de travail.</a:t>
            </a:r>
          </a:p>
        </p:txBody>
      </p:sp>
      <p:sp>
        <p:nvSpPr>
          <p:cNvPr id="5" name="Espace réservé du numéro de diapositive 4"/>
          <p:cNvSpPr>
            <a:spLocks noGrp="1"/>
          </p:cNvSpPr>
          <p:nvPr>
            <p:ph type="sldNum" sz="quarter" idx="12"/>
          </p:nvPr>
        </p:nvSpPr>
        <p:spPr/>
        <p:txBody>
          <a:bodyPr/>
          <a:lstStyle/>
          <a:p>
            <a:fld id="{34810052-CFFF-4654-AD40-40DCDF2334F6}" type="slidenum">
              <a:rPr lang="fr-FR" altLang="fr-FR" smtClean="0">
                <a:solidFill>
                  <a:srgbClr val="FFFFFF"/>
                </a:solidFill>
              </a:rPr>
              <a:pPr/>
              <a:t>18</a:t>
            </a:fld>
            <a:endParaRPr lang="fr-FR" altLang="fr-FR">
              <a:solidFill>
                <a:srgbClr val="FFFFFF"/>
              </a:solidFill>
            </a:endParaRPr>
          </a:p>
        </p:txBody>
      </p:sp>
    </p:spTree>
    <p:extLst>
      <p:ext uri="{BB962C8B-B14F-4D97-AF65-F5344CB8AC3E}">
        <p14:creationId xmlns:p14="http://schemas.microsoft.com/office/powerpoint/2010/main" val="337102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WordArt 2"/>
          <p:cNvSpPr>
            <a:spLocks noChangeArrowheads="1" noChangeShapeType="1" noTextEdit="1"/>
          </p:cNvSpPr>
          <p:nvPr/>
        </p:nvSpPr>
        <p:spPr bwMode="auto">
          <a:xfrm>
            <a:off x="2360315" y="5598814"/>
            <a:ext cx="5761037" cy="998538"/>
          </a:xfrm>
          <a:prstGeom prst="rect">
            <a:avLst/>
          </a:prstGeom>
        </p:spPr>
        <p:txBody>
          <a:bodyPr wrap="none" fromWordArt="1">
            <a:prstTxWarp prst="textWave1">
              <a:avLst>
                <a:gd name="adj1" fmla="val 13005"/>
                <a:gd name="adj2" fmla="val 0"/>
              </a:avLst>
            </a:prstTxWarp>
          </a:bodyPr>
          <a:lstStyle/>
          <a:p>
            <a:pPr algn="ctr"/>
            <a:r>
              <a:rPr lang="fr-FR" sz="3600" kern="10" dirty="0" smtClean="0">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Merci pour votre attention</a:t>
            </a:r>
            <a:endParaRPr lang="fr-FR" sz="3600" kern="10" dirty="0">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5" name="WordArt 2"/>
          <p:cNvSpPr>
            <a:spLocks noChangeArrowheads="1" noChangeShapeType="1" noTextEdit="1"/>
          </p:cNvSpPr>
          <p:nvPr/>
        </p:nvSpPr>
        <p:spPr bwMode="auto">
          <a:xfrm>
            <a:off x="2396617" y="476672"/>
            <a:ext cx="5112766" cy="710506"/>
          </a:xfrm>
          <a:prstGeom prst="rect">
            <a:avLst/>
          </a:prstGeom>
        </p:spPr>
        <p:txBody>
          <a:bodyPr wrap="none" fromWordArt="1">
            <a:prstTxWarp prst="textWave1">
              <a:avLst>
                <a:gd name="adj1" fmla="val 13005"/>
                <a:gd name="adj2" fmla="val 0"/>
              </a:avLst>
            </a:prstTxWarp>
          </a:bodyPr>
          <a:lstStyle/>
          <a:p>
            <a:pPr algn="ctr"/>
            <a:endParaRPr lang="fr-FR" sz="3600"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solidFill>
              <a:effectLst>
                <a:outerShdw blurRad="50800" dist="40000" dir="5400000" algn="tl" rotWithShape="0">
                  <a:srgbClr val="000000">
                    <a:shade val="5000"/>
                    <a:satMod val="120000"/>
                    <a:alpha val="33000"/>
                  </a:srgbClr>
                </a:outerShdw>
              </a:effectLst>
              <a:latin typeface="Times New Roman"/>
              <a:cs typeface="Times New Roman"/>
            </a:endParaRPr>
          </a:p>
        </p:txBody>
      </p:sp>
      <p:grpSp>
        <p:nvGrpSpPr>
          <p:cNvPr id="19" name="Groupe 18"/>
          <p:cNvGrpSpPr/>
          <p:nvPr/>
        </p:nvGrpSpPr>
        <p:grpSpPr>
          <a:xfrm>
            <a:off x="3720455" y="2095078"/>
            <a:ext cx="2465090" cy="2630066"/>
            <a:chOff x="3720455" y="1662534"/>
            <a:chExt cx="2465090" cy="2630066"/>
          </a:xfrm>
        </p:grpSpPr>
        <p:pic>
          <p:nvPicPr>
            <p:cNvPr id="7" name="Picture 2" descr="U:\GeCSO\AGeCSO\penrose.gif"/>
            <p:cNvPicPr>
              <a:picLocks noChangeAspect="1" noChangeArrowheads="1" noCrop="1"/>
            </p:cNvPicPr>
            <p:nvPr/>
          </p:nvPicPr>
          <p:blipFill>
            <a:blip r:embed="rId2" cstate="print"/>
            <a:srcRect/>
            <a:stretch>
              <a:fillRect/>
            </a:stretch>
          </p:blipFill>
          <p:spPr bwMode="auto">
            <a:xfrm>
              <a:off x="3720455" y="1662534"/>
              <a:ext cx="2465090" cy="2630066"/>
            </a:xfrm>
            <a:prstGeom prst="rect">
              <a:avLst/>
            </a:prstGeom>
            <a:noFill/>
          </p:spPr>
        </p:pic>
        <p:cxnSp>
          <p:nvCxnSpPr>
            <p:cNvPr id="9" name="Connecteur droit 8"/>
            <p:cNvCxnSpPr/>
            <p:nvPr/>
          </p:nvCxnSpPr>
          <p:spPr>
            <a:xfrm>
              <a:off x="4953653" y="3135116"/>
              <a:ext cx="0" cy="559905"/>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0" name="Connecteur droit 9"/>
            <p:cNvCxnSpPr/>
            <p:nvPr/>
          </p:nvCxnSpPr>
          <p:spPr>
            <a:xfrm flipV="1">
              <a:off x="4953653" y="2634593"/>
              <a:ext cx="289926" cy="500523"/>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1" name="Connecteur droit 10"/>
            <p:cNvCxnSpPr/>
            <p:nvPr/>
          </p:nvCxnSpPr>
          <p:spPr>
            <a:xfrm flipH="1" flipV="1">
              <a:off x="4663727" y="2634593"/>
              <a:ext cx="289926" cy="500523"/>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2" name="Connecteur droit 11"/>
            <p:cNvCxnSpPr/>
            <p:nvPr/>
          </p:nvCxnSpPr>
          <p:spPr>
            <a:xfrm flipV="1">
              <a:off x="4752066" y="3140968"/>
              <a:ext cx="400788" cy="3272"/>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3" name="Connecteur droit 12"/>
            <p:cNvCxnSpPr/>
            <p:nvPr/>
          </p:nvCxnSpPr>
          <p:spPr>
            <a:xfrm flipH="1">
              <a:off x="5114285" y="3048324"/>
              <a:ext cx="112" cy="86792"/>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4" name="Connecteur droit 13"/>
            <p:cNvCxnSpPr/>
            <p:nvPr/>
          </p:nvCxnSpPr>
          <p:spPr>
            <a:xfrm flipH="1">
              <a:off x="4788282" y="3048324"/>
              <a:ext cx="112" cy="86792"/>
            </a:xfrm>
            <a:prstGeom prst="line">
              <a:avLst/>
            </a:prstGeom>
            <a:ln w="76200">
              <a:solidFill>
                <a:schemeClr val="tx1"/>
              </a:solidFill>
            </a:ln>
          </p:spPr>
          <p:style>
            <a:lnRef idx="1">
              <a:schemeClr val="accent2"/>
            </a:lnRef>
            <a:fillRef idx="0">
              <a:schemeClr val="accent2"/>
            </a:fillRef>
            <a:effectRef idx="0">
              <a:schemeClr val="accent2"/>
            </a:effectRef>
            <a:fontRef idx="minor">
              <a:schemeClr val="tx1"/>
            </a:fontRef>
          </p:style>
        </p:cxnSp>
      </p:grpSp>
      <p:sp>
        <p:nvSpPr>
          <p:cNvPr id="15" name="Rectangle 1"/>
          <p:cNvSpPr>
            <a:spLocks noChangeArrowheads="1"/>
          </p:cNvSpPr>
          <p:nvPr/>
        </p:nvSpPr>
        <p:spPr bwMode="auto">
          <a:xfrm>
            <a:off x="2756756" y="4860449"/>
            <a:ext cx="43924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j-lt"/>
                <a:ea typeface="Times New Roman" pitchFamily="18" charset="0"/>
              </a:rPr>
              <a:t>Association pour la </a:t>
            </a:r>
            <a:r>
              <a:rPr kumimoji="0" lang="fr-FR" sz="1600" b="1" i="0" u="none" strike="noStrike" cap="none" normalizeH="0" baseline="0" dirty="0" smtClean="0">
                <a:ln>
                  <a:noFill/>
                </a:ln>
                <a:solidFill>
                  <a:srgbClr val="CC0000"/>
                </a:solidFill>
                <a:effectLst/>
                <a:latin typeface="+mj-lt"/>
                <a:ea typeface="Times New Roman" pitchFamily="18" charset="0"/>
              </a:rPr>
              <a:t>Ge</a:t>
            </a:r>
            <a:r>
              <a:rPr kumimoji="0" lang="fr-FR" sz="1600" b="1" i="0" u="none" strike="noStrike" cap="none" normalizeH="0" baseline="0" dirty="0" smtClean="0">
                <a:ln>
                  <a:noFill/>
                </a:ln>
                <a:solidFill>
                  <a:schemeClr val="tx1"/>
                </a:solidFill>
                <a:effectLst/>
                <a:latin typeface="+mj-lt"/>
                <a:ea typeface="Times New Roman" pitchFamily="18" charset="0"/>
              </a:rPr>
              <a:t>stion des </a:t>
            </a:r>
            <a:r>
              <a:rPr kumimoji="0" lang="fr-FR" sz="1600" b="1" i="0" u="none" strike="noStrike" cap="none" normalizeH="0" baseline="0" dirty="0" smtClean="0">
                <a:ln>
                  <a:noFill/>
                </a:ln>
                <a:solidFill>
                  <a:srgbClr val="CC0000"/>
                </a:solidFill>
                <a:effectLst/>
                <a:latin typeface="+mj-lt"/>
                <a:ea typeface="Times New Roman" pitchFamily="18" charset="0"/>
              </a:rPr>
              <a:t>C</a:t>
            </a:r>
            <a:r>
              <a:rPr kumimoji="0" lang="fr-FR" sz="1600" b="1" i="0" u="none" strike="noStrike" cap="none" normalizeH="0" baseline="0" dirty="0" smtClean="0">
                <a:ln>
                  <a:noFill/>
                </a:ln>
                <a:solidFill>
                  <a:schemeClr val="tx1"/>
                </a:solidFill>
                <a:effectLst/>
                <a:latin typeface="+mj-lt"/>
                <a:ea typeface="Times New Roman" pitchFamily="18" charset="0"/>
              </a:rPr>
              <a:t>onnaissances dans la </a:t>
            </a:r>
            <a:r>
              <a:rPr kumimoji="0" lang="fr-FR" sz="1600" b="1" i="0" u="none" strike="noStrike" cap="none" normalizeH="0" baseline="0" dirty="0" smtClean="0">
                <a:ln>
                  <a:noFill/>
                </a:ln>
                <a:solidFill>
                  <a:srgbClr val="CC0000"/>
                </a:solidFill>
                <a:effectLst/>
                <a:latin typeface="+mj-lt"/>
                <a:ea typeface="Times New Roman" pitchFamily="18" charset="0"/>
              </a:rPr>
              <a:t>S</a:t>
            </a:r>
            <a:r>
              <a:rPr kumimoji="0" lang="fr-FR" sz="1600" b="1" i="0" u="none" strike="noStrike" cap="none" normalizeH="0" baseline="0" dirty="0" smtClean="0">
                <a:ln>
                  <a:noFill/>
                </a:ln>
                <a:solidFill>
                  <a:schemeClr val="tx1"/>
                </a:solidFill>
                <a:effectLst/>
                <a:latin typeface="+mj-lt"/>
                <a:ea typeface="Times New Roman" pitchFamily="18" charset="0"/>
              </a:rPr>
              <a:t>ociété et les </a:t>
            </a:r>
            <a:r>
              <a:rPr kumimoji="0" lang="fr-FR" sz="1600" b="1" i="0" u="none" strike="noStrike" cap="none" normalizeH="0" baseline="0" dirty="0" smtClean="0">
                <a:ln>
                  <a:noFill/>
                </a:ln>
                <a:solidFill>
                  <a:srgbClr val="CC0000"/>
                </a:solidFill>
                <a:effectLst/>
                <a:latin typeface="+mj-lt"/>
                <a:ea typeface="Times New Roman" pitchFamily="18" charset="0"/>
              </a:rPr>
              <a:t>O</a:t>
            </a:r>
            <a:r>
              <a:rPr kumimoji="0" lang="fr-FR" sz="1600" b="1" i="0" u="none" strike="noStrike" cap="none" normalizeH="0" baseline="0" dirty="0" smtClean="0">
                <a:ln>
                  <a:noFill/>
                </a:ln>
                <a:solidFill>
                  <a:schemeClr val="tx1"/>
                </a:solidFill>
                <a:effectLst/>
                <a:latin typeface="+mj-lt"/>
                <a:ea typeface="Times New Roman" pitchFamily="18" charset="0"/>
              </a:rPr>
              <a:t>rganisations</a:t>
            </a:r>
            <a:endParaRPr kumimoji="0" lang="fr-FR" sz="2400" b="0" i="0" u="none" strike="noStrike" cap="none" normalizeH="0" baseline="0" dirty="0" smtClean="0">
              <a:ln>
                <a:noFill/>
              </a:ln>
              <a:solidFill>
                <a:schemeClr val="tx1"/>
              </a:solidFill>
              <a:effectLst/>
              <a:latin typeface="+mj-lt"/>
            </a:endParaRPr>
          </a:p>
        </p:txBody>
      </p:sp>
      <p:sp>
        <p:nvSpPr>
          <p:cNvPr id="4" name="Espace réservé du numéro de diapositive 3"/>
          <p:cNvSpPr>
            <a:spLocks noGrp="1"/>
          </p:cNvSpPr>
          <p:nvPr>
            <p:ph type="sldNum" sz="quarter" idx="12"/>
          </p:nvPr>
        </p:nvSpPr>
        <p:spPr/>
        <p:txBody>
          <a:bodyPr/>
          <a:lstStyle/>
          <a:p>
            <a:fld id="{BFF75742-1D16-4262-85E8-DEEF5B59D6FD}" type="slidenum">
              <a:rPr lang="fr-FR" altLang="fr-FR" smtClean="0">
                <a:solidFill>
                  <a:srgbClr val="FFFFFF"/>
                </a:solidFill>
              </a:rPr>
              <a:pPr/>
              <a:t>19</a:t>
            </a:fld>
            <a:endParaRPr lang="fr-FR" altLang="fr-FR">
              <a:solidFill>
                <a:srgbClr val="FFFFFF"/>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16418"/>
                                        </p:tgtEl>
                                        <p:attrNameLst>
                                          <p:attrName>style.visibility</p:attrName>
                                        </p:attrNameLst>
                                      </p:cBhvr>
                                      <p:to>
                                        <p:strVal val="visible"/>
                                      </p:to>
                                    </p:set>
                                    <p:animEffect transition="in" filter="checkerboard(across)">
                                      <p:cBhvr>
                                        <p:cTn id="11" dur="500"/>
                                        <p:tgtEl>
                                          <p:spTgt spid="316418"/>
                                        </p:tgtEl>
                                      </p:cBhvr>
                                    </p:animEffect>
                                  </p:childTnLst>
                                </p:cTn>
                              </p:par>
                            </p:childTnLst>
                          </p:cTn>
                        </p:par>
                        <p:par>
                          <p:cTn id="12" fill="hold">
                            <p:stCondLst>
                              <p:cond delay="1000"/>
                            </p:stCondLst>
                            <p:childTnLst>
                              <p:par>
                                <p:cTn id="13" presetID="9" presetClass="entr" presetSubtype="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P spid="5"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lvl="0" algn="ctr" eaLnBrk="0" hangingPunct="0">
              <a:lnSpc>
                <a:spcPct val="100000"/>
              </a:lnSpc>
              <a:defRPr/>
            </a:pPr>
            <a:r>
              <a:rPr lang="fr-FR" sz="3200" dirty="0">
                <a:solidFill>
                  <a:srgbClr val="000066"/>
                </a:solidFill>
              </a:rPr>
              <a:t>Des intérêts multiples pour le transfert</a:t>
            </a:r>
          </a:p>
        </p:txBody>
      </p:sp>
      <p:sp>
        <p:nvSpPr>
          <p:cNvPr id="30724" name="Rectangle 4"/>
          <p:cNvSpPr>
            <a:spLocks noChangeArrowheads="1"/>
          </p:cNvSpPr>
          <p:nvPr/>
        </p:nvSpPr>
        <p:spPr bwMode="auto">
          <a:xfrm>
            <a:off x="1143000" y="2362200"/>
            <a:ext cx="47244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solidFill>
                <a:srgbClr val="003366"/>
              </a:solidFill>
              <a:latin typeface="Times New Roman" panose="02020603050405020304" pitchFamily="18" charset="0"/>
            </a:endParaRPr>
          </a:p>
        </p:txBody>
      </p:sp>
      <p:sp>
        <p:nvSpPr>
          <p:cNvPr id="30727" name="Rectangle 7"/>
          <p:cNvSpPr>
            <a:spLocks noChangeArrowheads="1"/>
          </p:cNvSpPr>
          <p:nvPr/>
        </p:nvSpPr>
        <p:spPr bwMode="auto">
          <a:xfrm>
            <a:off x="1752600" y="2636912"/>
            <a:ext cx="7467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marL="360000" lvl="0" indent="-342900" algn="just" eaLnBrk="0" hangingPunct="0">
              <a:spcBef>
                <a:spcPts val="600"/>
              </a:spcBef>
              <a:buFontTx/>
              <a:buChar char="•"/>
              <a:defRPr/>
            </a:pPr>
            <a:r>
              <a:rPr lang="fr-FR" sz="1600" b="1" i="1" dirty="0" smtClean="0">
                <a:solidFill>
                  <a:srgbClr val="002060"/>
                </a:solidFill>
              </a:rPr>
              <a:t>Faciliter </a:t>
            </a:r>
            <a:r>
              <a:rPr lang="fr-FR" sz="1600" b="1" i="1" dirty="0">
                <a:solidFill>
                  <a:srgbClr val="002060"/>
                </a:solidFill>
              </a:rPr>
              <a:t>la prise de fonction des jeunes recrues dans l’entreprise en mettant à disposition des documents informés par le vécu des </a:t>
            </a:r>
            <a:r>
              <a:rPr lang="fr-FR" sz="1600" b="1" i="1" dirty="0" smtClean="0">
                <a:solidFill>
                  <a:srgbClr val="002060"/>
                </a:solidFill>
              </a:rPr>
              <a:t>experts</a:t>
            </a:r>
            <a:endParaRPr lang="fr-FR" sz="1600" b="1" i="1" dirty="0">
              <a:solidFill>
                <a:srgbClr val="002060"/>
              </a:solidFill>
            </a:endParaRPr>
          </a:p>
          <a:p>
            <a:pPr marL="360000" lvl="0" indent="-342900" algn="just" eaLnBrk="0" hangingPunct="0">
              <a:spcBef>
                <a:spcPts val="600"/>
              </a:spcBef>
              <a:buFontTx/>
              <a:buChar char="•"/>
              <a:defRPr/>
            </a:pPr>
            <a:r>
              <a:rPr lang="fr-FR" sz="1600" b="1" i="1" dirty="0">
                <a:solidFill>
                  <a:srgbClr val="002060"/>
                </a:solidFill>
              </a:rPr>
              <a:t>Simplifier le démarrage d’un nouveau projet et bénéficier de l’expérience accumulée par les projets </a:t>
            </a:r>
            <a:r>
              <a:rPr lang="fr-FR" sz="1600" b="1" i="1" dirty="0" smtClean="0">
                <a:solidFill>
                  <a:srgbClr val="002060"/>
                </a:solidFill>
              </a:rPr>
              <a:t>antérieurs</a:t>
            </a:r>
            <a:endParaRPr lang="fr-FR" sz="1600" b="1" i="1" dirty="0">
              <a:solidFill>
                <a:srgbClr val="002060"/>
              </a:solidFill>
            </a:endParaRPr>
          </a:p>
          <a:p>
            <a:pPr marL="360000" lvl="0" indent="-342900" algn="just" eaLnBrk="0" hangingPunct="0">
              <a:spcBef>
                <a:spcPts val="600"/>
              </a:spcBef>
              <a:buFontTx/>
              <a:buChar char="•"/>
              <a:defRPr/>
            </a:pPr>
            <a:r>
              <a:rPr lang="fr-FR" sz="1600" b="1" i="1" dirty="0">
                <a:solidFill>
                  <a:srgbClr val="002060"/>
                </a:solidFill>
              </a:rPr>
              <a:t>Optimiser le partage des connaissances au sein d’une firme multinationale qui dispose de multiples filiales et qui s’expose à la fuite de ses technologies vers d’autres agents </a:t>
            </a:r>
            <a:r>
              <a:rPr lang="fr-FR" sz="1600" b="1" i="1" dirty="0" smtClean="0">
                <a:solidFill>
                  <a:srgbClr val="002060"/>
                </a:solidFill>
              </a:rPr>
              <a:t>économiques</a:t>
            </a:r>
            <a:endParaRPr lang="fr-FR" sz="1600" b="1" i="1" dirty="0">
              <a:solidFill>
                <a:srgbClr val="002060"/>
              </a:solidFill>
            </a:endParaRPr>
          </a:p>
          <a:p>
            <a:pPr marL="360000" lvl="0" indent="-342900" algn="just" eaLnBrk="0" hangingPunct="0">
              <a:spcBef>
                <a:spcPts val="600"/>
              </a:spcBef>
              <a:buFontTx/>
              <a:buChar char="•"/>
              <a:defRPr/>
            </a:pPr>
            <a:r>
              <a:rPr lang="fr-FR" sz="1600" b="1" i="1" dirty="0">
                <a:solidFill>
                  <a:srgbClr val="002060"/>
                </a:solidFill>
              </a:rPr>
              <a:t>Rendre possible l’innovation en prenant appui sur les patrimoines de connaissances possédés en propre ou développés au sein de centre de ressources académiques ou </a:t>
            </a:r>
            <a:r>
              <a:rPr lang="fr-FR" sz="1600" b="1" i="1" dirty="0" smtClean="0">
                <a:solidFill>
                  <a:srgbClr val="002060"/>
                </a:solidFill>
              </a:rPr>
              <a:t>techniques</a:t>
            </a:r>
          </a:p>
          <a:p>
            <a:pPr marL="360000" lvl="0" indent="-342900" algn="just" eaLnBrk="0" hangingPunct="0">
              <a:spcBef>
                <a:spcPts val="600"/>
              </a:spcBef>
              <a:buFontTx/>
              <a:buChar char="•"/>
              <a:defRPr/>
            </a:pPr>
            <a:r>
              <a:rPr lang="fr-FR" sz="1600" b="1" i="1" dirty="0" smtClean="0">
                <a:solidFill>
                  <a:srgbClr val="002060"/>
                </a:solidFill>
              </a:rPr>
              <a:t>Faciliter la créativité des artistes et créateurs divers</a:t>
            </a:r>
            <a:endParaRPr lang="fr-FR" sz="1600" b="1" i="1" dirty="0">
              <a:solidFill>
                <a:srgbClr val="002060"/>
              </a:solidFill>
            </a:endParaRPr>
          </a:p>
          <a:p>
            <a:pPr marL="360000">
              <a:lnSpc>
                <a:spcPct val="40000"/>
              </a:lnSpc>
              <a:spcBef>
                <a:spcPts val="600"/>
              </a:spcBef>
              <a:buClr>
                <a:srgbClr val="003366"/>
              </a:buClr>
              <a:buSzPct val="75000"/>
              <a:buFontTx/>
              <a:buChar char="•"/>
            </a:pPr>
            <a:endParaRPr lang="fr-FR" altLang="fr-FR" sz="4000" dirty="0">
              <a:solidFill>
                <a:srgbClr val="002060"/>
              </a:solidFill>
              <a:latin typeface="Arial" panose="020B0604020202020204" pitchFamily="34" charset="0"/>
            </a:endParaRP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4" name="Espace réservé du numéro de diapositive 3"/>
          <p:cNvSpPr>
            <a:spLocks noGrp="1"/>
          </p:cNvSpPr>
          <p:nvPr>
            <p:ph type="sldNum" sz="quarter" idx="12"/>
          </p:nvPr>
        </p:nvSpPr>
        <p:spPr/>
        <p:txBody>
          <a:bodyPr/>
          <a:lstStyle/>
          <a:p>
            <a:fld id="{34810052-CFFF-4654-AD40-40DCDF2334F6}" type="slidenum">
              <a:rPr lang="fr-FR" altLang="fr-FR" smtClean="0">
                <a:solidFill>
                  <a:srgbClr val="FFFFFF"/>
                </a:solidFill>
              </a:rPr>
              <a:pPr/>
              <a:t>2</a:t>
            </a:fld>
            <a:endParaRPr lang="fr-FR" altLang="fr-FR">
              <a:solidFill>
                <a:srgbClr val="FFFFFF"/>
              </a:solidFill>
            </a:endParaRPr>
          </a:p>
        </p:txBody>
      </p:sp>
    </p:spTree>
    <p:extLst>
      <p:ext uri="{BB962C8B-B14F-4D97-AF65-F5344CB8AC3E}">
        <p14:creationId xmlns:p14="http://schemas.microsoft.com/office/powerpoint/2010/main" val="1122999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a:r>
              <a:rPr lang="fr-FR" sz="3200" dirty="0" smtClean="0">
                <a:solidFill>
                  <a:srgbClr val="002060"/>
                </a:solidFill>
              </a:rPr>
              <a:t>Internet et la circulation des documents numériques</a:t>
            </a:r>
          </a:p>
        </p:txBody>
      </p:sp>
      <p:sp>
        <p:nvSpPr>
          <p:cNvPr id="30724" name="Rectangle 4"/>
          <p:cNvSpPr>
            <a:spLocks noChangeArrowheads="1"/>
          </p:cNvSpPr>
          <p:nvPr/>
        </p:nvSpPr>
        <p:spPr bwMode="auto">
          <a:xfrm>
            <a:off x="1143000" y="2362200"/>
            <a:ext cx="47244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solidFill>
                <a:srgbClr val="003366"/>
              </a:solidFill>
              <a:latin typeface="Times New Roman" panose="02020603050405020304" pitchFamily="18" charset="0"/>
            </a:endParaRPr>
          </a:p>
        </p:txBody>
      </p:sp>
      <p:sp>
        <p:nvSpPr>
          <p:cNvPr id="30727" name="Rectangle 7"/>
          <p:cNvSpPr>
            <a:spLocks noChangeArrowheads="1"/>
          </p:cNvSpPr>
          <p:nvPr/>
        </p:nvSpPr>
        <p:spPr bwMode="auto">
          <a:xfrm>
            <a:off x="1752600" y="2636912"/>
            <a:ext cx="7467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algn="just"/>
            <a:r>
              <a:rPr lang="fr-FR" sz="1600" b="1" i="1" dirty="0" smtClean="0">
                <a:solidFill>
                  <a:srgbClr val="002060"/>
                </a:solidFill>
              </a:rPr>
              <a:t>Savoir  -  Bien public</a:t>
            </a:r>
          </a:p>
          <a:p>
            <a:pPr marL="285750" indent="-285750" algn="just">
              <a:buFont typeface="Arial" panose="020B0604020202020204" pitchFamily="34" charset="0"/>
              <a:buChar char="•"/>
            </a:pPr>
            <a:endParaRPr lang="fr-FR" sz="1600" b="1" i="1" dirty="0">
              <a:solidFill>
                <a:srgbClr val="002060"/>
              </a:solidFill>
            </a:endParaRPr>
          </a:p>
          <a:p>
            <a:pPr algn="just"/>
            <a:endParaRPr lang="fr-FR" sz="1600" b="1" i="1" dirty="0">
              <a:solidFill>
                <a:srgbClr val="002060"/>
              </a:solidFill>
            </a:endParaRPr>
          </a:p>
          <a:p>
            <a:pPr algn="just"/>
            <a:r>
              <a:rPr lang="fr-FR" sz="1600" b="1" i="1" dirty="0" smtClean="0">
                <a:solidFill>
                  <a:srgbClr val="002060"/>
                </a:solidFill>
              </a:rPr>
              <a:t>«</a:t>
            </a:r>
            <a:r>
              <a:rPr lang="fr-FR" sz="1600" b="1" i="1" dirty="0">
                <a:solidFill>
                  <a:srgbClr val="002060"/>
                </a:solidFill>
              </a:rPr>
              <a:t> Un document numérique peut être multiplié pour un coût marginal presque nul, mais il n’est accessible qu’au travers d’un appareil de décodage, qui va transformer le flux numérique en représentation analogique que nos sens vont pouvoir capter. Dans ce processus, il devient possible </a:t>
            </a:r>
            <a:r>
              <a:rPr lang="fr-FR" sz="1600" b="1" i="1" dirty="0" smtClean="0">
                <a:solidFill>
                  <a:srgbClr val="002060"/>
                </a:solidFill>
              </a:rPr>
              <a:t>d’incorporer </a:t>
            </a:r>
            <a:r>
              <a:rPr lang="fr-FR" sz="1600" b="1" i="1" dirty="0">
                <a:solidFill>
                  <a:srgbClr val="002060"/>
                </a:solidFill>
              </a:rPr>
              <a:t>à l’intérieur du document numérique, ou du signal de transmission, des systèmes de négociation du droit de lecture que l’on nomme </a:t>
            </a:r>
            <a:r>
              <a:rPr lang="fr-FR" sz="1600" b="1" i="1" dirty="0" smtClean="0">
                <a:solidFill>
                  <a:srgbClr val="002060"/>
                </a:solidFill>
              </a:rPr>
              <a:t>DRM. Ceux-ci visent à rigidifier les modèles d’affaire, refusant de penser la radicale nouveauté du réseau, et ce faisant contribuent à déconstruire le caractère fluide de la circulation du numérique (Le </a:t>
            </a:r>
            <a:r>
              <a:rPr lang="fr-FR" sz="1600" b="1" i="1" dirty="0" err="1" smtClean="0">
                <a:solidFill>
                  <a:srgbClr val="002060"/>
                </a:solidFill>
              </a:rPr>
              <a:t>Crosnier</a:t>
            </a:r>
            <a:r>
              <a:rPr lang="fr-FR" sz="1600" b="1" i="1" dirty="0" smtClean="0">
                <a:solidFill>
                  <a:srgbClr val="002060"/>
                </a:solidFill>
              </a:rPr>
              <a:t>, </a:t>
            </a:r>
            <a:r>
              <a:rPr lang="fr-FR" sz="1600" b="1" i="1" dirty="0">
                <a:solidFill>
                  <a:srgbClr val="002060"/>
                </a:solidFill>
              </a:rPr>
              <a:t>129-130).</a:t>
            </a:r>
          </a:p>
          <a:p>
            <a:pPr marL="360000">
              <a:lnSpc>
                <a:spcPct val="40000"/>
              </a:lnSpc>
              <a:spcBef>
                <a:spcPts val="600"/>
              </a:spcBef>
              <a:buClr>
                <a:srgbClr val="003366"/>
              </a:buClr>
              <a:buSzPct val="75000"/>
              <a:buFontTx/>
              <a:buChar char="•"/>
            </a:pPr>
            <a:endParaRPr lang="fr-FR" altLang="fr-FR" sz="4000" i="1" dirty="0">
              <a:solidFill>
                <a:srgbClr val="002060"/>
              </a:solidFill>
              <a:latin typeface="Arial" panose="020B0604020202020204" pitchFamily="34" charset="0"/>
            </a:endParaRP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3</a:t>
            </a:fld>
            <a:endParaRPr lang="fr-FR" altLang="fr-FR">
              <a:solidFill>
                <a:srgbClr val="FFFFFF"/>
              </a:solidFill>
            </a:endParaRPr>
          </a:p>
        </p:txBody>
      </p:sp>
    </p:spTree>
    <p:extLst>
      <p:ext uri="{BB962C8B-B14F-4D97-AF65-F5344CB8AC3E}">
        <p14:creationId xmlns:p14="http://schemas.microsoft.com/office/powerpoint/2010/main" val="10651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wipe(down)">
                                      <p:cBhvr>
                                        <p:cTn id="7" dur="500"/>
                                        <p:tgtEl>
                                          <p:spTgt spid="307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7">
                                            <p:txEl>
                                              <p:pRg st="3" end="3"/>
                                            </p:txEl>
                                          </p:spTgt>
                                        </p:tgtEl>
                                        <p:attrNameLst>
                                          <p:attrName>style.visibility</p:attrName>
                                        </p:attrNameLst>
                                      </p:cBhvr>
                                      <p:to>
                                        <p:strVal val="visible"/>
                                      </p:to>
                                    </p:set>
                                    <p:animEffect transition="in" filter="wipe(down)">
                                      <p:cBhvr>
                                        <p:cTn id="12" dur="500"/>
                                        <p:tgtEl>
                                          <p:spTgt spid="307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3200" dirty="0">
                <a:solidFill>
                  <a:srgbClr val="002060"/>
                </a:solidFill>
              </a:rPr>
              <a:t>Pas si </a:t>
            </a:r>
            <a:r>
              <a:rPr lang="fr-FR" sz="3200" dirty="0" smtClean="0">
                <a:solidFill>
                  <a:srgbClr val="002060"/>
                </a:solidFill>
              </a:rPr>
              <a:t>simple : pourquoi personne n’entend ce que tu dis . . . </a:t>
            </a:r>
            <a:endParaRPr lang="fr-FR" sz="3200" dirty="0">
              <a:solidFill>
                <a:srgbClr val="002060"/>
              </a:solidFill>
            </a:endParaRPr>
          </a:p>
        </p:txBody>
      </p:sp>
      <p:pic>
        <p:nvPicPr>
          <p:cNvPr id="12" name="Espace réservé du contenu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848544" y="2636912"/>
            <a:ext cx="1872208" cy="349593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320" y="2636913"/>
            <a:ext cx="1728192" cy="3528392"/>
          </a:xfrm>
          <a:prstGeom prst="rect">
            <a:avLst/>
          </a:prstGeom>
        </p:spPr>
      </p:pic>
      <p:graphicFrame>
        <p:nvGraphicFramePr>
          <p:cNvPr id="14" name="Tableau 13"/>
          <p:cNvGraphicFramePr>
            <a:graphicFrameLocks noGrp="1"/>
          </p:cNvGraphicFramePr>
          <p:nvPr>
            <p:extLst>
              <p:ext uri="{D42A27DB-BD31-4B8C-83A1-F6EECF244321}">
                <p14:modId xmlns:p14="http://schemas.microsoft.com/office/powerpoint/2010/main" val="148905700"/>
              </p:ext>
            </p:extLst>
          </p:nvPr>
        </p:nvGraphicFramePr>
        <p:xfrm>
          <a:off x="2720752" y="2636912"/>
          <a:ext cx="5112570" cy="3528392"/>
        </p:xfrm>
        <a:graphic>
          <a:graphicData uri="http://schemas.openxmlformats.org/drawingml/2006/table">
            <a:tbl>
              <a:tblPr firstRow="1" bandRow="1">
                <a:tableStyleId>{5C22544A-7EE6-4342-B048-85BDC9FD1C3A}</a:tableStyleId>
              </a:tblPr>
              <a:tblGrid>
                <a:gridCol w="852095"/>
                <a:gridCol w="852095"/>
                <a:gridCol w="852095"/>
                <a:gridCol w="852095"/>
                <a:gridCol w="852095"/>
                <a:gridCol w="852095"/>
              </a:tblGrid>
              <a:tr h="3528392">
                <a:tc>
                  <a:txBody>
                    <a:bodyPr/>
                    <a:lstStyle/>
                    <a:p>
                      <a:pPr algn="ctr"/>
                      <a:r>
                        <a:rPr lang="fr-FR" sz="1600" dirty="0" smtClean="0">
                          <a:solidFill>
                            <a:srgbClr val="C00000"/>
                          </a:solidFill>
                        </a:rPr>
                        <a:t>distractions</a:t>
                      </a:r>
                      <a:endParaRPr lang="fr-FR" sz="1600" dirty="0">
                        <a:solidFill>
                          <a:srgbClr val="C00000"/>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smtClean="0">
                          <a:solidFill>
                            <a:srgbClr val="002060"/>
                          </a:solidFill>
                        </a:rPr>
                        <a:t>confusion</a:t>
                      </a:r>
                      <a:endParaRPr lang="fr-FR" sz="1600" dirty="0">
                        <a:solidFill>
                          <a:srgbClr val="002060"/>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smtClean="0">
                          <a:solidFill>
                            <a:schemeClr val="accent5">
                              <a:lumMod val="25000"/>
                            </a:schemeClr>
                          </a:solidFill>
                        </a:rPr>
                        <a:t>peurs</a:t>
                      </a:r>
                      <a:endParaRPr lang="fr-FR" sz="1600" dirty="0">
                        <a:solidFill>
                          <a:schemeClr val="accent5">
                            <a:lumMod val="2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smtClean="0">
                          <a:solidFill>
                            <a:srgbClr val="7030A0"/>
                          </a:solidFill>
                        </a:rPr>
                        <a:t>croyances</a:t>
                      </a:r>
                      <a:endParaRPr lang="fr-FR" sz="1600" dirty="0">
                        <a:solidFill>
                          <a:srgbClr val="7030A0"/>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smtClean="0">
                          <a:solidFill>
                            <a:schemeClr val="bg2">
                              <a:lumMod val="75000"/>
                            </a:schemeClr>
                          </a:solidFill>
                        </a:rPr>
                        <a:t>ego</a:t>
                      </a:r>
                      <a:endParaRPr lang="fr-FR" sz="1600" dirty="0">
                        <a:solidFill>
                          <a:schemeClr val="bg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smtClean="0">
                          <a:solidFill>
                            <a:srgbClr val="C00000"/>
                          </a:solidFill>
                        </a:rPr>
                        <a:t>désirs</a:t>
                      </a:r>
                      <a:endParaRPr lang="fr-FR" sz="1600" dirty="0">
                        <a:solidFill>
                          <a:srgbClr val="C00000"/>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6" name="Espace réservé du numéro de diapositive 15"/>
          <p:cNvSpPr>
            <a:spLocks noGrp="1"/>
          </p:cNvSpPr>
          <p:nvPr>
            <p:ph type="sldNum" sz="quarter" idx="12"/>
          </p:nvPr>
        </p:nvSpPr>
        <p:spPr/>
        <p:txBody>
          <a:bodyPr/>
          <a:lstStyle/>
          <a:p>
            <a:fld id="{34810052-CFFF-4654-AD40-40DCDF2334F6}" type="slidenum">
              <a:rPr lang="fr-FR" altLang="fr-FR" smtClean="0">
                <a:solidFill>
                  <a:srgbClr val="FFFFFF"/>
                </a:solidFill>
              </a:rPr>
              <a:pPr/>
              <a:t>4</a:t>
            </a:fld>
            <a:endParaRPr lang="fr-FR" altLang="fr-FR">
              <a:solidFill>
                <a:srgbClr val="FFFFFF"/>
              </a:solidFill>
            </a:endParaRPr>
          </a:p>
        </p:txBody>
      </p:sp>
    </p:spTree>
    <p:extLst>
      <p:ext uri="{BB962C8B-B14F-4D97-AF65-F5344CB8AC3E}">
        <p14:creationId xmlns:p14="http://schemas.microsoft.com/office/powerpoint/2010/main" val="427453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a:r>
              <a:rPr lang="fr-FR" sz="3200" dirty="0">
                <a:solidFill>
                  <a:srgbClr val="000066"/>
                </a:solidFill>
              </a:rPr>
              <a:t>Deux grands défis pour le transfert</a:t>
            </a:r>
            <a:endParaRPr lang="fr-FR" sz="3200" dirty="0" smtClean="0">
              <a:solidFill>
                <a:srgbClr val="002060"/>
              </a:solidFill>
            </a:endParaRPr>
          </a:p>
        </p:txBody>
      </p:sp>
      <p:sp>
        <p:nvSpPr>
          <p:cNvPr id="30724" name="Rectangle 4"/>
          <p:cNvSpPr>
            <a:spLocks noChangeArrowheads="1"/>
          </p:cNvSpPr>
          <p:nvPr/>
        </p:nvSpPr>
        <p:spPr bwMode="auto">
          <a:xfrm>
            <a:off x="1143000" y="2362200"/>
            <a:ext cx="47244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solidFill>
                <a:srgbClr val="003366"/>
              </a:solidFill>
              <a:latin typeface="Times New Roman" panose="02020603050405020304" pitchFamily="18" charset="0"/>
            </a:endParaRPr>
          </a:p>
        </p:txBody>
      </p:sp>
      <p:sp>
        <p:nvSpPr>
          <p:cNvPr id="30727" name="Rectangle 7"/>
          <p:cNvSpPr>
            <a:spLocks noChangeArrowheads="1"/>
          </p:cNvSpPr>
          <p:nvPr/>
        </p:nvSpPr>
        <p:spPr bwMode="auto">
          <a:xfrm>
            <a:off x="1352600" y="2636912"/>
            <a:ext cx="7867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algn="just">
              <a:buFont typeface="+mj-lt"/>
              <a:buAutoNum type="arabicPeriod"/>
            </a:pPr>
            <a:r>
              <a:rPr lang="fr-FR" sz="1800" b="1" i="1" dirty="0" smtClean="0">
                <a:solidFill>
                  <a:schemeClr val="bg2">
                    <a:lumMod val="75000"/>
                  </a:schemeClr>
                </a:solidFill>
                <a:latin typeface="Arial" charset="0"/>
              </a:rPr>
              <a:t>  design </a:t>
            </a:r>
            <a:r>
              <a:rPr lang="fr-FR" sz="1800" b="1" i="1" dirty="0">
                <a:solidFill>
                  <a:schemeClr val="bg2">
                    <a:lumMod val="75000"/>
                  </a:schemeClr>
                </a:solidFill>
                <a:latin typeface="Arial" charset="0"/>
              </a:rPr>
              <a:t>organisationnel </a:t>
            </a:r>
            <a:r>
              <a:rPr lang="fr-FR" sz="1800" b="1" i="1" dirty="0" smtClean="0">
                <a:solidFill>
                  <a:schemeClr val="bg2">
                    <a:lumMod val="75000"/>
                  </a:schemeClr>
                </a:solidFill>
                <a:latin typeface="Arial" charset="0"/>
              </a:rPr>
              <a:t>:</a:t>
            </a:r>
          </a:p>
          <a:p>
            <a:pPr marL="673100" lvl="1" indent="0" algn="just"/>
            <a:r>
              <a:rPr lang="fr-FR" sz="1800" i="1" dirty="0" smtClean="0">
                <a:solidFill>
                  <a:schemeClr val="bg2">
                    <a:lumMod val="75000"/>
                  </a:schemeClr>
                </a:solidFill>
                <a:latin typeface="Arial" charset="0"/>
              </a:rPr>
              <a:t>quelles </a:t>
            </a:r>
            <a:r>
              <a:rPr lang="fr-FR" sz="1800" i="1" dirty="0">
                <a:solidFill>
                  <a:schemeClr val="bg2">
                    <a:lumMod val="75000"/>
                  </a:schemeClr>
                </a:solidFill>
                <a:latin typeface="Arial" charset="0"/>
              </a:rPr>
              <a:t>capacités d’intégration formelle de l’organisation ?</a:t>
            </a:r>
          </a:p>
          <a:p>
            <a:pPr algn="just">
              <a:buFont typeface="+mj-lt"/>
              <a:buAutoNum type="arabicPeriod"/>
            </a:pPr>
            <a:endParaRPr lang="fr-FR" sz="1800" b="1" i="1" dirty="0" smtClean="0">
              <a:solidFill>
                <a:schemeClr val="bg2">
                  <a:lumMod val="75000"/>
                </a:schemeClr>
              </a:solidFill>
              <a:latin typeface="Arial" charset="0"/>
            </a:endParaRPr>
          </a:p>
          <a:p>
            <a:pPr algn="just">
              <a:buFont typeface="+mj-lt"/>
              <a:buAutoNum type="arabicPeriod"/>
            </a:pPr>
            <a:endParaRPr lang="fr-FR" sz="1800" b="1" i="1" dirty="0">
              <a:solidFill>
                <a:schemeClr val="bg2">
                  <a:lumMod val="75000"/>
                </a:schemeClr>
              </a:solidFill>
              <a:latin typeface="Arial" charset="0"/>
            </a:endParaRPr>
          </a:p>
          <a:p>
            <a:pPr algn="just">
              <a:buFont typeface="+mj-lt"/>
              <a:buAutoNum type="arabicPeriod"/>
            </a:pPr>
            <a:r>
              <a:rPr lang="fr-FR" sz="1800" b="1" i="1" dirty="0" smtClean="0">
                <a:solidFill>
                  <a:schemeClr val="bg2">
                    <a:lumMod val="75000"/>
                  </a:schemeClr>
                </a:solidFill>
                <a:latin typeface="Arial" charset="0"/>
              </a:rPr>
              <a:t>  réseaux </a:t>
            </a:r>
            <a:r>
              <a:rPr lang="fr-FR" sz="1800" b="1" i="1" dirty="0">
                <a:solidFill>
                  <a:schemeClr val="bg2">
                    <a:lumMod val="75000"/>
                  </a:schemeClr>
                </a:solidFill>
                <a:latin typeface="Arial" charset="0"/>
              </a:rPr>
              <a:t>et capital social </a:t>
            </a:r>
            <a:r>
              <a:rPr lang="fr-FR" sz="1800" b="1" i="1" dirty="0" smtClean="0">
                <a:solidFill>
                  <a:schemeClr val="bg2">
                    <a:lumMod val="75000"/>
                  </a:schemeClr>
                </a:solidFill>
                <a:latin typeface="Arial" charset="0"/>
              </a:rPr>
              <a:t>:</a:t>
            </a:r>
          </a:p>
          <a:p>
            <a:pPr algn="just"/>
            <a:r>
              <a:rPr lang="fr-FR" sz="1800" b="1" i="1" dirty="0">
                <a:solidFill>
                  <a:schemeClr val="bg2">
                    <a:lumMod val="75000"/>
                  </a:schemeClr>
                </a:solidFill>
                <a:latin typeface="Arial" charset="0"/>
              </a:rPr>
              <a:t>	</a:t>
            </a:r>
            <a:r>
              <a:rPr lang="fr-FR" sz="1800" i="1" dirty="0" smtClean="0">
                <a:solidFill>
                  <a:schemeClr val="bg2">
                    <a:lumMod val="75000"/>
                  </a:schemeClr>
                </a:solidFill>
                <a:latin typeface="Arial" charset="0"/>
              </a:rPr>
              <a:t>quels </a:t>
            </a:r>
            <a:r>
              <a:rPr lang="fr-FR" sz="1800" i="1" dirty="0">
                <a:solidFill>
                  <a:schemeClr val="bg2">
                    <a:lumMod val="75000"/>
                  </a:schemeClr>
                </a:solidFill>
                <a:latin typeface="Arial" charset="0"/>
              </a:rPr>
              <a:t>liens entre les personnes ? Liens qui sont plus importants </a:t>
            </a:r>
            <a:r>
              <a:rPr lang="fr-FR" sz="1800" i="1" dirty="0" smtClean="0">
                <a:solidFill>
                  <a:schemeClr val="bg2">
                    <a:lumMod val="75000"/>
                  </a:schemeClr>
                </a:solidFill>
                <a:latin typeface="Arial" charset="0"/>
              </a:rPr>
              <a:t>	que </a:t>
            </a:r>
            <a:r>
              <a:rPr lang="fr-FR" sz="1800" i="1" dirty="0">
                <a:solidFill>
                  <a:schemeClr val="bg2">
                    <a:lumMod val="75000"/>
                  </a:schemeClr>
                </a:solidFill>
                <a:latin typeface="Arial" charset="0"/>
              </a:rPr>
              <a:t>les structures formelles de </a:t>
            </a:r>
            <a:r>
              <a:rPr lang="fr-FR" sz="1800" i="1" dirty="0" smtClean="0">
                <a:solidFill>
                  <a:schemeClr val="bg2">
                    <a:lumMod val="75000"/>
                  </a:schemeClr>
                </a:solidFill>
                <a:latin typeface="Arial" charset="0"/>
              </a:rPr>
              <a:t>l’organisation.</a:t>
            </a:r>
            <a:endParaRPr lang="fr-FR" sz="1800" i="1" dirty="0">
              <a:solidFill>
                <a:schemeClr val="bg2">
                  <a:lumMod val="75000"/>
                </a:schemeClr>
              </a:solidFill>
              <a:latin typeface="Arial" charset="0"/>
            </a:endParaRPr>
          </a:p>
          <a:p>
            <a:pPr marL="360000">
              <a:lnSpc>
                <a:spcPct val="40000"/>
              </a:lnSpc>
              <a:spcBef>
                <a:spcPts val="600"/>
              </a:spcBef>
              <a:buClr>
                <a:srgbClr val="003366"/>
              </a:buClr>
              <a:buSzPct val="75000"/>
            </a:pPr>
            <a:endParaRPr lang="fr-FR" altLang="fr-FR" sz="4400" dirty="0">
              <a:solidFill>
                <a:schemeClr val="bg2">
                  <a:lumMod val="75000"/>
                </a:schemeClr>
              </a:solidFill>
              <a:latin typeface="Arial" panose="020B0604020202020204" pitchFamily="34" charset="0"/>
            </a:endParaRPr>
          </a:p>
        </p:txBody>
      </p:sp>
      <p:sp>
        <p:nvSpPr>
          <p:cNvPr id="30728" name="Text Box 8"/>
          <p:cNvSpPr txBox="1">
            <a:spLocks noChangeArrowheads="1"/>
          </p:cNvSpPr>
          <p:nvPr/>
        </p:nvSpPr>
        <p:spPr bwMode="auto">
          <a:xfrm>
            <a:off x="1064568" y="6430963"/>
            <a:ext cx="83080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5</a:t>
            </a:fld>
            <a:endParaRPr lang="fr-FR" altLang="fr-FR">
              <a:solidFill>
                <a:srgbClr val="FFFFFF"/>
              </a:solidFill>
            </a:endParaRPr>
          </a:p>
        </p:txBody>
      </p:sp>
    </p:spTree>
    <p:extLst>
      <p:ext uri="{BB962C8B-B14F-4D97-AF65-F5344CB8AC3E}">
        <p14:creationId xmlns:p14="http://schemas.microsoft.com/office/powerpoint/2010/main" val="405540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a:r>
              <a:rPr lang="fr-FR" sz="3200" dirty="0" smtClean="0">
                <a:solidFill>
                  <a:srgbClr val="002060"/>
                </a:solidFill>
              </a:rPr>
              <a:t>Difficultés du transfert</a:t>
            </a:r>
          </a:p>
        </p:txBody>
      </p:sp>
      <p:sp>
        <p:nvSpPr>
          <p:cNvPr id="30727" name="Rectangle 7"/>
          <p:cNvSpPr>
            <a:spLocks noChangeArrowheads="1"/>
          </p:cNvSpPr>
          <p:nvPr/>
        </p:nvSpPr>
        <p:spPr bwMode="auto">
          <a:xfrm>
            <a:off x="990600" y="2636912"/>
            <a:ext cx="8229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algn="just"/>
            <a:r>
              <a:rPr lang="fr-FR" sz="1800" dirty="0" err="1" smtClean="0">
                <a:solidFill>
                  <a:srgbClr val="002060"/>
                </a:solidFill>
              </a:rPr>
              <a:t>Szulanski</a:t>
            </a:r>
            <a:r>
              <a:rPr lang="fr-FR" sz="1800" dirty="0" smtClean="0">
                <a:solidFill>
                  <a:srgbClr val="002060"/>
                </a:solidFill>
              </a:rPr>
              <a:t> (1996) :</a:t>
            </a:r>
          </a:p>
          <a:p>
            <a:pPr marL="285750" indent="-285750" algn="just">
              <a:buFont typeface="Arial" panose="020B0604020202020204" pitchFamily="34" charset="0"/>
              <a:buChar char="•"/>
            </a:pPr>
            <a:endParaRPr lang="fr-FR" sz="1800" dirty="0" smtClean="0">
              <a:solidFill>
                <a:srgbClr val="002060"/>
              </a:solidFill>
            </a:endParaRPr>
          </a:p>
          <a:p>
            <a:pPr marL="864000" lvl="1" indent="-285750" algn="just">
              <a:buFont typeface="Arial" panose="020B0604020202020204" pitchFamily="34" charset="0"/>
              <a:buChar char="•"/>
            </a:pPr>
            <a:r>
              <a:rPr lang="fr-FR" sz="1600" dirty="0" smtClean="0">
                <a:solidFill>
                  <a:srgbClr val="002060"/>
                </a:solidFill>
              </a:rPr>
              <a:t>Manque de capacité d’absorption du destinataire</a:t>
            </a:r>
          </a:p>
          <a:p>
            <a:pPr marL="864000" lvl="1" indent="-285750" algn="just">
              <a:buFont typeface="Arial" panose="020B0604020202020204" pitchFamily="34" charset="0"/>
              <a:buChar char="•"/>
            </a:pPr>
            <a:endParaRPr lang="fr-FR" sz="1600" dirty="0" smtClean="0">
              <a:solidFill>
                <a:srgbClr val="002060"/>
              </a:solidFill>
            </a:endParaRPr>
          </a:p>
          <a:p>
            <a:pPr marL="864000" lvl="1" indent="-285750" algn="just">
              <a:buFont typeface="Arial" panose="020B0604020202020204" pitchFamily="34" charset="0"/>
              <a:buChar char="•"/>
            </a:pPr>
            <a:r>
              <a:rPr lang="fr-FR" sz="1600" dirty="0" smtClean="0">
                <a:solidFill>
                  <a:srgbClr val="002060"/>
                </a:solidFill>
              </a:rPr>
              <a:t>Ambiguïté causale</a:t>
            </a:r>
          </a:p>
          <a:p>
            <a:pPr marL="864000" lvl="1" indent="-285750" algn="just">
              <a:buFont typeface="Arial" panose="020B0604020202020204" pitchFamily="34" charset="0"/>
              <a:buChar char="•"/>
            </a:pPr>
            <a:endParaRPr lang="fr-FR" sz="1600" dirty="0" smtClean="0">
              <a:solidFill>
                <a:srgbClr val="002060"/>
              </a:solidFill>
            </a:endParaRPr>
          </a:p>
          <a:p>
            <a:pPr marL="864000" lvl="1" indent="-285750" algn="just">
              <a:buFont typeface="Arial" panose="020B0604020202020204" pitchFamily="34" charset="0"/>
              <a:buChar char="•"/>
            </a:pPr>
            <a:r>
              <a:rPr lang="fr-FR" sz="1600" dirty="0" smtClean="0">
                <a:solidFill>
                  <a:srgbClr val="002060"/>
                </a:solidFill>
              </a:rPr>
              <a:t>Relation difficile entre source et destinataire</a:t>
            </a:r>
          </a:p>
          <a:p>
            <a:pPr marL="1416050" lvl="1" indent="-285750" algn="just">
              <a:buFont typeface="Arial" panose="020B0604020202020204" pitchFamily="34" charset="0"/>
              <a:buChar char="•"/>
            </a:pPr>
            <a:endParaRPr lang="fr-FR" sz="1600" dirty="0">
              <a:solidFill>
                <a:srgbClr val="002060"/>
              </a:solidFill>
            </a:endParaRPr>
          </a:p>
          <a:p>
            <a:pPr marL="285750" indent="-285750" algn="just">
              <a:buFont typeface="Arial" panose="020B0604020202020204" pitchFamily="34" charset="0"/>
              <a:buChar char="•"/>
            </a:pPr>
            <a:endParaRPr lang="fr-FR" sz="1600" dirty="0" smtClean="0">
              <a:solidFill>
                <a:srgbClr val="002060"/>
              </a:solidFill>
            </a:endParaRPr>
          </a:p>
          <a:p>
            <a:pPr marL="285750" indent="-285750" algn="just">
              <a:buFont typeface="Arial" panose="020B0604020202020204" pitchFamily="34" charset="0"/>
              <a:buChar char="•"/>
            </a:pPr>
            <a:endParaRPr lang="fr-FR" sz="1600" dirty="0">
              <a:solidFill>
                <a:srgbClr val="002060"/>
              </a:solidFill>
            </a:endParaRP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6</a:t>
            </a:fld>
            <a:endParaRPr lang="fr-FR" altLang="fr-FR">
              <a:solidFill>
                <a:srgbClr val="FFFFFF"/>
              </a:solidFill>
            </a:endParaRPr>
          </a:p>
        </p:txBody>
      </p:sp>
    </p:spTree>
    <p:extLst>
      <p:ext uri="{BB962C8B-B14F-4D97-AF65-F5344CB8AC3E}">
        <p14:creationId xmlns:p14="http://schemas.microsoft.com/office/powerpoint/2010/main" val="277373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a:r>
              <a:rPr lang="fr-FR" sz="3200" dirty="0" smtClean="0">
                <a:solidFill>
                  <a:srgbClr val="002060"/>
                </a:solidFill>
              </a:rPr>
              <a:t>Faciliter le transfert</a:t>
            </a:r>
          </a:p>
        </p:txBody>
      </p:sp>
      <p:sp>
        <p:nvSpPr>
          <p:cNvPr id="30727" name="Rectangle 7"/>
          <p:cNvSpPr>
            <a:spLocks noChangeArrowheads="1"/>
          </p:cNvSpPr>
          <p:nvPr/>
        </p:nvSpPr>
        <p:spPr bwMode="auto">
          <a:xfrm>
            <a:off x="990600" y="2636912"/>
            <a:ext cx="8229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algn="just"/>
            <a:r>
              <a:rPr lang="fr-FR" sz="1800" b="1" dirty="0" smtClean="0">
                <a:solidFill>
                  <a:srgbClr val="002060"/>
                </a:solidFill>
              </a:rPr>
              <a:t>BOSCH </a:t>
            </a:r>
            <a:r>
              <a:rPr lang="fr-FR" sz="1800" dirty="0" smtClean="0">
                <a:solidFill>
                  <a:srgbClr val="002060"/>
                </a:solidFill>
              </a:rPr>
              <a:t>:</a:t>
            </a:r>
            <a:endParaRPr lang="fr-FR" sz="1800" dirty="0">
              <a:solidFill>
                <a:srgbClr val="002060"/>
              </a:solidFill>
            </a:endParaRPr>
          </a:p>
          <a:p>
            <a:pPr algn="just"/>
            <a:r>
              <a:rPr lang="fr-FR" sz="1600" dirty="0" smtClean="0">
                <a:solidFill>
                  <a:srgbClr val="002060"/>
                </a:solidFill>
              </a:rPr>
              <a:t>Un puissant système d’Information </a:t>
            </a:r>
            <a:r>
              <a:rPr lang="fr-FR" sz="1800" b="1" dirty="0" smtClean="0">
                <a:solidFill>
                  <a:srgbClr val="002060"/>
                </a:solidFill>
              </a:rPr>
              <a:t>+</a:t>
            </a:r>
            <a:r>
              <a:rPr lang="fr-FR" sz="1600" dirty="0" smtClean="0">
                <a:solidFill>
                  <a:srgbClr val="002060"/>
                </a:solidFill>
              </a:rPr>
              <a:t> Mobilité (courte et moyenne durée) des techniciens</a:t>
            </a:r>
          </a:p>
          <a:p>
            <a:pPr algn="just"/>
            <a:endParaRPr lang="fr-FR" sz="1600" dirty="0">
              <a:solidFill>
                <a:srgbClr val="002060"/>
              </a:solidFill>
            </a:endParaRPr>
          </a:p>
          <a:p>
            <a:pPr algn="just"/>
            <a:r>
              <a:rPr lang="fr-FR" sz="1600" b="1" dirty="0" smtClean="0">
                <a:solidFill>
                  <a:srgbClr val="002060"/>
                </a:solidFill>
              </a:rPr>
              <a:t>Management du cadre des relations </a:t>
            </a:r>
            <a:r>
              <a:rPr lang="fr-FR" sz="1600" dirty="0" smtClean="0">
                <a:solidFill>
                  <a:srgbClr val="002060"/>
                </a:solidFill>
              </a:rPr>
              <a:t>(</a:t>
            </a:r>
            <a:r>
              <a:rPr lang="fr-FR" sz="1600" dirty="0" err="1" smtClean="0">
                <a:solidFill>
                  <a:srgbClr val="002060"/>
                </a:solidFill>
              </a:rPr>
              <a:t>Orlikowski</a:t>
            </a:r>
            <a:r>
              <a:rPr lang="fr-FR" sz="1600" dirty="0" smtClean="0">
                <a:solidFill>
                  <a:srgbClr val="002060"/>
                </a:solidFill>
              </a:rPr>
              <a:t>, 2002) :</a:t>
            </a:r>
          </a:p>
          <a:p>
            <a:pPr marL="285750" indent="-285750" algn="just">
              <a:buFontTx/>
              <a:buChar char="-"/>
            </a:pPr>
            <a:r>
              <a:rPr lang="fr-FR" sz="1600" dirty="0" smtClean="0">
                <a:solidFill>
                  <a:srgbClr val="002060"/>
                </a:solidFill>
              </a:rPr>
              <a:t>Autorité décentralisée</a:t>
            </a:r>
          </a:p>
          <a:p>
            <a:pPr marL="285750" indent="-285750" algn="just">
              <a:buFontTx/>
              <a:buChar char="-"/>
            </a:pPr>
            <a:r>
              <a:rPr lang="fr-FR" sz="1600" dirty="0" smtClean="0">
                <a:solidFill>
                  <a:srgbClr val="002060"/>
                </a:solidFill>
              </a:rPr>
              <a:t>Faible rotation des employés</a:t>
            </a:r>
          </a:p>
          <a:p>
            <a:pPr marL="285750" indent="-285750" algn="just">
              <a:buFontTx/>
              <a:buChar char="-"/>
            </a:pPr>
            <a:r>
              <a:rPr lang="fr-FR" sz="1600" dirty="0" smtClean="0">
                <a:solidFill>
                  <a:srgbClr val="002060"/>
                </a:solidFill>
              </a:rPr>
              <a:t>…</a:t>
            </a:r>
          </a:p>
          <a:p>
            <a:pPr marL="285750" indent="-285750" algn="just">
              <a:buFontTx/>
              <a:buChar char="-"/>
            </a:pPr>
            <a:r>
              <a:rPr lang="fr-FR" sz="1600" dirty="0" smtClean="0">
                <a:solidFill>
                  <a:srgbClr val="002060"/>
                </a:solidFill>
              </a:rPr>
              <a:t>Vision partagée</a:t>
            </a:r>
          </a:p>
          <a:p>
            <a:pPr marL="285750" indent="-285750" algn="just">
              <a:buFontTx/>
              <a:buChar char="-"/>
            </a:pPr>
            <a:r>
              <a:rPr lang="fr-FR" sz="1600" dirty="0">
                <a:solidFill>
                  <a:srgbClr val="002060"/>
                </a:solidFill>
              </a:rPr>
              <a:t>S</a:t>
            </a:r>
            <a:r>
              <a:rPr lang="fr-FR" sz="1600" dirty="0" smtClean="0">
                <a:solidFill>
                  <a:srgbClr val="002060"/>
                </a:solidFill>
              </a:rPr>
              <a:t>ystème clair d’incitations</a:t>
            </a:r>
          </a:p>
          <a:p>
            <a:pPr marL="285750" indent="-285750" algn="just">
              <a:buFontTx/>
              <a:buChar char="-"/>
            </a:pPr>
            <a:endParaRPr lang="fr-FR" sz="1600" dirty="0">
              <a:solidFill>
                <a:srgbClr val="002060"/>
              </a:solidFill>
            </a:endParaRPr>
          </a:p>
          <a:p>
            <a:pPr algn="just"/>
            <a:r>
              <a:rPr lang="fr-FR" sz="1600" b="1" dirty="0" smtClean="0">
                <a:solidFill>
                  <a:srgbClr val="002060"/>
                </a:solidFill>
              </a:rPr>
              <a:t>Soin dans les relations </a:t>
            </a:r>
            <a:r>
              <a:rPr lang="fr-FR" sz="1600" dirty="0" smtClean="0">
                <a:solidFill>
                  <a:srgbClr val="002060"/>
                </a:solidFill>
              </a:rPr>
              <a:t>(Von Krogh, 2003)</a:t>
            </a:r>
          </a:p>
          <a:p>
            <a:pPr algn="just"/>
            <a:endParaRPr lang="fr-FR" sz="1600" dirty="0">
              <a:solidFill>
                <a:srgbClr val="002060"/>
              </a:solidFill>
            </a:endParaRPr>
          </a:p>
          <a:p>
            <a:pPr algn="just"/>
            <a:r>
              <a:rPr lang="fr-FR" sz="1600" b="1" dirty="0" smtClean="0">
                <a:solidFill>
                  <a:srgbClr val="002060"/>
                </a:solidFill>
              </a:rPr>
              <a:t>Activité des communautés</a:t>
            </a:r>
          </a:p>
          <a:p>
            <a:pPr marL="1416050" lvl="1" indent="-285750" algn="just">
              <a:buFont typeface="Arial" panose="020B0604020202020204" pitchFamily="34" charset="0"/>
              <a:buChar char="•"/>
            </a:pPr>
            <a:endParaRPr lang="fr-FR" sz="1600" dirty="0">
              <a:solidFill>
                <a:srgbClr val="002060"/>
              </a:solidFill>
            </a:endParaRPr>
          </a:p>
          <a:p>
            <a:pPr marL="285750" indent="-285750" algn="just">
              <a:buFont typeface="Arial" panose="020B0604020202020204" pitchFamily="34" charset="0"/>
              <a:buChar char="•"/>
            </a:pPr>
            <a:endParaRPr lang="fr-FR" sz="1600" dirty="0" smtClean="0">
              <a:solidFill>
                <a:srgbClr val="002060"/>
              </a:solidFill>
            </a:endParaRPr>
          </a:p>
          <a:p>
            <a:pPr marL="285750" indent="-285750" algn="just">
              <a:buFont typeface="Arial" panose="020B0604020202020204" pitchFamily="34" charset="0"/>
              <a:buChar char="•"/>
            </a:pPr>
            <a:endParaRPr lang="fr-FR" sz="1600" dirty="0">
              <a:solidFill>
                <a:srgbClr val="002060"/>
              </a:solidFill>
            </a:endParaRP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7</a:t>
            </a:fld>
            <a:endParaRPr lang="fr-FR" altLang="fr-FR">
              <a:solidFill>
                <a:srgbClr val="FFFFFF"/>
              </a:solidFill>
            </a:endParaRPr>
          </a:p>
        </p:txBody>
      </p:sp>
    </p:spTree>
    <p:extLst>
      <p:ext uri="{BB962C8B-B14F-4D97-AF65-F5344CB8AC3E}">
        <p14:creationId xmlns:p14="http://schemas.microsoft.com/office/powerpoint/2010/main" val="361125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just"/>
            <a:r>
              <a:rPr lang="fr-FR" sz="3200" dirty="0" smtClean="0">
                <a:solidFill>
                  <a:srgbClr val="002060"/>
                </a:solidFill>
              </a:rPr>
              <a:t>Comment se réalise un transfert  ?</a:t>
            </a:r>
          </a:p>
        </p:txBody>
      </p:sp>
      <p:sp>
        <p:nvSpPr>
          <p:cNvPr id="30727" name="Rectangle 7"/>
          <p:cNvSpPr>
            <a:spLocks noChangeArrowheads="1"/>
          </p:cNvSpPr>
          <p:nvPr/>
        </p:nvSpPr>
        <p:spPr bwMode="auto">
          <a:xfrm>
            <a:off x="990600" y="2636912"/>
            <a:ext cx="8229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marL="1416050" lvl="1" indent="-285750" algn="just">
              <a:lnSpc>
                <a:spcPct val="150000"/>
              </a:lnSpc>
              <a:buFont typeface="Arial" panose="020B0604020202020204" pitchFamily="34" charset="0"/>
              <a:buChar char="•"/>
            </a:pPr>
            <a:endParaRPr lang="fr-FR" sz="1800" dirty="0">
              <a:solidFill>
                <a:srgbClr val="002060"/>
              </a:solidFill>
            </a:endParaRPr>
          </a:p>
          <a:p>
            <a:pPr algn="just">
              <a:lnSpc>
                <a:spcPct val="150000"/>
              </a:lnSpc>
            </a:pPr>
            <a:r>
              <a:rPr lang="fr-FR" sz="1800" b="1" dirty="0" smtClean="0">
                <a:solidFill>
                  <a:srgbClr val="000066"/>
                </a:solidFill>
              </a:rPr>
              <a:t>Deux exemples </a:t>
            </a:r>
            <a:r>
              <a:rPr lang="fr-FR" sz="1800" b="1" dirty="0">
                <a:solidFill>
                  <a:srgbClr val="000066"/>
                </a:solidFill>
              </a:rPr>
              <a:t>de méthode de transfert </a:t>
            </a:r>
            <a:r>
              <a:rPr lang="fr-FR" sz="1800" b="1" dirty="0" smtClean="0">
                <a:solidFill>
                  <a:srgbClr val="000066"/>
                </a:solidFill>
              </a:rPr>
              <a:t>:</a:t>
            </a:r>
          </a:p>
          <a:p>
            <a:pPr algn="just">
              <a:lnSpc>
                <a:spcPct val="150000"/>
              </a:lnSpc>
            </a:pPr>
            <a:endParaRPr lang="fr-FR" sz="1800" b="1" dirty="0" smtClean="0">
              <a:solidFill>
                <a:srgbClr val="000066"/>
              </a:solidFill>
            </a:endParaRPr>
          </a:p>
          <a:p>
            <a:pPr marL="720000" lvl="1" indent="0" algn="just">
              <a:lnSpc>
                <a:spcPct val="150000"/>
              </a:lnSpc>
              <a:buFont typeface="+mj-lt"/>
              <a:buAutoNum type="arabicPeriod"/>
            </a:pPr>
            <a:r>
              <a:rPr lang="fr-FR" sz="1800" b="1" dirty="0" smtClean="0">
                <a:solidFill>
                  <a:srgbClr val="000066"/>
                </a:solidFill>
              </a:rPr>
              <a:t>  </a:t>
            </a:r>
            <a:r>
              <a:rPr lang="fr-FR" sz="2000" b="1" dirty="0" smtClean="0">
                <a:solidFill>
                  <a:srgbClr val="002060"/>
                </a:solidFill>
              </a:rPr>
              <a:t>3 A</a:t>
            </a:r>
            <a:r>
              <a:rPr lang="fr-FR" sz="1800" b="1" dirty="0" smtClean="0">
                <a:solidFill>
                  <a:srgbClr val="000066"/>
                </a:solidFill>
              </a:rPr>
              <a:t> : </a:t>
            </a:r>
            <a:r>
              <a:rPr lang="fr-FR" sz="1800" b="1" dirty="0" smtClean="0">
                <a:solidFill>
                  <a:schemeClr val="accent4">
                    <a:lumMod val="90000"/>
                    <a:lumOff val="10000"/>
                  </a:schemeClr>
                </a:solidFill>
              </a:rPr>
              <a:t>Méthode d’Analyse Autonome des Activités</a:t>
            </a:r>
          </a:p>
          <a:p>
            <a:pPr marL="720000" lvl="1" indent="0" algn="just">
              <a:lnSpc>
                <a:spcPct val="150000"/>
              </a:lnSpc>
              <a:buFont typeface="+mj-lt"/>
              <a:buAutoNum type="arabicPeriod"/>
            </a:pPr>
            <a:endParaRPr lang="fr-FR" sz="1800" b="1" dirty="0" smtClean="0">
              <a:solidFill>
                <a:srgbClr val="000066"/>
              </a:solidFill>
            </a:endParaRPr>
          </a:p>
          <a:p>
            <a:pPr marL="720000" lvl="1" indent="0" algn="just">
              <a:lnSpc>
                <a:spcPct val="150000"/>
              </a:lnSpc>
              <a:buFont typeface="+mj-lt"/>
              <a:buAutoNum type="arabicPeriod"/>
            </a:pPr>
            <a:r>
              <a:rPr lang="fr-FR" sz="1800" b="1" dirty="0" smtClean="0">
                <a:solidFill>
                  <a:srgbClr val="000066"/>
                </a:solidFill>
              </a:rPr>
              <a:t>  </a:t>
            </a:r>
            <a:r>
              <a:rPr lang="fr-FR" sz="2000" b="1" dirty="0">
                <a:solidFill>
                  <a:srgbClr val="002060"/>
                </a:solidFill>
              </a:rPr>
              <a:t>MASK </a:t>
            </a:r>
            <a:r>
              <a:rPr lang="fr-FR" sz="1800" b="1" dirty="0" smtClean="0">
                <a:solidFill>
                  <a:srgbClr val="000066"/>
                </a:solidFill>
              </a:rPr>
              <a:t>: </a:t>
            </a:r>
            <a:r>
              <a:rPr lang="fr-FR" sz="1800" b="1" dirty="0" smtClean="0">
                <a:solidFill>
                  <a:schemeClr val="accent4">
                    <a:lumMod val="90000"/>
                    <a:lumOff val="10000"/>
                  </a:schemeClr>
                </a:solidFill>
              </a:rPr>
              <a:t>Méthode d’Analyse et de Structuration des Connaissances</a:t>
            </a:r>
            <a:endParaRPr lang="fr-FR" sz="1800" b="1" dirty="0">
              <a:solidFill>
                <a:schemeClr val="accent4">
                  <a:lumMod val="90000"/>
                  <a:lumOff val="10000"/>
                </a:schemeClr>
              </a:solidFill>
            </a:endParaRPr>
          </a:p>
          <a:p>
            <a:pPr marL="285750" indent="-285750" algn="just">
              <a:lnSpc>
                <a:spcPct val="150000"/>
              </a:lnSpc>
              <a:buFont typeface="Arial" panose="020B0604020202020204" pitchFamily="34" charset="0"/>
              <a:buChar char="•"/>
            </a:pPr>
            <a:endParaRPr lang="fr-FR" sz="1800" dirty="0">
              <a:solidFill>
                <a:srgbClr val="002060"/>
              </a:solidFill>
            </a:endParaRP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8</a:t>
            </a:fld>
            <a:endParaRPr lang="fr-FR" altLang="fr-FR">
              <a:solidFill>
                <a:srgbClr val="FFFFFF"/>
              </a:solidFill>
            </a:endParaRPr>
          </a:p>
        </p:txBody>
      </p:sp>
    </p:spTree>
    <p:extLst>
      <p:ext uri="{BB962C8B-B14F-4D97-AF65-F5344CB8AC3E}">
        <p14:creationId xmlns:p14="http://schemas.microsoft.com/office/powerpoint/2010/main" val="25303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7">
                                            <p:txEl>
                                              <p:pRg st="1" end="1"/>
                                            </p:txEl>
                                          </p:spTgt>
                                        </p:tgtEl>
                                        <p:attrNameLst>
                                          <p:attrName>style.visibility</p:attrName>
                                        </p:attrNameLst>
                                      </p:cBhvr>
                                      <p:to>
                                        <p:strVal val="visible"/>
                                      </p:to>
                                    </p:set>
                                    <p:animEffect transition="in" filter="wipe(down)">
                                      <p:cBhvr>
                                        <p:cTn id="7" dur="500"/>
                                        <p:tgtEl>
                                          <p:spTgt spid="307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7">
                                            <p:txEl>
                                              <p:pRg st="3" end="3"/>
                                            </p:txEl>
                                          </p:spTgt>
                                        </p:tgtEl>
                                        <p:attrNameLst>
                                          <p:attrName>style.visibility</p:attrName>
                                        </p:attrNameLst>
                                      </p:cBhvr>
                                      <p:to>
                                        <p:strVal val="visible"/>
                                      </p:to>
                                    </p:set>
                                    <p:animEffect transition="in" filter="wipe(down)">
                                      <p:cBhvr>
                                        <p:cTn id="12" dur="500"/>
                                        <p:tgtEl>
                                          <p:spTgt spid="307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27">
                                            <p:txEl>
                                              <p:pRg st="5" end="5"/>
                                            </p:txEl>
                                          </p:spTgt>
                                        </p:tgtEl>
                                        <p:attrNameLst>
                                          <p:attrName>style.visibility</p:attrName>
                                        </p:attrNameLst>
                                      </p:cBhvr>
                                      <p:to>
                                        <p:strVal val="visible"/>
                                      </p:to>
                                    </p:set>
                                    <p:animEffect transition="in" filter="wipe(down)">
                                      <p:cBhvr>
                                        <p:cTn id="17" dur="500"/>
                                        <p:tgtEl>
                                          <p:spTgt spid="307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r-FR" sz="2800" dirty="0" smtClean="0">
                <a:solidFill>
                  <a:srgbClr val="000066"/>
                </a:solidFill>
              </a:rPr>
              <a:t>3 </a:t>
            </a:r>
            <a:r>
              <a:rPr lang="fr-FR" sz="2800" dirty="0">
                <a:solidFill>
                  <a:srgbClr val="000066"/>
                </a:solidFill>
              </a:rPr>
              <a:t>A : Méthode d’Analyse Autonome des </a:t>
            </a:r>
            <a:r>
              <a:rPr lang="fr-FR" sz="2800" dirty="0" smtClean="0">
                <a:solidFill>
                  <a:srgbClr val="000066"/>
                </a:solidFill>
              </a:rPr>
              <a:t>Activités</a:t>
            </a:r>
            <a:endParaRPr lang="fr-FR" sz="2800" dirty="0" smtClean="0">
              <a:solidFill>
                <a:srgbClr val="002060"/>
              </a:solidFill>
            </a:endParaRPr>
          </a:p>
        </p:txBody>
      </p:sp>
      <p:sp>
        <p:nvSpPr>
          <p:cNvPr id="30727" name="Rectangle 7"/>
          <p:cNvSpPr>
            <a:spLocks noChangeArrowheads="1"/>
          </p:cNvSpPr>
          <p:nvPr/>
        </p:nvSpPr>
        <p:spPr bwMode="auto">
          <a:xfrm>
            <a:off x="990600" y="2636912"/>
            <a:ext cx="8229600" cy="36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1130300" indent="-457200">
              <a:defRPr sz="2400">
                <a:solidFill>
                  <a:schemeClr val="tx1"/>
                </a:solidFill>
                <a:latin typeface="Times New Roman" panose="02020603050405020304" pitchFamily="18" charset="0"/>
              </a:defRPr>
            </a:lvl2pPr>
            <a:lvl3pPr marL="1778000" indent="-457200">
              <a:defRPr sz="2400">
                <a:solidFill>
                  <a:schemeClr val="tx1"/>
                </a:solidFill>
                <a:latin typeface="Times New Roman" panose="02020603050405020304" pitchFamily="18" charset="0"/>
              </a:defRPr>
            </a:lvl3pPr>
            <a:lvl4pPr marL="2425700" indent="-457200">
              <a:defRPr sz="2400">
                <a:solidFill>
                  <a:schemeClr val="tx1"/>
                </a:solidFill>
                <a:latin typeface="Times New Roman" panose="02020603050405020304" pitchFamily="18" charset="0"/>
              </a:defRPr>
            </a:lvl4pPr>
            <a:lvl5pPr marL="3073400" indent="-457200">
              <a:defRPr sz="2400">
                <a:solidFill>
                  <a:schemeClr val="tx1"/>
                </a:solidFill>
                <a:latin typeface="Times New Roman" panose="02020603050405020304" pitchFamily="18" charset="0"/>
              </a:defRPr>
            </a:lvl5pPr>
            <a:lvl6pPr marL="3530600" indent="-457200" fontAlgn="base">
              <a:spcBef>
                <a:spcPct val="0"/>
              </a:spcBef>
              <a:spcAft>
                <a:spcPct val="0"/>
              </a:spcAft>
              <a:defRPr sz="2400">
                <a:solidFill>
                  <a:schemeClr val="tx1"/>
                </a:solidFill>
                <a:latin typeface="Times New Roman" panose="02020603050405020304" pitchFamily="18" charset="0"/>
              </a:defRPr>
            </a:lvl6pPr>
            <a:lvl7pPr marL="3987800" indent="-457200" fontAlgn="base">
              <a:spcBef>
                <a:spcPct val="0"/>
              </a:spcBef>
              <a:spcAft>
                <a:spcPct val="0"/>
              </a:spcAft>
              <a:defRPr sz="2400">
                <a:solidFill>
                  <a:schemeClr val="tx1"/>
                </a:solidFill>
                <a:latin typeface="Times New Roman" panose="02020603050405020304" pitchFamily="18" charset="0"/>
              </a:defRPr>
            </a:lvl7pPr>
            <a:lvl8pPr marL="4445000" indent="-457200" fontAlgn="base">
              <a:spcBef>
                <a:spcPct val="0"/>
              </a:spcBef>
              <a:spcAft>
                <a:spcPct val="0"/>
              </a:spcAft>
              <a:defRPr sz="2400">
                <a:solidFill>
                  <a:schemeClr val="tx1"/>
                </a:solidFill>
                <a:latin typeface="Times New Roman" panose="02020603050405020304" pitchFamily="18" charset="0"/>
              </a:defRPr>
            </a:lvl8pPr>
            <a:lvl9pPr marL="4902200" indent="-457200" fontAlgn="base">
              <a:spcBef>
                <a:spcPct val="0"/>
              </a:spcBef>
              <a:spcAft>
                <a:spcPct val="0"/>
              </a:spcAft>
              <a:defRPr sz="2400">
                <a:solidFill>
                  <a:schemeClr val="tx1"/>
                </a:solidFill>
                <a:latin typeface="Times New Roman" panose="02020603050405020304" pitchFamily="18" charset="0"/>
              </a:defRPr>
            </a:lvl9pPr>
          </a:lstStyle>
          <a:p>
            <a:pPr algn="just">
              <a:lnSpc>
                <a:spcPct val="110000"/>
              </a:lnSpc>
            </a:pPr>
            <a:r>
              <a:rPr lang="fr-FR" sz="2000" b="1" i="1" dirty="0">
                <a:solidFill>
                  <a:schemeClr val="bg2">
                    <a:lumMod val="75000"/>
                  </a:schemeClr>
                </a:solidFill>
                <a:latin typeface="Arial" charset="0"/>
              </a:rPr>
              <a:t>Méthode proposée par Jean-Pierre Poitou (1996)</a:t>
            </a:r>
          </a:p>
          <a:p>
            <a:pPr algn="just">
              <a:lnSpc>
                <a:spcPct val="110000"/>
              </a:lnSpc>
            </a:pPr>
            <a:endParaRPr lang="fr-FR" sz="2000" b="1" i="1" dirty="0">
              <a:solidFill>
                <a:schemeClr val="bg2">
                  <a:lumMod val="75000"/>
                </a:schemeClr>
              </a:solidFill>
              <a:latin typeface="Arial" charset="0"/>
            </a:endParaRPr>
          </a:p>
          <a:p>
            <a:pPr algn="just">
              <a:lnSpc>
                <a:spcPct val="110000"/>
              </a:lnSpc>
            </a:pPr>
            <a:r>
              <a:rPr lang="fr-FR" sz="2000" b="1" i="1" dirty="0">
                <a:solidFill>
                  <a:schemeClr val="bg2">
                    <a:lumMod val="75000"/>
                  </a:schemeClr>
                </a:solidFill>
                <a:latin typeface="Arial" charset="0"/>
              </a:rPr>
              <a:t>Plusieurs </a:t>
            </a:r>
            <a:r>
              <a:rPr lang="fr-FR" sz="2000" b="1" i="1" dirty="0" smtClean="0">
                <a:solidFill>
                  <a:schemeClr val="bg2">
                    <a:lumMod val="75000"/>
                  </a:schemeClr>
                </a:solidFill>
                <a:latin typeface="Arial" charset="0"/>
              </a:rPr>
              <a:t>principes :</a:t>
            </a:r>
          </a:p>
          <a:p>
            <a:pPr algn="just">
              <a:lnSpc>
                <a:spcPct val="110000"/>
              </a:lnSpc>
            </a:pPr>
            <a:endParaRPr lang="fr-FR" sz="2000" b="1" i="1" dirty="0">
              <a:solidFill>
                <a:schemeClr val="bg2">
                  <a:lumMod val="75000"/>
                </a:schemeClr>
              </a:solidFill>
              <a:latin typeface="Arial" charset="0"/>
            </a:endParaRPr>
          </a:p>
          <a:p>
            <a:pPr marL="720000" lvl="1" algn="just">
              <a:lnSpc>
                <a:spcPct val="110000"/>
              </a:lnSpc>
              <a:buFont typeface="Arial" panose="020B0604020202020204" pitchFamily="34" charset="0"/>
              <a:buChar char="•"/>
            </a:pPr>
            <a:r>
              <a:rPr lang="fr-FR" sz="1800" b="1" i="1" dirty="0">
                <a:solidFill>
                  <a:schemeClr val="bg2">
                    <a:lumMod val="75000"/>
                  </a:schemeClr>
                </a:solidFill>
                <a:latin typeface="Arial" charset="0"/>
              </a:rPr>
              <a:t>Les connaissances s’objectivent dans des dispositifs matériels</a:t>
            </a:r>
          </a:p>
          <a:p>
            <a:pPr marL="720000" lvl="1" algn="just">
              <a:lnSpc>
                <a:spcPct val="110000"/>
              </a:lnSpc>
              <a:buFont typeface="Arial" panose="020B0604020202020204" pitchFamily="34" charset="0"/>
              <a:buChar char="•"/>
            </a:pPr>
            <a:r>
              <a:rPr lang="fr-FR" sz="1800" b="1" i="1" dirty="0">
                <a:solidFill>
                  <a:schemeClr val="bg2">
                    <a:lumMod val="75000"/>
                  </a:schemeClr>
                </a:solidFill>
                <a:latin typeface="Arial" charset="0"/>
              </a:rPr>
              <a:t>Les connaissances sont gérées dans des formations dialogiques </a:t>
            </a:r>
            <a:r>
              <a:rPr lang="fr-FR" sz="1800" b="1" i="1" dirty="0" smtClean="0">
                <a:solidFill>
                  <a:schemeClr val="bg2">
                    <a:lumMod val="75000"/>
                  </a:schemeClr>
                </a:solidFill>
                <a:latin typeface="Arial" charset="0"/>
              </a:rPr>
              <a:t>humains - machines</a:t>
            </a:r>
            <a:endParaRPr lang="fr-FR" sz="1800" b="1" i="1" dirty="0">
              <a:solidFill>
                <a:schemeClr val="bg2">
                  <a:lumMod val="75000"/>
                </a:schemeClr>
              </a:solidFill>
              <a:latin typeface="Arial" charset="0"/>
            </a:endParaRPr>
          </a:p>
          <a:p>
            <a:pPr marL="720000" lvl="1" algn="just">
              <a:lnSpc>
                <a:spcPct val="110000"/>
              </a:lnSpc>
              <a:buFont typeface="Arial" panose="020B0604020202020204" pitchFamily="34" charset="0"/>
              <a:buChar char="•"/>
            </a:pPr>
            <a:r>
              <a:rPr lang="fr-FR" sz="1800" b="1" i="1" dirty="0">
                <a:solidFill>
                  <a:schemeClr val="bg2">
                    <a:lumMod val="75000"/>
                  </a:schemeClr>
                </a:solidFill>
                <a:latin typeface="Arial" charset="0"/>
              </a:rPr>
              <a:t>Les relations entre </a:t>
            </a:r>
            <a:r>
              <a:rPr lang="fr-FR" sz="1800" b="1" i="1" dirty="0" smtClean="0">
                <a:solidFill>
                  <a:schemeClr val="bg2">
                    <a:lumMod val="75000"/>
                  </a:schemeClr>
                </a:solidFill>
                <a:latin typeface="Arial" charset="0"/>
              </a:rPr>
              <a:t>humains </a:t>
            </a:r>
            <a:r>
              <a:rPr lang="fr-FR" sz="1800" b="1" i="1" dirty="0">
                <a:solidFill>
                  <a:schemeClr val="bg2">
                    <a:lumMod val="75000"/>
                  </a:schemeClr>
                </a:solidFill>
                <a:latin typeface="Arial" charset="0"/>
              </a:rPr>
              <a:t>et machines sont mutuellement structurantes</a:t>
            </a:r>
          </a:p>
          <a:p>
            <a:pPr marL="720000" lvl="1" algn="just">
              <a:lnSpc>
                <a:spcPct val="110000"/>
              </a:lnSpc>
              <a:buFont typeface="Arial" panose="020B0604020202020204" pitchFamily="34" charset="0"/>
              <a:buChar char="•"/>
            </a:pPr>
            <a:r>
              <a:rPr lang="fr-FR" sz="1800" b="1" i="1" dirty="0">
                <a:solidFill>
                  <a:schemeClr val="bg2">
                    <a:lumMod val="75000"/>
                  </a:schemeClr>
                </a:solidFill>
                <a:latin typeface="Arial" charset="0"/>
              </a:rPr>
              <a:t>Dans une formation dialogique </a:t>
            </a:r>
            <a:r>
              <a:rPr lang="fr-FR" sz="1800" b="1" i="1" dirty="0" smtClean="0">
                <a:solidFill>
                  <a:schemeClr val="bg2">
                    <a:lumMod val="75000"/>
                  </a:schemeClr>
                </a:solidFill>
                <a:latin typeface="Arial" charset="0"/>
              </a:rPr>
              <a:t>humains - machines</a:t>
            </a:r>
            <a:r>
              <a:rPr lang="fr-FR" sz="1800" b="1" i="1" dirty="0">
                <a:solidFill>
                  <a:schemeClr val="bg2">
                    <a:lumMod val="75000"/>
                  </a:schemeClr>
                </a:solidFill>
                <a:latin typeface="Arial" charset="0"/>
              </a:rPr>
              <a:t>, il s’agit de travail collectif et coopératif</a:t>
            </a:r>
          </a:p>
        </p:txBody>
      </p:sp>
      <p:sp>
        <p:nvSpPr>
          <p:cNvPr id="30728" name="Text Box 8"/>
          <p:cNvSpPr txBox="1">
            <a:spLocks noChangeArrowheads="1"/>
          </p:cNvSpPr>
          <p:nvPr/>
        </p:nvSpPr>
        <p:spPr bwMode="auto">
          <a:xfrm>
            <a:off x="762000" y="6430963"/>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144838" algn="l"/>
                <a:tab pos="7424738" algn="l"/>
              </a:tabLst>
              <a:defRPr sz="2400">
                <a:solidFill>
                  <a:schemeClr val="tx1"/>
                </a:solidFill>
                <a:latin typeface="Times New Roman" panose="02020603050405020304" pitchFamily="18" charset="0"/>
              </a:defRPr>
            </a:lvl1pPr>
            <a:lvl2pPr>
              <a:tabLst>
                <a:tab pos="3144838" algn="l"/>
                <a:tab pos="7424738" algn="l"/>
              </a:tabLst>
              <a:defRPr sz="2400">
                <a:solidFill>
                  <a:schemeClr val="tx1"/>
                </a:solidFill>
                <a:latin typeface="Times New Roman" panose="02020603050405020304" pitchFamily="18" charset="0"/>
              </a:defRPr>
            </a:lvl2pPr>
            <a:lvl3pPr>
              <a:tabLst>
                <a:tab pos="3144838" algn="l"/>
                <a:tab pos="7424738" algn="l"/>
              </a:tabLst>
              <a:defRPr sz="2400">
                <a:solidFill>
                  <a:schemeClr val="tx1"/>
                </a:solidFill>
                <a:latin typeface="Times New Roman" panose="02020603050405020304" pitchFamily="18" charset="0"/>
              </a:defRPr>
            </a:lvl3pPr>
            <a:lvl4pPr>
              <a:tabLst>
                <a:tab pos="3144838" algn="l"/>
                <a:tab pos="7424738" algn="l"/>
              </a:tabLst>
              <a:defRPr sz="2400">
                <a:solidFill>
                  <a:schemeClr val="tx1"/>
                </a:solidFill>
                <a:latin typeface="Times New Roman" panose="02020603050405020304" pitchFamily="18" charset="0"/>
              </a:defRPr>
            </a:lvl4pPr>
            <a:lvl5pPr>
              <a:tabLst>
                <a:tab pos="3144838" algn="l"/>
                <a:tab pos="7424738" algn="l"/>
              </a:tabLst>
              <a:defRPr sz="2400">
                <a:solidFill>
                  <a:schemeClr val="tx1"/>
                </a:solidFill>
                <a:latin typeface="Times New Roman" panose="02020603050405020304" pitchFamily="18" charset="0"/>
              </a:defRPr>
            </a:lvl5pPr>
            <a:lvl6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6pPr>
            <a:lvl7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7pPr>
            <a:lvl8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8pPr>
            <a:lvl9pPr fontAlgn="base">
              <a:spcBef>
                <a:spcPct val="0"/>
              </a:spcBef>
              <a:spcAft>
                <a:spcPct val="0"/>
              </a:spcAft>
              <a:tabLst>
                <a:tab pos="3144838" algn="l"/>
                <a:tab pos="7424738" algn="l"/>
              </a:tabLst>
              <a:defRPr sz="2400">
                <a:solidFill>
                  <a:schemeClr val="tx1"/>
                </a:solidFill>
                <a:latin typeface="Times New Roman" panose="02020603050405020304" pitchFamily="18" charset="0"/>
              </a:defRPr>
            </a:lvl9pPr>
          </a:lstStyle>
          <a:p>
            <a:pPr eaLnBrk="0" hangingPunct="0">
              <a:spcBef>
                <a:spcPct val="50000"/>
              </a:spcBef>
            </a:pPr>
            <a:r>
              <a:rPr lang="fr-FR" altLang="fr-FR" sz="1600" i="1" dirty="0" smtClean="0">
                <a:solidFill>
                  <a:srgbClr val="003366"/>
                </a:solidFill>
              </a:rPr>
              <a:t>ACFAS</a:t>
            </a:r>
            <a:r>
              <a:rPr lang="fr-FR" altLang="fr-FR" sz="1600" i="1" dirty="0">
                <a:solidFill>
                  <a:srgbClr val="003366"/>
                </a:solidFill>
              </a:rPr>
              <a:t>	</a:t>
            </a:r>
            <a:r>
              <a:rPr lang="fr-FR" sz="1600" dirty="0" smtClean="0">
                <a:solidFill>
                  <a:srgbClr val="002060"/>
                </a:solidFill>
              </a:rPr>
              <a:t> </a:t>
            </a:r>
            <a:r>
              <a:rPr lang="fr-FR" sz="1600" i="1" dirty="0" smtClean="0">
                <a:solidFill>
                  <a:srgbClr val="002060"/>
                </a:solidFill>
              </a:rPr>
              <a:t>Le transfert des connaissances </a:t>
            </a:r>
            <a:endParaRPr lang="fr-FR" altLang="fr-FR" sz="1600" i="1" dirty="0">
              <a:solidFill>
                <a:srgbClr val="003366"/>
              </a:solidFill>
            </a:endParaRPr>
          </a:p>
        </p:txBody>
      </p:sp>
      <p:sp>
        <p:nvSpPr>
          <p:cNvPr id="3" name="Espace réservé du numéro de diapositive 2"/>
          <p:cNvSpPr>
            <a:spLocks noGrp="1"/>
          </p:cNvSpPr>
          <p:nvPr>
            <p:ph type="sldNum" sz="quarter" idx="12"/>
          </p:nvPr>
        </p:nvSpPr>
        <p:spPr/>
        <p:txBody>
          <a:bodyPr/>
          <a:lstStyle/>
          <a:p>
            <a:fld id="{34810052-CFFF-4654-AD40-40DCDF2334F6}" type="slidenum">
              <a:rPr lang="fr-FR" altLang="fr-FR" smtClean="0">
                <a:solidFill>
                  <a:srgbClr val="FFFFFF"/>
                </a:solidFill>
              </a:rPr>
              <a:pPr/>
              <a:t>9</a:t>
            </a:fld>
            <a:endParaRPr lang="fr-FR" altLang="fr-FR">
              <a:solidFill>
                <a:srgbClr val="FFFFFF"/>
              </a:solidFill>
            </a:endParaRPr>
          </a:p>
        </p:txBody>
      </p:sp>
    </p:spTree>
    <p:extLst>
      <p:ext uri="{BB962C8B-B14F-4D97-AF65-F5344CB8AC3E}">
        <p14:creationId xmlns:p14="http://schemas.microsoft.com/office/powerpoint/2010/main" val="34716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7">
                                            <p:txEl>
                                              <p:pRg st="0" end="0"/>
                                            </p:txEl>
                                          </p:spTgt>
                                        </p:tgtEl>
                                        <p:attrNameLst>
                                          <p:attrName>style.visibility</p:attrName>
                                        </p:attrNameLst>
                                      </p:cBhvr>
                                      <p:to>
                                        <p:strVal val="visible"/>
                                      </p:to>
                                    </p:set>
                                    <p:animEffect transition="in" filter="wipe(down)">
                                      <p:cBhvr>
                                        <p:cTn id="7" dur="500"/>
                                        <p:tgtEl>
                                          <p:spTgt spid="307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27">
                                            <p:txEl>
                                              <p:pRg st="2" end="2"/>
                                            </p:txEl>
                                          </p:spTgt>
                                        </p:tgtEl>
                                        <p:attrNameLst>
                                          <p:attrName>style.visibility</p:attrName>
                                        </p:attrNameLst>
                                      </p:cBhvr>
                                      <p:to>
                                        <p:strVal val="visible"/>
                                      </p:to>
                                    </p:set>
                                    <p:animEffect transition="in" filter="wipe(down)">
                                      <p:cBhvr>
                                        <p:cTn id="12" dur="500"/>
                                        <p:tgtEl>
                                          <p:spTgt spid="307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27">
                                            <p:txEl>
                                              <p:pRg st="4" end="4"/>
                                            </p:txEl>
                                          </p:spTgt>
                                        </p:tgtEl>
                                        <p:attrNameLst>
                                          <p:attrName>style.visibility</p:attrName>
                                        </p:attrNameLst>
                                      </p:cBhvr>
                                      <p:to>
                                        <p:strVal val="visible"/>
                                      </p:to>
                                    </p:set>
                                    <p:animEffect transition="in" filter="wipe(down)">
                                      <p:cBhvr>
                                        <p:cTn id="17" dur="500"/>
                                        <p:tgtEl>
                                          <p:spTgt spid="307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27">
                                            <p:txEl>
                                              <p:pRg st="5" end="5"/>
                                            </p:txEl>
                                          </p:spTgt>
                                        </p:tgtEl>
                                        <p:attrNameLst>
                                          <p:attrName>style.visibility</p:attrName>
                                        </p:attrNameLst>
                                      </p:cBhvr>
                                      <p:to>
                                        <p:strVal val="visible"/>
                                      </p:to>
                                    </p:set>
                                    <p:animEffect transition="in" filter="wipe(down)">
                                      <p:cBhvr>
                                        <p:cTn id="22" dur="500"/>
                                        <p:tgtEl>
                                          <p:spTgt spid="307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27">
                                            <p:txEl>
                                              <p:pRg st="6" end="6"/>
                                            </p:txEl>
                                          </p:spTgt>
                                        </p:tgtEl>
                                        <p:attrNameLst>
                                          <p:attrName>style.visibility</p:attrName>
                                        </p:attrNameLst>
                                      </p:cBhvr>
                                      <p:to>
                                        <p:strVal val="visible"/>
                                      </p:to>
                                    </p:set>
                                    <p:animEffect transition="in" filter="wipe(down)">
                                      <p:cBhvr>
                                        <p:cTn id="27" dur="500"/>
                                        <p:tgtEl>
                                          <p:spTgt spid="3072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727">
                                            <p:txEl>
                                              <p:pRg st="7" end="7"/>
                                            </p:txEl>
                                          </p:spTgt>
                                        </p:tgtEl>
                                        <p:attrNameLst>
                                          <p:attrName>style.visibility</p:attrName>
                                        </p:attrNameLst>
                                      </p:cBhvr>
                                      <p:to>
                                        <p:strVal val="visible"/>
                                      </p:to>
                                    </p:set>
                                    <p:animEffect transition="in" filter="wipe(down)">
                                      <p:cBhvr>
                                        <p:cTn id="32" dur="500"/>
                                        <p:tgtEl>
                                          <p:spTgt spid="307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4377</TotalTime>
  <Words>874</Words>
  <Application>Microsoft Office PowerPoint</Application>
  <PresentationFormat>Format A4 (210 x 297 mm)</PresentationFormat>
  <Paragraphs>202</Paragraphs>
  <Slides>19</Slides>
  <Notes>12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BankGothicBT-Medium</vt:lpstr>
      <vt:lpstr>Calibri</vt:lpstr>
      <vt:lpstr>Times New Roman</vt:lpstr>
      <vt:lpstr>Wingdings</vt:lpstr>
      <vt:lpstr>Capsules</vt:lpstr>
      <vt:lpstr>1_Capsules</vt:lpstr>
      <vt:lpstr>Le transfert des connaissances : des questions économiques aux approches cognitives et retour</vt:lpstr>
      <vt:lpstr>Des intérêts multiples pour le transfert</vt:lpstr>
      <vt:lpstr>Internet et la circulation des documents numériques</vt:lpstr>
      <vt:lpstr>Pas si simple : pourquoi personne n’entend ce que tu dis . . . </vt:lpstr>
      <vt:lpstr>Deux grands défis pour le transfert</vt:lpstr>
      <vt:lpstr>Difficultés du transfert</vt:lpstr>
      <vt:lpstr>Faciliter le transfert</vt:lpstr>
      <vt:lpstr>Comment se réalise un transfert  ?</vt:lpstr>
      <vt:lpstr>3 A : Méthode d’Analyse Autonome des Activités</vt:lpstr>
      <vt:lpstr>Méthode 3A : La gestion des connaissances prend trois formes </vt:lpstr>
      <vt:lpstr>Présentation PowerPoint</vt:lpstr>
      <vt:lpstr>Dispositif de transmission</vt:lpstr>
      <vt:lpstr>Une autre méthode de transfert : MASK (Méthode d’Analyse et de Structuration des Connaissances)</vt:lpstr>
      <vt:lpstr>Méthode MASK : Les quatre phases de la méthode</vt:lpstr>
      <vt:lpstr>Méthode MASK : Le Livre de Connaissances</vt:lpstr>
      <vt:lpstr>Quel retour sur le modèle SECI de Ikujiro Nonaka  ?</vt:lpstr>
      <vt:lpstr>Facteurs facilitant le transfert au sein de l’organisation  selon Ikujiro Nonaka</vt:lpstr>
      <vt:lpstr>Un Retour plus général en termes d’ heuristique  : la création dans l’interaction d’après Brassac (1994)</vt:lpstr>
      <vt:lpstr>Présentation PowerPoint</vt:lpstr>
    </vt:vector>
  </TitlesOfParts>
  <Company>Groupe ESSEC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I P</dc:title>
  <dc:creator>Jean-Louis Roy</dc:creator>
  <cp:lastModifiedBy>paraponaris</cp:lastModifiedBy>
  <cp:revision>146</cp:revision>
  <dcterms:created xsi:type="dcterms:W3CDTF">2010-11-25T07:39:51Z</dcterms:created>
  <dcterms:modified xsi:type="dcterms:W3CDTF">2016-05-05T10:23:24Z</dcterms:modified>
</cp:coreProperties>
</file>