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sldIdLst>
    <p:sldId id="257" r:id="rId2"/>
    <p:sldId id="258" r:id="rId3"/>
    <p:sldId id="302" r:id="rId4"/>
    <p:sldId id="293" r:id="rId5"/>
    <p:sldId id="260" r:id="rId6"/>
    <p:sldId id="267" r:id="rId7"/>
    <p:sldId id="290" r:id="rId8"/>
    <p:sldId id="291" r:id="rId9"/>
    <p:sldId id="303" r:id="rId10"/>
    <p:sldId id="304" r:id="rId11"/>
    <p:sldId id="294" r:id="rId12"/>
    <p:sldId id="308" r:id="rId13"/>
    <p:sldId id="305" r:id="rId14"/>
    <p:sldId id="300" r:id="rId15"/>
    <p:sldId id="306" r:id="rId16"/>
    <p:sldId id="299" r:id="rId17"/>
    <p:sldId id="296" r:id="rId18"/>
    <p:sldId id="307" r:id="rId19"/>
    <p:sldId id="301" r:id="rId20"/>
    <p:sldId id="297" r:id="rId21"/>
    <p:sldId id="298" r:id="rId2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3405" autoAdjust="0"/>
    <p:restoredTop sz="80818" autoAdjust="0"/>
  </p:normalViewPr>
  <p:slideViewPr>
    <p:cSldViewPr snapToGrid="0" snapToObjects="1" showGuides="1">
      <p:cViewPr>
        <p:scale>
          <a:sx n="100" d="100"/>
          <a:sy n="100" d="100"/>
        </p:scale>
        <p:origin x="-1216" y="-88"/>
      </p:cViewPr>
      <p:guideLst>
        <p:guide orient="horz" pos="2283"/>
        <p:guide pos="39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BC2AB-1FFE-AA4F-BB9F-9C3B19F1ABE6}" type="datetimeFigureOut">
              <a:rPr lang="fr-FR" smtClean="0"/>
              <a:pPr/>
              <a:t>17/11/16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A22999-3EBD-5743-861D-B07A9AC7F171}"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371418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L’intervention présentée</a:t>
            </a:r>
            <a:r>
              <a:rPr lang="fr-FR" baseline="0" dirty="0" smtClean="0"/>
              <a:t> ici s’inscrit dans l’Axe 3 « modes d’évaluation et de jugements des dispositifs scolaires », et s’intéresse plus spécifiquement à ce que l’appel à projet appelle des « dynamiques de jugement et d’évaluation alternatives » / alternative aux grandes enquêtes statistiques nationales ou internationales.</a:t>
            </a:r>
            <a:br>
              <a:rPr lang="fr-FR" baseline="0" dirty="0" smtClean="0"/>
            </a:br>
            <a:r>
              <a:rPr lang="fr-FR" baseline="0" dirty="0" smtClean="0"/>
              <a:t/>
            </a:r>
            <a:br>
              <a:rPr lang="fr-FR" baseline="0" dirty="0" smtClean="0"/>
            </a:br>
            <a:r>
              <a:rPr lang="fr-FR" baseline="0" dirty="0" smtClean="0"/>
              <a:t>Autrement dit, il s’agit d’évoquer les jugements portés sur l’école par les acteurs éducatifs, mais aussi par les familles et les élèves. J’ajouterai qu’il s’agit aussi de questionner la place de la recherche qualitative en sciences sociales dans l’évaluation des dispositifs éducatifs, et se demandant quelle est la spécificité de l’évaluation scientifique, sa légitimité à parler au noms des autres acteurs concernés.</a:t>
            </a:r>
            <a:br>
              <a:rPr lang="fr-FR" baseline="0" dirty="0" smtClean="0"/>
            </a:br>
            <a:r>
              <a:rPr lang="fr-FR" baseline="0" dirty="0" smtClean="0"/>
              <a:t/>
            </a:r>
            <a:br>
              <a:rPr lang="fr-FR" baseline="0" dirty="0" smtClean="0"/>
            </a:br>
            <a:r>
              <a:rPr lang="fr-FR" baseline="0" dirty="0" smtClean="0"/>
              <a:t>Que faire des jugements des </a:t>
            </a:r>
            <a:r>
              <a:rPr lang="fr-FR" baseline="0" dirty="0" err="1" smtClean="0"/>
              <a:t>enseignant·es</a:t>
            </a:r>
            <a:r>
              <a:rPr lang="fr-FR" baseline="0" dirty="0" smtClean="0"/>
              <a:t>, </a:t>
            </a:r>
            <a:r>
              <a:rPr lang="fr-FR" baseline="0" dirty="0" err="1" smtClean="0"/>
              <a:t>premier·ères</a:t>
            </a:r>
            <a:r>
              <a:rPr lang="fr-FR" baseline="0" dirty="0" smtClean="0"/>
              <a:t> </a:t>
            </a:r>
            <a:r>
              <a:rPr lang="fr-FR" baseline="0" dirty="0" err="1" smtClean="0"/>
              <a:t>acteur·trics</a:t>
            </a:r>
            <a:r>
              <a:rPr lang="fr-FR" baseline="0" dirty="0" smtClean="0"/>
              <a:t> des dispositifs scolaires, et aux enfants et à leurs familles, premiers concernés ? </a:t>
            </a:r>
          </a:p>
          <a:p>
            <a:r>
              <a:rPr lang="fr-FR" baseline="0" dirty="0" smtClean="0"/>
              <a:t>Comment les prendre en compte</a:t>
            </a:r>
            <a:br>
              <a:rPr lang="fr-FR" baseline="0" dirty="0" smtClean="0"/>
            </a:br>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2</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957957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14</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15</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16</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L’intervention présentée</a:t>
            </a:r>
            <a:r>
              <a:rPr lang="fr-FR" baseline="0" dirty="0" smtClean="0"/>
              <a:t> ici s’inscrit dans l’Axe 3 « modes d’évaluation et de jugements des dispositifs scolaires », et s’intéresse plus spécifiquement à ce que l’appel à projet appelle des « dynamiques de jugement et d’évaluation alternatives » / alternative aux grandes enquêtes statistiques nationales ou internationales.</a:t>
            </a:r>
            <a:br>
              <a:rPr lang="fr-FR" baseline="0" dirty="0" smtClean="0"/>
            </a:br>
            <a:r>
              <a:rPr lang="fr-FR" baseline="0" dirty="0" smtClean="0"/>
              <a:t/>
            </a:r>
            <a:br>
              <a:rPr lang="fr-FR" baseline="0" dirty="0" smtClean="0"/>
            </a:br>
            <a:r>
              <a:rPr lang="fr-FR" baseline="0" dirty="0" smtClean="0"/>
              <a:t>Autrement dit, il s’agit d’évoquer les jugements portés sur l’école par les acteurs éducatifs, mais aussi par les familles et les élèves. J’ajouterai qu’il s’agit aussi de questionner la place de la recherche qualitative en sciences sociales dans l’évaluation des dispositifs éducatifs, et se demandant quelle est la spécificité de l’évaluation scientifique, sa légitimité à parler au noms des autres acteurs concernés.</a:t>
            </a:r>
            <a:br>
              <a:rPr lang="fr-FR" baseline="0" dirty="0" smtClean="0"/>
            </a:br>
            <a:r>
              <a:rPr lang="fr-FR" baseline="0" dirty="0" smtClean="0"/>
              <a:t/>
            </a:r>
            <a:br>
              <a:rPr lang="fr-FR" baseline="0" dirty="0" smtClean="0"/>
            </a:br>
            <a:r>
              <a:rPr lang="fr-FR" baseline="0" dirty="0" smtClean="0"/>
              <a:t>Que faire des jugements des </a:t>
            </a:r>
            <a:r>
              <a:rPr lang="fr-FR" baseline="0" dirty="0" err="1" smtClean="0"/>
              <a:t>enseignant·es</a:t>
            </a:r>
            <a:r>
              <a:rPr lang="fr-FR" baseline="0" dirty="0" smtClean="0"/>
              <a:t>, </a:t>
            </a:r>
            <a:r>
              <a:rPr lang="fr-FR" baseline="0" dirty="0" err="1" smtClean="0"/>
              <a:t>premier·ères</a:t>
            </a:r>
            <a:r>
              <a:rPr lang="fr-FR" baseline="0" dirty="0" smtClean="0"/>
              <a:t> </a:t>
            </a:r>
            <a:r>
              <a:rPr lang="fr-FR" baseline="0" dirty="0" err="1" smtClean="0"/>
              <a:t>acteur·trics</a:t>
            </a:r>
            <a:r>
              <a:rPr lang="fr-FR" baseline="0" dirty="0" smtClean="0"/>
              <a:t> des dispositifs scolaires, et aux enfants et à leurs familles, premiers concernés ? </a:t>
            </a:r>
          </a:p>
          <a:p>
            <a:r>
              <a:rPr lang="fr-FR" baseline="0" dirty="0" smtClean="0"/>
              <a:t>Comment les prendre en compte</a:t>
            </a:r>
            <a:br>
              <a:rPr lang="fr-FR" baseline="0" dirty="0" smtClean="0"/>
            </a:br>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3</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957957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4</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9692134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Le projet « Toutes et tous égaux devant la science » (TES), piloté par l'association </a:t>
            </a:r>
            <a:r>
              <a:rPr lang="fr-FR" sz="1200" kern="1200" dirty="0" err="1" smtClean="0">
                <a:solidFill>
                  <a:schemeClr val="tx1"/>
                </a:solidFill>
                <a:latin typeface="+mn-lt"/>
                <a:ea typeface="+mn-ea"/>
                <a:cs typeface="+mn-cs"/>
              </a:rPr>
              <a:t>RévoluScience</a:t>
            </a:r>
            <a:r>
              <a:rPr lang="fr-FR" sz="1200" kern="1200" dirty="0" smtClean="0">
                <a:solidFill>
                  <a:schemeClr val="tx1"/>
                </a:solidFill>
                <a:latin typeface="+mn-lt"/>
                <a:ea typeface="+mn-ea"/>
                <a:cs typeface="+mn-cs"/>
              </a:rPr>
              <a:t>, a pour objectif de faire évoluer les choix stéréotypés d’orientation au regard du genre et de l’origine sociale, en encourageant tous les élèves à aller vers les sciences. Il concerne des établissements scolaires volontaires situés dans des quartiers populaires d'une grande ville de province : deux cohortes d’une centaine d’élèves profitent pendant 4 ans – du CE1 au  CM2 ou du CM1 à la 5</a:t>
            </a:r>
            <a:r>
              <a:rPr lang="fr-FR" sz="1200" kern="1200" baseline="30000" dirty="0" smtClean="0">
                <a:solidFill>
                  <a:schemeClr val="tx1"/>
                </a:solidFill>
                <a:latin typeface="+mn-lt"/>
                <a:ea typeface="+mn-ea"/>
                <a:cs typeface="+mn-cs"/>
              </a:rPr>
              <a:t>e</a:t>
            </a:r>
            <a:r>
              <a:rPr lang="fr-FR" sz="1200" kern="1200" dirty="0" smtClean="0">
                <a:solidFill>
                  <a:schemeClr val="tx1"/>
                </a:solidFill>
                <a:latin typeface="+mn-lt"/>
                <a:ea typeface="+mn-ea"/>
                <a:cs typeface="+mn-cs"/>
              </a:rPr>
              <a:t> – d’ateliers hebdomadaires de sciences </a:t>
            </a:r>
            <a:r>
              <a:rPr lang="fr-FR" sz="1200" kern="1200" dirty="0" err="1" smtClean="0">
                <a:solidFill>
                  <a:schemeClr val="tx1"/>
                </a:solidFill>
                <a:latin typeface="+mn-lt"/>
                <a:ea typeface="+mn-ea"/>
                <a:cs typeface="+mn-cs"/>
              </a:rPr>
              <a:t>co-animés</a:t>
            </a:r>
            <a:r>
              <a:rPr lang="fr-FR" sz="1200" kern="1200" dirty="0" smtClean="0">
                <a:solidFill>
                  <a:schemeClr val="tx1"/>
                </a:solidFill>
                <a:latin typeface="+mn-lt"/>
                <a:ea typeface="+mn-ea"/>
                <a:cs typeface="+mn-cs"/>
              </a:rPr>
              <a:t> par les </a:t>
            </a:r>
            <a:r>
              <a:rPr lang="fr-FR" sz="1200" kern="1200" dirty="0" err="1" smtClean="0">
                <a:solidFill>
                  <a:schemeClr val="tx1"/>
                </a:solidFill>
                <a:latin typeface="+mn-lt"/>
                <a:ea typeface="+mn-ea"/>
                <a:cs typeface="+mn-cs"/>
              </a:rPr>
              <a:t>enseignant·es</a:t>
            </a:r>
            <a:r>
              <a:rPr lang="fr-FR" sz="1200" kern="1200" dirty="0" smtClean="0">
                <a:solidFill>
                  <a:schemeClr val="tx1"/>
                </a:solidFill>
                <a:latin typeface="+mn-lt"/>
                <a:ea typeface="+mn-ea"/>
                <a:cs typeface="+mn-cs"/>
              </a:rPr>
              <a:t> et des </a:t>
            </a:r>
            <a:r>
              <a:rPr lang="fr-FR" sz="1200" kern="1200" dirty="0" err="1" smtClean="0">
                <a:solidFill>
                  <a:schemeClr val="tx1"/>
                </a:solidFill>
                <a:latin typeface="+mn-lt"/>
                <a:ea typeface="+mn-ea"/>
                <a:cs typeface="+mn-cs"/>
              </a:rPr>
              <a:t>médiateur·trices</a:t>
            </a:r>
            <a:r>
              <a:rPr lang="fr-FR" sz="1200" kern="1200" dirty="0" smtClean="0">
                <a:solidFill>
                  <a:schemeClr val="tx1"/>
                </a:solidFill>
                <a:latin typeface="+mn-lt"/>
                <a:ea typeface="+mn-ea"/>
                <a:cs typeface="+mn-cs"/>
              </a:rPr>
              <a:t> scientifiques de l’association. Les thèmes des ateliers ont été la chimie, l'optique, la robotique.</a:t>
            </a:r>
          </a:p>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6</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145164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7</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4864024"/>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11</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12</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13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17/11/16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993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17/11/16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484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17/11/16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389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17/11/16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6376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17/11/16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855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FE4AF2-CA0C-3848-9FB9-3C48B2952006}" type="datetimeFigureOut">
              <a:rPr lang="fr-FR" smtClean="0"/>
              <a:pPr/>
              <a:t>17/11/16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5387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FE4AF2-CA0C-3848-9FB9-3C48B2952006}" type="datetimeFigureOut">
              <a:rPr lang="fr-FR" smtClean="0"/>
              <a:pPr/>
              <a:t>17/11/16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33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8FE4AF2-CA0C-3848-9FB9-3C48B2952006}" type="datetimeFigureOut">
              <a:rPr lang="fr-FR" smtClean="0"/>
              <a:pPr/>
              <a:t>17/11/16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371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FE4AF2-CA0C-3848-9FB9-3C48B2952006}" type="datetimeFigureOut">
              <a:rPr lang="fr-FR" smtClean="0"/>
              <a:pPr/>
              <a:t>17/11/16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514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FE4AF2-CA0C-3848-9FB9-3C48B2952006}" type="datetimeFigureOut">
              <a:rPr lang="fr-FR" smtClean="0"/>
              <a:pPr/>
              <a:t>17/11/16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202727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FE4AF2-CA0C-3848-9FB9-3C48B2952006}" type="datetimeFigureOut">
              <a:rPr lang="fr-FR" smtClean="0"/>
              <a:pPr/>
              <a:t>17/11/16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13763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E4AF2-CA0C-3848-9FB9-3C48B2952006}" type="datetimeFigureOut">
              <a:rPr lang="fr-FR" smtClean="0"/>
              <a:pPr/>
              <a:t>17/11/16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1847B-15BC-1345-8F71-6BF3F54D41EC}"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483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femmes-et-maths.fr/?page_id=150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918630" y="1820176"/>
            <a:ext cx="7543800" cy="2593975"/>
          </a:xfrm>
        </p:spPr>
        <p:txBody>
          <a:bodyPr>
            <a:normAutofit/>
          </a:bodyPr>
          <a:lstStyle/>
          <a:p>
            <a:r>
              <a:rPr lang="fr-FR" sz="2400" b="1" dirty="0" smtClean="0"/>
              <a:t>Évaluations plurielles </a:t>
            </a:r>
            <a:br>
              <a:rPr lang="fr-FR" sz="2400" b="1" dirty="0" smtClean="0"/>
            </a:br>
            <a:r>
              <a:rPr lang="fr-FR" sz="2400" dirty="0" smtClean="0"/>
              <a:t>un projet éducatif « sciences et égalité́ » sous le regard </a:t>
            </a:r>
            <a:br>
              <a:rPr lang="fr-FR" sz="2400" dirty="0" smtClean="0"/>
            </a:br>
            <a:r>
              <a:rPr lang="fr-FR" sz="2400" dirty="0" smtClean="0"/>
              <a:t>des élèves, des familles, des acteurs éducatifs et de la recherche</a:t>
            </a:r>
            <a:endParaRPr lang="fr-FR" sz="2400" dirty="0"/>
          </a:p>
        </p:txBody>
      </p:sp>
      <p:sp>
        <p:nvSpPr>
          <p:cNvPr id="4" name="Sous-titre 3"/>
          <p:cNvSpPr>
            <a:spLocks noGrp="1"/>
          </p:cNvSpPr>
          <p:nvPr>
            <p:ph type="subTitle" idx="1"/>
          </p:nvPr>
        </p:nvSpPr>
        <p:spPr>
          <a:xfrm>
            <a:off x="2061630" y="4351416"/>
            <a:ext cx="6400800" cy="1752600"/>
          </a:xfrm>
        </p:spPr>
        <p:txBody>
          <a:bodyPr/>
          <a:lstStyle/>
          <a:p>
            <a:pPr algn="r"/>
            <a:r>
              <a:rPr lang="fr-FR" sz="2400" dirty="0" smtClean="0">
                <a:solidFill>
                  <a:srgbClr val="000000"/>
                </a:solidFill>
              </a:rPr>
              <a:t>Clémence Perronnet</a:t>
            </a:r>
          </a:p>
          <a:p>
            <a:pPr algn="r"/>
            <a:r>
              <a:rPr lang="fr-FR" sz="1600" dirty="0" smtClean="0">
                <a:solidFill>
                  <a:schemeClr val="bg1">
                    <a:lumMod val="65000"/>
                  </a:schemeClr>
                </a:solidFill>
              </a:rPr>
              <a:t>Doctorante en sociologie</a:t>
            </a:r>
          </a:p>
          <a:p>
            <a:pPr algn="r"/>
            <a:r>
              <a:rPr lang="fr-FR" sz="1600" dirty="0" smtClean="0">
                <a:solidFill>
                  <a:schemeClr val="bg1">
                    <a:lumMod val="65000"/>
                  </a:schemeClr>
                </a:solidFill>
              </a:rPr>
              <a:t>Centre Max Weber, ENS de Lyon</a:t>
            </a:r>
          </a:p>
        </p:txBody>
      </p:sp>
      <p:pic>
        <p:nvPicPr>
          <p:cNvPr id="5" name="Image 4"/>
          <p:cNvPicPr>
            <a:picLocks noChangeAspect="1"/>
          </p:cNvPicPr>
          <p:nvPr/>
        </p:nvPicPr>
        <p:blipFill>
          <a:blip r:embed="rId2"/>
          <a:stretch>
            <a:fillRect/>
          </a:stretch>
        </p:blipFill>
        <p:spPr>
          <a:xfrm>
            <a:off x="0" y="6196215"/>
            <a:ext cx="1479490" cy="503411"/>
          </a:xfrm>
          <a:prstGeom prst="rect">
            <a:avLst/>
          </a:prstGeom>
        </p:spPr>
      </p:pic>
      <p:pic>
        <p:nvPicPr>
          <p:cNvPr id="6" name="Image 5"/>
          <p:cNvPicPr>
            <a:picLocks noChangeAspect="1"/>
          </p:cNvPicPr>
          <p:nvPr/>
        </p:nvPicPr>
        <p:blipFill>
          <a:blip r:embed="rId3"/>
          <a:stretch>
            <a:fillRect/>
          </a:stretch>
        </p:blipFill>
        <p:spPr>
          <a:xfrm>
            <a:off x="1371600" y="6104016"/>
            <a:ext cx="859971" cy="595609"/>
          </a:xfrm>
          <a:prstGeom prst="rect">
            <a:avLst/>
          </a:prstGeom>
        </p:spPr>
      </p:pic>
      <p:pic>
        <p:nvPicPr>
          <p:cNvPr id="13" name="Image 12" descr="Capture d’écran 2016-11-01 à 11.55.38.png"/>
          <p:cNvPicPr>
            <a:picLocks noChangeAspect="1"/>
          </p:cNvPicPr>
          <p:nvPr/>
        </p:nvPicPr>
        <p:blipFill>
          <a:blip r:embed="rId4"/>
          <a:stretch>
            <a:fillRect/>
          </a:stretch>
        </p:blipFill>
        <p:spPr>
          <a:xfrm>
            <a:off x="0" y="0"/>
            <a:ext cx="9144000" cy="166687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5511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4171532" y="1"/>
            <a:ext cx="3886401" cy="461665"/>
          </a:xfrm>
          <a:prstGeom prst="rect">
            <a:avLst/>
          </a:prstGeom>
        </p:spPr>
        <p:txBody>
          <a:bodyPr wrap="none">
            <a:spAutoFit/>
          </a:bodyPr>
          <a:lstStyle/>
          <a:p>
            <a:pPr algn="ctr"/>
            <a:r>
              <a:rPr lang="fr-FR" sz="2400" b="1" dirty="0" smtClean="0">
                <a:solidFill>
                  <a:srgbClr val="E46C0A"/>
                </a:solidFill>
              </a:rPr>
              <a:t>Mise en place de l’évaluation</a:t>
            </a:r>
            <a:endParaRPr lang="fr-FR" sz="2400" dirty="0" smtClean="0">
              <a:solidFill>
                <a:srgbClr val="E46C0A"/>
              </a:solidFill>
            </a:endParaRPr>
          </a:p>
        </p:txBody>
      </p:sp>
      <p:sp>
        <p:nvSpPr>
          <p:cNvPr id="8" name="Espace réservé du contenu 2"/>
          <p:cNvSpPr>
            <a:spLocks noGrp="1"/>
          </p:cNvSpPr>
          <p:nvPr>
            <p:ph idx="1"/>
          </p:nvPr>
        </p:nvSpPr>
        <p:spPr>
          <a:xfrm>
            <a:off x="600380" y="825500"/>
            <a:ext cx="5573712" cy="2374900"/>
          </a:xfrm>
        </p:spPr>
        <p:txBody>
          <a:bodyPr>
            <a:noAutofit/>
          </a:bodyPr>
          <a:lstStyle/>
          <a:p>
            <a:pPr marL="0" indent="0" algn="just">
              <a:buNone/>
            </a:pPr>
            <a:r>
              <a:rPr lang="fr-FR" sz="1600" b="1" dirty="0" smtClean="0">
                <a:solidFill>
                  <a:schemeClr val="accent5">
                    <a:lumMod val="75000"/>
                  </a:schemeClr>
                </a:solidFill>
              </a:rPr>
              <a:t>Une demande venue de l’association porteuse du projet</a:t>
            </a:r>
          </a:p>
          <a:p>
            <a:pPr marL="0" indent="0" algn="just">
              <a:buNone/>
            </a:pPr>
            <a:endParaRPr lang="fr-FR" sz="1600" dirty="0" smtClean="0"/>
          </a:p>
          <a:p>
            <a:pPr marL="0" indent="0" algn="just">
              <a:buNone/>
            </a:pPr>
            <a:endParaRPr lang="fr-FR" sz="1600" b="1" dirty="0" smtClean="0"/>
          </a:p>
          <a:p>
            <a:pPr marL="0" indent="0" algn="just">
              <a:buNone/>
            </a:pPr>
            <a:endParaRPr lang="fr-FR" sz="1600" b="1" dirty="0" smtClean="0">
              <a:solidFill>
                <a:schemeClr val="accent5">
                  <a:lumMod val="75000"/>
                </a:schemeClr>
              </a:solidFill>
            </a:endParaRPr>
          </a:p>
          <a:p>
            <a:pPr marL="0" indent="0" algn="just">
              <a:buNone/>
            </a:pPr>
            <a:endParaRPr lang="fr-FR" sz="1600" b="1" dirty="0" smtClean="0">
              <a:solidFill>
                <a:schemeClr val="accent5">
                  <a:lumMod val="75000"/>
                </a:schemeClr>
              </a:solidFill>
            </a:endParaRPr>
          </a:p>
          <a:p>
            <a:pPr marL="0" indent="0" algn="just">
              <a:spcBef>
                <a:spcPts val="0"/>
              </a:spcBef>
              <a:buNone/>
            </a:pPr>
            <a:endParaRPr lang="fr-FR" sz="1600" dirty="0" smtClean="0"/>
          </a:p>
          <a:p>
            <a:pPr algn="just">
              <a:buAutoNum type="arabicPeriod"/>
            </a:pPr>
            <a:endParaRPr lang="fr-FR" sz="1600" dirty="0" smtClean="0"/>
          </a:p>
          <a:p>
            <a:pPr marL="0" indent="0" algn="just">
              <a:buNone/>
            </a:pPr>
            <a:endParaRPr lang="fr-FR" sz="1600" dirty="0" smtClean="0"/>
          </a:p>
        </p:txBody>
      </p:sp>
      <p:sp>
        <p:nvSpPr>
          <p:cNvPr id="6" name="ZoneTexte 5"/>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Mise en place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9" name="Rectangle 8"/>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Espace réservé du contenu 2"/>
          <p:cNvSpPr txBox="1">
            <a:spLocks/>
          </p:cNvSpPr>
          <p:nvPr/>
        </p:nvSpPr>
        <p:spPr>
          <a:xfrm>
            <a:off x="623888" y="45708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rPr>
              <a:t>Des quiproquos</a:t>
            </a:r>
            <a:r>
              <a:rPr kumimoji="0" lang="fr-FR" sz="1600" b="1" i="0" u="none" strike="noStrike" kern="1200" cap="none" spc="0" normalizeH="0" noProof="0" dirty="0" smtClean="0">
                <a:ln>
                  <a:noFill/>
                </a:ln>
                <a:solidFill>
                  <a:schemeClr val="accent5">
                    <a:lumMod val="75000"/>
                  </a:schemeClr>
                </a:solidFill>
                <a:effectLst/>
                <a:uLnTx/>
                <a:uFillTx/>
                <a:latin typeface="+mn-lt"/>
                <a:ea typeface="+mn-ea"/>
                <a:cs typeface="+mn-cs"/>
              </a:rPr>
              <a:t> lors de la mise en place de l’évaluation</a:t>
            </a: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lang="fr-FR" sz="1600" dirty="0" smtClean="0"/>
              <a:t>Attentes très différentes de l’association, des financeurs et des équipes </a:t>
            </a:r>
            <a:r>
              <a:rPr lang="fr-FR" sz="1600" dirty="0" err="1" smtClean="0"/>
              <a:t>enseignant·es</a:t>
            </a: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ZoneTexte 9"/>
          <p:cNvSpPr txBox="1"/>
          <p:nvPr/>
        </p:nvSpPr>
        <p:spPr>
          <a:xfrm>
            <a:off x="600380" y="1795954"/>
            <a:ext cx="6562420" cy="2308324"/>
          </a:xfrm>
          <a:prstGeom prst="rect">
            <a:avLst/>
          </a:prstGeom>
          <a:noFill/>
        </p:spPr>
        <p:txBody>
          <a:bodyPr wrap="square" rtlCol="0">
            <a:spAutoFit/>
          </a:bodyPr>
          <a:lstStyle/>
          <a:p>
            <a:r>
              <a:rPr lang="fr-FR" sz="1600" b="1" dirty="0" smtClean="0">
                <a:solidFill>
                  <a:schemeClr val="accent5">
                    <a:lumMod val="75000"/>
                  </a:schemeClr>
                </a:solidFill>
              </a:rPr>
              <a:t>Méthodologie</a:t>
            </a:r>
            <a:endParaRPr lang="fr-FR" sz="1600" dirty="0"/>
          </a:p>
          <a:p>
            <a:pPr algn="just"/>
            <a:r>
              <a:rPr lang="fr-FR" sz="1600" dirty="0"/>
              <a:t>Étude qualitative longitudinale </a:t>
            </a:r>
            <a:r>
              <a:rPr lang="fr-FR" sz="1600" dirty="0" smtClean="0"/>
              <a:t>(</a:t>
            </a:r>
            <a:r>
              <a:rPr lang="fr-FR" sz="1600" dirty="0"/>
              <a:t>2013-présent</a:t>
            </a:r>
            <a:r>
              <a:rPr lang="fr-FR" sz="1600" dirty="0" smtClean="0"/>
              <a:t>)</a:t>
            </a:r>
          </a:p>
          <a:p>
            <a:pPr marL="285750" indent="-285750" algn="just">
              <a:buFont typeface="Arial"/>
              <a:buChar char="•"/>
            </a:pPr>
            <a:r>
              <a:rPr lang="fr-FR" sz="1600" dirty="0"/>
              <a:t>Participation au pilotage du </a:t>
            </a:r>
            <a:r>
              <a:rPr lang="fr-FR" sz="1600" dirty="0" smtClean="0"/>
              <a:t>projet</a:t>
            </a:r>
            <a:endParaRPr lang="fr-FR" sz="1600" dirty="0"/>
          </a:p>
          <a:p>
            <a:pPr marL="285750" indent="-285750">
              <a:buFont typeface="Arial"/>
              <a:buChar char="•"/>
            </a:pPr>
            <a:r>
              <a:rPr lang="fr-FR" sz="1600" dirty="0"/>
              <a:t>Observations </a:t>
            </a:r>
            <a:r>
              <a:rPr lang="fr-FR" sz="1600" dirty="0" smtClean="0"/>
              <a:t>des ateliers </a:t>
            </a:r>
            <a:r>
              <a:rPr lang="fr-FR" sz="1600" dirty="0"/>
              <a:t>science hebdomadaires pour 3 classes en CM1, CM2 et </a:t>
            </a:r>
            <a:r>
              <a:rPr lang="fr-FR" sz="1600" dirty="0" smtClean="0"/>
              <a:t>6</a:t>
            </a:r>
            <a:r>
              <a:rPr lang="fr-FR" sz="1600" baseline="30000" dirty="0" smtClean="0"/>
              <a:t>e</a:t>
            </a:r>
          </a:p>
          <a:p>
            <a:pPr marL="285750" indent="-285750" algn="just">
              <a:buFont typeface="Arial"/>
              <a:buChar char="•"/>
            </a:pPr>
            <a:r>
              <a:rPr lang="fr-FR" sz="1600" dirty="0" smtClean="0"/>
              <a:t>Entretiens </a:t>
            </a:r>
            <a:r>
              <a:rPr lang="fr-FR" sz="1600" dirty="0"/>
              <a:t>individuels avec 52 enfants en fin de </a:t>
            </a:r>
            <a:r>
              <a:rPr lang="fr-FR" sz="1600" dirty="0" smtClean="0"/>
              <a:t>CM2 – groupe TES et groupe témoin</a:t>
            </a:r>
            <a:endParaRPr lang="fr-FR" sz="1600" dirty="0"/>
          </a:p>
          <a:p>
            <a:pPr marL="285750" indent="-285750" algn="just">
              <a:buFont typeface="Arial"/>
              <a:buChar char="•"/>
            </a:pPr>
            <a:r>
              <a:rPr lang="fr-FR" sz="1600" dirty="0"/>
              <a:t>Entretiens avec </a:t>
            </a:r>
            <a:r>
              <a:rPr lang="fr-FR" sz="1600" dirty="0" smtClean="0"/>
              <a:t>des </a:t>
            </a:r>
            <a:r>
              <a:rPr lang="fr-FR" sz="1600" dirty="0" err="1"/>
              <a:t>enseignant·es</a:t>
            </a:r>
            <a:r>
              <a:rPr lang="fr-FR" sz="1600" dirty="0"/>
              <a:t>, des </a:t>
            </a:r>
            <a:r>
              <a:rPr lang="fr-FR" sz="1600" dirty="0" err="1"/>
              <a:t>médiateur·trices</a:t>
            </a:r>
            <a:r>
              <a:rPr lang="fr-FR" sz="1600" dirty="0"/>
              <a:t> scientifiques et des </a:t>
            </a:r>
            <a:r>
              <a:rPr lang="fr-FR" sz="1600" dirty="0" smtClean="0"/>
              <a:t>parents (±20)</a:t>
            </a:r>
            <a:endParaRPr lang="fr-FR"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533401" y="1"/>
            <a:ext cx="7545655" cy="461665"/>
          </a:xfrm>
          <a:prstGeom prst="rect">
            <a:avLst/>
          </a:prstGeom>
        </p:spPr>
        <p:txBody>
          <a:bodyPr wrap="none">
            <a:spAutoFit/>
          </a:bodyPr>
          <a:lstStyle/>
          <a:p>
            <a:pPr algn="ctr"/>
            <a:r>
              <a:rPr lang="fr-FR" sz="2400" b="1" dirty="0" smtClean="0">
                <a:solidFill>
                  <a:schemeClr val="accent6">
                    <a:lumMod val="75000"/>
                  </a:schemeClr>
                </a:solidFill>
              </a:rPr>
              <a:t>Résultats de l’évaluation : réussites et limites du dispositif</a:t>
            </a:r>
            <a:endParaRPr lang="fr-FR" sz="2400" dirty="0" smtClean="0">
              <a:solidFill>
                <a:schemeClr val="accent6">
                  <a:lumMod val="75000"/>
                </a:schemeClr>
              </a:solidFill>
            </a:endParaRPr>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Espace réservé du contenu 2"/>
          <p:cNvSpPr txBox="1">
            <a:spLocks/>
          </p:cNvSpPr>
          <p:nvPr/>
        </p:nvSpPr>
        <p:spPr>
          <a:xfrm>
            <a:off x="381000" y="672852"/>
            <a:ext cx="6781800" cy="1981448"/>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b="1" i="0" u="none" strike="noStrike" kern="1200" cap="none" spc="0" normalizeH="0" baseline="0" noProof="0" dirty="0" smtClean="0">
                <a:ln>
                  <a:noFill/>
                </a:ln>
                <a:solidFill>
                  <a:schemeClr val="accent5">
                    <a:lumMod val="75000"/>
                  </a:schemeClr>
                </a:solidFill>
                <a:effectLst/>
                <a:uLnTx/>
                <a:uFillTx/>
                <a:latin typeface="+mn-lt"/>
                <a:ea typeface="+mn-ea"/>
                <a:cs typeface="+mn-cs"/>
              </a:rPr>
              <a:t>Un bilan en demi-teinte</a:t>
            </a:r>
            <a:endParaRPr lang="fr-FR" b="1" dirty="0" smtClean="0">
              <a:solidFill>
                <a:schemeClr val="accent5">
                  <a:lumMod val="75000"/>
                </a:schemeClr>
              </a:solidFill>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ZoneTexte 15"/>
          <p:cNvSpPr txBox="1"/>
          <p:nvPr/>
        </p:nvSpPr>
        <p:spPr>
          <a:xfrm>
            <a:off x="673100" y="5105400"/>
            <a:ext cx="184666" cy="369332"/>
          </a:xfrm>
          <a:prstGeom prst="rect">
            <a:avLst/>
          </a:prstGeom>
          <a:noFill/>
        </p:spPr>
        <p:txBody>
          <a:bodyPr wrap="none" rtlCol="0">
            <a:spAutoFit/>
          </a:bodyPr>
          <a:lstStyle/>
          <a:p>
            <a:endParaRPr lang="fr-FR" dirty="0"/>
          </a:p>
        </p:txBody>
      </p:sp>
      <p:sp>
        <p:nvSpPr>
          <p:cNvPr id="21" name="ZoneTexte 20"/>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bg1"/>
                </a:solidFill>
              </a:rPr>
              <a:t>Réussites et limites du dispositif</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22" name="Rectangle 21"/>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533401" y="1"/>
            <a:ext cx="7545655" cy="461665"/>
          </a:xfrm>
          <a:prstGeom prst="rect">
            <a:avLst/>
          </a:prstGeom>
        </p:spPr>
        <p:txBody>
          <a:bodyPr wrap="none">
            <a:spAutoFit/>
          </a:bodyPr>
          <a:lstStyle/>
          <a:p>
            <a:pPr algn="ctr"/>
            <a:r>
              <a:rPr lang="fr-FR" sz="2400" b="1" dirty="0" smtClean="0">
                <a:solidFill>
                  <a:schemeClr val="accent6">
                    <a:lumMod val="75000"/>
                  </a:schemeClr>
                </a:solidFill>
              </a:rPr>
              <a:t>Résultats de l’évaluation : réussites et limites du dispositif</a:t>
            </a:r>
            <a:endParaRPr lang="fr-FR" sz="2400" dirty="0" smtClean="0">
              <a:solidFill>
                <a:schemeClr val="accent6">
                  <a:lumMod val="75000"/>
                </a:schemeClr>
              </a:solidFill>
            </a:endParaRPr>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Espace réservé du contenu 2"/>
          <p:cNvSpPr txBox="1">
            <a:spLocks/>
          </p:cNvSpPr>
          <p:nvPr/>
        </p:nvSpPr>
        <p:spPr>
          <a:xfrm>
            <a:off x="381000" y="672852"/>
            <a:ext cx="6781800" cy="1981448"/>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b="1" i="0" u="none" strike="noStrike" kern="1200" cap="none" spc="0" normalizeH="0" baseline="0" noProof="0" dirty="0" smtClean="0">
                <a:ln>
                  <a:noFill/>
                </a:ln>
                <a:solidFill>
                  <a:schemeClr val="accent5">
                    <a:lumMod val="75000"/>
                  </a:schemeClr>
                </a:solidFill>
                <a:effectLst/>
                <a:uLnTx/>
                <a:uFillTx/>
                <a:latin typeface="+mn-lt"/>
                <a:ea typeface="+mn-ea"/>
                <a:cs typeface="+mn-cs"/>
              </a:rPr>
              <a:t>Un bilan en demi-teinte</a:t>
            </a:r>
            <a:endParaRPr lang="fr-FR" b="1" dirty="0" smtClean="0">
              <a:solidFill>
                <a:schemeClr val="accent5">
                  <a:lumMod val="75000"/>
                </a:schemeClr>
              </a:solidFill>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sz="1600" b="1" i="0" u="none" strike="noStrike" kern="1200" cap="none" spc="0" normalizeH="0" noProof="0" dirty="0" smtClean="0">
                <a:ln>
                  <a:noFill/>
                </a:ln>
                <a:solidFill>
                  <a:srgbClr val="E46C0A"/>
                </a:solidFill>
                <a:effectLst/>
                <a:uLnTx/>
                <a:uFillTx/>
                <a:latin typeface="+mn-lt"/>
                <a:ea typeface="+mn-ea"/>
                <a:cs typeface="+mn-cs"/>
              </a:rPr>
              <a:t>Pour les membres de </a:t>
            </a:r>
            <a:r>
              <a:rPr kumimoji="0" lang="fr-FR" sz="1600" b="1" i="0" u="none" strike="noStrike" kern="1200" cap="none" spc="0" normalizeH="0" noProof="0" dirty="0" err="1" smtClean="0">
                <a:ln>
                  <a:noFill/>
                </a:ln>
                <a:solidFill>
                  <a:srgbClr val="E46C0A"/>
                </a:solidFill>
                <a:effectLst/>
                <a:uLnTx/>
                <a:uFillTx/>
                <a:latin typeface="+mn-lt"/>
                <a:ea typeface="+mn-ea"/>
                <a:cs typeface="+mn-cs"/>
              </a:rPr>
              <a:t>RévoluSciences</a:t>
            </a:r>
            <a:r>
              <a:rPr kumimoji="0" lang="fr-FR" sz="1600" b="1" i="0" u="none" strike="noStrike" kern="1200" cap="none" spc="0" normalizeH="0" noProof="0" dirty="0" smtClean="0">
                <a:ln>
                  <a:noFill/>
                </a:ln>
                <a:solidFill>
                  <a:srgbClr val="E46C0A"/>
                </a:solidFill>
                <a:effectLst/>
                <a:uLnTx/>
                <a:uFillTx/>
                <a:latin typeface="+mn-lt"/>
                <a:ea typeface="+mn-ea"/>
                <a:cs typeface="+mn-cs"/>
              </a:rPr>
              <a:t> </a:t>
            </a:r>
            <a:r>
              <a:rPr kumimoji="0" lang="fr-FR" sz="1600" i="0" u="none" strike="noStrike" kern="1200" cap="none" spc="0" normalizeH="0" noProof="0" dirty="0" smtClean="0">
                <a:ln>
                  <a:noFill/>
                </a:ln>
                <a:effectLst/>
                <a:uLnTx/>
                <a:uFillTx/>
                <a:latin typeface="+mn-lt"/>
                <a:ea typeface="+mn-ea"/>
                <a:cs typeface="+mn-cs"/>
              </a:rPr>
              <a:t>: déception et frustration</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ZoneTexte 14"/>
          <p:cNvSpPr txBox="1"/>
          <p:nvPr/>
        </p:nvSpPr>
        <p:spPr>
          <a:xfrm>
            <a:off x="381000" y="1663700"/>
            <a:ext cx="7353299" cy="2246769"/>
          </a:xfrm>
          <a:prstGeom prst="rect">
            <a:avLst/>
          </a:prstGeom>
          <a:noFill/>
          <a:ln>
            <a:solidFill>
              <a:schemeClr val="accent5">
                <a:lumMod val="75000"/>
              </a:schemeClr>
            </a:solidFill>
          </a:ln>
        </p:spPr>
        <p:txBody>
          <a:bodyPr wrap="square" rtlCol="0">
            <a:spAutoFit/>
          </a:bodyPr>
          <a:lstStyle/>
          <a:p>
            <a:r>
              <a:rPr lang="fr-FR" sz="1400" b="1" dirty="0" smtClean="0"/>
              <a:t>Quentin, médiateur</a:t>
            </a:r>
            <a:r>
              <a:rPr lang="fr-FR" sz="1400" dirty="0" smtClean="0"/>
              <a:t> : au final </a:t>
            </a:r>
            <a:r>
              <a:rPr lang="fr-FR" sz="1400" b="1" dirty="0" smtClean="0"/>
              <a:t>l'égalité ça n’a pas été bien réfléchi </a:t>
            </a:r>
            <a:r>
              <a:rPr lang="fr-FR" sz="1400" dirty="0" smtClean="0"/>
              <a:t>dans la mesure où nous, on savait pas trop faire ce genre de choses, en parler avec les enfants, je pense que c’est un métier aussi, donc </a:t>
            </a:r>
            <a:r>
              <a:rPr lang="fr-FR" sz="1400" b="1" dirty="0" smtClean="0"/>
              <a:t>on pensait sûrement, un peu à tort, que ça viendrait un peu naturellement</a:t>
            </a:r>
            <a:r>
              <a:rPr lang="fr-FR" sz="1400" dirty="0" smtClean="0"/>
              <a:t>.</a:t>
            </a:r>
          </a:p>
          <a:p>
            <a:r>
              <a:rPr lang="fr-FR" sz="1400" dirty="0" smtClean="0"/>
              <a:t>	</a:t>
            </a:r>
          </a:p>
          <a:p>
            <a:r>
              <a:rPr lang="fr-FR" sz="1400" b="1" dirty="0" smtClean="0"/>
              <a:t>Constance, médiatrice</a:t>
            </a:r>
            <a:r>
              <a:rPr lang="fr-FR" sz="1400" dirty="0" smtClean="0"/>
              <a:t> : je me suis rendue compte que la question des sciences était passée au-dessus de celle de l’égalité, l’avait masquée (…)</a:t>
            </a:r>
          </a:p>
          <a:p>
            <a:r>
              <a:rPr lang="fr-FR" sz="1400" dirty="0" smtClean="0"/>
              <a:t>[sur les effets pour les </a:t>
            </a:r>
            <a:r>
              <a:rPr lang="fr-FR" sz="1400" dirty="0" err="1" smtClean="0"/>
              <a:t>professeur·es</a:t>
            </a:r>
            <a:r>
              <a:rPr lang="fr-FR" sz="1400" dirty="0" smtClean="0"/>
              <a:t> du collège] Malheureusement quand t’as pas d’analyse avant…  (…) Au collège aucun enseignant n’a fait la démarche de se poser la question. Ils pensent qu’il n’y a pas de problème.</a:t>
            </a:r>
          </a:p>
          <a:p>
            <a:endParaRPr lang="fr-FR" sz="1400" dirty="0"/>
          </a:p>
        </p:txBody>
      </p:sp>
      <p:sp>
        <p:nvSpPr>
          <p:cNvPr id="16" name="ZoneTexte 15"/>
          <p:cNvSpPr txBox="1"/>
          <p:nvPr/>
        </p:nvSpPr>
        <p:spPr>
          <a:xfrm>
            <a:off x="673100" y="5105400"/>
            <a:ext cx="184666" cy="369332"/>
          </a:xfrm>
          <a:prstGeom prst="rect">
            <a:avLst/>
          </a:prstGeom>
          <a:noFill/>
        </p:spPr>
        <p:txBody>
          <a:bodyPr wrap="none" rtlCol="0">
            <a:spAutoFit/>
          </a:bodyPr>
          <a:lstStyle/>
          <a:p>
            <a:endParaRPr lang="fr-FR" dirty="0"/>
          </a:p>
        </p:txBody>
      </p:sp>
      <p:sp>
        <p:nvSpPr>
          <p:cNvPr id="21" name="ZoneTexte 20"/>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bg1"/>
                </a:solidFill>
              </a:rPr>
              <a:t>Réussites et limites du dispositif</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22" name="Rectangle 21"/>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533401" y="1"/>
            <a:ext cx="7545655" cy="461665"/>
          </a:xfrm>
          <a:prstGeom prst="rect">
            <a:avLst/>
          </a:prstGeom>
        </p:spPr>
        <p:txBody>
          <a:bodyPr wrap="none">
            <a:spAutoFit/>
          </a:bodyPr>
          <a:lstStyle/>
          <a:p>
            <a:pPr algn="ctr"/>
            <a:r>
              <a:rPr lang="fr-FR" sz="2400" b="1" dirty="0" smtClean="0">
                <a:solidFill>
                  <a:schemeClr val="accent6">
                    <a:lumMod val="75000"/>
                  </a:schemeClr>
                </a:solidFill>
              </a:rPr>
              <a:t>Résultats de l’évaluation : réussites et limites du dispositif</a:t>
            </a:r>
            <a:endParaRPr lang="fr-FR" sz="2400" dirty="0" smtClean="0">
              <a:solidFill>
                <a:schemeClr val="accent6">
                  <a:lumMod val="75000"/>
                </a:schemeClr>
              </a:solidFill>
            </a:endParaRPr>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Espace réservé du contenu 2"/>
          <p:cNvSpPr txBox="1">
            <a:spLocks/>
          </p:cNvSpPr>
          <p:nvPr/>
        </p:nvSpPr>
        <p:spPr>
          <a:xfrm>
            <a:off x="381000" y="672852"/>
            <a:ext cx="6781800" cy="1981448"/>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b="1" i="0" u="none" strike="noStrike" kern="1200" cap="none" spc="0" normalizeH="0" baseline="0" noProof="0" dirty="0" smtClean="0">
                <a:ln>
                  <a:noFill/>
                </a:ln>
                <a:solidFill>
                  <a:schemeClr val="accent5">
                    <a:lumMod val="75000"/>
                  </a:schemeClr>
                </a:solidFill>
                <a:effectLst/>
                <a:uLnTx/>
                <a:uFillTx/>
                <a:latin typeface="+mn-lt"/>
                <a:ea typeface="+mn-ea"/>
                <a:cs typeface="+mn-cs"/>
              </a:rPr>
              <a:t>Un bilan en demi-teinte</a:t>
            </a:r>
            <a:endParaRPr lang="fr-FR" b="1" dirty="0" smtClean="0">
              <a:solidFill>
                <a:schemeClr val="accent5">
                  <a:lumMod val="75000"/>
                </a:schemeClr>
              </a:solidFill>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sz="1600" b="1" i="0" u="none" strike="noStrike" kern="1200" cap="none" spc="0" normalizeH="0" noProof="0" dirty="0" smtClean="0">
                <a:ln>
                  <a:noFill/>
                </a:ln>
                <a:solidFill>
                  <a:srgbClr val="E46C0A"/>
                </a:solidFill>
                <a:effectLst/>
                <a:uLnTx/>
                <a:uFillTx/>
                <a:latin typeface="+mn-lt"/>
                <a:ea typeface="+mn-ea"/>
                <a:cs typeface="+mn-cs"/>
              </a:rPr>
              <a:t>Pour les membres de </a:t>
            </a:r>
            <a:r>
              <a:rPr kumimoji="0" lang="fr-FR" sz="1600" b="1" i="0" u="none" strike="noStrike" kern="1200" cap="none" spc="0" normalizeH="0" noProof="0" dirty="0" err="1" smtClean="0">
                <a:ln>
                  <a:noFill/>
                </a:ln>
                <a:solidFill>
                  <a:srgbClr val="E46C0A"/>
                </a:solidFill>
                <a:effectLst/>
                <a:uLnTx/>
                <a:uFillTx/>
                <a:latin typeface="+mn-lt"/>
                <a:ea typeface="+mn-ea"/>
                <a:cs typeface="+mn-cs"/>
              </a:rPr>
              <a:t>RévoluSciences</a:t>
            </a:r>
            <a:r>
              <a:rPr kumimoji="0" lang="fr-FR" sz="1600" b="1" i="0" u="none" strike="noStrike" kern="1200" cap="none" spc="0" normalizeH="0" noProof="0" dirty="0" smtClean="0">
                <a:ln>
                  <a:noFill/>
                </a:ln>
                <a:solidFill>
                  <a:srgbClr val="E46C0A"/>
                </a:solidFill>
                <a:effectLst/>
                <a:uLnTx/>
                <a:uFillTx/>
                <a:latin typeface="+mn-lt"/>
                <a:ea typeface="+mn-ea"/>
                <a:cs typeface="+mn-cs"/>
              </a:rPr>
              <a:t> </a:t>
            </a:r>
            <a:r>
              <a:rPr kumimoji="0" lang="fr-FR" sz="1600" i="0" u="none" strike="noStrike" kern="1200" cap="none" spc="0" normalizeH="0" noProof="0" dirty="0" smtClean="0">
                <a:ln>
                  <a:noFill/>
                </a:ln>
                <a:effectLst/>
                <a:uLnTx/>
                <a:uFillTx/>
                <a:latin typeface="+mn-lt"/>
                <a:ea typeface="+mn-ea"/>
                <a:cs typeface="+mn-cs"/>
              </a:rPr>
              <a:t>: déception et frustration</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ZoneTexte 14"/>
          <p:cNvSpPr txBox="1"/>
          <p:nvPr/>
        </p:nvSpPr>
        <p:spPr>
          <a:xfrm>
            <a:off x="381000" y="1663700"/>
            <a:ext cx="7353299" cy="2246769"/>
          </a:xfrm>
          <a:prstGeom prst="rect">
            <a:avLst/>
          </a:prstGeom>
          <a:noFill/>
          <a:ln>
            <a:solidFill>
              <a:schemeClr val="accent5">
                <a:lumMod val="75000"/>
              </a:schemeClr>
            </a:solidFill>
          </a:ln>
        </p:spPr>
        <p:txBody>
          <a:bodyPr wrap="square" rtlCol="0">
            <a:spAutoFit/>
          </a:bodyPr>
          <a:lstStyle/>
          <a:p>
            <a:r>
              <a:rPr lang="fr-FR" sz="1400" b="1" dirty="0" smtClean="0"/>
              <a:t>Quentin, médiateur</a:t>
            </a:r>
            <a:r>
              <a:rPr lang="fr-FR" sz="1400" dirty="0" smtClean="0"/>
              <a:t> : au final </a:t>
            </a:r>
            <a:r>
              <a:rPr lang="fr-FR" sz="1400" b="1" dirty="0" smtClean="0"/>
              <a:t>l'égalité ça n’a pas été bien réfléchi </a:t>
            </a:r>
            <a:r>
              <a:rPr lang="fr-FR" sz="1400" dirty="0" smtClean="0"/>
              <a:t>dans la mesure où nous, on savait pas trop faire ce genre de choses, en parler avec les enfants, je pense que c’est un métier aussi, donc </a:t>
            </a:r>
            <a:r>
              <a:rPr lang="fr-FR" sz="1400" b="1" dirty="0" smtClean="0"/>
              <a:t>on pensait sûrement, un peu à tort, que ça viendrait un peu naturellement</a:t>
            </a:r>
            <a:r>
              <a:rPr lang="fr-FR" sz="1400" dirty="0" smtClean="0"/>
              <a:t>.</a:t>
            </a:r>
          </a:p>
          <a:p>
            <a:r>
              <a:rPr lang="fr-FR" sz="1400" dirty="0" smtClean="0"/>
              <a:t>	</a:t>
            </a:r>
          </a:p>
          <a:p>
            <a:r>
              <a:rPr lang="fr-FR" sz="1400" b="1" dirty="0" smtClean="0"/>
              <a:t>Constance, médiatrice</a:t>
            </a:r>
            <a:r>
              <a:rPr lang="fr-FR" sz="1400" dirty="0" smtClean="0"/>
              <a:t> : je me suis rendue compte que la question des sciences était passée au-dessus de celle de l’égalité, l’avait masquée (…)</a:t>
            </a:r>
          </a:p>
          <a:p>
            <a:r>
              <a:rPr lang="fr-FR" sz="1400" dirty="0" smtClean="0"/>
              <a:t>[sur les effets pour les </a:t>
            </a:r>
            <a:r>
              <a:rPr lang="fr-FR" sz="1400" dirty="0" err="1" smtClean="0"/>
              <a:t>professeur·es</a:t>
            </a:r>
            <a:r>
              <a:rPr lang="fr-FR" sz="1400" dirty="0" smtClean="0"/>
              <a:t> du collège] Malheureusement quand t’as pas d’analyse avant…  (…) Au collège aucun enseignant n’a fait la démarche de se poser la question. Ils pensent qu’il n’y a pas de problème.</a:t>
            </a:r>
          </a:p>
          <a:p>
            <a:endParaRPr lang="fr-FR" sz="1400" dirty="0"/>
          </a:p>
        </p:txBody>
      </p:sp>
      <p:sp>
        <p:nvSpPr>
          <p:cNvPr id="16" name="ZoneTexte 15"/>
          <p:cNvSpPr txBox="1"/>
          <p:nvPr/>
        </p:nvSpPr>
        <p:spPr>
          <a:xfrm>
            <a:off x="673100" y="5105400"/>
            <a:ext cx="184666" cy="369332"/>
          </a:xfrm>
          <a:prstGeom prst="rect">
            <a:avLst/>
          </a:prstGeom>
          <a:noFill/>
        </p:spPr>
        <p:txBody>
          <a:bodyPr wrap="none" rtlCol="0">
            <a:spAutoFit/>
          </a:bodyPr>
          <a:lstStyle/>
          <a:p>
            <a:endParaRPr lang="fr-FR" dirty="0"/>
          </a:p>
        </p:txBody>
      </p:sp>
      <p:sp>
        <p:nvSpPr>
          <p:cNvPr id="18" name="ZoneTexte 17"/>
          <p:cNvSpPr txBox="1"/>
          <p:nvPr/>
        </p:nvSpPr>
        <p:spPr>
          <a:xfrm>
            <a:off x="381000" y="4120448"/>
            <a:ext cx="5752797" cy="861774"/>
          </a:xfrm>
          <a:prstGeom prst="rect">
            <a:avLst/>
          </a:prstGeom>
          <a:noFill/>
        </p:spPr>
        <p:txBody>
          <a:bodyPr wrap="none" rtlCol="0">
            <a:spAutoFit/>
          </a:bodyPr>
          <a:lstStyle/>
          <a:p>
            <a:pPr lvl="0" algn="just">
              <a:spcBef>
                <a:spcPct val="20000"/>
              </a:spcBef>
              <a:defRPr/>
            </a:pPr>
            <a:endParaRPr lang="fr-FR" sz="1400" dirty="0" smtClean="0"/>
          </a:p>
          <a:p>
            <a:pPr lvl="0" algn="just">
              <a:spcBef>
                <a:spcPct val="20000"/>
              </a:spcBef>
              <a:defRPr/>
            </a:pPr>
            <a:r>
              <a:rPr lang="fr-FR" sz="1600" b="1" dirty="0" smtClean="0">
                <a:solidFill>
                  <a:srgbClr val="E46C0A"/>
                </a:solidFill>
              </a:rPr>
              <a:t>Pour les </a:t>
            </a:r>
            <a:r>
              <a:rPr lang="fr-FR" sz="1600" b="1" dirty="0" err="1" smtClean="0">
                <a:solidFill>
                  <a:srgbClr val="E46C0A"/>
                </a:solidFill>
              </a:rPr>
              <a:t>enseignant·es</a:t>
            </a:r>
            <a:r>
              <a:rPr lang="fr-FR" sz="1600" b="1" dirty="0" smtClean="0">
                <a:solidFill>
                  <a:srgbClr val="E46C0A"/>
                </a:solidFill>
              </a:rPr>
              <a:t> </a:t>
            </a:r>
            <a:r>
              <a:rPr lang="fr-FR" sz="1600" dirty="0" smtClean="0"/>
              <a:t>: des effets en primaire, mais pas au collège</a:t>
            </a:r>
          </a:p>
          <a:p>
            <a:endParaRPr lang="fr-FR" sz="1400" dirty="0"/>
          </a:p>
        </p:txBody>
      </p:sp>
      <p:sp>
        <p:nvSpPr>
          <p:cNvPr id="19" name="ZoneTexte 18"/>
          <p:cNvSpPr txBox="1"/>
          <p:nvPr/>
        </p:nvSpPr>
        <p:spPr>
          <a:xfrm>
            <a:off x="381000" y="4775200"/>
            <a:ext cx="7353299" cy="1600438"/>
          </a:xfrm>
          <a:prstGeom prst="rect">
            <a:avLst/>
          </a:prstGeom>
          <a:noFill/>
          <a:ln>
            <a:solidFill>
              <a:schemeClr val="accent5">
                <a:lumMod val="75000"/>
              </a:schemeClr>
            </a:solidFill>
          </a:ln>
        </p:spPr>
        <p:txBody>
          <a:bodyPr wrap="square" rtlCol="0">
            <a:spAutoFit/>
          </a:bodyPr>
          <a:lstStyle/>
          <a:p>
            <a:r>
              <a:rPr lang="fr-FR" sz="1400" b="1" dirty="0" smtClean="0"/>
              <a:t>Jeanne, professeure des écoles </a:t>
            </a:r>
            <a:r>
              <a:rPr lang="fr-FR" sz="1400" dirty="0" smtClean="0"/>
              <a:t>: si on avait juste appelé ça « construire un robot », bah je me serais pas rendue compte de l’importance de ça. Alors que là le fait de parler d’égalité entre les filles et les garçons, l’orientation des filles vers les sciences et tout ça, vraiment ça me fait prendre conscience que y’a un problème, même si j’en avais déjà un peu conscience avant. »</a:t>
            </a:r>
          </a:p>
          <a:p>
            <a:endParaRPr lang="fr-FR" sz="1400" dirty="0" smtClean="0"/>
          </a:p>
          <a:p>
            <a:r>
              <a:rPr lang="fr-FR" sz="1400" b="1" dirty="0" smtClean="0"/>
              <a:t>Isabelle, professeure de </a:t>
            </a:r>
            <a:r>
              <a:rPr lang="fr-FR" sz="1400" b="1" dirty="0" err="1" smtClean="0"/>
              <a:t>physique-chimie</a:t>
            </a:r>
            <a:r>
              <a:rPr lang="fr-FR" sz="1400" dirty="0" smtClean="0"/>
              <a:t> : le volet égalité, je ne le vois pas, je ne sais pas où il est</a:t>
            </a:r>
          </a:p>
          <a:p>
            <a:r>
              <a:rPr lang="fr-FR" sz="1400" dirty="0" smtClean="0"/>
              <a:t> </a:t>
            </a:r>
            <a:endParaRPr lang="fr-FR" sz="1400" dirty="0"/>
          </a:p>
        </p:txBody>
      </p:sp>
      <p:sp>
        <p:nvSpPr>
          <p:cNvPr id="21" name="ZoneTexte 20"/>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bg1"/>
                </a:solidFill>
              </a:rPr>
              <a:t>Réussites et limites du dispositif</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22" name="Rectangle 21"/>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533401" y="1"/>
            <a:ext cx="7545655" cy="461665"/>
          </a:xfrm>
          <a:prstGeom prst="rect">
            <a:avLst/>
          </a:prstGeom>
        </p:spPr>
        <p:txBody>
          <a:bodyPr wrap="none">
            <a:spAutoFit/>
          </a:bodyPr>
          <a:lstStyle/>
          <a:p>
            <a:pPr algn="ctr"/>
            <a:r>
              <a:rPr lang="fr-FR" sz="2400" b="1" dirty="0" smtClean="0">
                <a:solidFill>
                  <a:schemeClr val="accent6">
                    <a:lumMod val="75000"/>
                  </a:schemeClr>
                </a:solidFill>
              </a:rPr>
              <a:t>Résultats de l’évaluation : réussites et limites du dispositif</a:t>
            </a:r>
            <a:endParaRPr lang="fr-FR" sz="2400" dirty="0" smtClean="0">
              <a:solidFill>
                <a:schemeClr val="accent6">
                  <a:lumMod val="75000"/>
                </a:schemeClr>
              </a:solidFill>
            </a:endParaRPr>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Espace réservé du contenu 2"/>
          <p:cNvSpPr txBox="1">
            <a:spLocks/>
          </p:cNvSpPr>
          <p:nvPr/>
        </p:nvSpPr>
        <p:spPr>
          <a:xfrm>
            <a:off x="381000" y="672852"/>
            <a:ext cx="6781800" cy="5452338"/>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600" noProof="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sz="1600" b="1" i="0" u="none" strike="noStrike" kern="1200" cap="none" spc="0" normalizeH="0" baseline="0" noProof="0" dirty="0" smtClean="0">
                <a:ln>
                  <a:noFill/>
                </a:ln>
                <a:solidFill>
                  <a:srgbClr val="E46C0A"/>
                </a:solidFill>
                <a:effectLst/>
                <a:uLnTx/>
                <a:uFillTx/>
                <a:latin typeface="+mn-lt"/>
                <a:ea typeface="+mn-ea"/>
                <a:cs typeface="+mn-cs"/>
              </a:rPr>
              <a:t>Pour</a:t>
            </a:r>
            <a:r>
              <a:rPr kumimoji="0" lang="fr-FR" sz="1600" b="1" i="0" u="none" strike="noStrike" kern="1200" cap="none" spc="0" normalizeH="0" noProof="0" dirty="0" smtClean="0">
                <a:ln>
                  <a:noFill/>
                </a:ln>
                <a:solidFill>
                  <a:srgbClr val="E46C0A"/>
                </a:solidFill>
                <a:effectLst/>
                <a:uLnTx/>
                <a:uFillTx/>
                <a:latin typeface="+mn-lt"/>
                <a:ea typeface="+mn-ea"/>
                <a:cs typeface="+mn-cs"/>
              </a:rPr>
              <a:t> les élèves : </a:t>
            </a:r>
            <a:r>
              <a:rPr kumimoji="0" lang="fr-FR" sz="1600" i="0" u="none" strike="noStrike" kern="1200" cap="none" spc="0" normalizeH="0" noProof="0" dirty="0" smtClean="0">
                <a:ln>
                  <a:noFill/>
                </a:ln>
                <a:effectLst/>
                <a:uLnTx/>
                <a:uFillTx/>
                <a:latin typeface="+mn-lt"/>
                <a:ea typeface="+mn-ea"/>
                <a:cs typeface="+mn-cs"/>
              </a:rPr>
              <a:t>pas de différence entre le groupe TES et le groupe témoin ; un discours égalitaire intégré mais superficiel.</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ZoneTexte 11"/>
          <p:cNvSpPr txBox="1"/>
          <p:nvPr/>
        </p:nvSpPr>
        <p:spPr>
          <a:xfrm>
            <a:off x="533401" y="1701800"/>
            <a:ext cx="6857999" cy="2893100"/>
          </a:xfrm>
          <a:prstGeom prst="rect">
            <a:avLst/>
          </a:prstGeom>
          <a:noFill/>
          <a:ln>
            <a:solidFill>
              <a:schemeClr val="accent5">
                <a:lumMod val="75000"/>
              </a:schemeClr>
            </a:solidFill>
          </a:ln>
        </p:spPr>
        <p:txBody>
          <a:bodyPr wrap="square" rtlCol="0">
            <a:spAutoFit/>
          </a:bodyPr>
          <a:lstStyle/>
          <a:p>
            <a:r>
              <a:rPr lang="fr-FR" sz="1400" b="1" dirty="0" err="1" smtClean="0"/>
              <a:t>Ramiya</a:t>
            </a:r>
            <a:r>
              <a:rPr lang="fr-FR" sz="1400" b="1" dirty="0" smtClean="0"/>
              <a:t> </a:t>
            </a:r>
            <a:r>
              <a:rPr lang="fr-FR" sz="1400" dirty="0" smtClean="0"/>
              <a:t>(projet TES)</a:t>
            </a:r>
          </a:p>
          <a:p>
            <a:r>
              <a:rPr lang="fr-FR" sz="1400" dirty="0" smtClean="0"/>
              <a:t>[archéologue et architecte] homme, c’est homme ! Parce que peut-être y’a des femmes, mais… c’est plus pour </a:t>
            </a:r>
            <a:r>
              <a:rPr lang="fr-FR" sz="1400" b="1" dirty="0" smtClean="0"/>
              <a:t>hommes parce que des fois y creusent, y transpirent… </a:t>
            </a:r>
            <a:r>
              <a:rPr lang="fr-FR" sz="1400" dirty="0" smtClean="0"/>
              <a:t>c’est plus pour les costauds, </a:t>
            </a:r>
            <a:r>
              <a:rPr lang="fr-FR" sz="1400" b="1" dirty="0" smtClean="0"/>
              <a:t>pour les hommes qui résistent en fait</a:t>
            </a:r>
            <a:r>
              <a:rPr lang="fr-FR" sz="1400" dirty="0" smtClean="0"/>
              <a:t>, voilà !</a:t>
            </a:r>
          </a:p>
          <a:p>
            <a:r>
              <a:rPr lang="fr-FR" sz="1400" dirty="0" smtClean="0"/>
              <a:t> </a:t>
            </a:r>
          </a:p>
          <a:p>
            <a:r>
              <a:rPr lang="fr-FR" sz="1400" b="1" dirty="0" smtClean="0"/>
              <a:t>Malika</a:t>
            </a:r>
            <a:r>
              <a:rPr lang="fr-FR" sz="1400" dirty="0" smtClean="0"/>
              <a:t> (groupe témoin)</a:t>
            </a:r>
          </a:p>
          <a:p>
            <a:r>
              <a:rPr lang="fr-FR" sz="1400" dirty="0" smtClean="0"/>
              <a:t>[informaticien et informaticienne] C’est plus pour hommes, parce que</a:t>
            </a:r>
            <a:r>
              <a:rPr lang="fr-FR" sz="1400" b="1" dirty="0" smtClean="0"/>
              <a:t> ils sont plus malins</a:t>
            </a:r>
            <a:endParaRPr lang="fr-FR" sz="1400" dirty="0" smtClean="0"/>
          </a:p>
          <a:p>
            <a:r>
              <a:rPr lang="fr-FR" sz="1400" dirty="0" smtClean="0"/>
              <a:t> </a:t>
            </a:r>
          </a:p>
          <a:p>
            <a:r>
              <a:rPr lang="fr-FR" sz="1400" b="1" dirty="0" err="1" smtClean="0"/>
              <a:t>Darine</a:t>
            </a:r>
            <a:r>
              <a:rPr lang="fr-FR" sz="1400" b="1" dirty="0" smtClean="0"/>
              <a:t> </a:t>
            </a:r>
            <a:r>
              <a:rPr lang="fr-FR" sz="1400" dirty="0" smtClean="0"/>
              <a:t>(groupe témoin)</a:t>
            </a:r>
            <a:r>
              <a:rPr lang="fr-FR" sz="1400" b="1" dirty="0" smtClean="0"/>
              <a:t> </a:t>
            </a:r>
            <a:endParaRPr lang="fr-FR" sz="1400" dirty="0" smtClean="0"/>
          </a:p>
          <a:p>
            <a:r>
              <a:rPr lang="fr-FR" sz="1400" dirty="0" smtClean="0"/>
              <a:t>Architecte, c’est plutôt pour </a:t>
            </a:r>
            <a:r>
              <a:rPr lang="fr-FR" sz="1400" b="1" dirty="0" smtClean="0"/>
              <a:t>les hommes, </a:t>
            </a:r>
            <a:r>
              <a:rPr lang="fr-FR" sz="1400" b="1" dirty="0" err="1" smtClean="0"/>
              <a:t>j’pense</a:t>
            </a:r>
            <a:r>
              <a:rPr lang="fr-FR" sz="1400" b="1" dirty="0" smtClean="0"/>
              <a:t> qu’ils ont plus d’imagination…</a:t>
            </a:r>
          </a:p>
          <a:p>
            <a:r>
              <a:rPr lang="fr-FR" sz="1400" dirty="0" smtClean="0"/>
              <a:t> </a:t>
            </a:r>
          </a:p>
          <a:p>
            <a:r>
              <a:rPr lang="fr-FR" sz="1400" b="1" dirty="0" smtClean="0"/>
              <a:t>Ahmed </a:t>
            </a:r>
            <a:r>
              <a:rPr lang="fr-FR" sz="1400" dirty="0" smtClean="0"/>
              <a:t>(projet TES)</a:t>
            </a:r>
          </a:p>
          <a:p>
            <a:r>
              <a:rPr lang="fr-FR" sz="1400" dirty="0" smtClean="0"/>
              <a:t>C’est les hommes qui font les maths, </a:t>
            </a:r>
            <a:r>
              <a:rPr lang="fr-FR" sz="1400" b="1" dirty="0" smtClean="0"/>
              <a:t>c’est meilleur,  ils apprennent plus de choses, voilà</a:t>
            </a:r>
            <a:r>
              <a:rPr lang="fr-FR" sz="1400" dirty="0" smtClean="0"/>
              <a:t> </a:t>
            </a:r>
            <a:endParaRPr lang="fr-FR" sz="1400" dirty="0"/>
          </a:p>
        </p:txBody>
      </p:sp>
      <p:sp>
        <p:nvSpPr>
          <p:cNvPr id="18" name="ZoneTexte 17"/>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bg1"/>
                </a:solidFill>
              </a:rPr>
              <a:t>Réussites et limites du dispositif</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9" name="Rectangle 18"/>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533401" y="1"/>
            <a:ext cx="7545655" cy="461665"/>
          </a:xfrm>
          <a:prstGeom prst="rect">
            <a:avLst/>
          </a:prstGeom>
        </p:spPr>
        <p:txBody>
          <a:bodyPr wrap="none">
            <a:spAutoFit/>
          </a:bodyPr>
          <a:lstStyle/>
          <a:p>
            <a:pPr algn="ctr"/>
            <a:r>
              <a:rPr lang="fr-FR" sz="2400" b="1" dirty="0" smtClean="0">
                <a:solidFill>
                  <a:schemeClr val="accent6">
                    <a:lumMod val="75000"/>
                  </a:schemeClr>
                </a:solidFill>
              </a:rPr>
              <a:t>Résultats de l’évaluation : réussites et limites du dispositif</a:t>
            </a:r>
            <a:endParaRPr lang="fr-FR" sz="2400" dirty="0" smtClean="0">
              <a:solidFill>
                <a:schemeClr val="accent6">
                  <a:lumMod val="75000"/>
                </a:schemeClr>
              </a:solidFill>
            </a:endParaRPr>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Espace réservé du contenu 2"/>
          <p:cNvSpPr txBox="1">
            <a:spLocks/>
          </p:cNvSpPr>
          <p:nvPr/>
        </p:nvSpPr>
        <p:spPr>
          <a:xfrm>
            <a:off x="381000" y="672852"/>
            <a:ext cx="6781800" cy="5452338"/>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600" noProof="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fr-FR" sz="1600" b="1" i="0" u="none" strike="noStrike" kern="1200" cap="none" spc="0" normalizeH="0" baseline="0" noProof="0" dirty="0" smtClean="0">
                <a:ln>
                  <a:noFill/>
                </a:ln>
                <a:solidFill>
                  <a:srgbClr val="E46C0A"/>
                </a:solidFill>
                <a:effectLst/>
                <a:uLnTx/>
                <a:uFillTx/>
                <a:latin typeface="+mn-lt"/>
                <a:ea typeface="+mn-ea"/>
                <a:cs typeface="+mn-cs"/>
              </a:rPr>
              <a:t>Pour</a:t>
            </a:r>
            <a:r>
              <a:rPr kumimoji="0" lang="fr-FR" sz="1600" b="1" i="0" u="none" strike="noStrike" kern="1200" cap="none" spc="0" normalizeH="0" noProof="0" dirty="0" smtClean="0">
                <a:ln>
                  <a:noFill/>
                </a:ln>
                <a:solidFill>
                  <a:srgbClr val="E46C0A"/>
                </a:solidFill>
                <a:effectLst/>
                <a:uLnTx/>
                <a:uFillTx/>
                <a:latin typeface="+mn-lt"/>
                <a:ea typeface="+mn-ea"/>
                <a:cs typeface="+mn-cs"/>
              </a:rPr>
              <a:t> les élèves : </a:t>
            </a:r>
            <a:r>
              <a:rPr kumimoji="0" lang="fr-FR" sz="1600" i="0" u="none" strike="noStrike" kern="1200" cap="none" spc="0" normalizeH="0" noProof="0" dirty="0" smtClean="0">
                <a:ln>
                  <a:noFill/>
                </a:ln>
                <a:effectLst/>
                <a:uLnTx/>
                <a:uFillTx/>
                <a:latin typeface="+mn-lt"/>
                <a:ea typeface="+mn-ea"/>
                <a:cs typeface="+mn-cs"/>
              </a:rPr>
              <a:t>pas de différence entre le groupe TES et le groupe témoin ; un discours égalitaire intégré mais superficiel.</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fr-FR" sz="1400" baseline="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ZoneTexte 11"/>
          <p:cNvSpPr txBox="1"/>
          <p:nvPr/>
        </p:nvSpPr>
        <p:spPr>
          <a:xfrm>
            <a:off x="533401" y="1701800"/>
            <a:ext cx="6857999" cy="2893100"/>
          </a:xfrm>
          <a:prstGeom prst="rect">
            <a:avLst/>
          </a:prstGeom>
          <a:noFill/>
          <a:ln>
            <a:solidFill>
              <a:schemeClr val="accent5">
                <a:lumMod val="75000"/>
              </a:schemeClr>
            </a:solidFill>
          </a:ln>
        </p:spPr>
        <p:txBody>
          <a:bodyPr wrap="square" rtlCol="0">
            <a:spAutoFit/>
          </a:bodyPr>
          <a:lstStyle/>
          <a:p>
            <a:r>
              <a:rPr lang="fr-FR" sz="1400" b="1" dirty="0" err="1" smtClean="0"/>
              <a:t>Ramiya</a:t>
            </a:r>
            <a:r>
              <a:rPr lang="fr-FR" sz="1400" b="1" dirty="0" smtClean="0"/>
              <a:t> </a:t>
            </a:r>
            <a:r>
              <a:rPr lang="fr-FR" sz="1400" dirty="0" smtClean="0"/>
              <a:t>(projet TES)</a:t>
            </a:r>
          </a:p>
          <a:p>
            <a:r>
              <a:rPr lang="fr-FR" sz="1400" dirty="0" smtClean="0"/>
              <a:t>[archéologue et architecte] homme, c’est homme ! Parce que peut-être y’a des femmes, mais… c’est plus pour </a:t>
            </a:r>
            <a:r>
              <a:rPr lang="fr-FR" sz="1400" b="1" dirty="0" smtClean="0"/>
              <a:t>hommes parce que des fois y creusent, y transpirent… </a:t>
            </a:r>
            <a:r>
              <a:rPr lang="fr-FR" sz="1400" dirty="0" smtClean="0"/>
              <a:t>c’est plus pour les costauds, </a:t>
            </a:r>
            <a:r>
              <a:rPr lang="fr-FR" sz="1400" b="1" dirty="0" smtClean="0"/>
              <a:t>pour les hommes qui résistent en fait</a:t>
            </a:r>
            <a:r>
              <a:rPr lang="fr-FR" sz="1400" dirty="0" smtClean="0"/>
              <a:t>, voilà !</a:t>
            </a:r>
          </a:p>
          <a:p>
            <a:r>
              <a:rPr lang="fr-FR" sz="1400" dirty="0" smtClean="0"/>
              <a:t> </a:t>
            </a:r>
          </a:p>
          <a:p>
            <a:r>
              <a:rPr lang="fr-FR" sz="1400" b="1" dirty="0" smtClean="0"/>
              <a:t>Malika</a:t>
            </a:r>
            <a:r>
              <a:rPr lang="fr-FR" sz="1400" dirty="0" smtClean="0"/>
              <a:t> (groupe témoin)</a:t>
            </a:r>
          </a:p>
          <a:p>
            <a:r>
              <a:rPr lang="fr-FR" sz="1400" dirty="0" smtClean="0"/>
              <a:t>[informaticien et informaticienne] C’est plus pour hommes, parce que</a:t>
            </a:r>
            <a:r>
              <a:rPr lang="fr-FR" sz="1400" b="1" dirty="0" smtClean="0"/>
              <a:t> ils sont plus malins</a:t>
            </a:r>
            <a:endParaRPr lang="fr-FR" sz="1400" dirty="0" smtClean="0"/>
          </a:p>
          <a:p>
            <a:r>
              <a:rPr lang="fr-FR" sz="1400" dirty="0" smtClean="0"/>
              <a:t> </a:t>
            </a:r>
          </a:p>
          <a:p>
            <a:r>
              <a:rPr lang="fr-FR" sz="1400" b="1" dirty="0" err="1" smtClean="0"/>
              <a:t>Darine</a:t>
            </a:r>
            <a:r>
              <a:rPr lang="fr-FR" sz="1400" b="1" dirty="0" smtClean="0"/>
              <a:t> </a:t>
            </a:r>
            <a:r>
              <a:rPr lang="fr-FR" sz="1400" dirty="0" smtClean="0"/>
              <a:t>(groupe témoin)</a:t>
            </a:r>
            <a:r>
              <a:rPr lang="fr-FR" sz="1400" b="1" dirty="0" smtClean="0"/>
              <a:t> </a:t>
            </a:r>
            <a:endParaRPr lang="fr-FR" sz="1400" dirty="0" smtClean="0"/>
          </a:p>
          <a:p>
            <a:r>
              <a:rPr lang="fr-FR" sz="1400" dirty="0" smtClean="0"/>
              <a:t>Architecte, c’est plutôt pour </a:t>
            </a:r>
            <a:r>
              <a:rPr lang="fr-FR" sz="1400" b="1" dirty="0" smtClean="0"/>
              <a:t>les hommes, </a:t>
            </a:r>
            <a:r>
              <a:rPr lang="fr-FR" sz="1400" b="1" dirty="0" err="1" smtClean="0"/>
              <a:t>j’pense</a:t>
            </a:r>
            <a:r>
              <a:rPr lang="fr-FR" sz="1400" b="1" dirty="0" smtClean="0"/>
              <a:t> qu’ils ont plus d’imagination…</a:t>
            </a:r>
          </a:p>
          <a:p>
            <a:r>
              <a:rPr lang="fr-FR" sz="1400" dirty="0" smtClean="0"/>
              <a:t> </a:t>
            </a:r>
          </a:p>
          <a:p>
            <a:r>
              <a:rPr lang="fr-FR" sz="1400" b="1" dirty="0" smtClean="0"/>
              <a:t>Ahmed </a:t>
            </a:r>
            <a:r>
              <a:rPr lang="fr-FR" sz="1400" dirty="0" smtClean="0"/>
              <a:t>(projet TES)</a:t>
            </a:r>
          </a:p>
          <a:p>
            <a:r>
              <a:rPr lang="fr-FR" sz="1400" dirty="0" smtClean="0"/>
              <a:t>C’est les hommes qui font les maths, </a:t>
            </a:r>
            <a:r>
              <a:rPr lang="fr-FR" sz="1400" b="1" dirty="0" smtClean="0"/>
              <a:t>c’est meilleur,  ils apprennent plus de choses, voilà</a:t>
            </a:r>
            <a:r>
              <a:rPr lang="fr-FR" sz="1400" dirty="0" smtClean="0"/>
              <a:t> </a:t>
            </a:r>
            <a:endParaRPr lang="fr-FR" sz="1400" dirty="0"/>
          </a:p>
        </p:txBody>
      </p:sp>
      <p:sp>
        <p:nvSpPr>
          <p:cNvPr id="14" name="ZoneTexte 13"/>
          <p:cNvSpPr txBox="1"/>
          <p:nvPr/>
        </p:nvSpPr>
        <p:spPr>
          <a:xfrm>
            <a:off x="381000" y="4953707"/>
            <a:ext cx="6404919" cy="338554"/>
          </a:xfrm>
          <a:prstGeom prst="rect">
            <a:avLst/>
          </a:prstGeom>
          <a:noFill/>
        </p:spPr>
        <p:txBody>
          <a:bodyPr wrap="none" rtlCol="0">
            <a:spAutoFit/>
          </a:bodyPr>
          <a:lstStyle/>
          <a:p>
            <a:r>
              <a:rPr lang="fr-FR" sz="1600" b="1" dirty="0" smtClean="0">
                <a:solidFill>
                  <a:schemeClr val="accent6">
                    <a:lumMod val="75000"/>
                  </a:schemeClr>
                </a:solidFill>
              </a:rPr>
              <a:t>Pour les parents </a:t>
            </a:r>
            <a:r>
              <a:rPr lang="fr-FR" sz="1600" dirty="0" smtClean="0"/>
              <a:t>: d’accord sur le principe, mais pas atteints par le dispositif</a:t>
            </a:r>
            <a:endParaRPr lang="fr-FR" sz="1600" dirty="0"/>
          </a:p>
        </p:txBody>
      </p:sp>
      <p:sp>
        <p:nvSpPr>
          <p:cNvPr id="16" name="ZoneTexte 15"/>
          <p:cNvSpPr txBox="1"/>
          <p:nvPr/>
        </p:nvSpPr>
        <p:spPr>
          <a:xfrm>
            <a:off x="533401" y="5364573"/>
            <a:ext cx="6857999" cy="954107"/>
          </a:xfrm>
          <a:prstGeom prst="rect">
            <a:avLst/>
          </a:prstGeom>
          <a:noFill/>
          <a:ln>
            <a:solidFill>
              <a:schemeClr val="accent5">
                <a:lumMod val="75000"/>
              </a:schemeClr>
            </a:solidFill>
          </a:ln>
        </p:spPr>
        <p:txBody>
          <a:bodyPr wrap="square" rtlCol="0">
            <a:spAutoFit/>
          </a:bodyPr>
          <a:lstStyle/>
          <a:p>
            <a:r>
              <a:rPr lang="fr-FR" sz="1400" b="1" dirty="0" smtClean="0"/>
              <a:t>Enquêtrice</a:t>
            </a:r>
            <a:r>
              <a:rPr lang="fr-FR" sz="1400" dirty="0" smtClean="0"/>
              <a:t> : et pour l’égalité </a:t>
            </a:r>
            <a:r>
              <a:rPr lang="fr-FR" sz="1400" dirty="0" err="1" smtClean="0"/>
              <a:t>filles-garçons</a:t>
            </a:r>
            <a:r>
              <a:rPr lang="fr-FR" sz="1400" dirty="0" smtClean="0"/>
              <a:t> en sciences, est-ce que vous trouvez que c’est bien aussi [que </a:t>
            </a:r>
            <a:r>
              <a:rPr lang="fr-FR" sz="1400" dirty="0" err="1" smtClean="0"/>
              <a:t>RévoluScience</a:t>
            </a:r>
            <a:r>
              <a:rPr lang="fr-FR" sz="1400" dirty="0" smtClean="0"/>
              <a:t>] soit là ?</a:t>
            </a:r>
          </a:p>
          <a:p>
            <a:r>
              <a:rPr lang="fr-FR" sz="1400" b="1" dirty="0" smtClean="0"/>
              <a:t>Mme K </a:t>
            </a:r>
            <a:r>
              <a:rPr lang="fr-FR" sz="1400" dirty="0" smtClean="0"/>
              <a:t>[au chômage ; cherche en tant qu’employée de restauration collective] :  oui, c’est très bien, moi je trouve que c’est intéressant</a:t>
            </a:r>
          </a:p>
        </p:txBody>
      </p:sp>
      <p:sp>
        <p:nvSpPr>
          <p:cNvPr id="18" name="ZoneTexte 17"/>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bg1"/>
                </a:solidFill>
              </a:rPr>
              <a:t>Réussites et limites du dispositif</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9" name="Rectangle 18"/>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533401" y="1"/>
            <a:ext cx="7545655" cy="461665"/>
          </a:xfrm>
          <a:prstGeom prst="rect">
            <a:avLst/>
          </a:prstGeom>
        </p:spPr>
        <p:txBody>
          <a:bodyPr wrap="none">
            <a:spAutoFit/>
          </a:bodyPr>
          <a:lstStyle/>
          <a:p>
            <a:pPr algn="ctr"/>
            <a:r>
              <a:rPr lang="fr-FR" sz="2400" b="1" dirty="0" smtClean="0">
                <a:solidFill>
                  <a:schemeClr val="accent6">
                    <a:lumMod val="75000"/>
                  </a:schemeClr>
                </a:solidFill>
              </a:rPr>
              <a:t>Résultats de l’évaluation : réussites et limites du dispositif</a:t>
            </a:r>
            <a:endParaRPr lang="fr-FR" sz="2400" dirty="0" smtClean="0">
              <a:solidFill>
                <a:schemeClr val="accent6">
                  <a:lumMod val="75000"/>
                </a:schemeClr>
              </a:solidFill>
            </a:endParaRPr>
          </a:p>
        </p:txBody>
      </p:sp>
      <p:sp>
        <p:nvSpPr>
          <p:cNvPr id="8" name="Espace réservé du contenu 2"/>
          <p:cNvSpPr>
            <a:spLocks noGrp="1"/>
          </p:cNvSpPr>
          <p:nvPr>
            <p:ph idx="1"/>
          </p:nvPr>
        </p:nvSpPr>
        <p:spPr>
          <a:xfrm>
            <a:off x="533401" y="977900"/>
            <a:ext cx="6959599" cy="3568700"/>
          </a:xfrm>
        </p:spPr>
        <p:txBody>
          <a:bodyPr>
            <a:noAutofit/>
          </a:bodyPr>
          <a:lstStyle/>
          <a:p>
            <a:pPr marL="0" indent="0" algn="just">
              <a:buNone/>
            </a:pPr>
            <a:r>
              <a:rPr lang="fr-FR" sz="1800" b="1" dirty="0" smtClean="0">
                <a:solidFill>
                  <a:schemeClr val="accent5">
                    <a:lumMod val="75000"/>
                  </a:schemeClr>
                </a:solidFill>
              </a:rPr>
              <a:t>La place de l’égalité dans le projet</a:t>
            </a:r>
          </a:p>
          <a:p>
            <a:pPr marL="0" indent="0" algn="just">
              <a:buNone/>
            </a:pPr>
            <a:endParaRPr lang="fr-FR" sz="1600" b="1" dirty="0" smtClean="0">
              <a:solidFill>
                <a:schemeClr val="accent5">
                  <a:lumMod val="75000"/>
                </a:schemeClr>
              </a:solidFill>
            </a:endParaRPr>
          </a:p>
          <a:p>
            <a:pPr marL="0" indent="0" algn="just"/>
            <a:r>
              <a:rPr lang="fr-FR" sz="1600" dirty="0" smtClean="0"/>
              <a:t> la première année [en primaire], une séance de débat et des fiches métiers mixtes ;</a:t>
            </a:r>
          </a:p>
          <a:p>
            <a:pPr marL="0" indent="0" algn="just"/>
            <a:endParaRPr lang="fr-FR" sz="1600" dirty="0" smtClean="0"/>
          </a:p>
          <a:p>
            <a:pPr marL="0" indent="0" algn="just"/>
            <a:r>
              <a:rPr lang="fr-FR" sz="1600" dirty="0" smtClean="0"/>
              <a:t>  tout au long de séances, le médiateur principal féminise les noms de métiers ;</a:t>
            </a:r>
          </a:p>
          <a:p>
            <a:pPr marL="0" indent="0" algn="just"/>
            <a:endParaRPr lang="fr-FR" sz="1600" dirty="0" smtClean="0"/>
          </a:p>
          <a:p>
            <a:pPr marL="0" indent="0" algn="just"/>
            <a:r>
              <a:rPr lang="fr-FR" sz="1600" dirty="0" smtClean="0"/>
              <a:t>  attention ponctuelle portée à la participation des filles ;</a:t>
            </a:r>
          </a:p>
          <a:p>
            <a:pPr marL="0" indent="0" algn="just">
              <a:buNone/>
            </a:pPr>
            <a:endParaRPr lang="fr-FR" sz="1600" dirty="0" smtClean="0"/>
          </a:p>
          <a:p>
            <a:pPr marL="0" lvl="0" indent="0" algn="just"/>
            <a:r>
              <a:rPr lang="fr-FR" sz="1600" dirty="0" smtClean="0"/>
              <a:t> pourtant, « retour du refoulé » dès que l’attention se relâche ; </a:t>
            </a:r>
            <a:r>
              <a:rPr lang="fr-FR" sz="1600" dirty="0" smtClean="0">
                <a:solidFill>
                  <a:srgbClr val="000000"/>
                </a:solidFill>
              </a:rPr>
              <a:t>l’association des sciences au masculin est malgré tout récurrente.</a:t>
            </a:r>
          </a:p>
          <a:p>
            <a:pPr marL="0" indent="0" algn="just">
              <a:buNone/>
            </a:pPr>
            <a:endParaRPr lang="fr-FR" sz="1600" dirty="0" smtClean="0"/>
          </a:p>
          <a:p>
            <a:pPr marL="0" indent="0" algn="just">
              <a:buNone/>
            </a:pPr>
            <a:endParaRPr lang="fr-FR" sz="1600" dirty="0" smtClean="0"/>
          </a:p>
          <a:p>
            <a:pPr marL="0" indent="0" algn="just"/>
            <a:endParaRPr lang="fr-FR" sz="1600" dirty="0" smtClean="0"/>
          </a:p>
          <a:p>
            <a:pPr marL="0" indent="0" algn="just"/>
            <a:endParaRPr lang="fr-FR" sz="1600" dirty="0" smtClean="0"/>
          </a:p>
          <a:p>
            <a:pPr marL="0" indent="0" algn="just">
              <a:buNone/>
            </a:pPr>
            <a:endParaRPr lang="fr-FR" sz="1600" b="1" dirty="0" smtClean="0"/>
          </a:p>
          <a:p>
            <a:pPr marL="0" indent="0" algn="just">
              <a:buNone/>
            </a:pPr>
            <a:endParaRPr lang="fr-FR" sz="1600" b="1" dirty="0" smtClean="0">
              <a:solidFill>
                <a:schemeClr val="accent5">
                  <a:lumMod val="75000"/>
                </a:schemeClr>
              </a:solidFill>
            </a:endParaRPr>
          </a:p>
          <a:p>
            <a:pPr marL="0" indent="0" algn="just">
              <a:buNone/>
            </a:pPr>
            <a:endParaRPr lang="fr-FR" sz="1600" b="1" dirty="0" smtClean="0">
              <a:solidFill>
                <a:schemeClr val="accent5">
                  <a:lumMod val="75000"/>
                </a:schemeClr>
              </a:solidFill>
            </a:endParaRPr>
          </a:p>
          <a:p>
            <a:pPr marL="0" indent="0" algn="just">
              <a:spcBef>
                <a:spcPts val="0"/>
              </a:spcBef>
              <a:buNone/>
            </a:pPr>
            <a:endParaRPr lang="fr-FR" sz="1600" dirty="0" smtClean="0"/>
          </a:p>
          <a:p>
            <a:pPr algn="just">
              <a:buAutoNum type="arabicPeriod"/>
            </a:pPr>
            <a:endParaRPr lang="fr-FR" sz="1600" dirty="0" smtClean="0"/>
          </a:p>
          <a:p>
            <a:pPr marL="0" indent="0" algn="just">
              <a:buNone/>
            </a:pPr>
            <a:endParaRPr lang="fr-FR" sz="1600" dirty="0" smtClean="0"/>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ZoneTexte 9"/>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bg1"/>
                </a:solidFill>
              </a:rPr>
              <a:t>Réussites et limites du dispositif</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1" name="Rectangle 10"/>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contenu 2"/>
          <p:cNvSpPr>
            <a:spLocks noGrp="1"/>
          </p:cNvSpPr>
          <p:nvPr>
            <p:ph idx="1"/>
          </p:nvPr>
        </p:nvSpPr>
        <p:spPr>
          <a:xfrm>
            <a:off x="381000" y="578415"/>
            <a:ext cx="7289799" cy="7409885"/>
          </a:xfrm>
        </p:spPr>
        <p:txBody>
          <a:bodyPr>
            <a:noAutofit/>
          </a:bodyPr>
          <a:lstStyle/>
          <a:p>
            <a:pPr marL="0" indent="0" algn="just">
              <a:buNone/>
            </a:pPr>
            <a:r>
              <a:rPr lang="fr-FR" sz="1800" b="1" dirty="0" smtClean="0">
                <a:solidFill>
                  <a:schemeClr val="accent5">
                    <a:lumMod val="75000"/>
                  </a:schemeClr>
                </a:solidFill>
              </a:rPr>
              <a:t>Les stéréotypes désincarnés  et l’égalité isolée</a:t>
            </a:r>
          </a:p>
          <a:p>
            <a:pPr marL="0" indent="0" algn="just">
              <a:buNone/>
            </a:pPr>
            <a:endParaRPr lang="fr-FR" sz="1800" b="1" dirty="0" smtClean="0"/>
          </a:p>
          <a:p>
            <a:pPr marL="0" indent="0" algn="just">
              <a:buNone/>
            </a:pPr>
            <a:r>
              <a:rPr lang="fr-FR" sz="1400" dirty="0" smtClean="0"/>
              <a:t>L’origine, le contenu et le fonctionnement des stéréotypes et des représentations inégalitaires des hommes et des femmes ne sont pas interrogés.</a:t>
            </a:r>
          </a:p>
          <a:p>
            <a:pPr marL="0" indent="0" algn="just">
              <a:buNone/>
            </a:pPr>
            <a:endParaRPr lang="fr-FR" sz="1400" dirty="0" smtClean="0">
              <a:sym typeface="Wingdings"/>
            </a:endParaRPr>
          </a:p>
          <a:p>
            <a:pPr marL="0" indent="0" algn="just">
              <a:buNone/>
            </a:pPr>
            <a:endParaRPr lang="fr-FR" sz="1200" dirty="0" smtClean="0"/>
          </a:p>
          <a:p>
            <a:pPr marL="0" indent="0" algn="just">
              <a:buNone/>
            </a:pPr>
            <a:endParaRPr lang="fr-FR" sz="1200" b="1" dirty="0" smtClean="0">
              <a:solidFill>
                <a:schemeClr val="accent5">
                  <a:lumMod val="75000"/>
                </a:schemeClr>
              </a:solidFill>
            </a:endParaRPr>
          </a:p>
          <a:p>
            <a:pPr marL="0" indent="0" algn="just">
              <a:buNone/>
            </a:pPr>
            <a:endParaRPr lang="fr-FR" sz="1200" b="1" dirty="0" smtClean="0">
              <a:solidFill>
                <a:schemeClr val="accent5">
                  <a:lumMod val="75000"/>
                </a:schemeClr>
              </a:solidFill>
            </a:endParaRPr>
          </a:p>
          <a:p>
            <a:pPr marL="0" indent="0" algn="just">
              <a:spcBef>
                <a:spcPts val="0"/>
              </a:spcBef>
              <a:buNone/>
            </a:pPr>
            <a:endParaRPr lang="fr-FR" sz="1200" dirty="0" smtClean="0"/>
          </a:p>
          <a:p>
            <a:pPr algn="just">
              <a:buAutoNum type="arabicPeriod"/>
            </a:pPr>
            <a:endParaRPr lang="fr-FR" sz="1200" dirty="0" smtClean="0"/>
          </a:p>
          <a:p>
            <a:pPr marL="0" indent="0" algn="just">
              <a:buNone/>
            </a:pPr>
            <a:endParaRPr lang="fr-FR" sz="1200" dirty="0" smtClean="0"/>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9"/>
          <p:cNvSpPr/>
          <p:nvPr/>
        </p:nvSpPr>
        <p:spPr>
          <a:xfrm>
            <a:off x="1137048" y="0"/>
            <a:ext cx="6920885" cy="461665"/>
          </a:xfrm>
          <a:prstGeom prst="rect">
            <a:avLst/>
          </a:prstGeom>
        </p:spPr>
        <p:txBody>
          <a:bodyPr wrap="none">
            <a:spAutoFit/>
          </a:bodyPr>
          <a:lstStyle/>
          <a:p>
            <a:pPr algn="ctr"/>
            <a:r>
              <a:rPr lang="fr-FR" sz="2400" b="1" dirty="0" smtClean="0">
                <a:solidFill>
                  <a:srgbClr val="E46C0A"/>
                </a:solidFill>
              </a:rPr>
              <a:t>Apports de l’évaluation : mettre au jour les impensés</a:t>
            </a:r>
            <a:endParaRPr lang="fr-FR" sz="2400" dirty="0" smtClean="0">
              <a:solidFill>
                <a:srgbClr val="E46C0A"/>
              </a:solidFill>
            </a:endParaRPr>
          </a:p>
        </p:txBody>
      </p:sp>
      <p:sp>
        <p:nvSpPr>
          <p:cNvPr id="14" name="ZoneTexte 13"/>
          <p:cNvSpPr txBox="1"/>
          <p:nvPr/>
        </p:nvSpPr>
        <p:spPr>
          <a:xfrm>
            <a:off x="8057933" y="1"/>
            <a:ext cx="1086069" cy="6801860"/>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Réussites et limites du dispositif</a:t>
            </a:r>
          </a:p>
          <a:p>
            <a:pPr algn="ctr"/>
            <a:endParaRPr lang="fr-FR" sz="1200" b="1" dirty="0" smtClean="0">
              <a:solidFill>
                <a:schemeClr val="bg1"/>
              </a:solidFill>
            </a:endParaRPr>
          </a:p>
          <a:p>
            <a:pPr algn="ctr"/>
            <a:r>
              <a:rPr lang="fr-FR" sz="1200" b="1" dirty="0" smtClean="0">
                <a:solidFill>
                  <a:schemeClr val="bg1"/>
                </a:solidFill>
              </a:rPr>
              <a:t>Apports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5" name="Rectangle 14"/>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contenu 2"/>
          <p:cNvSpPr>
            <a:spLocks noGrp="1"/>
          </p:cNvSpPr>
          <p:nvPr>
            <p:ph idx="1"/>
          </p:nvPr>
        </p:nvSpPr>
        <p:spPr>
          <a:xfrm>
            <a:off x="381000" y="578415"/>
            <a:ext cx="7289799" cy="7409885"/>
          </a:xfrm>
        </p:spPr>
        <p:txBody>
          <a:bodyPr>
            <a:noAutofit/>
          </a:bodyPr>
          <a:lstStyle/>
          <a:p>
            <a:pPr marL="0" indent="0" algn="just">
              <a:buNone/>
            </a:pPr>
            <a:r>
              <a:rPr lang="fr-FR" sz="1800" b="1" dirty="0" smtClean="0">
                <a:solidFill>
                  <a:schemeClr val="accent5">
                    <a:lumMod val="75000"/>
                  </a:schemeClr>
                </a:solidFill>
              </a:rPr>
              <a:t>Les stéréotypes désincarnés  et l’égalité isolée</a:t>
            </a:r>
          </a:p>
          <a:p>
            <a:pPr marL="0" indent="0" algn="just">
              <a:buNone/>
            </a:pPr>
            <a:endParaRPr lang="fr-FR" sz="1800" b="1" dirty="0" smtClean="0"/>
          </a:p>
          <a:p>
            <a:pPr marL="0" indent="0" algn="just">
              <a:buNone/>
            </a:pPr>
            <a:r>
              <a:rPr lang="fr-FR" sz="1400" dirty="0" smtClean="0"/>
              <a:t>L’origine, le contenu et le fonctionnement des stéréotypes et des représentations inégalitaires des hommes et des femmes ne sont pas interrogés.</a:t>
            </a:r>
          </a:p>
          <a:p>
            <a:pPr marL="0" indent="0" algn="just">
              <a:buNone/>
            </a:pPr>
            <a:endParaRPr lang="fr-FR" sz="1400" dirty="0" smtClean="0"/>
          </a:p>
          <a:p>
            <a:pPr marL="0" indent="0" algn="just">
              <a:buNone/>
            </a:pPr>
            <a:r>
              <a:rPr lang="fr-FR" sz="1400" b="1" dirty="0" smtClean="0">
                <a:sym typeface="Wingdings"/>
              </a:rPr>
              <a:t>Conséquences : </a:t>
            </a:r>
          </a:p>
          <a:p>
            <a:pPr marL="0" indent="0" algn="just">
              <a:buNone/>
            </a:pPr>
            <a:endParaRPr lang="fr-FR" sz="1400" b="1" dirty="0" smtClean="0">
              <a:sym typeface="Wingdings"/>
            </a:endParaRPr>
          </a:p>
          <a:p>
            <a:pPr marL="228600" indent="-228600" algn="just">
              <a:buAutoNum type="arabicPeriod"/>
            </a:pPr>
            <a:r>
              <a:rPr lang="fr-FR" sz="1400" dirty="0" smtClean="0">
                <a:sym typeface="Wingdings"/>
              </a:rPr>
              <a:t>la sensibilisation à l’égalité se traduit surtout par des effets de discours (la féminisation des noms de métiers) et par des déclarations de principe (« nous sommes égaux, nous avons les mêmes droits »)</a:t>
            </a:r>
          </a:p>
          <a:p>
            <a:pPr marL="228600" indent="-228600" algn="just">
              <a:buAutoNum type="arabicPeriod"/>
            </a:pPr>
            <a:endParaRPr lang="fr-FR" sz="1400" dirty="0" smtClean="0">
              <a:sym typeface="Wingdings"/>
            </a:endParaRPr>
          </a:p>
          <a:p>
            <a:pPr marL="228600" indent="-228600" algn="just">
              <a:buAutoNum type="arabicPeriod"/>
            </a:pPr>
            <a:r>
              <a:rPr lang="fr-FR" sz="1400" dirty="0" smtClean="0"/>
              <a:t>L’égalité est vue comme une problématique isolée, et non transversale. Il n’est donc pas jugé utile de former </a:t>
            </a:r>
            <a:r>
              <a:rPr lang="fr-FR" sz="1400" dirty="0" err="1" smtClean="0"/>
              <a:t>tous·tes</a:t>
            </a:r>
            <a:r>
              <a:rPr lang="fr-FR" sz="1400" dirty="0" smtClean="0"/>
              <a:t> les </a:t>
            </a:r>
            <a:r>
              <a:rPr lang="fr-FR" sz="1400" dirty="0" err="1" smtClean="0"/>
              <a:t>participant·es</a:t>
            </a:r>
            <a:r>
              <a:rPr lang="fr-FR" sz="1400" dirty="0" smtClean="0"/>
              <a:t> au projet </a:t>
            </a:r>
            <a:r>
              <a:rPr lang="fr-FR" sz="1400" dirty="0" err="1" smtClean="0">
                <a:sym typeface="Wingdings"/>
              </a:rPr>
              <a:t></a:t>
            </a:r>
            <a:r>
              <a:rPr lang="fr-FR" sz="1400" dirty="0" smtClean="0">
                <a:sym typeface="Wingdings"/>
              </a:rPr>
              <a:t> </a:t>
            </a:r>
            <a:r>
              <a:rPr lang="fr-FR" sz="1400" dirty="0" err="1" smtClean="0">
                <a:sym typeface="Wingdings"/>
              </a:rPr>
              <a:t>certain·es</a:t>
            </a:r>
            <a:r>
              <a:rPr lang="fr-FR" sz="1400" dirty="0" smtClean="0">
                <a:sym typeface="Wingdings"/>
              </a:rPr>
              <a:t> n’adhèrent pas au principe même d’éducation à l’égalité</a:t>
            </a:r>
          </a:p>
          <a:p>
            <a:pPr marL="0" indent="0" algn="just">
              <a:buNone/>
            </a:pPr>
            <a:endParaRPr lang="fr-FR" sz="1400" dirty="0" smtClean="0">
              <a:sym typeface="Wingdings"/>
            </a:endParaRPr>
          </a:p>
          <a:p>
            <a:pPr marL="0" indent="0" algn="just">
              <a:buNone/>
            </a:pPr>
            <a:endParaRPr lang="fr-FR" sz="1400" dirty="0" smtClean="0">
              <a:sym typeface="Wingdings"/>
            </a:endParaRPr>
          </a:p>
          <a:p>
            <a:pPr marL="0" indent="0" algn="just">
              <a:buNone/>
            </a:pPr>
            <a:endParaRPr lang="fr-FR" sz="1400" dirty="0" smtClean="0">
              <a:sym typeface="Wingdings"/>
            </a:endParaRPr>
          </a:p>
          <a:p>
            <a:pPr marL="0" indent="0" algn="just">
              <a:buNone/>
            </a:pPr>
            <a:endParaRPr lang="fr-FR" sz="1400" dirty="0" smtClean="0">
              <a:sym typeface="Wingdings"/>
            </a:endParaRPr>
          </a:p>
          <a:p>
            <a:pPr marL="0" indent="0" algn="just">
              <a:buNone/>
            </a:pPr>
            <a:endParaRPr lang="fr-FR" sz="1400" dirty="0" smtClean="0">
              <a:sym typeface="Wingdings"/>
            </a:endParaRPr>
          </a:p>
          <a:p>
            <a:pPr marL="0" indent="0" algn="just">
              <a:buNone/>
            </a:pPr>
            <a:endParaRPr lang="fr-FR" sz="1200" dirty="0" smtClean="0"/>
          </a:p>
          <a:p>
            <a:pPr marL="0" indent="0" algn="just">
              <a:buNone/>
            </a:pPr>
            <a:endParaRPr lang="fr-FR" sz="1200" b="1" dirty="0" smtClean="0">
              <a:solidFill>
                <a:schemeClr val="accent5">
                  <a:lumMod val="75000"/>
                </a:schemeClr>
              </a:solidFill>
            </a:endParaRPr>
          </a:p>
          <a:p>
            <a:pPr marL="0" indent="0" algn="just">
              <a:buNone/>
            </a:pPr>
            <a:endParaRPr lang="fr-FR" sz="1200" b="1" dirty="0" smtClean="0">
              <a:solidFill>
                <a:schemeClr val="accent5">
                  <a:lumMod val="75000"/>
                </a:schemeClr>
              </a:solidFill>
            </a:endParaRPr>
          </a:p>
          <a:p>
            <a:pPr marL="0" indent="0" algn="just">
              <a:spcBef>
                <a:spcPts val="0"/>
              </a:spcBef>
              <a:buNone/>
            </a:pPr>
            <a:endParaRPr lang="fr-FR" sz="1200" dirty="0" smtClean="0"/>
          </a:p>
          <a:p>
            <a:pPr algn="just">
              <a:buAutoNum type="arabicPeriod"/>
            </a:pPr>
            <a:endParaRPr lang="fr-FR" sz="1200" dirty="0" smtClean="0"/>
          </a:p>
          <a:p>
            <a:pPr marL="0" indent="0" algn="just">
              <a:buNone/>
            </a:pPr>
            <a:endParaRPr lang="fr-FR" sz="1200" dirty="0" smtClean="0"/>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9"/>
          <p:cNvSpPr/>
          <p:nvPr/>
        </p:nvSpPr>
        <p:spPr>
          <a:xfrm>
            <a:off x="1137048" y="0"/>
            <a:ext cx="6920885" cy="461665"/>
          </a:xfrm>
          <a:prstGeom prst="rect">
            <a:avLst/>
          </a:prstGeom>
        </p:spPr>
        <p:txBody>
          <a:bodyPr wrap="none">
            <a:spAutoFit/>
          </a:bodyPr>
          <a:lstStyle/>
          <a:p>
            <a:pPr algn="ctr"/>
            <a:r>
              <a:rPr lang="fr-FR" sz="2400" b="1" dirty="0" smtClean="0">
                <a:solidFill>
                  <a:srgbClr val="E46C0A"/>
                </a:solidFill>
              </a:rPr>
              <a:t>Apports de l’évaluation : mettre au jour les impensés</a:t>
            </a:r>
            <a:endParaRPr lang="fr-FR" sz="2400" dirty="0" smtClean="0">
              <a:solidFill>
                <a:srgbClr val="E46C0A"/>
              </a:solidFill>
            </a:endParaRPr>
          </a:p>
        </p:txBody>
      </p:sp>
      <p:sp>
        <p:nvSpPr>
          <p:cNvPr id="11" name="ZoneTexte 10"/>
          <p:cNvSpPr txBox="1"/>
          <p:nvPr/>
        </p:nvSpPr>
        <p:spPr>
          <a:xfrm>
            <a:off x="787400" y="4393624"/>
            <a:ext cx="6172200" cy="1169551"/>
          </a:xfrm>
          <a:prstGeom prst="rect">
            <a:avLst/>
          </a:prstGeom>
          <a:noFill/>
          <a:ln>
            <a:solidFill>
              <a:schemeClr val="accent5">
                <a:lumMod val="75000"/>
              </a:schemeClr>
            </a:solidFill>
          </a:ln>
        </p:spPr>
        <p:txBody>
          <a:bodyPr wrap="square" rtlCol="0">
            <a:spAutoFit/>
          </a:bodyPr>
          <a:lstStyle/>
          <a:p>
            <a:r>
              <a:rPr lang="fr-FR" sz="1400" b="1" dirty="0" smtClean="0"/>
              <a:t>Isabelle, professeur de </a:t>
            </a:r>
            <a:r>
              <a:rPr lang="fr-FR" sz="1400" b="1" dirty="0" err="1" smtClean="0"/>
              <a:t>physique-chimie</a:t>
            </a:r>
            <a:r>
              <a:rPr lang="fr-FR" sz="1400" b="1" dirty="0" smtClean="0"/>
              <a:t> </a:t>
            </a:r>
            <a:r>
              <a:rPr lang="fr-FR" sz="1400" dirty="0" smtClean="0"/>
              <a:t>: </a:t>
            </a:r>
          </a:p>
          <a:p>
            <a:r>
              <a:rPr lang="fr-FR" sz="1400" dirty="0" smtClean="0"/>
              <a:t>De me dire que dans les lycées technologiques y’a moins de filles : ça me gêne pas. Je me demande, des fois, je me dis </a:t>
            </a:r>
            <a:r>
              <a:rPr lang="fr-FR" sz="1400" b="1" dirty="0" smtClean="0"/>
              <a:t>“pourquoi on se pose cette question ?”. Y’a un problème ? </a:t>
            </a:r>
            <a:r>
              <a:rPr lang="fr-FR" sz="1400" dirty="0" smtClean="0"/>
              <a:t>Qu’on ait des goûts ? Que globalement les filles s’orientent plus vers des goûts… que les filles aiment plus le rose, est-ce que ça pose un problème ?! </a:t>
            </a:r>
            <a:endParaRPr lang="fr-FR" sz="1400" dirty="0"/>
          </a:p>
        </p:txBody>
      </p:sp>
      <p:sp>
        <p:nvSpPr>
          <p:cNvPr id="14" name="ZoneTexte 13"/>
          <p:cNvSpPr txBox="1"/>
          <p:nvPr/>
        </p:nvSpPr>
        <p:spPr>
          <a:xfrm>
            <a:off x="8057933" y="1"/>
            <a:ext cx="1086069" cy="6801860"/>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Réussites et limites du dispositif</a:t>
            </a:r>
          </a:p>
          <a:p>
            <a:pPr algn="ctr"/>
            <a:endParaRPr lang="fr-FR" sz="1200" b="1" dirty="0" smtClean="0">
              <a:solidFill>
                <a:schemeClr val="bg1"/>
              </a:solidFill>
            </a:endParaRPr>
          </a:p>
          <a:p>
            <a:pPr algn="ctr"/>
            <a:r>
              <a:rPr lang="fr-FR" sz="1200" b="1" dirty="0" smtClean="0">
                <a:solidFill>
                  <a:schemeClr val="bg1"/>
                </a:solidFill>
              </a:rPr>
              <a:t>Apports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5" name="Rectangle 14"/>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contenu 2"/>
          <p:cNvSpPr>
            <a:spLocks noGrp="1"/>
          </p:cNvSpPr>
          <p:nvPr>
            <p:ph idx="1"/>
          </p:nvPr>
        </p:nvSpPr>
        <p:spPr>
          <a:xfrm>
            <a:off x="381000" y="578415"/>
            <a:ext cx="7289799" cy="7409885"/>
          </a:xfrm>
        </p:spPr>
        <p:txBody>
          <a:bodyPr>
            <a:noAutofit/>
          </a:bodyPr>
          <a:lstStyle/>
          <a:p>
            <a:pPr marL="0" indent="0" algn="just">
              <a:buNone/>
            </a:pPr>
            <a:r>
              <a:rPr lang="fr-FR" sz="1800" b="1" dirty="0" smtClean="0">
                <a:solidFill>
                  <a:schemeClr val="accent5">
                    <a:lumMod val="75000"/>
                  </a:schemeClr>
                </a:solidFill>
              </a:rPr>
              <a:t>Les stéréotypes désincarnés  et l’égalité isolée</a:t>
            </a:r>
            <a:endParaRPr lang="fr-FR" sz="1800" b="1" dirty="0" smtClean="0"/>
          </a:p>
          <a:p>
            <a:pPr marL="0" indent="0" algn="just">
              <a:buNone/>
            </a:pPr>
            <a:endParaRPr lang="fr-FR" sz="1400" dirty="0" smtClean="0">
              <a:sym typeface="Wingdings"/>
            </a:endParaRPr>
          </a:p>
          <a:p>
            <a:pPr marL="0" indent="0" algn="just">
              <a:buNone/>
            </a:pPr>
            <a:r>
              <a:rPr lang="fr-FR" sz="1400" dirty="0" smtClean="0">
                <a:sym typeface="Wingdings"/>
              </a:rPr>
              <a:t>3. La sensibilisation reste nécessairement superficielle et ne parvient pas à contrecarrer des explications </a:t>
            </a:r>
            <a:r>
              <a:rPr lang="fr-FR" sz="1400" dirty="0" err="1" smtClean="0">
                <a:sym typeface="Wingdings"/>
              </a:rPr>
              <a:t>essentialisantes</a:t>
            </a:r>
            <a:r>
              <a:rPr lang="fr-FR" sz="1400" dirty="0" smtClean="0">
                <a:sym typeface="Wingdings"/>
              </a:rPr>
              <a:t> des différences, par exemple pour ce qui relève du corps ou du goût :</a:t>
            </a:r>
          </a:p>
          <a:p>
            <a:pPr marL="0" indent="0" algn="just">
              <a:buNone/>
            </a:pPr>
            <a:endParaRPr lang="fr-FR" sz="1400" dirty="0" smtClean="0">
              <a:sym typeface="Wingdings"/>
            </a:endParaRPr>
          </a:p>
          <a:p>
            <a:pPr marL="0" indent="0" algn="just">
              <a:buFont typeface="Wingdings" pitchFamily="-104" charset="2"/>
              <a:buChar char="à"/>
            </a:pPr>
            <a:endParaRPr lang="fr-FR" sz="1400" dirty="0" smtClean="0">
              <a:sym typeface="Wingdings"/>
            </a:endParaRPr>
          </a:p>
          <a:p>
            <a:pPr marL="0" indent="0" algn="just">
              <a:buFont typeface="Wingdings" pitchFamily="-104" charset="2"/>
              <a:buChar char="à"/>
            </a:pPr>
            <a:endParaRPr lang="fr-FR" sz="1400" dirty="0" smtClean="0"/>
          </a:p>
          <a:p>
            <a:pPr marL="0" indent="0" algn="just">
              <a:buNone/>
            </a:pPr>
            <a:endParaRPr lang="fr-FR" sz="1400" dirty="0" smtClean="0"/>
          </a:p>
          <a:p>
            <a:pPr marL="0" indent="0" algn="just">
              <a:buNone/>
            </a:pPr>
            <a:endParaRPr lang="fr-FR" sz="1400" b="1" dirty="0" smtClean="0">
              <a:solidFill>
                <a:schemeClr val="accent5">
                  <a:lumMod val="75000"/>
                </a:schemeClr>
              </a:solidFill>
            </a:endParaRPr>
          </a:p>
          <a:p>
            <a:pPr marL="0" indent="0" algn="just">
              <a:buNone/>
            </a:pPr>
            <a:endParaRPr lang="fr-FR" sz="1400" b="1" dirty="0" smtClean="0">
              <a:solidFill>
                <a:schemeClr val="accent5">
                  <a:lumMod val="75000"/>
                </a:schemeClr>
              </a:solidFill>
            </a:endParaRPr>
          </a:p>
          <a:p>
            <a:pPr marL="0" indent="0" algn="just">
              <a:spcBef>
                <a:spcPts val="0"/>
              </a:spcBef>
              <a:buNone/>
            </a:pPr>
            <a:endParaRPr lang="fr-FR" sz="1400" dirty="0" smtClean="0"/>
          </a:p>
          <a:p>
            <a:pPr algn="just">
              <a:buAutoNum type="arabicPeriod"/>
            </a:pPr>
            <a:endParaRPr lang="fr-FR" sz="1400" dirty="0" smtClean="0"/>
          </a:p>
          <a:p>
            <a:pPr marL="0" indent="0" algn="just">
              <a:buNone/>
            </a:pPr>
            <a:endParaRPr lang="fr-FR" sz="1400" dirty="0" smtClean="0"/>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Titre 1"/>
          <p:cNvSpPr txBox="1">
            <a:spLocks/>
          </p:cNvSpPr>
          <p:nvPr/>
        </p:nvSpPr>
        <p:spPr>
          <a:xfrm>
            <a:off x="381000" y="5832365"/>
            <a:ext cx="7450667" cy="848878"/>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1200" b="1" dirty="0" smtClean="0">
                <a:solidFill>
                  <a:schemeClr val="accent5">
                    <a:lumMod val="75000"/>
                  </a:schemeClr>
                </a:solidFill>
              </a:rPr>
              <a:t>Références</a:t>
            </a:r>
            <a:endParaRPr lang="fr-FR" sz="1200" b="1" dirty="0" smtClean="0">
              <a:solidFill>
                <a:schemeClr val="bg1">
                  <a:lumMod val="65000"/>
                </a:schemeClr>
              </a:solidFill>
            </a:endParaRPr>
          </a:p>
          <a:p>
            <a:pPr algn="l">
              <a:spcAft>
                <a:spcPts val="600"/>
              </a:spcAft>
            </a:pPr>
            <a:r>
              <a:rPr lang="en-US" sz="1200" cap="small" dirty="0" err="1" smtClean="0">
                <a:solidFill>
                  <a:schemeClr val="bg1">
                    <a:lumMod val="50000"/>
                  </a:schemeClr>
                </a:solidFill>
              </a:rPr>
              <a:t>Détrez</a:t>
            </a:r>
            <a:r>
              <a:rPr lang="en-US" sz="1200" cap="small" dirty="0" smtClean="0">
                <a:solidFill>
                  <a:schemeClr val="bg1">
                    <a:lumMod val="50000"/>
                  </a:schemeClr>
                </a:solidFill>
              </a:rPr>
              <a:t> C.</a:t>
            </a:r>
            <a:r>
              <a:rPr lang="en-US" sz="1200" dirty="0" smtClean="0">
                <a:solidFill>
                  <a:schemeClr val="bg1">
                    <a:lumMod val="50000"/>
                  </a:schemeClr>
                </a:solidFill>
              </a:rPr>
              <a:t>, </a:t>
            </a:r>
            <a:r>
              <a:rPr lang="en-US" sz="1200" cap="small" dirty="0" err="1" smtClean="0">
                <a:solidFill>
                  <a:schemeClr val="bg1">
                    <a:lumMod val="50000"/>
                  </a:schemeClr>
                </a:solidFill>
              </a:rPr>
              <a:t>Piluso</a:t>
            </a:r>
            <a:r>
              <a:rPr lang="en-US" sz="1200" cap="small" dirty="0" smtClean="0">
                <a:solidFill>
                  <a:schemeClr val="bg1">
                    <a:lumMod val="50000"/>
                  </a:schemeClr>
                </a:solidFill>
              </a:rPr>
              <a:t> C.</a:t>
            </a:r>
            <a:r>
              <a:rPr lang="en-US" sz="1200" dirty="0" smtClean="0">
                <a:solidFill>
                  <a:schemeClr val="bg1">
                    <a:lumMod val="50000"/>
                  </a:schemeClr>
                </a:solidFill>
              </a:rPr>
              <a:t>, 2014, « La culture </a:t>
            </a:r>
            <a:r>
              <a:rPr lang="en-US" sz="1200" dirty="0" err="1" smtClean="0">
                <a:solidFill>
                  <a:schemeClr val="bg1">
                    <a:lumMod val="50000"/>
                  </a:schemeClr>
                </a:solidFill>
              </a:rPr>
              <a:t>scientifique</a:t>
            </a:r>
            <a:r>
              <a:rPr lang="en-US" sz="1200" dirty="0" smtClean="0">
                <a:solidFill>
                  <a:schemeClr val="bg1">
                    <a:lumMod val="50000"/>
                  </a:schemeClr>
                </a:solidFill>
              </a:rPr>
              <a:t>, </a:t>
            </a:r>
            <a:r>
              <a:rPr lang="en-US" sz="1200" dirty="0" err="1" smtClean="0">
                <a:solidFill>
                  <a:schemeClr val="bg1">
                    <a:lumMod val="50000"/>
                  </a:schemeClr>
                </a:solidFill>
              </a:rPr>
              <a:t>une</a:t>
            </a:r>
            <a:r>
              <a:rPr lang="en-US" sz="1200" dirty="0" smtClean="0">
                <a:solidFill>
                  <a:schemeClr val="bg1">
                    <a:lumMod val="50000"/>
                  </a:schemeClr>
                </a:solidFill>
              </a:rPr>
              <a:t> culture au </a:t>
            </a:r>
            <a:r>
              <a:rPr lang="en-US" sz="1200" dirty="0" err="1" smtClean="0">
                <a:solidFill>
                  <a:schemeClr val="bg1">
                    <a:lumMod val="50000"/>
                  </a:schemeClr>
                </a:solidFill>
              </a:rPr>
              <a:t>masculin</a:t>
            </a:r>
            <a:r>
              <a:rPr lang="en-US" sz="1200" dirty="0" smtClean="0">
                <a:solidFill>
                  <a:schemeClr val="bg1">
                    <a:lumMod val="50000"/>
                  </a:schemeClr>
                </a:solidFill>
              </a:rPr>
              <a:t> », </a:t>
            </a:r>
            <a:r>
              <a:rPr lang="en-US" sz="1200" dirty="0" err="1" smtClean="0">
                <a:solidFill>
                  <a:schemeClr val="bg1">
                    <a:lumMod val="50000"/>
                  </a:schemeClr>
                </a:solidFill>
              </a:rPr>
              <a:t>dans</a:t>
            </a:r>
            <a:r>
              <a:rPr lang="en-US" sz="1200" dirty="0" smtClean="0">
                <a:solidFill>
                  <a:schemeClr val="bg1">
                    <a:lumMod val="50000"/>
                  </a:schemeClr>
                </a:solidFill>
              </a:rPr>
              <a:t> </a:t>
            </a:r>
            <a:r>
              <a:rPr lang="en-US" sz="1200" cap="small" dirty="0" err="1" smtClean="0">
                <a:solidFill>
                  <a:schemeClr val="bg1">
                    <a:lumMod val="50000"/>
                  </a:schemeClr>
                </a:solidFill>
              </a:rPr>
              <a:t>Octobre</a:t>
            </a:r>
            <a:r>
              <a:rPr lang="en-US" sz="1200" cap="small" dirty="0" smtClean="0">
                <a:solidFill>
                  <a:schemeClr val="bg1">
                    <a:lumMod val="50000"/>
                  </a:schemeClr>
                </a:solidFill>
              </a:rPr>
              <a:t> S.</a:t>
            </a:r>
            <a:r>
              <a:rPr lang="en-US" sz="1200" dirty="0" smtClean="0">
                <a:solidFill>
                  <a:schemeClr val="bg1">
                    <a:lumMod val="50000"/>
                  </a:schemeClr>
                </a:solidFill>
              </a:rPr>
              <a:t> (dir.), </a:t>
            </a:r>
            <a:r>
              <a:rPr lang="en-US" sz="1200" i="1" dirty="0" smtClean="0">
                <a:solidFill>
                  <a:schemeClr val="bg1">
                    <a:lumMod val="50000"/>
                  </a:schemeClr>
                </a:solidFill>
              </a:rPr>
              <a:t>Questions de genre, questions de culture</a:t>
            </a:r>
            <a:r>
              <a:rPr lang="en-US" sz="1200" dirty="0" smtClean="0">
                <a:solidFill>
                  <a:schemeClr val="bg1">
                    <a:lumMod val="50000"/>
                  </a:schemeClr>
                </a:solidFill>
              </a:rPr>
              <a:t>, Paris, </a:t>
            </a:r>
            <a:r>
              <a:rPr lang="en-US" sz="1200" dirty="0" err="1" smtClean="0">
                <a:solidFill>
                  <a:schemeClr val="bg1">
                    <a:lumMod val="50000"/>
                  </a:schemeClr>
                </a:solidFill>
              </a:rPr>
              <a:t>Ministère</a:t>
            </a:r>
            <a:r>
              <a:rPr lang="en-US" sz="1200" dirty="0" smtClean="0">
                <a:solidFill>
                  <a:schemeClr val="bg1">
                    <a:lumMod val="50000"/>
                  </a:schemeClr>
                </a:solidFill>
              </a:rPr>
              <a:t> de la Culture – DEPS.</a:t>
            </a:r>
            <a:endParaRPr lang="en-US" sz="1200" dirty="0">
              <a:solidFill>
                <a:schemeClr val="bg1">
                  <a:lumMod val="50000"/>
                </a:schemeClr>
              </a:solidFill>
            </a:endParaRPr>
          </a:p>
        </p:txBody>
      </p:sp>
      <p:sp>
        <p:nvSpPr>
          <p:cNvPr id="10" name="Rectangle 9"/>
          <p:cNvSpPr/>
          <p:nvPr/>
        </p:nvSpPr>
        <p:spPr>
          <a:xfrm>
            <a:off x="1137048" y="0"/>
            <a:ext cx="6920885" cy="461665"/>
          </a:xfrm>
          <a:prstGeom prst="rect">
            <a:avLst/>
          </a:prstGeom>
        </p:spPr>
        <p:txBody>
          <a:bodyPr wrap="none">
            <a:spAutoFit/>
          </a:bodyPr>
          <a:lstStyle/>
          <a:p>
            <a:pPr algn="ctr"/>
            <a:r>
              <a:rPr lang="fr-FR" sz="2400" b="1" dirty="0" smtClean="0">
                <a:solidFill>
                  <a:srgbClr val="E46C0A"/>
                </a:solidFill>
              </a:rPr>
              <a:t>Apports de l’évaluation : mettre au jour les impensés</a:t>
            </a:r>
            <a:endParaRPr lang="fr-FR" sz="2400" dirty="0" smtClean="0">
              <a:solidFill>
                <a:srgbClr val="E46C0A"/>
              </a:solidFill>
            </a:endParaRPr>
          </a:p>
        </p:txBody>
      </p:sp>
      <p:sp>
        <p:nvSpPr>
          <p:cNvPr id="12" name="ZoneTexte 11"/>
          <p:cNvSpPr txBox="1"/>
          <p:nvPr/>
        </p:nvSpPr>
        <p:spPr>
          <a:xfrm>
            <a:off x="381000" y="1803400"/>
            <a:ext cx="3936999" cy="3785651"/>
          </a:xfrm>
          <a:prstGeom prst="rect">
            <a:avLst/>
          </a:prstGeom>
          <a:noFill/>
          <a:ln>
            <a:solidFill>
              <a:schemeClr val="accent5">
                <a:lumMod val="75000"/>
              </a:schemeClr>
            </a:solidFill>
          </a:ln>
        </p:spPr>
        <p:txBody>
          <a:bodyPr wrap="square" rtlCol="0">
            <a:spAutoFit/>
          </a:bodyPr>
          <a:lstStyle/>
          <a:p>
            <a:r>
              <a:rPr lang="fr-FR" sz="1200" b="1" dirty="0" smtClean="0"/>
              <a:t>Mme S. [</a:t>
            </a:r>
            <a:r>
              <a:rPr lang="fr-FR" sz="1200" dirty="0" smtClean="0"/>
              <a:t>employée municipale CDD </a:t>
            </a:r>
            <a:r>
              <a:rPr lang="fr-FR" sz="1200" b="1" dirty="0" smtClean="0"/>
              <a:t>; </a:t>
            </a:r>
            <a:r>
              <a:rPr lang="fr-FR" sz="1200" dirty="0" smtClean="0"/>
              <a:t>ancienne ATSEM] :</a:t>
            </a:r>
          </a:p>
          <a:p>
            <a:r>
              <a:rPr lang="fr-FR" sz="1200" dirty="0" smtClean="0"/>
              <a:t>Moi je suis féministe. Je défends les droits de la femme. Mais y’a des métiers, je trouve que, désolée, c’est pas des métiers pour des femmes, parce que on a pas le même physique. Y’a des métiers, qui sont des métiers de force quoi (…). J’en suis </a:t>
            </a:r>
            <a:r>
              <a:rPr lang="fr-FR" sz="1200" i="1" dirty="0" smtClean="0"/>
              <a:t>convaincue</a:t>
            </a:r>
            <a:r>
              <a:rPr lang="fr-FR" sz="1200" dirty="0" smtClean="0"/>
              <a:t>. Y’a des métiers qui sont faits pour les femmes, et d’autres pour les hommes.</a:t>
            </a:r>
          </a:p>
          <a:p>
            <a:endParaRPr lang="fr-FR" sz="1200" dirty="0" smtClean="0"/>
          </a:p>
          <a:p>
            <a:r>
              <a:rPr lang="fr-FR" sz="1200" dirty="0" smtClean="0"/>
              <a:t>[</a:t>
            </a:r>
            <a:r>
              <a:rPr lang="fr-FR" sz="1200" i="1" dirty="0" smtClean="0"/>
              <a:t>Mme S. n’a jamais eu l’impression que les filles qui voulaient faire des sciences étaient découragées</a:t>
            </a:r>
            <a:r>
              <a:rPr lang="fr-FR" sz="1200" dirty="0" smtClean="0"/>
              <a:t>]</a:t>
            </a:r>
          </a:p>
          <a:p>
            <a:r>
              <a:rPr lang="fr-FR" sz="1200" dirty="0" smtClean="0"/>
              <a:t>C’est elles qui choisissaient. Après, pourquoi, je sais pas. Mais j’ai pas eu l’impression que ce soit les parents qui leur disaient “non, choisissez plutôt ça”. Je pense pas, franchement… (…)) </a:t>
            </a:r>
            <a:r>
              <a:rPr lang="fr-FR" sz="1200" b="1" dirty="0" smtClean="0"/>
              <a:t>même scientifiquement, si on veut vraiment chercher… on voit bien que dans la façon d’être un garçon ou une fille, c’est par forcément lié à la façon d’être éduqué !</a:t>
            </a:r>
            <a:r>
              <a:rPr lang="fr-FR" sz="1200" dirty="0" smtClean="0"/>
              <a:t> (…) Et </a:t>
            </a:r>
            <a:r>
              <a:rPr lang="fr-FR" sz="1200" b="1" dirty="0" smtClean="0"/>
              <a:t>il faut que l’école elle arrête d’être focalisée sur l’égalité </a:t>
            </a:r>
            <a:r>
              <a:rPr lang="fr-FR" sz="1200" b="1" dirty="0" err="1" smtClean="0"/>
              <a:t>garçons-filles</a:t>
            </a:r>
            <a:r>
              <a:rPr lang="fr-FR" sz="1200" b="1" dirty="0" smtClean="0"/>
              <a:t> comme si c’était un enjeu</a:t>
            </a:r>
            <a:r>
              <a:rPr lang="fr-FR" sz="1200" dirty="0" smtClean="0"/>
              <a:t>… je sais pas moi, on aurait dit une question de vie ou de mort !</a:t>
            </a:r>
            <a:endParaRPr lang="fr-FR" sz="1200" dirty="0"/>
          </a:p>
        </p:txBody>
      </p:sp>
      <p:sp>
        <p:nvSpPr>
          <p:cNvPr id="14" name="ZoneTexte 13"/>
          <p:cNvSpPr txBox="1"/>
          <p:nvPr/>
        </p:nvSpPr>
        <p:spPr>
          <a:xfrm>
            <a:off x="4864100" y="2019300"/>
            <a:ext cx="2806698" cy="2492990"/>
          </a:xfrm>
          <a:prstGeom prst="rect">
            <a:avLst/>
          </a:prstGeom>
          <a:noFill/>
          <a:ln>
            <a:solidFill>
              <a:schemeClr val="accent5">
                <a:lumMod val="75000"/>
              </a:schemeClr>
            </a:solidFill>
          </a:ln>
        </p:spPr>
        <p:txBody>
          <a:bodyPr wrap="square" rtlCol="0">
            <a:spAutoFit/>
          </a:bodyPr>
          <a:lstStyle/>
          <a:p>
            <a:r>
              <a:rPr lang="fr-FR" sz="1200" b="1" dirty="0" smtClean="0"/>
              <a:t>Isabelle, enseignante en </a:t>
            </a:r>
            <a:r>
              <a:rPr lang="fr-FR" sz="1200" b="1" dirty="0" err="1" smtClean="0"/>
              <a:t>physique-chimie</a:t>
            </a:r>
            <a:r>
              <a:rPr lang="fr-FR" sz="1200" b="1" dirty="0" smtClean="0"/>
              <a:t> </a:t>
            </a:r>
            <a:r>
              <a:rPr lang="fr-FR" sz="1200" dirty="0" smtClean="0"/>
              <a:t>: On a jamais interdit à une fille de faire des études de plomberie ! Ça n’a jamais été interdit ! Et je suis pas sûre qu’il y ait beaucoup filles qui aient envie et qui se l’interdisent ! (…) Enfin pourquoi stigmatiser les filles parce qu’elles aiment le rose ? C’est pas un problème ! Moi, pour moi, y’a… tu vois… </a:t>
            </a:r>
            <a:r>
              <a:rPr lang="fr-FR" sz="1200" b="1" dirty="0" smtClean="0"/>
              <a:t>après y’a, peut-être qu’il y a dans des milieux ou c’est beaucoup plus… beaucoup plus fermé, hein, je sais pas </a:t>
            </a:r>
            <a:endParaRPr lang="fr-FR" sz="1200" dirty="0" smtClean="0"/>
          </a:p>
          <a:p>
            <a:endParaRPr lang="fr-FR" sz="1200" dirty="0"/>
          </a:p>
        </p:txBody>
      </p:sp>
      <p:sp>
        <p:nvSpPr>
          <p:cNvPr id="15" name="ZoneTexte 14"/>
          <p:cNvSpPr txBox="1"/>
          <p:nvPr/>
        </p:nvSpPr>
        <p:spPr>
          <a:xfrm>
            <a:off x="8057933" y="1"/>
            <a:ext cx="1086069" cy="6801860"/>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Réussites et limites du dispositif</a:t>
            </a:r>
          </a:p>
          <a:p>
            <a:pPr algn="ctr"/>
            <a:endParaRPr lang="fr-FR" sz="1200" b="1" dirty="0" smtClean="0">
              <a:solidFill>
                <a:schemeClr val="bg1"/>
              </a:solidFill>
            </a:endParaRPr>
          </a:p>
          <a:p>
            <a:pPr algn="ctr"/>
            <a:r>
              <a:rPr lang="fr-FR" sz="1200" b="1" dirty="0" smtClean="0">
                <a:solidFill>
                  <a:schemeClr val="bg1"/>
                </a:solidFill>
              </a:rPr>
              <a:t>Apports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6" name="Rectangle 15"/>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6922783"/>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bg1"/>
                  </a:solidFill>
                </a:rPr>
                <a:t>Introduction</a:t>
              </a: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6274572" y="1"/>
            <a:ext cx="1783361" cy="461665"/>
          </a:xfrm>
          <a:prstGeom prst="rect">
            <a:avLst/>
          </a:prstGeom>
        </p:spPr>
        <p:txBody>
          <a:bodyPr wrap="none">
            <a:spAutoFit/>
          </a:bodyPr>
          <a:lstStyle/>
          <a:p>
            <a:pPr algn="ctr"/>
            <a:r>
              <a:rPr lang="en-US" sz="2400" b="1" dirty="0" smtClean="0">
                <a:solidFill>
                  <a:srgbClr val="E46C0A"/>
                </a:solidFill>
              </a:rPr>
              <a:t>Introduction</a:t>
            </a:r>
            <a:endParaRPr lang="en-US" sz="2400" dirty="0" smtClean="0">
              <a:solidFill>
                <a:srgbClr val="E46C0A"/>
              </a:solidFill>
            </a:endParaRPr>
          </a:p>
        </p:txBody>
      </p:sp>
      <p:sp>
        <p:nvSpPr>
          <p:cNvPr id="2" name="ZoneTexte 1"/>
          <p:cNvSpPr txBox="1"/>
          <p:nvPr/>
        </p:nvSpPr>
        <p:spPr>
          <a:xfrm>
            <a:off x="469900" y="944602"/>
            <a:ext cx="6942926" cy="369332"/>
          </a:xfrm>
          <a:prstGeom prst="rect">
            <a:avLst/>
          </a:prstGeom>
          <a:noFill/>
        </p:spPr>
        <p:txBody>
          <a:bodyPr wrap="none" rtlCol="0">
            <a:spAutoFit/>
          </a:bodyPr>
          <a:lstStyle/>
          <a:p>
            <a:r>
              <a:rPr lang="fr-FR" b="1" dirty="0" smtClean="0">
                <a:solidFill>
                  <a:schemeClr val="accent5">
                    <a:lumMod val="75000"/>
                  </a:schemeClr>
                </a:solidFill>
              </a:rPr>
              <a:t>Axe 3 - « modes d’évaluation et de jugement des dispositifs scolaires »</a:t>
            </a:r>
            <a:endParaRPr lang="fr-FR" b="1" dirty="0">
              <a:solidFill>
                <a:schemeClr val="accent5">
                  <a:lumMod val="75000"/>
                </a:schemeClr>
              </a:solidFill>
            </a:endParaRPr>
          </a:p>
        </p:txBody>
      </p:sp>
      <p:sp>
        <p:nvSpPr>
          <p:cNvPr id="3" name="ZoneTexte 2"/>
          <p:cNvSpPr txBox="1"/>
          <p:nvPr/>
        </p:nvSpPr>
        <p:spPr>
          <a:xfrm>
            <a:off x="3359523" y="2090001"/>
            <a:ext cx="3536577" cy="584776"/>
          </a:xfrm>
          <a:prstGeom prst="rect">
            <a:avLst/>
          </a:prstGeom>
          <a:noFill/>
        </p:spPr>
        <p:txBody>
          <a:bodyPr wrap="square" rtlCol="0">
            <a:spAutoFit/>
          </a:bodyPr>
          <a:lstStyle/>
          <a:p>
            <a:pPr algn="ctr"/>
            <a:r>
              <a:rPr lang="fr-FR" sz="1600" b="1" dirty="0" smtClean="0">
                <a:solidFill>
                  <a:schemeClr val="accent6">
                    <a:lumMod val="75000"/>
                  </a:schemeClr>
                </a:solidFill>
              </a:rPr>
              <a:t>« dynamiques de jugement et d’évaluation alternatives »</a:t>
            </a:r>
            <a:endParaRPr lang="fr-FR" sz="1600" b="1" dirty="0">
              <a:solidFill>
                <a:schemeClr val="accent6">
                  <a:lumMod val="75000"/>
                </a:schemeClr>
              </a:solidFill>
            </a:endParaRPr>
          </a:p>
        </p:txBody>
      </p:sp>
      <p:sp>
        <p:nvSpPr>
          <p:cNvPr id="4" name="ZoneTexte 3"/>
          <p:cNvSpPr txBox="1"/>
          <p:nvPr/>
        </p:nvSpPr>
        <p:spPr>
          <a:xfrm>
            <a:off x="469900" y="1969005"/>
            <a:ext cx="2438400" cy="1077218"/>
          </a:xfrm>
          <a:prstGeom prst="rect">
            <a:avLst/>
          </a:prstGeom>
          <a:noFill/>
        </p:spPr>
        <p:txBody>
          <a:bodyPr wrap="square" rtlCol="0">
            <a:spAutoFit/>
          </a:bodyPr>
          <a:lstStyle/>
          <a:p>
            <a:pPr algn="ctr"/>
            <a:r>
              <a:rPr lang="fr-FR" sz="1600" dirty="0"/>
              <a:t>g</a:t>
            </a:r>
            <a:r>
              <a:rPr lang="fr-FR" sz="1600" dirty="0" smtClean="0"/>
              <a:t>randes enquêtes statistiques </a:t>
            </a:r>
            <a:r>
              <a:rPr lang="fr-FR" sz="1600" dirty="0"/>
              <a:t>nationales et internationales </a:t>
            </a:r>
          </a:p>
          <a:p>
            <a:endParaRPr lang="fr-FR" sz="1600" dirty="0"/>
          </a:p>
        </p:txBody>
      </p:sp>
      <p:cxnSp>
        <p:nvCxnSpPr>
          <p:cNvPr id="11" name="Connecteur droit avec flèche 10"/>
          <p:cNvCxnSpPr/>
          <p:nvPr/>
        </p:nvCxnSpPr>
        <p:spPr>
          <a:xfrm flipH="1">
            <a:off x="1955800" y="1409700"/>
            <a:ext cx="533400" cy="578701"/>
          </a:xfrm>
          <a:prstGeom prst="straightConnector1">
            <a:avLst/>
          </a:prstGeom>
          <a:ln>
            <a:solidFill>
              <a:srgbClr val="31859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a:off x="4114800" y="1409700"/>
            <a:ext cx="609600" cy="578701"/>
          </a:xfrm>
          <a:prstGeom prst="straightConnector1">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6832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contenu 2"/>
          <p:cNvSpPr>
            <a:spLocks noGrp="1"/>
          </p:cNvSpPr>
          <p:nvPr>
            <p:ph idx="1"/>
          </p:nvPr>
        </p:nvSpPr>
        <p:spPr>
          <a:xfrm>
            <a:off x="533401" y="673100"/>
            <a:ext cx="6908799" cy="4380369"/>
          </a:xfrm>
        </p:spPr>
        <p:txBody>
          <a:bodyPr>
            <a:noAutofit/>
          </a:bodyPr>
          <a:lstStyle/>
          <a:p>
            <a:pPr marL="0" indent="0" algn="just">
              <a:buNone/>
            </a:pPr>
            <a:r>
              <a:rPr lang="fr-FR" sz="1800" b="1" dirty="0" smtClean="0">
                <a:solidFill>
                  <a:schemeClr val="accent5">
                    <a:lumMod val="75000"/>
                  </a:schemeClr>
                </a:solidFill>
              </a:rPr>
              <a:t>L’</a:t>
            </a:r>
            <a:r>
              <a:rPr lang="fr-FR" sz="1800" b="1" dirty="0" err="1" smtClean="0">
                <a:solidFill>
                  <a:schemeClr val="accent5">
                    <a:lumMod val="75000"/>
                  </a:schemeClr>
                </a:solidFill>
              </a:rPr>
              <a:t>altérisation</a:t>
            </a:r>
            <a:r>
              <a:rPr lang="fr-FR" sz="1800" b="1" dirty="0" smtClean="0">
                <a:solidFill>
                  <a:schemeClr val="accent5">
                    <a:lumMod val="75000"/>
                  </a:schemeClr>
                </a:solidFill>
              </a:rPr>
              <a:t> du sexisme</a:t>
            </a:r>
          </a:p>
          <a:p>
            <a:pPr marL="0" indent="0" algn="just">
              <a:buNone/>
            </a:pPr>
            <a:endParaRPr lang="fr-FR" sz="1600" b="1" dirty="0" smtClean="0"/>
          </a:p>
          <a:p>
            <a:pPr marL="0" indent="0" algn="just">
              <a:buNone/>
            </a:pPr>
            <a:r>
              <a:rPr lang="fr-FR" sz="1600" dirty="0" smtClean="0"/>
              <a:t>Présupposé implicite : les représentations et traitements inégalitaires des hommes et des femmes seraient surtout le fait des familles milieux populaires et musulmanes. </a:t>
            </a:r>
          </a:p>
          <a:p>
            <a:pPr marL="0" indent="0" algn="just">
              <a:buNone/>
            </a:pPr>
            <a:endParaRPr lang="fr-FR" sz="1600" b="1" dirty="0" smtClean="0"/>
          </a:p>
          <a:p>
            <a:pPr marL="0" indent="0" algn="just">
              <a:buNone/>
            </a:pPr>
            <a:r>
              <a:rPr lang="fr-FR" sz="1600" b="1" dirty="0" smtClean="0"/>
              <a:t>Et l’égalité </a:t>
            </a:r>
            <a:r>
              <a:rPr lang="fr-FR" sz="1600" b="1" i="1" dirty="0" smtClean="0"/>
              <a:t>sociale</a:t>
            </a:r>
            <a:r>
              <a:rPr lang="fr-FR" sz="1600" b="1" dirty="0" smtClean="0"/>
              <a:t> ?</a:t>
            </a:r>
            <a:r>
              <a:rPr lang="fr-FR" sz="1600" dirty="0" smtClean="0"/>
              <a:t> </a:t>
            </a:r>
          </a:p>
          <a:p>
            <a:pPr marL="0" indent="0" algn="just">
              <a:buNone/>
            </a:pPr>
            <a:r>
              <a:rPr lang="fr-FR" sz="1600" dirty="0" smtClean="0"/>
              <a:t>La classe sociale est davantage discriminante que le sexe dans la réussite en sciences et l’accès aux professions scientifiques </a:t>
            </a:r>
            <a:r>
              <a:rPr lang="fr-FR" sz="1600" dirty="0" smtClean="0">
                <a:solidFill>
                  <a:schemeClr val="bg1">
                    <a:lumMod val="65000"/>
                  </a:schemeClr>
                </a:solidFill>
              </a:rPr>
              <a:t>(</a:t>
            </a:r>
            <a:r>
              <a:rPr lang="fr-FR" sz="1600" cap="small" dirty="0" smtClean="0">
                <a:solidFill>
                  <a:schemeClr val="bg1">
                    <a:lumMod val="65000"/>
                  </a:schemeClr>
                </a:solidFill>
              </a:rPr>
              <a:t>Merle, 2002 ; OCDE</a:t>
            </a:r>
            <a:r>
              <a:rPr lang="fr-FR" sz="1600" dirty="0" smtClean="0">
                <a:solidFill>
                  <a:schemeClr val="bg1">
                    <a:lumMod val="65000"/>
                  </a:schemeClr>
                </a:solidFill>
              </a:rPr>
              <a:t>, 2013) </a:t>
            </a:r>
            <a:r>
              <a:rPr lang="fr-FR" sz="1600" dirty="0" smtClean="0"/>
              <a:t>mais cette inégalité est moins visible, car moins observée.</a:t>
            </a:r>
            <a:br>
              <a:rPr lang="fr-FR" sz="1600" dirty="0" smtClean="0"/>
            </a:br>
            <a:endParaRPr lang="fr-FR" sz="1600" dirty="0" smtClean="0"/>
          </a:p>
          <a:p>
            <a:pPr marL="0" indent="0" algn="just">
              <a:buNone/>
            </a:pPr>
            <a:r>
              <a:rPr lang="fr-FR" sz="1600" dirty="0" smtClean="0"/>
              <a:t>Le projet TES s’inscrit dans un contexte scolaire qui (</a:t>
            </a:r>
            <a:r>
              <a:rPr lang="fr-FR" sz="1600" dirty="0" err="1" smtClean="0"/>
              <a:t>re</a:t>
            </a:r>
            <a:r>
              <a:rPr lang="fr-FR" sz="1600" dirty="0" smtClean="0"/>
              <a:t>)produit des inégalités sociales et n’y échappe pas. Ex : l’identification des garçons de milieux populaires à des travailleurs manuels plutôt qu’à des scientifiques.</a:t>
            </a:r>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Titre 1"/>
          <p:cNvSpPr txBox="1">
            <a:spLocks/>
          </p:cNvSpPr>
          <p:nvPr/>
        </p:nvSpPr>
        <p:spPr>
          <a:xfrm>
            <a:off x="393700" y="4724400"/>
            <a:ext cx="7450667" cy="1906044"/>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1200" b="1" dirty="0" smtClean="0">
                <a:solidFill>
                  <a:schemeClr val="accent5">
                    <a:lumMod val="75000"/>
                  </a:schemeClr>
                </a:solidFill>
              </a:rPr>
              <a:t>Références</a:t>
            </a:r>
          </a:p>
          <a:p>
            <a:pPr algn="l">
              <a:spcAft>
                <a:spcPts val="600"/>
              </a:spcAft>
            </a:pPr>
            <a:r>
              <a:rPr lang="fr-FR" sz="1200" cap="small" dirty="0" smtClean="0">
                <a:solidFill>
                  <a:srgbClr val="A6A6A6"/>
                </a:solidFill>
              </a:rPr>
              <a:t>OCDE</a:t>
            </a:r>
            <a:r>
              <a:rPr lang="fr-FR" sz="1200" dirty="0" smtClean="0">
                <a:solidFill>
                  <a:srgbClr val="A6A6A6"/>
                </a:solidFill>
              </a:rPr>
              <a:t>, 2013, </a:t>
            </a:r>
            <a:r>
              <a:rPr lang="fr-FR" sz="1200" i="1" dirty="0" smtClean="0">
                <a:solidFill>
                  <a:srgbClr val="A6A6A6"/>
                </a:solidFill>
              </a:rPr>
              <a:t>PISA 2012 : L’équité au service de l’excellence (Volume II)</a:t>
            </a:r>
            <a:r>
              <a:rPr lang="fr-FR" sz="1200" dirty="0" smtClean="0">
                <a:solidFill>
                  <a:srgbClr val="A6A6A6"/>
                </a:solidFill>
              </a:rPr>
              <a:t>, OECD </a:t>
            </a:r>
            <a:r>
              <a:rPr lang="fr-FR" sz="1200" dirty="0" err="1" smtClean="0">
                <a:solidFill>
                  <a:srgbClr val="A6A6A6"/>
                </a:solidFill>
              </a:rPr>
              <a:t>Publishing</a:t>
            </a:r>
            <a:r>
              <a:rPr lang="fr-FR" sz="1200" dirty="0" smtClean="0">
                <a:solidFill>
                  <a:srgbClr val="A6A6A6"/>
                </a:solidFill>
              </a:rPr>
              <a:t>.</a:t>
            </a:r>
            <a:endParaRPr lang="fr-FR" sz="1200" b="1" dirty="0" smtClean="0">
              <a:solidFill>
                <a:srgbClr val="A6A6A6"/>
              </a:solidFill>
            </a:endParaRPr>
          </a:p>
          <a:p>
            <a:pPr algn="l">
              <a:spcAft>
                <a:spcPts val="600"/>
              </a:spcAft>
            </a:pPr>
            <a:r>
              <a:rPr lang="en-US" sz="1200" cap="small" dirty="0" err="1" smtClean="0">
                <a:solidFill>
                  <a:srgbClr val="A6A6A6"/>
                </a:solidFill>
              </a:rPr>
              <a:t>Masséi</a:t>
            </a:r>
            <a:r>
              <a:rPr lang="en-US" sz="1200" cap="small" dirty="0" smtClean="0">
                <a:solidFill>
                  <a:srgbClr val="A6A6A6"/>
                </a:solidFill>
              </a:rPr>
              <a:t>, S.</a:t>
            </a:r>
            <a:r>
              <a:rPr lang="en-US" sz="1200" dirty="0" smtClean="0">
                <a:solidFill>
                  <a:srgbClr val="A6A6A6"/>
                </a:solidFill>
              </a:rPr>
              <a:t>, </a:t>
            </a:r>
            <a:r>
              <a:rPr lang="en-US" sz="1200" cap="small" dirty="0" smtClean="0">
                <a:solidFill>
                  <a:srgbClr val="A6A6A6"/>
                </a:solidFill>
              </a:rPr>
              <a:t>2016 </a:t>
            </a:r>
            <a:r>
              <a:rPr lang="en-US" sz="1200" dirty="0" smtClean="0">
                <a:solidFill>
                  <a:srgbClr val="A6A6A6"/>
                </a:solidFill>
              </a:rPr>
              <a:t>[</a:t>
            </a:r>
            <a:r>
              <a:rPr lang="en-US" sz="1200" dirty="0" err="1" smtClean="0">
                <a:solidFill>
                  <a:srgbClr val="A6A6A6"/>
                </a:solidFill>
              </a:rPr>
              <a:t>à</a:t>
            </a:r>
            <a:r>
              <a:rPr lang="en-US" sz="1200" dirty="0" smtClean="0">
                <a:solidFill>
                  <a:srgbClr val="A6A6A6"/>
                </a:solidFill>
              </a:rPr>
              <a:t> </a:t>
            </a:r>
            <a:r>
              <a:rPr lang="en-US" sz="1200" dirty="0" err="1" smtClean="0">
                <a:solidFill>
                  <a:srgbClr val="A6A6A6"/>
                </a:solidFill>
              </a:rPr>
              <a:t>paraître</a:t>
            </a:r>
            <a:r>
              <a:rPr lang="en-US" sz="1200" dirty="0" smtClean="0">
                <a:solidFill>
                  <a:srgbClr val="A6A6A6"/>
                </a:solidFill>
              </a:rPr>
              <a:t>] « </a:t>
            </a:r>
            <a:r>
              <a:rPr lang="fr-FR" sz="1200" dirty="0" smtClean="0">
                <a:solidFill>
                  <a:srgbClr val="A6A6A6"/>
                </a:solidFill>
              </a:rPr>
              <a:t>Le genre, une </a:t>
            </a:r>
            <a:r>
              <a:rPr lang="fr-FR" sz="1200" dirty="0" err="1" smtClean="0">
                <a:solidFill>
                  <a:srgbClr val="A6A6A6"/>
                </a:solidFill>
              </a:rPr>
              <a:t>catégorie</a:t>
            </a:r>
            <a:r>
              <a:rPr lang="fr-FR" sz="1200" dirty="0" smtClean="0">
                <a:solidFill>
                  <a:srgbClr val="A6A6A6"/>
                </a:solidFill>
              </a:rPr>
              <a:t> utile de distinction sociale. À propos des actions de sensibilisation </a:t>
            </a:r>
            <a:r>
              <a:rPr lang="fr-FR" sz="1200" dirty="0" err="1" smtClean="0">
                <a:solidFill>
                  <a:srgbClr val="A6A6A6"/>
                </a:solidFill>
              </a:rPr>
              <a:t>à</a:t>
            </a:r>
            <a:r>
              <a:rPr lang="fr-FR" sz="1200" dirty="0" smtClean="0">
                <a:solidFill>
                  <a:srgbClr val="A6A6A6"/>
                </a:solidFill>
              </a:rPr>
              <a:t> l'</a:t>
            </a:r>
            <a:r>
              <a:rPr lang="fr-FR" sz="1200" dirty="0" err="1" smtClean="0">
                <a:solidFill>
                  <a:srgbClr val="A6A6A6"/>
                </a:solidFill>
              </a:rPr>
              <a:t>égalité</a:t>
            </a:r>
            <a:r>
              <a:rPr lang="fr-FR" sz="1200" dirty="0" smtClean="0">
                <a:solidFill>
                  <a:srgbClr val="A6A6A6"/>
                </a:solidFill>
              </a:rPr>
              <a:t> entre les sexes en milieu scolaire.</a:t>
            </a:r>
            <a:r>
              <a:rPr lang="fr-FR" sz="1200" cap="small" dirty="0" smtClean="0">
                <a:solidFill>
                  <a:srgbClr val="A6A6A6"/>
                </a:solidFill>
              </a:rPr>
              <a:t> </a:t>
            </a:r>
          </a:p>
          <a:p>
            <a:pPr algn="l">
              <a:spcAft>
                <a:spcPts val="600"/>
              </a:spcAft>
            </a:pPr>
            <a:r>
              <a:rPr lang="fr-FR" sz="1200" cap="small" dirty="0" smtClean="0">
                <a:solidFill>
                  <a:srgbClr val="A6A6A6"/>
                </a:solidFill>
              </a:rPr>
              <a:t>Merle P.</a:t>
            </a:r>
            <a:r>
              <a:rPr lang="fr-FR" sz="1200" dirty="0" smtClean="0">
                <a:solidFill>
                  <a:srgbClr val="A6A6A6"/>
                </a:solidFill>
              </a:rPr>
              <a:t>, 2002, </a:t>
            </a:r>
            <a:r>
              <a:rPr lang="fr-FR" sz="1200" i="1" dirty="0" smtClean="0">
                <a:solidFill>
                  <a:srgbClr val="A6A6A6"/>
                </a:solidFill>
              </a:rPr>
              <a:t>La démocratisation de l’enseignement</a:t>
            </a:r>
            <a:r>
              <a:rPr lang="fr-FR" sz="1200" dirty="0" smtClean="0">
                <a:solidFill>
                  <a:srgbClr val="A6A6A6"/>
                </a:solidFill>
              </a:rPr>
              <a:t>, Paris, La Découverte.</a:t>
            </a:r>
            <a:r>
              <a:rPr lang="fr-FR" sz="1200" dirty="0" smtClean="0"/>
              <a:t> </a:t>
            </a:r>
            <a:endParaRPr lang="fr-FR" sz="1200" dirty="0" smtClean="0">
              <a:solidFill>
                <a:srgbClr val="A6A6A6"/>
              </a:solidFill>
            </a:endParaRPr>
          </a:p>
          <a:p>
            <a:pPr algn="l">
              <a:spcAft>
                <a:spcPts val="600"/>
              </a:spcAft>
            </a:pPr>
            <a:r>
              <a:rPr lang="fr-FR" sz="1200" cap="small" dirty="0" err="1" smtClean="0">
                <a:solidFill>
                  <a:srgbClr val="A6A6A6"/>
                </a:solidFill>
              </a:rPr>
              <a:t>Perronnet</a:t>
            </a:r>
            <a:r>
              <a:rPr lang="fr-FR" sz="1200" cap="small" dirty="0" smtClean="0">
                <a:solidFill>
                  <a:srgbClr val="A6A6A6"/>
                </a:solidFill>
              </a:rPr>
              <a:t> C., 2017 </a:t>
            </a:r>
            <a:r>
              <a:rPr lang="fr-FR" sz="1200" dirty="0" smtClean="0">
                <a:solidFill>
                  <a:srgbClr val="A6A6A6"/>
                </a:solidFill>
              </a:rPr>
              <a:t>[à paraître] « “Le genre est-il un </a:t>
            </a:r>
            <a:r>
              <a:rPr lang="fr-FR" sz="1200" dirty="0" err="1" smtClean="0">
                <a:solidFill>
                  <a:srgbClr val="A6A6A6"/>
                </a:solidFill>
              </a:rPr>
              <a:t>cache-race</a:t>
            </a:r>
            <a:r>
              <a:rPr lang="fr-FR" sz="1200" dirty="0" smtClean="0">
                <a:solidFill>
                  <a:srgbClr val="A6A6A6"/>
                </a:solidFill>
              </a:rPr>
              <a:t> ?” Intersections entre genre, classe sociale et “race” dans l’analyse sociologique d’un projet éducatif sur “l’égalité </a:t>
            </a:r>
            <a:r>
              <a:rPr lang="fr-FR" sz="1200" dirty="0" err="1" smtClean="0">
                <a:solidFill>
                  <a:srgbClr val="A6A6A6"/>
                </a:solidFill>
              </a:rPr>
              <a:t>filles-garçons</a:t>
            </a:r>
            <a:r>
              <a:rPr lang="fr-FR" sz="1200" dirty="0" smtClean="0">
                <a:solidFill>
                  <a:srgbClr val="A6A6A6"/>
                </a:solidFill>
              </a:rPr>
              <a:t>” en sciences », in </a:t>
            </a:r>
            <a:r>
              <a:rPr lang="fr-FR" sz="1200" dirty="0" err="1" smtClean="0">
                <a:solidFill>
                  <a:srgbClr val="A6A6A6"/>
                </a:solidFill>
              </a:rPr>
              <a:t>GenERe</a:t>
            </a:r>
            <a:r>
              <a:rPr lang="fr-FR" sz="1200" dirty="0" smtClean="0">
                <a:solidFill>
                  <a:srgbClr val="A6A6A6"/>
                </a:solidFill>
              </a:rPr>
              <a:t> (</a:t>
            </a:r>
            <a:r>
              <a:rPr lang="fr-FR" sz="1200" dirty="0" err="1" smtClean="0">
                <a:solidFill>
                  <a:srgbClr val="A6A6A6"/>
                </a:solidFill>
              </a:rPr>
              <a:t>dir</a:t>
            </a:r>
            <a:r>
              <a:rPr lang="fr-FR" sz="1200" dirty="0" smtClean="0">
                <a:solidFill>
                  <a:srgbClr val="A6A6A6"/>
                </a:solidFill>
              </a:rPr>
              <a:t>.), </a:t>
            </a:r>
            <a:r>
              <a:rPr lang="fr-FR" sz="1200" i="1" dirty="0" smtClean="0">
                <a:solidFill>
                  <a:srgbClr val="A6A6A6"/>
                </a:solidFill>
              </a:rPr>
              <a:t>Le(s) genre(s). Définitions, modèles, épistémologie</a:t>
            </a:r>
            <a:r>
              <a:rPr lang="fr-FR" sz="1200" dirty="0" smtClean="0">
                <a:solidFill>
                  <a:srgbClr val="A6A6A6"/>
                </a:solidFill>
              </a:rPr>
              <a:t>, ENS Éditions.</a:t>
            </a:r>
            <a:endParaRPr lang="en-US" sz="1200" dirty="0">
              <a:solidFill>
                <a:schemeClr val="bg1">
                  <a:lumMod val="50000"/>
                </a:schemeClr>
              </a:solidFill>
            </a:endParaRPr>
          </a:p>
        </p:txBody>
      </p:sp>
      <p:sp>
        <p:nvSpPr>
          <p:cNvPr id="10" name="Rectangle 9"/>
          <p:cNvSpPr/>
          <p:nvPr/>
        </p:nvSpPr>
        <p:spPr>
          <a:xfrm>
            <a:off x="1137048" y="0"/>
            <a:ext cx="6920885" cy="461665"/>
          </a:xfrm>
          <a:prstGeom prst="rect">
            <a:avLst/>
          </a:prstGeom>
        </p:spPr>
        <p:txBody>
          <a:bodyPr wrap="none">
            <a:spAutoFit/>
          </a:bodyPr>
          <a:lstStyle/>
          <a:p>
            <a:pPr algn="ctr"/>
            <a:r>
              <a:rPr lang="fr-FR" sz="2400" b="1" dirty="0" smtClean="0">
                <a:solidFill>
                  <a:srgbClr val="E46C0A"/>
                </a:solidFill>
              </a:rPr>
              <a:t>Apports de l’évaluation : mettre au jour les impensés</a:t>
            </a:r>
            <a:endParaRPr lang="fr-FR" sz="2400" dirty="0" smtClean="0">
              <a:solidFill>
                <a:srgbClr val="E46C0A"/>
              </a:solidFill>
            </a:endParaRPr>
          </a:p>
        </p:txBody>
      </p:sp>
      <p:sp>
        <p:nvSpPr>
          <p:cNvPr id="11" name="ZoneTexte 10"/>
          <p:cNvSpPr txBox="1"/>
          <p:nvPr/>
        </p:nvSpPr>
        <p:spPr>
          <a:xfrm>
            <a:off x="8057933" y="1"/>
            <a:ext cx="1086069" cy="6801860"/>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Réussites et limites du dispositif</a:t>
            </a:r>
          </a:p>
          <a:p>
            <a:pPr algn="ctr"/>
            <a:endParaRPr lang="fr-FR" sz="1200" b="1" dirty="0" smtClean="0">
              <a:solidFill>
                <a:schemeClr val="bg1"/>
              </a:solidFill>
            </a:endParaRPr>
          </a:p>
          <a:p>
            <a:pPr algn="ctr"/>
            <a:r>
              <a:rPr lang="fr-FR" sz="1200" b="1" dirty="0" smtClean="0">
                <a:solidFill>
                  <a:schemeClr val="bg1"/>
                </a:solidFill>
              </a:rPr>
              <a:t>Apports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2" name="Rectangle 11"/>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6481209" y="0"/>
            <a:ext cx="1576724" cy="461665"/>
          </a:xfrm>
          <a:prstGeom prst="rect">
            <a:avLst/>
          </a:prstGeom>
        </p:spPr>
        <p:txBody>
          <a:bodyPr wrap="none">
            <a:spAutoFit/>
          </a:bodyPr>
          <a:lstStyle/>
          <a:p>
            <a:pPr algn="ctr"/>
            <a:r>
              <a:rPr lang="fr-FR" sz="2400" b="1" dirty="0" smtClean="0">
                <a:solidFill>
                  <a:srgbClr val="E46C0A"/>
                </a:solidFill>
              </a:rPr>
              <a:t>Conclusion</a:t>
            </a:r>
            <a:endParaRPr lang="fr-FR" sz="2400" dirty="0" smtClean="0">
              <a:solidFill>
                <a:srgbClr val="E46C0A"/>
              </a:solidFill>
            </a:endParaRPr>
          </a:p>
        </p:txBody>
      </p:sp>
      <p:sp>
        <p:nvSpPr>
          <p:cNvPr id="8" name="Espace réservé du contenu 2"/>
          <p:cNvSpPr>
            <a:spLocks noGrp="1"/>
          </p:cNvSpPr>
          <p:nvPr>
            <p:ph idx="1"/>
          </p:nvPr>
        </p:nvSpPr>
        <p:spPr>
          <a:xfrm>
            <a:off x="533401" y="914400"/>
            <a:ext cx="6908799" cy="4380369"/>
          </a:xfrm>
        </p:spPr>
        <p:txBody>
          <a:bodyPr>
            <a:noAutofit/>
          </a:bodyPr>
          <a:lstStyle/>
          <a:p>
            <a:pPr marL="0" indent="0" algn="just">
              <a:buNone/>
            </a:pPr>
            <a:r>
              <a:rPr lang="fr-FR" sz="1600" dirty="0" smtClean="0"/>
              <a:t>	</a:t>
            </a:r>
          </a:p>
          <a:p>
            <a:pPr marL="0" indent="0" algn="just">
              <a:buNone/>
            </a:pPr>
            <a:r>
              <a:rPr lang="fr-FR" sz="1600" dirty="0" smtClean="0"/>
              <a:t>	L’évaluation scientifique qualitative des dispositifs scolaires, par un recueil et une restitution de la parole des acteurs éducatifs, des élèves, et des familles, permet d’en appréhender les effets à plusieurs niveaux.</a:t>
            </a:r>
            <a:r>
              <a:rPr lang="fr-FR" sz="1600" dirty="0" smtClean="0">
                <a:solidFill>
                  <a:schemeClr val="accent5">
                    <a:lumMod val="75000"/>
                  </a:schemeClr>
                </a:solidFill>
              </a:rPr>
              <a:t> </a:t>
            </a:r>
            <a:r>
              <a:rPr lang="fr-FR" sz="1600" dirty="0" smtClean="0">
                <a:solidFill>
                  <a:srgbClr val="000000"/>
                </a:solidFill>
              </a:rPr>
              <a:t>Ce n’est cependant pas son seul apport : il s’agit aussi pour les </a:t>
            </a:r>
            <a:r>
              <a:rPr lang="fr-FR" sz="1600" dirty="0" err="1" smtClean="0">
                <a:solidFill>
                  <a:srgbClr val="000000"/>
                </a:solidFill>
              </a:rPr>
              <a:t>chercheur·euses</a:t>
            </a:r>
            <a:r>
              <a:rPr lang="fr-FR" sz="1600" dirty="0" smtClean="0">
                <a:solidFill>
                  <a:srgbClr val="000000"/>
                </a:solidFill>
              </a:rPr>
              <a:t> de problématiser les dispositifs en mettant au jour les impensés et les présupposés qui sous-tendent la mise en place des projets.</a:t>
            </a:r>
          </a:p>
          <a:p>
            <a:pPr marL="0" indent="0" algn="just">
              <a:buNone/>
            </a:pPr>
            <a:r>
              <a:rPr lang="fr-FR" sz="1600" dirty="0" smtClean="0">
                <a:solidFill>
                  <a:srgbClr val="000000"/>
                </a:solidFill>
              </a:rPr>
              <a:t>	Dans le cas de ce dispositif d’éducation à l’égalité, la représentation qu’ont les </a:t>
            </a:r>
            <a:r>
              <a:rPr lang="fr-FR" sz="1600" dirty="0" err="1" smtClean="0">
                <a:solidFill>
                  <a:srgbClr val="000000"/>
                </a:solidFill>
              </a:rPr>
              <a:t>porteur·euses</a:t>
            </a:r>
            <a:r>
              <a:rPr lang="fr-FR" sz="1600" dirty="0" smtClean="0">
                <a:solidFill>
                  <a:srgbClr val="000000"/>
                </a:solidFill>
              </a:rPr>
              <a:t> de projet des inégalités </a:t>
            </a:r>
            <a:r>
              <a:rPr lang="fr-FR" sz="1600" dirty="0" err="1" smtClean="0">
                <a:solidFill>
                  <a:srgbClr val="000000"/>
                </a:solidFill>
              </a:rPr>
              <a:t>genrées</a:t>
            </a:r>
            <a:r>
              <a:rPr lang="fr-FR" sz="1600" dirty="0" smtClean="0">
                <a:solidFill>
                  <a:srgbClr val="000000"/>
                </a:solidFill>
              </a:rPr>
              <a:t> comme </a:t>
            </a:r>
            <a:r>
              <a:rPr lang="fr-FR" sz="1600" dirty="0" err="1" smtClean="0">
                <a:solidFill>
                  <a:srgbClr val="000000"/>
                </a:solidFill>
              </a:rPr>
              <a:t>non-transversales</a:t>
            </a:r>
            <a:r>
              <a:rPr lang="fr-FR" sz="1600" dirty="0" smtClean="0">
                <a:solidFill>
                  <a:srgbClr val="000000"/>
                </a:solidFill>
              </a:rPr>
              <a:t> et extérieures à l’école explique les obstacles rencontrés par le dispositif et son échec relatif. </a:t>
            </a:r>
          </a:p>
          <a:p>
            <a:pPr marL="0" indent="0" algn="just">
              <a:buNone/>
            </a:pPr>
            <a:endParaRPr lang="fr-FR" sz="1600" dirty="0" smtClean="0">
              <a:solidFill>
                <a:srgbClr val="000000"/>
              </a:solidFill>
            </a:endParaRPr>
          </a:p>
          <a:p>
            <a:pPr marL="0" indent="0" algn="just">
              <a:buNone/>
            </a:pPr>
            <a:r>
              <a:rPr lang="fr-FR" sz="1600" dirty="0" smtClean="0">
                <a:solidFill>
                  <a:srgbClr val="000000"/>
                </a:solidFill>
              </a:rPr>
              <a:t>	Il n’existe cependant pas de dispositif parfait, et les manquements au regard d’objectifs très ambitieux ne doivent pas faire oublier les points de réussite. Se pose alors la question de </a:t>
            </a:r>
            <a:r>
              <a:rPr lang="fr-FR" sz="1600" i="1" dirty="0" smtClean="0">
                <a:solidFill>
                  <a:srgbClr val="000000"/>
                </a:solidFill>
              </a:rPr>
              <a:t>effets</a:t>
            </a:r>
            <a:r>
              <a:rPr lang="fr-FR" sz="1600" dirty="0" smtClean="0">
                <a:solidFill>
                  <a:srgbClr val="000000"/>
                </a:solidFill>
              </a:rPr>
              <a:t> de l’évaluation : une fois les constats effectués, quels espaces et formes de restitution permettraient l’amélioration des projets ?</a:t>
            </a:r>
          </a:p>
          <a:p>
            <a:pPr marL="0" indent="0" algn="just">
              <a:buNone/>
            </a:pPr>
            <a:r>
              <a:rPr lang="fr-FR" sz="1600" dirty="0" smtClean="0">
                <a:solidFill>
                  <a:srgbClr val="000000"/>
                </a:solidFill>
              </a:rPr>
              <a:t>   </a:t>
            </a:r>
          </a:p>
          <a:p>
            <a:pPr marL="0" indent="0" algn="just">
              <a:buNone/>
            </a:pPr>
            <a:endParaRPr lang="fr-FR" sz="1600" dirty="0" smtClean="0">
              <a:solidFill>
                <a:srgbClr val="000000"/>
              </a:solidFill>
            </a:endParaRPr>
          </a:p>
          <a:p>
            <a:pPr marL="0" indent="0" algn="just">
              <a:buNone/>
            </a:pPr>
            <a:endParaRPr lang="fr-FR" sz="1600" dirty="0" smtClean="0">
              <a:solidFill>
                <a:srgbClr val="000000"/>
              </a:solidFill>
            </a:endParaRPr>
          </a:p>
          <a:p>
            <a:pPr marL="0" indent="0" algn="just">
              <a:buNone/>
            </a:pPr>
            <a:endParaRPr lang="fr-FR" sz="1600" dirty="0" smtClean="0">
              <a:solidFill>
                <a:srgbClr val="000000"/>
              </a:solidFill>
            </a:endParaRPr>
          </a:p>
          <a:p>
            <a:pPr marL="0" indent="0" algn="just">
              <a:buNone/>
            </a:pPr>
            <a:endParaRPr lang="fr-FR" sz="1600" dirty="0" smtClean="0">
              <a:solidFill>
                <a:srgbClr val="000000"/>
              </a:solidFill>
            </a:endParaRPr>
          </a:p>
          <a:p>
            <a:pPr marL="0" indent="0" algn="just">
              <a:spcBef>
                <a:spcPts val="0"/>
              </a:spcBef>
              <a:buNone/>
            </a:pPr>
            <a:endParaRPr lang="fr-FR" sz="1600" dirty="0" smtClean="0"/>
          </a:p>
          <a:p>
            <a:pPr algn="just">
              <a:buAutoNum type="arabicPeriod"/>
            </a:pPr>
            <a:endParaRPr lang="fr-FR" sz="1600" dirty="0" smtClean="0"/>
          </a:p>
          <a:p>
            <a:pPr marL="0" indent="0" algn="just">
              <a:buNone/>
            </a:pPr>
            <a:endParaRPr lang="fr-FR" sz="1600" dirty="0" smtClean="0"/>
          </a:p>
        </p:txBody>
      </p:sp>
      <p:sp>
        <p:nvSpPr>
          <p:cNvPr id="17" name="Espace réservé du contenu 2"/>
          <p:cNvSpPr txBox="1">
            <a:spLocks/>
          </p:cNvSpPr>
          <p:nvPr/>
        </p:nvSpPr>
        <p:spPr>
          <a:xfrm>
            <a:off x="381000" y="4227969"/>
            <a:ext cx="6781800" cy="1066800"/>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1" i="0" u="none" strike="noStrike" kern="1200" cap="none" spc="0" normalizeH="0" baseline="0" noProof="0" dirty="0" smtClean="0">
              <a:ln>
                <a:noFill/>
              </a:ln>
              <a:solidFill>
                <a:schemeClr val="accent5">
                  <a:lumMod val="75000"/>
                </a:schemeClr>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457200" rtl="0" eaLnBrk="1" fontAlgn="auto" latinLnBrk="0" hangingPunct="1">
              <a:lnSpc>
                <a:spcPct val="100000"/>
              </a:lnSpc>
              <a:spcBef>
                <a:spcPct val="20000"/>
              </a:spcBef>
              <a:spcAft>
                <a:spcPts val="0"/>
              </a:spcAft>
              <a:buClrTx/>
              <a:buSzTx/>
              <a:buFont typeface="Arial"/>
              <a:buAutoNum type="arabicPeriod"/>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ZoneTexte 9"/>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accent6">
                    <a:lumMod val="60000"/>
                    <a:lumOff val="40000"/>
                  </a:schemeClr>
                </a:solidFill>
              </a:rPr>
              <a:t>Mise en place de l’évaluation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Réussites et limites du dispositif</a:t>
            </a:r>
          </a:p>
          <a:p>
            <a:pPr algn="ctr"/>
            <a:endParaRPr lang="fr-FR" sz="1200" b="1" dirty="0" smtClean="0">
              <a:solidFill>
                <a:schemeClr val="bg1"/>
              </a:solidFill>
            </a:endParaRPr>
          </a:p>
          <a:p>
            <a:pPr algn="ctr"/>
            <a:r>
              <a:rPr lang="fr-FR" sz="1200" b="1" dirty="0" smtClean="0">
                <a:solidFill>
                  <a:srgbClr val="FAC090"/>
                </a:solidFill>
              </a:rPr>
              <a:t>Apports de l’évaluation</a:t>
            </a:r>
          </a:p>
          <a:p>
            <a:pPr algn="ctr"/>
            <a:endParaRPr lang="fr-FR" sz="1200" b="1" dirty="0" smtClean="0">
              <a:solidFill>
                <a:schemeClr val="bg1"/>
              </a:solidFill>
            </a:endParaRPr>
          </a:p>
          <a:p>
            <a:pPr algn="ctr"/>
            <a:r>
              <a:rPr lang="fr-FR" sz="1200" b="1" dirty="0" smtClean="0">
                <a:solidFill>
                  <a:schemeClr val="bg1"/>
                </a:solidFill>
              </a:rPr>
              <a:t>***</a:t>
            </a:r>
          </a:p>
          <a:p>
            <a:pPr algn="ctr"/>
            <a:endParaRPr lang="fr-FR" sz="1200" b="1" dirty="0" smtClean="0">
              <a:solidFill>
                <a:schemeClr val="bg1"/>
              </a:solidFill>
            </a:endParaRPr>
          </a:p>
          <a:p>
            <a:pPr algn="ctr"/>
            <a:r>
              <a:rPr lang="fr-FR" sz="1200" b="1" dirty="0" smtClean="0">
                <a:solidFill>
                  <a:schemeClr val="bg1"/>
                </a:solidFill>
              </a:rPr>
              <a:t>Conclusion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1" name="Rectangle 10"/>
          <p:cNvSpPr/>
          <p:nvPr/>
        </p:nvSpPr>
        <p:spPr>
          <a:xfrm>
            <a:off x="8053656"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6922783"/>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bg1"/>
                  </a:solidFill>
                </a:rPr>
                <a:t>Introduction</a:t>
              </a: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6274572" y="1"/>
            <a:ext cx="1783361" cy="461665"/>
          </a:xfrm>
          <a:prstGeom prst="rect">
            <a:avLst/>
          </a:prstGeom>
        </p:spPr>
        <p:txBody>
          <a:bodyPr wrap="none">
            <a:spAutoFit/>
          </a:bodyPr>
          <a:lstStyle/>
          <a:p>
            <a:pPr algn="ctr"/>
            <a:r>
              <a:rPr lang="en-US" sz="2400" b="1" dirty="0" smtClean="0">
                <a:solidFill>
                  <a:srgbClr val="E46C0A"/>
                </a:solidFill>
              </a:rPr>
              <a:t>Introduction</a:t>
            </a:r>
            <a:endParaRPr lang="en-US" sz="2400" dirty="0" smtClean="0">
              <a:solidFill>
                <a:srgbClr val="E46C0A"/>
              </a:solidFill>
            </a:endParaRPr>
          </a:p>
        </p:txBody>
      </p:sp>
      <p:sp>
        <p:nvSpPr>
          <p:cNvPr id="2" name="ZoneTexte 1"/>
          <p:cNvSpPr txBox="1"/>
          <p:nvPr/>
        </p:nvSpPr>
        <p:spPr>
          <a:xfrm>
            <a:off x="469900" y="944602"/>
            <a:ext cx="6942926" cy="369332"/>
          </a:xfrm>
          <a:prstGeom prst="rect">
            <a:avLst/>
          </a:prstGeom>
          <a:noFill/>
        </p:spPr>
        <p:txBody>
          <a:bodyPr wrap="none" rtlCol="0">
            <a:spAutoFit/>
          </a:bodyPr>
          <a:lstStyle/>
          <a:p>
            <a:r>
              <a:rPr lang="fr-FR" b="1" dirty="0" smtClean="0">
                <a:solidFill>
                  <a:schemeClr val="accent5">
                    <a:lumMod val="75000"/>
                  </a:schemeClr>
                </a:solidFill>
              </a:rPr>
              <a:t>Axe 3 - « modes d’évaluation et de jugement des dispositifs scolaires »</a:t>
            </a:r>
            <a:endParaRPr lang="fr-FR" b="1" dirty="0">
              <a:solidFill>
                <a:schemeClr val="accent5">
                  <a:lumMod val="75000"/>
                </a:schemeClr>
              </a:solidFill>
            </a:endParaRPr>
          </a:p>
        </p:txBody>
      </p:sp>
      <p:sp>
        <p:nvSpPr>
          <p:cNvPr id="3" name="ZoneTexte 2"/>
          <p:cNvSpPr txBox="1"/>
          <p:nvPr/>
        </p:nvSpPr>
        <p:spPr>
          <a:xfrm>
            <a:off x="3359523" y="2090001"/>
            <a:ext cx="3536577" cy="584776"/>
          </a:xfrm>
          <a:prstGeom prst="rect">
            <a:avLst/>
          </a:prstGeom>
          <a:noFill/>
        </p:spPr>
        <p:txBody>
          <a:bodyPr wrap="square" rtlCol="0">
            <a:spAutoFit/>
          </a:bodyPr>
          <a:lstStyle/>
          <a:p>
            <a:pPr algn="ctr"/>
            <a:r>
              <a:rPr lang="fr-FR" sz="1600" b="1" dirty="0" smtClean="0">
                <a:solidFill>
                  <a:schemeClr val="accent6">
                    <a:lumMod val="75000"/>
                  </a:schemeClr>
                </a:solidFill>
              </a:rPr>
              <a:t>« dynamiques de jugement et d’évaluation alternatives »</a:t>
            </a:r>
            <a:endParaRPr lang="fr-FR" sz="1600" b="1" dirty="0">
              <a:solidFill>
                <a:schemeClr val="accent6">
                  <a:lumMod val="75000"/>
                </a:schemeClr>
              </a:solidFill>
            </a:endParaRPr>
          </a:p>
        </p:txBody>
      </p:sp>
      <p:sp>
        <p:nvSpPr>
          <p:cNvPr id="4" name="ZoneTexte 3"/>
          <p:cNvSpPr txBox="1"/>
          <p:nvPr/>
        </p:nvSpPr>
        <p:spPr>
          <a:xfrm>
            <a:off x="469900" y="1969005"/>
            <a:ext cx="2438400" cy="1077218"/>
          </a:xfrm>
          <a:prstGeom prst="rect">
            <a:avLst/>
          </a:prstGeom>
          <a:noFill/>
        </p:spPr>
        <p:txBody>
          <a:bodyPr wrap="square" rtlCol="0">
            <a:spAutoFit/>
          </a:bodyPr>
          <a:lstStyle/>
          <a:p>
            <a:pPr algn="ctr"/>
            <a:r>
              <a:rPr lang="fr-FR" sz="1600" dirty="0"/>
              <a:t>g</a:t>
            </a:r>
            <a:r>
              <a:rPr lang="fr-FR" sz="1600" dirty="0" smtClean="0"/>
              <a:t>randes enquêtes statistiques </a:t>
            </a:r>
            <a:r>
              <a:rPr lang="fr-FR" sz="1600" dirty="0"/>
              <a:t>nationales et internationales </a:t>
            </a:r>
          </a:p>
          <a:p>
            <a:endParaRPr lang="fr-FR" sz="1600" dirty="0"/>
          </a:p>
        </p:txBody>
      </p:sp>
      <p:sp>
        <p:nvSpPr>
          <p:cNvPr id="5" name="ZoneTexte 4"/>
          <p:cNvSpPr txBox="1"/>
          <p:nvPr/>
        </p:nvSpPr>
        <p:spPr>
          <a:xfrm>
            <a:off x="3753966" y="2882672"/>
            <a:ext cx="3891434" cy="3293209"/>
          </a:xfrm>
          <a:prstGeom prst="rect">
            <a:avLst/>
          </a:prstGeom>
          <a:noFill/>
        </p:spPr>
        <p:txBody>
          <a:bodyPr wrap="square" rtlCol="0">
            <a:spAutoFit/>
          </a:bodyPr>
          <a:lstStyle/>
          <a:p>
            <a:r>
              <a:rPr lang="fr-FR" sz="1600" b="1" dirty="0" smtClean="0"/>
              <a:t>L’évaluation longitudinale et qualitative d’un dispositif</a:t>
            </a:r>
          </a:p>
          <a:p>
            <a:endParaRPr lang="fr-FR" sz="1600" b="1" dirty="0" smtClean="0"/>
          </a:p>
          <a:p>
            <a:endParaRPr lang="fr-FR" sz="1600" b="1" dirty="0"/>
          </a:p>
          <a:p>
            <a:r>
              <a:rPr lang="fr-FR" sz="1600" b="1" dirty="0" smtClean="0"/>
              <a:t>jugements portés sur l’école par</a:t>
            </a:r>
          </a:p>
          <a:p>
            <a:pPr marL="285750" indent="-285750">
              <a:buFont typeface="Arial"/>
              <a:buChar char="•"/>
            </a:pPr>
            <a:r>
              <a:rPr lang="fr-FR" sz="1600" dirty="0" smtClean="0"/>
              <a:t>les </a:t>
            </a:r>
            <a:r>
              <a:rPr lang="fr-FR" sz="1600" dirty="0"/>
              <a:t>acteurs scolaires et </a:t>
            </a:r>
            <a:r>
              <a:rPr lang="fr-FR" sz="1600" dirty="0" smtClean="0"/>
              <a:t>éducatifs, </a:t>
            </a:r>
          </a:p>
          <a:p>
            <a:pPr marL="285750" indent="-285750">
              <a:buFont typeface="Arial"/>
              <a:buChar char="•"/>
            </a:pPr>
            <a:r>
              <a:rPr lang="fr-FR" sz="1600" dirty="0"/>
              <a:t>l</a:t>
            </a:r>
            <a:r>
              <a:rPr lang="fr-FR" sz="1600" dirty="0" smtClean="0"/>
              <a:t>es familles,</a:t>
            </a:r>
          </a:p>
          <a:p>
            <a:pPr marL="285750" indent="-285750">
              <a:buFont typeface="Arial"/>
              <a:buChar char="•"/>
            </a:pPr>
            <a:r>
              <a:rPr lang="fr-FR" sz="1600" dirty="0" smtClean="0"/>
              <a:t>les élèves</a:t>
            </a:r>
          </a:p>
          <a:p>
            <a:pPr marL="285750" indent="-285750">
              <a:buFont typeface="Arial"/>
              <a:buChar char="•"/>
            </a:pPr>
            <a:endParaRPr lang="fr-FR" sz="1600" dirty="0"/>
          </a:p>
          <a:p>
            <a:endParaRPr lang="fr-FR" sz="1600" dirty="0" smtClean="0"/>
          </a:p>
          <a:p>
            <a:pPr marL="285750" indent="-285750"/>
            <a:endParaRPr lang="fr-FR" sz="1600" dirty="0" smtClean="0"/>
          </a:p>
          <a:p>
            <a:endParaRPr lang="fr-FR" sz="1600" dirty="0" smtClean="0"/>
          </a:p>
          <a:p>
            <a:endParaRPr lang="fr-FR" sz="1600" dirty="0"/>
          </a:p>
        </p:txBody>
      </p:sp>
      <p:cxnSp>
        <p:nvCxnSpPr>
          <p:cNvPr id="11" name="Connecteur droit avec flèche 10"/>
          <p:cNvCxnSpPr/>
          <p:nvPr/>
        </p:nvCxnSpPr>
        <p:spPr>
          <a:xfrm flipH="1">
            <a:off x="1955800" y="1409700"/>
            <a:ext cx="533400" cy="578701"/>
          </a:xfrm>
          <a:prstGeom prst="straightConnector1">
            <a:avLst/>
          </a:prstGeom>
          <a:ln>
            <a:solidFill>
              <a:srgbClr val="31859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a:off x="4114800" y="1409700"/>
            <a:ext cx="609600" cy="578701"/>
          </a:xfrm>
          <a:prstGeom prst="straightConnector1">
            <a:avLst/>
          </a:prstGeom>
          <a:ln>
            <a:solidFill>
              <a:schemeClr val="accent5">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ZoneTexte 11"/>
          <p:cNvSpPr txBox="1"/>
          <p:nvPr/>
        </p:nvSpPr>
        <p:spPr>
          <a:xfrm>
            <a:off x="469900" y="5307781"/>
            <a:ext cx="7175500" cy="584776"/>
          </a:xfrm>
          <a:prstGeom prst="rect">
            <a:avLst/>
          </a:prstGeom>
          <a:noFill/>
          <a:ln>
            <a:solidFill>
              <a:schemeClr val="accent5">
                <a:lumMod val="75000"/>
              </a:schemeClr>
            </a:solidFill>
          </a:ln>
        </p:spPr>
        <p:txBody>
          <a:bodyPr wrap="square" rtlCol="0">
            <a:spAutoFit/>
          </a:bodyPr>
          <a:lstStyle/>
          <a:p>
            <a:r>
              <a:rPr lang="fr-FR" sz="1600" dirty="0" smtClean="0">
                <a:sym typeface="Wingdings"/>
              </a:rPr>
              <a:t> interroger la place des jugements des </a:t>
            </a:r>
            <a:r>
              <a:rPr lang="fr-FR" sz="1600" dirty="0" err="1" smtClean="0">
                <a:sym typeface="Wingdings"/>
              </a:rPr>
              <a:t>enseignant·es</a:t>
            </a:r>
            <a:r>
              <a:rPr lang="fr-FR" sz="1600" dirty="0" smtClean="0">
                <a:sym typeface="Wingdings"/>
              </a:rPr>
              <a:t>, des enfants et des familles</a:t>
            </a:r>
          </a:p>
          <a:p>
            <a:r>
              <a:rPr lang="fr-FR" sz="1600" b="1" dirty="0" smtClean="0">
                <a:sym typeface="Wingdings"/>
              </a:rPr>
              <a:t>Quelle est la spécificité de l’évaluation scientifique ?</a:t>
            </a:r>
            <a:endParaRPr lang="fr-FR" sz="16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6832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6591549"/>
            </a:xfrm>
            <a:prstGeom prst="rect">
              <a:avLst/>
            </a:prstGeom>
            <a:solidFill>
              <a:schemeClr val="accent6">
                <a:lumMod val="75000"/>
              </a:schemeClr>
            </a:solidFill>
          </p:spPr>
          <p:txBody>
            <a:bodyPr wrap="square" rtlCol="0">
              <a:spAutoFit/>
            </a:bodyPr>
            <a:lstStyle/>
            <a:p>
              <a:pPr algn="ctr"/>
              <a:r>
                <a:rPr lang="fr-FR" sz="1200" b="1" dirty="0" smtClean="0">
                  <a:solidFill>
                    <a:srgbClr val="31859C"/>
                  </a:solidFill>
                </a:rPr>
                <a:t>“Science Is (not) </a:t>
              </a:r>
              <a:r>
                <a:rPr lang="fr-FR" sz="1200" b="1" dirty="0" err="1" smtClean="0">
                  <a:solidFill>
                    <a:srgbClr val="31859C"/>
                  </a:solidFill>
                </a:rPr>
                <a:t>My</a:t>
              </a:r>
              <a:r>
                <a:rPr lang="fr-FR" sz="1200" b="1" dirty="0" smtClean="0">
                  <a:solidFill>
                    <a:srgbClr val="31859C"/>
                  </a:solidFill>
                </a:rPr>
                <a:t> </a:t>
              </a:r>
              <a:r>
                <a:rPr lang="fr-FR" sz="1200" b="1" dirty="0" err="1" smtClean="0">
                  <a:solidFill>
                    <a:srgbClr val="31859C"/>
                  </a:solidFill>
                </a:rPr>
                <a:t>Thing</a:t>
              </a:r>
              <a:r>
                <a:rPr lang="fr-FR" sz="1200" b="1" dirty="0" smtClean="0">
                  <a:solidFill>
                    <a:srgbClr val="31859C"/>
                  </a:solidFill>
                </a:rPr>
                <a:t>”</a:t>
              </a:r>
              <a:endParaRPr lang="fr-FR" sz="1300" b="1" dirty="0" smtClean="0">
                <a:solidFill>
                  <a:srgbClr val="31859C"/>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12" name="Titre 1"/>
          <p:cNvSpPr>
            <a:spLocks noGrp="1"/>
          </p:cNvSpPr>
          <p:nvPr>
            <p:ph type="title"/>
          </p:nvPr>
        </p:nvSpPr>
        <p:spPr>
          <a:xfrm>
            <a:off x="327866" y="5668278"/>
            <a:ext cx="7450667" cy="912953"/>
          </a:xfrm>
          <a:ln w="12700" cmpd="sng">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a:noAutofit/>
          </a:bodyPr>
          <a:lstStyle/>
          <a:p>
            <a:pPr algn="l"/>
            <a:r>
              <a:rPr lang="fr-FR" sz="1200" b="1" dirty="0" err="1" smtClean="0">
                <a:solidFill>
                  <a:schemeClr val="accent5">
                    <a:lumMod val="75000"/>
                  </a:schemeClr>
                </a:solidFill>
              </a:rPr>
              <a:t>References</a:t>
            </a:r>
            <a:r>
              <a:rPr lang="fr-FR" sz="1200" i="1" dirty="0" smtClean="0">
                <a:solidFill>
                  <a:schemeClr val="bg1">
                    <a:lumMod val="50000"/>
                  </a:schemeClr>
                </a:solidFill>
              </a:rPr>
              <a:t/>
            </a:r>
            <a:br>
              <a:rPr lang="fr-FR" sz="1200" i="1" dirty="0" smtClean="0">
                <a:solidFill>
                  <a:schemeClr val="bg1">
                    <a:lumMod val="50000"/>
                  </a:schemeClr>
                </a:solidFill>
              </a:rPr>
            </a:br>
            <a:r>
              <a:rPr lang="fr-FR" sz="1100" cap="small" dirty="0" err="1" smtClean="0">
                <a:solidFill>
                  <a:srgbClr val="A6A6A6"/>
                </a:solidFill>
              </a:rPr>
              <a:t>La</a:t>
            </a:r>
            <a:r>
              <a:rPr lang="fr-FR" sz="1200" cap="small" dirty="0" err="1" smtClean="0">
                <a:solidFill>
                  <a:srgbClr val="A6A6A6"/>
                </a:solidFill>
              </a:rPr>
              <a:t>mont</a:t>
            </a:r>
            <a:r>
              <a:rPr lang="fr-FR" sz="1200" cap="small" dirty="0" smtClean="0">
                <a:solidFill>
                  <a:srgbClr val="A6A6A6"/>
                </a:solidFill>
              </a:rPr>
              <a:t> </a:t>
            </a:r>
            <a:r>
              <a:rPr lang="fr-FR" sz="1200" cap="small" dirty="0">
                <a:solidFill>
                  <a:srgbClr val="A6A6A6"/>
                </a:solidFill>
              </a:rPr>
              <a:t>M.</a:t>
            </a:r>
            <a:r>
              <a:rPr lang="fr-FR" sz="1200" dirty="0">
                <a:solidFill>
                  <a:schemeClr val="bg1">
                    <a:lumMod val="65000"/>
                  </a:schemeClr>
                </a:solidFill>
              </a:rPr>
              <a:t>, 2012, « </a:t>
            </a:r>
            <a:r>
              <a:rPr lang="fr-FR" sz="1200" dirty="0" err="1">
                <a:solidFill>
                  <a:schemeClr val="bg1">
                    <a:lumMod val="65000"/>
                  </a:schemeClr>
                </a:solidFill>
              </a:rPr>
              <a:t>Toward</a:t>
            </a:r>
            <a:r>
              <a:rPr lang="fr-FR" sz="1200" dirty="0">
                <a:solidFill>
                  <a:schemeClr val="bg1">
                    <a:lumMod val="65000"/>
                  </a:schemeClr>
                </a:solidFill>
              </a:rPr>
              <a:t> a Comparative </a:t>
            </a:r>
            <a:r>
              <a:rPr lang="fr-FR" sz="1200" dirty="0" err="1">
                <a:solidFill>
                  <a:schemeClr val="bg1">
                    <a:lumMod val="65000"/>
                  </a:schemeClr>
                </a:solidFill>
              </a:rPr>
              <a:t>Sociology</a:t>
            </a:r>
            <a:r>
              <a:rPr lang="fr-FR" sz="1200" dirty="0">
                <a:solidFill>
                  <a:schemeClr val="bg1">
                    <a:lumMod val="65000"/>
                  </a:schemeClr>
                </a:solidFill>
              </a:rPr>
              <a:t> of </a:t>
            </a:r>
            <a:r>
              <a:rPr lang="fr-FR" sz="1200" dirty="0" err="1">
                <a:solidFill>
                  <a:schemeClr val="bg1">
                    <a:lumMod val="65000"/>
                  </a:schemeClr>
                </a:solidFill>
              </a:rPr>
              <a:t>Valuation</a:t>
            </a:r>
            <a:r>
              <a:rPr lang="fr-FR" sz="1200" dirty="0">
                <a:solidFill>
                  <a:schemeClr val="bg1">
                    <a:lumMod val="65000"/>
                  </a:schemeClr>
                </a:solidFill>
              </a:rPr>
              <a:t> and Evaluation », </a:t>
            </a:r>
            <a:r>
              <a:rPr lang="fr-FR" sz="1200" i="1" dirty="0" err="1">
                <a:solidFill>
                  <a:schemeClr val="bg1">
                    <a:lumMod val="65000"/>
                  </a:schemeClr>
                </a:solidFill>
              </a:rPr>
              <a:t>Annual</a:t>
            </a:r>
            <a:r>
              <a:rPr lang="fr-FR" sz="1200" i="1" dirty="0">
                <a:solidFill>
                  <a:schemeClr val="bg1">
                    <a:lumMod val="65000"/>
                  </a:schemeClr>
                </a:solidFill>
              </a:rPr>
              <a:t> </a:t>
            </a:r>
            <a:r>
              <a:rPr lang="fr-FR" sz="1200" i="1" dirty="0" err="1">
                <a:solidFill>
                  <a:schemeClr val="bg1">
                    <a:lumMod val="65000"/>
                  </a:schemeClr>
                </a:solidFill>
              </a:rPr>
              <a:t>Review</a:t>
            </a:r>
            <a:r>
              <a:rPr lang="fr-FR" sz="1200" i="1" dirty="0">
                <a:solidFill>
                  <a:schemeClr val="bg1">
                    <a:lumMod val="65000"/>
                  </a:schemeClr>
                </a:solidFill>
              </a:rPr>
              <a:t> of </a:t>
            </a:r>
            <a:r>
              <a:rPr lang="fr-FR" sz="1200" i="1" dirty="0" err="1">
                <a:solidFill>
                  <a:schemeClr val="bg1">
                    <a:lumMod val="65000"/>
                  </a:schemeClr>
                </a:solidFill>
              </a:rPr>
              <a:t>Sociology</a:t>
            </a:r>
            <a:r>
              <a:rPr lang="fr-FR" sz="1200" dirty="0">
                <a:solidFill>
                  <a:schemeClr val="bg1">
                    <a:lumMod val="65000"/>
                  </a:schemeClr>
                </a:solidFill>
              </a:rPr>
              <a:t>, </a:t>
            </a:r>
            <a:r>
              <a:rPr lang="fr-FR" sz="1200" i="1" dirty="0">
                <a:solidFill>
                  <a:schemeClr val="bg1">
                    <a:lumMod val="65000"/>
                  </a:schemeClr>
                </a:solidFill>
              </a:rPr>
              <a:t>38</a:t>
            </a:r>
            <a:r>
              <a:rPr lang="fr-FR" sz="1200" dirty="0">
                <a:solidFill>
                  <a:schemeClr val="bg1">
                    <a:lumMod val="65000"/>
                  </a:schemeClr>
                </a:solidFill>
              </a:rPr>
              <a:t>, 1, p. 201‑221.</a:t>
            </a:r>
            <a:br>
              <a:rPr lang="fr-FR" sz="1200" dirty="0">
                <a:solidFill>
                  <a:schemeClr val="bg1">
                    <a:lumMod val="65000"/>
                  </a:schemeClr>
                </a:solidFill>
              </a:rPr>
            </a:br>
            <a:r>
              <a:rPr lang="fr-FR" sz="1200" cap="small" dirty="0" err="1">
                <a:solidFill>
                  <a:schemeClr val="bg1">
                    <a:lumMod val="65000"/>
                  </a:schemeClr>
                </a:solidFill>
              </a:rPr>
              <a:t>Dujarier</a:t>
            </a:r>
            <a:r>
              <a:rPr lang="fr-FR" sz="1200" cap="small" dirty="0">
                <a:solidFill>
                  <a:schemeClr val="bg1">
                    <a:lumMod val="65000"/>
                  </a:schemeClr>
                </a:solidFill>
              </a:rPr>
              <a:t> M.-A.</a:t>
            </a:r>
            <a:r>
              <a:rPr lang="fr-FR" sz="1200" dirty="0">
                <a:solidFill>
                  <a:schemeClr val="bg1">
                    <a:lumMod val="65000"/>
                  </a:schemeClr>
                </a:solidFill>
              </a:rPr>
              <a:t>, 2010, « L’automatisation du jugement sur le travail. Mesurer n’est pas évaluer », </a:t>
            </a:r>
            <a:r>
              <a:rPr lang="fr-FR" sz="1200" i="1" dirty="0">
                <a:solidFill>
                  <a:schemeClr val="bg1">
                    <a:lumMod val="65000"/>
                  </a:schemeClr>
                </a:solidFill>
              </a:rPr>
              <a:t>Cahiers internationaux de sociologie</a:t>
            </a:r>
            <a:r>
              <a:rPr lang="fr-FR" sz="1200" dirty="0">
                <a:solidFill>
                  <a:schemeClr val="bg1">
                    <a:lumMod val="65000"/>
                  </a:schemeClr>
                </a:solidFill>
              </a:rPr>
              <a:t>, </a:t>
            </a:r>
            <a:r>
              <a:rPr lang="fr-FR" sz="1200" i="1" dirty="0">
                <a:solidFill>
                  <a:schemeClr val="bg1">
                    <a:lumMod val="65000"/>
                  </a:schemeClr>
                </a:solidFill>
              </a:rPr>
              <a:t>128-129</a:t>
            </a:r>
            <a:r>
              <a:rPr lang="fr-FR" sz="1200" dirty="0">
                <a:solidFill>
                  <a:schemeClr val="bg1">
                    <a:lumMod val="65000"/>
                  </a:schemeClr>
                </a:solidFill>
              </a:rPr>
              <a:t>, 1, p. 135‑159.</a:t>
            </a:r>
          </a:p>
        </p:txBody>
      </p:sp>
      <p:sp>
        <p:nvSpPr>
          <p:cNvPr id="10" name="ZoneTexte 9"/>
          <p:cNvSpPr txBox="1"/>
          <p:nvPr/>
        </p:nvSpPr>
        <p:spPr>
          <a:xfrm>
            <a:off x="8057933" y="1"/>
            <a:ext cx="1086069" cy="1015663"/>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bg1"/>
                </a:solidFill>
              </a:rPr>
              <a:t>Introduction</a:t>
            </a:r>
          </a:p>
          <a:p>
            <a:pPr algn="ctr"/>
            <a:endParaRPr lang="fr-FR" sz="1200" b="1" dirty="0" smtClean="0">
              <a:solidFill>
                <a:schemeClr val="bg1"/>
              </a:solidFill>
            </a:endParaRPr>
          </a:p>
        </p:txBody>
      </p:sp>
      <p:sp>
        <p:nvSpPr>
          <p:cNvPr id="11" name="Rectangle 10"/>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8" name="Titre 1"/>
          <p:cNvSpPr txBox="1">
            <a:spLocks/>
          </p:cNvSpPr>
          <p:nvPr/>
        </p:nvSpPr>
        <p:spPr>
          <a:xfrm>
            <a:off x="327866" y="4330700"/>
            <a:ext cx="7450667" cy="2418977"/>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fr-FR" sz="1200" b="1" dirty="0" smtClean="0">
                <a:solidFill>
                  <a:schemeClr val="accent5">
                    <a:lumMod val="75000"/>
                  </a:schemeClr>
                </a:solidFill>
              </a:rPr>
              <a:t>Références</a:t>
            </a:r>
            <a:endParaRPr lang="fr-FR" sz="1200" i="1" dirty="0" smtClean="0">
              <a:solidFill>
                <a:schemeClr val="bg1">
                  <a:lumMod val="50000"/>
                </a:schemeClr>
              </a:solidFill>
            </a:endParaRPr>
          </a:p>
          <a:p>
            <a:pPr algn="l">
              <a:spcAft>
                <a:spcPts val="600"/>
              </a:spcAft>
            </a:pPr>
            <a:r>
              <a:rPr lang="fr-FR" sz="1100" cap="small" dirty="0">
                <a:solidFill>
                  <a:srgbClr val="A6A6A6"/>
                </a:solidFill>
              </a:rPr>
              <a:t>Bordeaux, M.-C.</a:t>
            </a:r>
            <a:r>
              <a:rPr lang="fr-FR" sz="1100" dirty="0">
                <a:solidFill>
                  <a:srgbClr val="A6A6A6"/>
                </a:solidFill>
              </a:rPr>
              <a:t>, </a:t>
            </a:r>
            <a:r>
              <a:rPr lang="fr-FR" sz="1100" cap="small" dirty="0" err="1">
                <a:solidFill>
                  <a:srgbClr val="A6A6A6"/>
                </a:solidFill>
              </a:rPr>
              <a:t>Kerlan</a:t>
            </a:r>
            <a:r>
              <a:rPr lang="fr-FR" sz="1100" cap="small" dirty="0">
                <a:solidFill>
                  <a:srgbClr val="A6A6A6"/>
                </a:solidFill>
              </a:rPr>
              <a:t>, A.</a:t>
            </a:r>
            <a:r>
              <a:rPr lang="fr-FR" sz="1100" dirty="0">
                <a:solidFill>
                  <a:srgbClr val="A6A6A6"/>
                </a:solidFill>
              </a:rPr>
              <a:t> (</a:t>
            </a:r>
            <a:r>
              <a:rPr lang="fr-FR" sz="1100" dirty="0" err="1">
                <a:solidFill>
                  <a:srgbClr val="A6A6A6"/>
                </a:solidFill>
              </a:rPr>
              <a:t>dirs</a:t>
            </a:r>
            <a:r>
              <a:rPr lang="fr-FR" sz="1100" dirty="0">
                <a:solidFill>
                  <a:srgbClr val="A6A6A6"/>
                </a:solidFill>
              </a:rPr>
              <a:t>.), </a:t>
            </a:r>
            <a:r>
              <a:rPr lang="fr-FR" sz="1100" dirty="0" smtClean="0">
                <a:solidFill>
                  <a:srgbClr val="A6A6A6"/>
                </a:solidFill>
              </a:rPr>
              <a:t>2016, </a:t>
            </a:r>
            <a:r>
              <a:rPr lang="fr-FR" sz="1100" i="1" dirty="0">
                <a:solidFill>
                  <a:srgbClr val="A6A6A6"/>
                </a:solidFill>
              </a:rPr>
              <a:t>Rapport l’évaluation des « effets » de l’éducation artistique et culturelle. Étude méthodologique et épistémologique</a:t>
            </a:r>
            <a:r>
              <a:rPr lang="fr-FR" sz="1100" dirty="0">
                <a:solidFill>
                  <a:srgbClr val="A6A6A6"/>
                </a:solidFill>
              </a:rPr>
              <a:t>, Grenoble, Université </a:t>
            </a:r>
            <a:r>
              <a:rPr lang="fr-FR" sz="1100" dirty="0" smtClean="0">
                <a:solidFill>
                  <a:srgbClr val="A6A6A6"/>
                </a:solidFill>
              </a:rPr>
              <a:t>Stendhal – non public.</a:t>
            </a:r>
            <a:r>
              <a:rPr lang="fr-FR" sz="1100" cap="small" dirty="0"/>
              <a:t> </a:t>
            </a:r>
            <a:endParaRPr lang="fr-FR" sz="1100" cap="small" dirty="0" smtClean="0"/>
          </a:p>
          <a:p>
            <a:pPr algn="l">
              <a:spcAft>
                <a:spcPts val="600"/>
              </a:spcAft>
            </a:pPr>
            <a:r>
              <a:rPr lang="fr-FR" sz="1100" cap="small" dirty="0">
                <a:solidFill>
                  <a:srgbClr val="A6A6A6"/>
                </a:solidFill>
              </a:rPr>
              <a:t>« Comité 21 »</a:t>
            </a:r>
            <a:r>
              <a:rPr lang="fr-FR" sz="1100" dirty="0">
                <a:solidFill>
                  <a:srgbClr val="A6A6A6"/>
                </a:solidFill>
              </a:rPr>
              <a:t>, 2011, </a:t>
            </a:r>
            <a:r>
              <a:rPr lang="fr-FR" sz="1100" i="1" dirty="0">
                <a:solidFill>
                  <a:srgbClr val="A6A6A6"/>
                </a:solidFill>
              </a:rPr>
              <a:t>Compte-rendu : L’évaluation des démarches de développement durable dans les établissements scolaires</a:t>
            </a:r>
            <a:r>
              <a:rPr lang="fr-FR" sz="1100" dirty="0">
                <a:solidFill>
                  <a:srgbClr val="A6A6A6"/>
                </a:solidFill>
              </a:rPr>
              <a:t>, Le Réseau des acteurs du développement durable, Paris</a:t>
            </a:r>
            <a:r>
              <a:rPr lang="fr-FR" sz="1100" dirty="0" smtClean="0">
                <a:solidFill>
                  <a:srgbClr val="A6A6A6"/>
                </a:solidFill>
              </a:rPr>
              <a:t>.</a:t>
            </a:r>
            <a:endParaRPr lang="fr-FR" sz="1100" cap="small" dirty="0" smtClean="0">
              <a:solidFill>
                <a:srgbClr val="A6A6A6"/>
              </a:solidFill>
            </a:endParaRPr>
          </a:p>
          <a:p>
            <a:pPr algn="l">
              <a:spcAft>
                <a:spcPts val="600"/>
              </a:spcAft>
            </a:pPr>
            <a:r>
              <a:rPr lang="fr-FR" sz="1100" cap="small" dirty="0" smtClean="0">
                <a:solidFill>
                  <a:srgbClr val="A6A6A6"/>
                </a:solidFill>
              </a:rPr>
              <a:t>Détrez </a:t>
            </a:r>
            <a:r>
              <a:rPr lang="fr-FR" sz="1100" cap="small" dirty="0">
                <a:solidFill>
                  <a:srgbClr val="A6A6A6"/>
                </a:solidFill>
              </a:rPr>
              <a:t>C.</a:t>
            </a:r>
            <a:r>
              <a:rPr lang="fr-FR" sz="1100" dirty="0">
                <a:solidFill>
                  <a:srgbClr val="A6A6A6"/>
                </a:solidFill>
              </a:rPr>
              <a:t>, 2015, « L’éducation à la culture scientifique contre les stéréotypes de genre ? Les ambiguïtés de la demande d’évaluation », avec le concours de J. </a:t>
            </a:r>
            <a:r>
              <a:rPr lang="fr-FR" sz="1100" dirty="0" err="1">
                <a:solidFill>
                  <a:srgbClr val="A6A6A6"/>
                </a:solidFill>
              </a:rPr>
              <a:t>D</a:t>
            </a:r>
            <a:r>
              <a:rPr lang="fr-FR" sz="1100" cap="small" dirty="0" err="1">
                <a:solidFill>
                  <a:srgbClr val="A6A6A6"/>
                </a:solidFill>
              </a:rPr>
              <a:t>ezellus</a:t>
            </a:r>
            <a:r>
              <a:rPr lang="fr-FR" sz="1100" cap="small" dirty="0">
                <a:solidFill>
                  <a:srgbClr val="A6A6A6"/>
                </a:solidFill>
              </a:rPr>
              <a:t>, </a:t>
            </a:r>
            <a:r>
              <a:rPr lang="fr-FR" sz="1100" dirty="0">
                <a:solidFill>
                  <a:srgbClr val="A6A6A6"/>
                </a:solidFill>
              </a:rPr>
              <a:t>dans </a:t>
            </a:r>
            <a:r>
              <a:rPr lang="fr-FR" sz="1100" cap="small" dirty="0">
                <a:solidFill>
                  <a:srgbClr val="A6A6A6"/>
                </a:solidFill>
              </a:rPr>
              <a:t>Bordeaux M.-C.</a:t>
            </a:r>
            <a:r>
              <a:rPr lang="fr-FR" sz="1100" dirty="0">
                <a:solidFill>
                  <a:srgbClr val="A6A6A6"/>
                </a:solidFill>
              </a:rPr>
              <a:t>, </a:t>
            </a:r>
            <a:r>
              <a:rPr lang="fr-FR" sz="1100" cap="small" dirty="0" err="1">
                <a:solidFill>
                  <a:srgbClr val="A6A6A6"/>
                </a:solidFill>
              </a:rPr>
              <a:t>Kerlan</a:t>
            </a:r>
            <a:r>
              <a:rPr lang="fr-FR" sz="1100" cap="small" dirty="0">
                <a:solidFill>
                  <a:srgbClr val="A6A6A6"/>
                </a:solidFill>
              </a:rPr>
              <a:t> A.</a:t>
            </a:r>
            <a:r>
              <a:rPr lang="fr-FR" sz="1100" dirty="0">
                <a:solidFill>
                  <a:srgbClr val="A6A6A6"/>
                </a:solidFill>
              </a:rPr>
              <a:t> (</a:t>
            </a:r>
            <a:r>
              <a:rPr lang="fr-FR" sz="1100" dirty="0" err="1">
                <a:solidFill>
                  <a:srgbClr val="A6A6A6"/>
                </a:solidFill>
              </a:rPr>
              <a:t>dirs</a:t>
            </a:r>
            <a:r>
              <a:rPr lang="fr-FR" sz="1100" dirty="0">
                <a:solidFill>
                  <a:srgbClr val="A6A6A6"/>
                </a:solidFill>
              </a:rPr>
              <a:t>.), </a:t>
            </a:r>
            <a:r>
              <a:rPr lang="fr-FR" sz="1100" i="1" dirty="0">
                <a:solidFill>
                  <a:srgbClr val="A6A6A6"/>
                </a:solidFill>
              </a:rPr>
              <a:t>Rapport l’évaluation des « effets » de l’éducation artistique et culturelle. Étude méthodologique et épistémologique</a:t>
            </a:r>
            <a:r>
              <a:rPr lang="fr-FR" sz="1100" dirty="0">
                <a:solidFill>
                  <a:srgbClr val="A6A6A6"/>
                </a:solidFill>
              </a:rPr>
              <a:t>, Grenoble, Université </a:t>
            </a:r>
            <a:r>
              <a:rPr lang="fr-FR" sz="1100" dirty="0" smtClean="0">
                <a:solidFill>
                  <a:srgbClr val="A6A6A6"/>
                </a:solidFill>
              </a:rPr>
              <a:t>Stendhal.</a:t>
            </a:r>
          </a:p>
          <a:p>
            <a:pPr algn="l">
              <a:spcAft>
                <a:spcPts val="600"/>
              </a:spcAft>
            </a:pPr>
            <a:r>
              <a:rPr lang="fr-FR" sz="1100" cap="small" dirty="0" smtClean="0">
                <a:solidFill>
                  <a:schemeClr val="bg1">
                    <a:lumMod val="65000"/>
                  </a:schemeClr>
                </a:solidFill>
              </a:rPr>
              <a:t>Fabre </a:t>
            </a:r>
            <a:r>
              <a:rPr lang="fr-FR" sz="1100" cap="small" dirty="0">
                <a:solidFill>
                  <a:schemeClr val="bg1">
                    <a:lumMod val="65000"/>
                  </a:schemeClr>
                </a:solidFill>
              </a:rPr>
              <a:t>M.</a:t>
            </a:r>
            <a:r>
              <a:rPr lang="fr-FR" sz="1100" dirty="0">
                <a:solidFill>
                  <a:schemeClr val="bg1">
                    <a:lumMod val="65000"/>
                  </a:schemeClr>
                </a:solidFill>
              </a:rPr>
              <a:t>, 2014, « Les « Éducations à » : problématisation et prudence », </a:t>
            </a:r>
            <a:r>
              <a:rPr lang="fr-FR" sz="1100" i="1" dirty="0">
                <a:solidFill>
                  <a:schemeClr val="bg1">
                    <a:lumMod val="65000"/>
                  </a:schemeClr>
                </a:solidFill>
              </a:rPr>
              <a:t>Éducation et socialisation. Les Cahiers du CERFEE</a:t>
            </a:r>
            <a:r>
              <a:rPr lang="fr-FR" sz="1100" dirty="0">
                <a:solidFill>
                  <a:schemeClr val="bg1">
                    <a:lumMod val="65000"/>
                  </a:schemeClr>
                </a:solidFill>
              </a:rPr>
              <a:t>, </a:t>
            </a:r>
            <a:r>
              <a:rPr lang="fr-FR" sz="1100" dirty="0" smtClean="0">
                <a:solidFill>
                  <a:schemeClr val="bg1">
                    <a:lumMod val="65000"/>
                  </a:schemeClr>
                </a:solidFill>
              </a:rPr>
              <a:t>36.</a:t>
            </a:r>
          </a:p>
          <a:p>
            <a:pPr algn="l">
              <a:spcAft>
                <a:spcPts val="600"/>
              </a:spcAft>
            </a:pPr>
            <a:r>
              <a:rPr lang="fr-FR" sz="1100" cap="small" dirty="0" err="1" smtClean="0">
                <a:solidFill>
                  <a:schemeClr val="bg1">
                    <a:lumMod val="65000"/>
                  </a:schemeClr>
                </a:solidFill>
              </a:rPr>
              <a:t>Lebeaume</a:t>
            </a:r>
            <a:r>
              <a:rPr lang="fr-FR" sz="1100" cap="small" dirty="0" smtClean="0">
                <a:solidFill>
                  <a:schemeClr val="bg1">
                    <a:lumMod val="65000"/>
                  </a:schemeClr>
                </a:solidFill>
              </a:rPr>
              <a:t> </a:t>
            </a:r>
            <a:r>
              <a:rPr lang="fr-FR" sz="1100" cap="small" dirty="0">
                <a:solidFill>
                  <a:schemeClr val="bg1">
                    <a:lumMod val="65000"/>
                  </a:schemeClr>
                </a:solidFill>
              </a:rPr>
              <a:t>J.</a:t>
            </a:r>
            <a:r>
              <a:rPr lang="fr-FR" sz="1100" dirty="0">
                <a:solidFill>
                  <a:schemeClr val="bg1">
                    <a:lumMod val="65000"/>
                  </a:schemeClr>
                </a:solidFill>
              </a:rPr>
              <a:t>, 2012, « Effervescence contemporaine des propositions d’éducations à... Regard rétrospectif pour le tournant </a:t>
            </a:r>
            <a:r>
              <a:rPr lang="fr-FR" sz="1100" dirty="0" err="1">
                <a:solidFill>
                  <a:schemeClr val="bg1">
                    <a:lumMod val="65000"/>
                  </a:schemeClr>
                </a:solidFill>
              </a:rPr>
              <a:t>curriculaire</a:t>
            </a:r>
            <a:r>
              <a:rPr lang="fr-FR" sz="1100" dirty="0">
                <a:solidFill>
                  <a:schemeClr val="bg1">
                    <a:lumMod val="65000"/>
                  </a:schemeClr>
                </a:solidFill>
              </a:rPr>
              <a:t> à venir », </a:t>
            </a:r>
            <a:r>
              <a:rPr lang="fr-FR" sz="1100" i="1" dirty="0" smtClean="0">
                <a:solidFill>
                  <a:schemeClr val="bg1">
                    <a:lumMod val="65000"/>
                  </a:schemeClr>
                </a:solidFill>
              </a:rPr>
              <a:t>Spirales</a:t>
            </a:r>
            <a:r>
              <a:rPr lang="fr-FR" sz="1100" dirty="0">
                <a:solidFill>
                  <a:schemeClr val="bg1">
                    <a:lumMod val="65000"/>
                  </a:schemeClr>
                </a:solidFill>
              </a:rPr>
              <a:t>, 50</a:t>
            </a:r>
            <a:r>
              <a:rPr lang="fr-FR" sz="1100" dirty="0" smtClean="0">
                <a:solidFill>
                  <a:schemeClr val="bg1">
                    <a:lumMod val="65000"/>
                  </a:schemeClr>
                </a:solidFill>
              </a:rPr>
              <a:t>.</a:t>
            </a:r>
            <a:r>
              <a:rPr lang="fr-FR" sz="1100" cap="small" dirty="0"/>
              <a:t> </a:t>
            </a:r>
            <a:endParaRPr lang="fr-FR" sz="1100" cap="small" dirty="0" smtClean="0"/>
          </a:p>
        </p:txBody>
      </p:sp>
      <p:sp>
        <p:nvSpPr>
          <p:cNvPr id="2" name="ZoneTexte 1"/>
          <p:cNvSpPr txBox="1"/>
          <p:nvPr/>
        </p:nvSpPr>
        <p:spPr>
          <a:xfrm>
            <a:off x="327866" y="478830"/>
            <a:ext cx="7295933" cy="3323987"/>
          </a:xfrm>
          <a:prstGeom prst="rect">
            <a:avLst/>
          </a:prstGeom>
          <a:noFill/>
        </p:spPr>
        <p:txBody>
          <a:bodyPr wrap="square" rtlCol="0">
            <a:spAutoFit/>
          </a:bodyPr>
          <a:lstStyle/>
          <a:p>
            <a:r>
              <a:rPr lang="fr-FR" b="1" dirty="0" smtClean="0">
                <a:solidFill>
                  <a:schemeClr val="accent5">
                    <a:lumMod val="75000"/>
                  </a:schemeClr>
                </a:solidFill>
              </a:rPr>
              <a:t>Évaluer des « éducations à »</a:t>
            </a:r>
          </a:p>
          <a:p>
            <a:endParaRPr lang="fr-FR" sz="1600" b="1" dirty="0">
              <a:solidFill>
                <a:schemeClr val="accent5">
                  <a:lumMod val="75000"/>
                </a:schemeClr>
              </a:solidFill>
            </a:endParaRPr>
          </a:p>
          <a:p>
            <a:r>
              <a:rPr lang="fr-FR" sz="1600" dirty="0" smtClean="0"/>
              <a:t>Des programmes éducatifs en pleine « effervescence »</a:t>
            </a:r>
            <a:r>
              <a:rPr lang="fr-FR" sz="1600" dirty="0" smtClean="0">
                <a:solidFill>
                  <a:schemeClr val="accent5">
                    <a:lumMod val="75000"/>
                  </a:schemeClr>
                </a:solidFill>
              </a:rPr>
              <a:t> </a:t>
            </a:r>
            <a:r>
              <a:rPr lang="fr-FR" sz="1600" dirty="0" smtClean="0">
                <a:solidFill>
                  <a:schemeClr val="bg1">
                    <a:lumMod val="65000"/>
                  </a:schemeClr>
                </a:solidFill>
              </a:rPr>
              <a:t>(</a:t>
            </a:r>
            <a:r>
              <a:rPr lang="fr-FR" sz="1600" cap="small" dirty="0" err="1" smtClean="0">
                <a:solidFill>
                  <a:schemeClr val="bg1">
                    <a:lumMod val="65000"/>
                  </a:schemeClr>
                </a:solidFill>
              </a:rPr>
              <a:t>Lebeaume</a:t>
            </a:r>
            <a:r>
              <a:rPr lang="fr-FR" sz="1600" cap="small" dirty="0" smtClean="0">
                <a:solidFill>
                  <a:schemeClr val="bg1">
                    <a:lumMod val="65000"/>
                  </a:schemeClr>
                </a:solidFill>
              </a:rPr>
              <a:t>, 2012)</a:t>
            </a:r>
            <a:endParaRPr lang="fr-FR" sz="1600" cap="small" dirty="0">
              <a:solidFill>
                <a:schemeClr val="bg1">
                  <a:lumMod val="65000"/>
                </a:schemeClr>
              </a:solidFill>
            </a:endParaRPr>
          </a:p>
          <a:p>
            <a:endParaRPr lang="fr-FR" sz="1600" b="1" dirty="0" smtClean="0"/>
          </a:p>
          <a:p>
            <a:r>
              <a:rPr lang="fr-FR" sz="1600" b="1" dirty="0" smtClean="0"/>
              <a:t>Thèmes variés </a:t>
            </a:r>
            <a:r>
              <a:rPr lang="fr-FR" sz="1600" dirty="0" smtClean="0"/>
              <a:t>: développement durable, sexualité, nutrition, art et culture, </a:t>
            </a:r>
            <a:r>
              <a:rPr lang="fr-FR" sz="1600" b="1" dirty="0" smtClean="0"/>
              <a:t>égalité</a:t>
            </a:r>
            <a:r>
              <a:rPr lang="is-IS" sz="1600" dirty="0" smtClean="0"/>
              <a:t>…</a:t>
            </a:r>
            <a:endParaRPr lang="is-IS" sz="1600" b="1" dirty="0"/>
          </a:p>
          <a:p>
            <a:endParaRPr lang="is-IS" sz="1600" b="1" dirty="0" smtClean="0"/>
          </a:p>
          <a:p>
            <a:r>
              <a:rPr lang="is-IS" sz="1600" b="1" dirty="0" smtClean="0"/>
              <a:t>Caractéristiques communes </a:t>
            </a:r>
            <a:r>
              <a:rPr lang="is-IS" sz="1600" dirty="0" smtClean="0"/>
              <a:t>: </a:t>
            </a:r>
            <a:r>
              <a:rPr lang="fr-FR" sz="1600" dirty="0" smtClean="0"/>
              <a:t>concernent </a:t>
            </a:r>
            <a:r>
              <a:rPr lang="fr-FR" sz="1600" dirty="0"/>
              <a:t>davantage des </a:t>
            </a:r>
            <a:r>
              <a:rPr lang="fr-FR" sz="1600" i="1" dirty="0" smtClean="0"/>
              <a:t>valeurs et attitudes</a:t>
            </a:r>
            <a:r>
              <a:rPr lang="fr-FR" sz="1600" dirty="0" smtClean="0"/>
              <a:t> </a:t>
            </a:r>
            <a:r>
              <a:rPr lang="fr-FR" sz="1600" dirty="0"/>
              <a:t>que des </a:t>
            </a:r>
            <a:r>
              <a:rPr lang="fr-FR" sz="1600" i="1" dirty="0"/>
              <a:t>savoirs</a:t>
            </a:r>
            <a:r>
              <a:rPr lang="fr-FR" sz="1600" dirty="0"/>
              <a:t> </a:t>
            </a:r>
            <a:r>
              <a:rPr lang="fr-FR" sz="1600" dirty="0" smtClean="0"/>
              <a:t>;</a:t>
            </a:r>
            <a:r>
              <a:rPr lang="fr-FR" sz="1600" dirty="0"/>
              <a:t> </a:t>
            </a:r>
            <a:r>
              <a:rPr lang="fr-FR" sz="1600" dirty="0" smtClean="0"/>
              <a:t>recours à </a:t>
            </a:r>
            <a:r>
              <a:rPr lang="fr-FR" sz="1600" dirty="0"/>
              <a:t>l’intervention d’</a:t>
            </a:r>
            <a:r>
              <a:rPr lang="fr-FR" sz="1600" dirty="0" err="1"/>
              <a:t>expert·es</a:t>
            </a:r>
            <a:r>
              <a:rPr lang="fr-FR" sz="1600" dirty="0"/>
              <a:t> </a:t>
            </a:r>
            <a:r>
              <a:rPr lang="fr-FR" sz="1600" dirty="0" err="1" smtClean="0"/>
              <a:t>extérieur·es</a:t>
            </a:r>
            <a:r>
              <a:rPr lang="fr-FR" sz="1600" dirty="0" smtClean="0"/>
              <a:t> </a:t>
            </a:r>
            <a:r>
              <a:rPr lang="fr-FR" sz="1600" dirty="0" smtClean="0">
                <a:solidFill>
                  <a:srgbClr val="A6A6A6"/>
                </a:solidFill>
              </a:rPr>
              <a:t>(</a:t>
            </a:r>
            <a:r>
              <a:rPr lang="fr-FR" sz="1600" cap="small" dirty="0">
                <a:solidFill>
                  <a:srgbClr val="A6A6A6"/>
                </a:solidFill>
              </a:rPr>
              <a:t>Fabre </a:t>
            </a:r>
            <a:r>
              <a:rPr lang="fr-FR" sz="1600" dirty="0" smtClean="0">
                <a:solidFill>
                  <a:srgbClr val="A6A6A6"/>
                </a:solidFill>
              </a:rPr>
              <a:t>2014 ;</a:t>
            </a:r>
            <a:r>
              <a:rPr lang="fr-FR" sz="1600" cap="small" dirty="0">
                <a:solidFill>
                  <a:srgbClr val="A6A6A6"/>
                </a:solidFill>
              </a:rPr>
              <a:t> </a:t>
            </a:r>
            <a:r>
              <a:rPr lang="fr-FR" sz="1600" cap="small" dirty="0" err="1">
                <a:solidFill>
                  <a:srgbClr val="A6A6A6"/>
                </a:solidFill>
              </a:rPr>
              <a:t>Lebeaume</a:t>
            </a:r>
            <a:r>
              <a:rPr lang="fr-FR" sz="1600" cap="small" dirty="0">
                <a:solidFill>
                  <a:srgbClr val="A6A6A6"/>
                </a:solidFill>
              </a:rPr>
              <a:t> </a:t>
            </a:r>
            <a:r>
              <a:rPr lang="fr-FR" sz="1600" cap="small" dirty="0" smtClean="0">
                <a:solidFill>
                  <a:srgbClr val="A6A6A6"/>
                </a:solidFill>
              </a:rPr>
              <a:t> 2012)</a:t>
            </a:r>
            <a:endParaRPr lang="fr-FR" sz="1600" dirty="0" smtClean="0">
              <a:solidFill>
                <a:srgbClr val="A6A6A6"/>
              </a:solidFill>
            </a:endParaRPr>
          </a:p>
          <a:p>
            <a:endParaRPr lang="fr-FR" sz="1600" b="1" dirty="0" smtClean="0"/>
          </a:p>
          <a:p>
            <a:r>
              <a:rPr lang="fr-FR" sz="1600" b="1" dirty="0" smtClean="0"/>
              <a:t>Comment les évaluer ? </a:t>
            </a:r>
          </a:p>
          <a:p>
            <a:r>
              <a:rPr lang="fr-FR" sz="1600" dirty="0" smtClean="0"/>
              <a:t>Un grand nombre de </a:t>
            </a:r>
            <a:r>
              <a:rPr lang="fr-FR" sz="1600" dirty="0" err="1" smtClean="0"/>
              <a:t>participant·es</a:t>
            </a:r>
            <a:r>
              <a:rPr lang="fr-FR" sz="1600" dirty="0" smtClean="0"/>
              <a:t> et des enjeux/objectifs souvent flous </a:t>
            </a:r>
            <a:r>
              <a:rPr lang="fr-FR" sz="1600" dirty="0" smtClean="0">
                <a:solidFill>
                  <a:srgbClr val="A6A6A6"/>
                </a:solidFill>
                <a:sym typeface="Wingdings"/>
              </a:rPr>
              <a:t>(</a:t>
            </a:r>
            <a:r>
              <a:rPr lang="fr-FR" sz="1600" cap="small" dirty="0" smtClean="0">
                <a:solidFill>
                  <a:srgbClr val="A6A6A6"/>
                </a:solidFill>
              </a:rPr>
              <a:t>Comité 21, 2011 ; </a:t>
            </a:r>
            <a:r>
              <a:rPr lang="fr-FR" sz="1600" cap="small" dirty="0" smtClean="0">
                <a:solidFill>
                  <a:srgbClr val="A6A6A6"/>
                </a:solidFill>
                <a:sym typeface="Wingdings"/>
              </a:rPr>
              <a:t>Bordeaux </a:t>
            </a:r>
            <a:r>
              <a:rPr lang="fr-FR" sz="1600" cap="small" dirty="0">
                <a:solidFill>
                  <a:srgbClr val="A6A6A6"/>
                </a:solidFill>
                <a:sym typeface="Wingdings"/>
              </a:rPr>
              <a:t>&amp; </a:t>
            </a:r>
            <a:r>
              <a:rPr lang="fr-FR" sz="1600" cap="small" dirty="0" err="1">
                <a:solidFill>
                  <a:srgbClr val="A6A6A6"/>
                </a:solidFill>
                <a:sym typeface="Wingdings"/>
              </a:rPr>
              <a:t>Kerlan</a:t>
            </a:r>
            <a:r>
              <a:rPr lang="fr-FR" sz="1600" cap="small" dirty="0">
                <a:solidFill>
                  <a:srgbClr val="A6A6A6"/>
                </a:solidFill>
                <a:sym typeface="Wingdings"/>
              </a:rPr>
              <a:t> 2016</a:t>
            </a:r>
            <a:r>
              <a:rPr lang="fr-FR" sz="1600" cap="small" dirty="0" smtClean="0">
                <a:solidFill>
                  <a:srgbClr val="A6A6A6"/>
                </a:solidFill>
                <a:sym typeface="Wingdings"/>
              </a:rPr>
              <a:t>)</a:t>
            </a:r>
            <a:endParaRPr lang="fr-FR" sz="1600" dirty="0"/>
          </a:p>
          <a:p>
            <a:pPr marL="285750" indent="-285750">
              <a:buFont typeface="Wingdings" charset="0"/>
              <a:buChar char="à"/>
            </a:pPr>
            <a:r>
              <a:rPr lang="fr-FR" sz="1600" dirty="0" smtClean="0">
                <a:sym typeface="Wingdings"/>
              </a:rPr>
              <a:t>Faire de l’évaluation un enjeu épistémologique </a:t>
            </a:r>
            <a:r>
              <a:rPr lang="fr-FR" sz="1600" dirty="0" smtClean="0">
                <a:solidFill>
                  <a:srgbClr val="A6A6A6"/>
                </a:solidFill>
                <a:sym typeface="Wingdings"/>
              </a:rPr>
              <a:t>(</a:t>
            </a:r>
            <a:r>
              <a:rPr lang="fr-FR" sz="1600" cap="small" dirty="0" smtClean="0">
                <a:solidFill>
                  <a:srgbClr val="A6A6A6"/>
                </a:solidFill>
                <a:sym typeface="Wingdings"/>
              </a:rPr>
              <a:t>Détrez </a:t>
            </a:r>
            <a:r>
              <a:rPr lang="fr-FR" sz="1600" dirty="0" smtClean="0">
                <a:solidFill>
                  <a:srgbClr val="A6A6A6"/>
                </a:solidFill>
                <a:sym typeface="Wingdings"/>
              </a:rPr>
              <a:t>in</a:t>
            </a:r>
            <a:r>
              <a:rPr lang="fr-FR" sz="1600" cap="small" dirty="0" smtClean="0">
                <a:solidFill>
                  <a:srgbClr val="A6A6A6"/>
                </a:solidFill>
                <a:sym typeface="Wingdings"/>
              </a:rPr>
              <a:t> Bordeaux &amp; </a:t>
            </a:r>
            <a:r>
              <a:rPr lang="fr-FR" sz="1600" cap="small" dirty="0" err="1" smtClean="0">
                <a:solidFill>
                  <a:srgbClr val="A6A6A6"/>
                </a:solidFill>
                <a:sym typeface="Wingdings"/>
              </a:rPr>
              <a:t>Kerlan</a:t>
            </a:r>
            <a:r>
              <a:rPr lang="fr-FR" sz="1600" cap="small" dirty="0" smtClean="0">
                <a:solidFill>
                  <a:srgbClr val="A6A6A6"/>
                </a:solidFill>
                <a:sym typeface="Wingdings"/>
              </a:rPr>
              <a:t> 2016)</a:t>
            </a:r>
          </a:p>
        </p:txBody>
      </p:sp>
      <p:sp>
        <p:nvSpPr>
          <p:cNvPr id="13" name="Rectangle 12"/>
          <p:cNvSpPr/>
          <p:nvPr/>
        </p:nvSpPr>
        <p:spPr>
          <a:xfrm>
            <a:off x="6274569" y="0"/>
            <a:ext cx="1783361" cy="461665"/>
          </a:xfrm>
          <a:prstGeom prst="rect">
            <a:avLst/>
          </a:prstGeom>
        </p:spPr>
        <p:txBody>
          <a:bodyPr wrap="none">
            <a:spAutoFit/>
          </a:bodyPr>
          <a:lstStyle/>
          <a:p>
            <a:pPr algn="ctr"/>
            <a:r>
              <a:rPr lang="fr-FR" sz="2400" b="1" dirty="0" smtClean="0">
                <a:solidFill>
                  <a:srgbClr val="E46C0A"/>
                </a:solidFill>
              </a:rPr>
              <a:t>Introduction</a:t>
            </a:r>
            <a:endParaRPr lang="fr-FR" sz="2400" dirty="0" smtClean="0">
              <a:solidFill>
                <a:srgbClr val="E46C0A"/>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4028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6591549"/>
            </a:xfrm>
            <a:prstGeom prst="rect">
              <a:avLst/>
            </a:prstGeom>
            <a:solidFill>
              <a:schemeClr val="accent6">
                <a:lumMod val="75000"/>
              </a:schemeClr>
            </a:solidFill>
          </p:spPr>
          <p:txBody>
            <a:bodyPr wrap="square" rtlCol="0">
              <a:spAutoFit/>
            </a:bodyPr>
            <a:lstStyle/>
            <a:p>
              <a:pPr algn="ctr"/>
              <a:r>
                <a:rPr lang="fr-FR" sz="1200" b="1" dirty="0" smtClean="0">
                  <a:solidFill>
                    <a:srgbClr val="31859C"/>
                  </a:solidFill>
                </a:rPr>
                <a:t>“Science Is (not) </a:t>
              </a:r>
              <a:r>
                <a:rPr lang="fr-FR" sz="1200" b="1" dirty="0" err="1" smtClean="0">
                  <a:solidFill>
                    <a:srgbClr val="31859C"/>
                  </a:solidFill>
                </a:rPr>
                <a:t>My</a:t>
              </a:r>
              <a:r>
                <a:rPr lang="fr-FR" sz="1200" b="1" dirty="0" smtClean="0">
                  <a:solidFill>
                    <a:srgbClr val="31859C"/>
                  </a:solidFill>
                </a:rPr>
                <a:t> </a:t>
              </a:r>
              <a:r>
                <a:rPr lang="fr-FR" sz="1200" b="1" dirty="0" err="1" smtClean="0">
                  <a:solidFill>
                    <a:srgbClr val="31859C"/>
                  </a:solidFill>
                </a:rPr>
                <a:t>Thing</a:t>
              </a:r>
              <a:r>
                <a:rPr lang="fr-FR" sz="1200" b="1" dirty="0" smtClean="0">
                  <a:solidFill>
                    <a:srgbClr val="31859C"/>
                  </a:solidFill>
                </a:rPr>
                <a:t>”</a:t>
              </a:r>
              <a:endParaRPr lang="fr-FR" sz="1300" b="1" dirty="0" smtClean="0">
                <a:solidFill>
                  <a:srgbClr val="31859C"/>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a:p>
              <a:pPr algn="ctr"/>
              <a:endParaRPr lang="fr-FR"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grpSp>
      <p:sp>
        <p:nvSpPr>
          <p:cNvPr id="9" name="Rectangle 8"/>
          <p:cNvSpPr/>
          <p:nvPr/>
        </p:nvSpPr>
        <p:spPr>
          <a:xfrm>
            <a:off x="6274569" y="0"/>
            <a:ext cx="1783361" cy="461665"/>
          </a:xfrm>
          <a:prstGeom prst="rect">
            <a:avLst/>
          </a:prstGeom>
        </p:spPr>
        <p:txBody>
          <a:bodyPr wrap="none">
            <a:spAutoFit/>
          </a:bodyPr>
          <a:lstStyle/>
          <a:p>
            <a:pPr algn="ctr"/>
            <a:r>
              <a:rPr lang="fr-FR" sz="2400" b="1" dirty="0" smtClean="0">
                <a:solidFill>
                  <a:srgbClr val="E46C0A"/>
                </a:solidFill>
              </a:rPr>
              <a:t>Introduction</a:t>
            </a:r>
            <a:endParaRPr lang="fr-FR" sz="2400" dirty="0" smtClean="0">
              <a:solidFill>
                <a:srgbClr val="E46C0A"/>
              </a:solidFill>
            </a:endParaRPr>
          </a:p>
        </p:txBody>
      </p:sp>
      <p:sp>
        <p:nvSpPr>
          <p:cNvPr id="12" name="Titre 1"/>
          <p:cNvSpPr>
            <a:spLocks noGrp="1"/>
          </p:cNvSpPr>
          <p:nvPr>
            <p:ph type="title"/>
          </p:nvPr>
        </p:nvSpPr>
        <p:spPr>
          <a:xfrm>
            <a:off x="327866" y="5892426"/>
            <a:ext cx="7450667" cy="698873"/>
          </a:xfrm>
          <a:ln w="12700" cmpd="sng">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a:noAutofit/>
          </a:bodyPr>
          <a:lstStyle/>
          <a:p>
            <a:pPr algn="l"/>
            <a:r>
              <a:rPr lang="fr-FR" sz="1200" b="1" dirty="0" smtClean="0">
                <a:solidFill>
                  <a:schemeClr val="accent5">
                    <a:lumMod val="75000"/>
                  </a:schemeClr>
                </a:solidFill>
              </a:rPr>
              <a:t>Références</a:t>
            </a:r>
            <a:br>
              <a:rPr lang="fr-FR" sz="1200" b="1" dirty="0" smtClean="0">
                <a:solidFill>
                  <a:schemeClr val="accent5">
                    <a:lumMod val="75000"/>
                  </a:schemeClr>
                </a:solidFill>
              </a:rPr>
            </a:br>
            <a:r>
              <a:rPr lang="fr-FR" sz="1100" cap="small" dirty="0" err="1" smtClean="0">
                <a:solidFill>
                  <a:srgbClr val="A6A6A6"/>
                </a:solidFill>
              </a:rPr>
              <a:t>Lamont</a:t>
            </a:r>
            <a:r>
              <a:rPr lang="fr-FR" sz="1100" cap="small" dirty="0" smtClean="0">
                <a:solidFill>
                  <a:srgbClr val="A6A6A6"/>
                </a:solidFill>
              </a:rPr>
              <a:t> </a:t>
            </a:r>
            <a:r>
              <a:rPr lang="fr-FR" sz="1100" cap="small" dirty="0">
                <a:solidFill>
                  <a:srgbClr val="A6A6A6"/>
                </a:solidFill>
              </a:rPr>
              <a:t>M.</a:t>
            </a:r>
            <a:r>
              <a:rPr lang="fr-FR" sz="1100" dirty="0">
                <a:solidFill>
                  <a:schemeClr val="bg1">
                    <a:lumMod val="65000"/>
                  </a:schemeClr>
                </a:solidFill>
              </a:rPr>
              <a:t>, 2012, « </a:t>
            </a:r>
            <a:r>
              <a:rPr lang="fr-FR" sz="1100" dirty="0" err="1">
                <a:solidFill>
                  <a:schemeClr val="bg1">
                    <a:lumMod val="65000"/>
                  </a:schemeClr>
                </a:solidFill>
              </a:rPr>
              <a:t>Toward</a:t>
            </a:r>
            <a:r>
              <a:rPr lang="fr-FR" sz="1100" dirty="0">
                <a:solidFill>
                  <a:schemeClr val="bg1">
                    <a:lumMod val="65000"/>
                  </a:schemeClr>
                </a:solidFill>
              </a:rPr>
              <a:t> a Comparative </a:t>
            </a:r>
            <a:r>
              <a:rPr lang="fr-FR" sz="1100" dirty="0" err="1">
                <a:solidFill>
                  <a:schemeClr val="bg1">
                    <a:lumMod val="65000"/>
                  </a:schemeClr>
                </a:solidFill>
              </a:rPr>
              <a:t>Sociology</a:t>
            </a:r>
            <a:r>
              <a:rPr lang="fr-FR" sz="1100" dirty="0">
                <a:solidFill>
                  <a:schemeClr val="bg1">
                    <a:lumMod val="65000"/>
                  </a:schemeClr>
                </a:solidFill>
              </a:rPr>
              <a:t> of </a:t>
            </a:r>
            <a:r>
              <a:rPr lang="fr-FR" sz="1100" dirty="0" err="1">
                <a:solidFill>
                  <a:schemeClr val="bg1">
                    <a:lumMod val="65000"/>
                  </a:schemeClr>
                </a:solidFill>
              </a:rPr>
              <a:t>Valuation</a:t>
            </a:r>
            <a:r>
              <a:rPr lang="fr-FR" sz="1100" dirty="0">
                <a:solidFill>
                  <a:schemeClr val="bg1">
                    <a:lumMod val="65000"/>
                  </a:schemeClr>
                </a:solidFill>
              </a:rPr>
              <a:t> and Evaluation », </a:t>
            </a:r>
            <a:r>
              <a:rPr lang="fr-FR" sz="1100" i="1" dirty="0" err="1">
                <a:solidFill>
                  <a:schemeClr val="bg1">
                    <a:lumMod val="65000"/>
                  </a:schemeClr>
                </a:solidFill>
              </a:rPr>
              <a:t>Annual</a:t>
            </a:r>
            <a:r>
              <a:rPr lang="fr-FR" sz="1100" i="1" dirty="0">
                <a:solidFill>
                  <a:schemeClr val="bg1">
                    <a:lumMod val="65000"/>
                  </a:schemeClr>
                </a:solidFill>
              </a:rPr>
              <a:t> </a:t>
            </a:r>
            <a:r>
              <a:rPr lang="fr-FR" sz="1100" i="1" dirty="0" err="1">
                <a:solidFill>
                  <a:schemeClr val="bg1">
                    <a:lumMod val="65000"/>
                  </a:schemeClr>
                </a:solidFill>
              </a:rPr>
              <a:t>Review</a:t>
            </a:r>
            <a:r>
              <a:rPr lang="fr-FR" sz="1100" i="1" dirty="0">
                <a:solidFill>
                  <a:schemeClr val="bg1">
                    <a:lumMod val="65000"/>
                  </a:schemeClr>
                </a:solidFill>
              </a:rPr>
              <a:t> of </a:t>
            </a:r>
            <a:r>
              <a:rPr lang="fr-FR" sz="1100" i="1" dirty="0" err="1">
                <a:solidFill>
                  <a:schemeClr val="bg1">
                    <a:lumMod val="65000"/>
                  </a:schemeClr>
                </a:solidFill>
              </a:rPr>
              <a:t>Sociology</a:t>
            </a:r>
            <a:r>
              <a:rPr lang="fr-FR" sz="1100" dirty="0">
                <a:solidFill>
                  <a:schemeClr val="bg1">
                    <a:lumMod val="65000"/>
                  </a:schemeClr>
                </a:solidFill>
              </a:rPr>
              <a:t>, </a:t>
            </a:r>
            <a:r>
              <a:rPr lang="fr-FR" sz="1100" i="1" dirty="0">
                <a:solidFill>
                  <a:schemeClr val="bg1">
                    <a:lumMod val="65000"/>
                  </a:schemeClr>
                </a:solidFill>
              </a:rPr>
              <a:t>38</a:t>
            </a:r>
            <a:r>
              <a:rPr lang="fr-FR" sz="1100" dirty="0">
                <a:solidFill>
                  <a:schemeClr val="bg1">
                    <a:lumMod val="65000"/>
                  </a:schemeClr>
                </a:solidFill>
              </a:rPr>
              <a:t>, 1, p. 201‑</a:t>
            </a:r>
            <a:r>
              <a:rPr lang="fr-FR" sz="1100" dirty="0" smtClean="0">
                <a:solidFill>
                  <a:schemeClr val="bg1">
                    <a:lumMod val="65000"/>
                  </a:schemeClr>
                </a:solidFill>
              </a:rPr>
              <a:t>221</a:t>
            </a:r>
            <a:endParaRPr lang="fr-FR" sz="1100" dirty="0">
              <a:solidFill>
                <a:schemeClr val="bg1">
                  <a:lumMod val="65000"/>
                </a:schemeClr>
              </a:solidFill>
            </a:endParaRPr>
          </a:p>
        </p:txBody>
      </p:sp>
      <p:sp>
        <p:nvSpPr>
          <p:cNvPr id="10" name="ZoneTexte 9"/>
          <p:cNvSpPr txBox="1"/>
          <p:nvPr/>
        </p:nvSpPr>
        <p:spPr>
          <a:xfrm>
            <a:off x="8057933" y="1"/>
            <a:ext cx="1086069" cy="1015663"/>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bg1"/>
                </a:solidFill>
              </a:rPr>
              <a:t>Introduction</a:t>
            </a:r>
          </a:p>
          <a:p>
            <a:pPr algn="ctr"/>
            <a:endParaRPr lang="fr-FR" sz="1200" b="1" dirty="0" smtClean="0">
              <a:solidFill>
                <a:schemeClr val="bg1"/>
              </a:solidFill>
            </a:endParaRPr>
          </a:p>
        </p:txBody>
      </p:sp>
      <p:sp>
        <p:nvSpPr>
          <p:cNvPr id="11" name="Rectangle 10"/>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3" name="ZoneTexte 12"/>
          <p:cNvSpPr txBox="1"/>
          <p:nvPr/>
        </p:nvSpPr>
        <p:spPr>
          <a:xfrm>
            <a:off x="469900" y="618172"/>
            <a:ext cx="1411414" cy="369332"/>
          </a:xfrm>
          <a:prstGeom prst="rect">
            <a:avLst/>
          </a:prstGeom>
          <a:noFill/>
        </p:spPr>
        <p:txBody>
          <a:bodyPr wrap="none" rtlCol="0">
            <a:spAutoFit/>
          </a:bodyPr>
          <a:lstStyle/>
          <a:p>
            <a:r>
              <a:rPr lang="fr-FR" b="1" dirty="0" smtClean="0">
                <a:solidFill>
                  <a:schemeClr val="accent5">
                    <a:lumMod val="75000"/>
                  </a:schemeClr>
                </a:solidFill>
              </a:rPr>
              <a:t>« Évaluer » ? </a:t>
            </a:r>
            <a:endParaRPr lang="fr-FR" b="1" dirty="0">
              <a:solidFill>
                <a:schemeClr val="accent5">
                  <a:lumMod val="75000"/>
                </a:schemeClr>
              </a:solidFill>
            </a:endParaRPr>
          </a:p>
        </p:txBody>
      </p:sp>
      <p:sp>
        <p:nvSpPr>
          <p:cNvPr id="14" name="ZoneTexte 13"/>
          <p:cNvSpPr txBox="1"/>
          <p:nvPr/>
        </p:nvSpPr>
        <p:spPr>
          <a:xfrm>
            <a:off x="623889" y="1272062"/>
            <a:ext cx="6856412" cy="1815882"/>
          </a:xfrm>
          <a:prstGeom prst="rect">
            <a:avLst/>
          </a:prstGeom>
          <a:noFill/>
        </p:spPr>
        <p:txBody>
          <a:bodyPr wrap="square" rtlCol="0">
            <a:spAutoFit/>
          </a:bodyPr>
          <a:lstStyle/>
          <a:p>
            <a:r>
              <a:rPr lang="fr-FR" sz="1600" b="1" dirty="0" smtClean="0"/>
              <a:t>Évaluer, juger </a:t>
            </a:r>
            <a:r>
              <a:rPr lang="fr-FR" sz="1600" dirty="0" smtClean="0"/>
              <a:t>= donner et stabiliser </a:t>
            </a:r>
            <a:r>
              <a:rPr lang="fr-FR" sz="1600" b="1" dirty="0" smtClean="0"/>
              <a:t>un sens</a:t>
            </a:r>
            <a:r>
              <a:rPr lang="fr-FR" sz="1600" dirty="0" smtClean="0"/>
              <a:t>, attribuer une </a:t>
            </a:r>
            <a:r>
              <a:rPr lang="fr-FR" sz="1600" b="1" dirty="0" smtClean="0"/>
              <a:t>valeur</a:t>
            </a:r>
            <a:r>
              <a:rPr lang="fr-FR" sz="1600" dirty="0" smtClean="0"/>
              <a:t> à l’objet.</a:t>
            </a:r>
          </a:p>
          <a:p>
            <a:endParaRPr lang="fr-FR" sz="1600" dirty="0"/>
          </a:p>
          <a:p>
            <a:r>
              <a:rPr lang="fr-FR" sz="1600" b="1" dirty="0" smtClean="0"/>
              <a:t>Évaluation</a:t>
            </a:r>
            <a:r>
              <a:rPr lang="fr-FR" sz="1600" dirty="0" smtClean="0"/>
              <a:t> </a:t>
            </a:r>
            <a:r>
              <a:rPr lang="fr-FR" sz="1600" dirty="0" smtClean="0">
                <a:sym typeface="Wingdings"/>
              </a:rPr>
              <a:t>=</a:t>
            </a:r>
            <a:r>
              <a:rPr lang="fr-FR" sz="1600" dirty="0" smtClean="0"/>
              <a:t> processus de contestation et de négociation de la valeur </a:t>
            </a:r>
            <a:r>
              <a:rPr lang="fr-FR" sz="1600" dirty="0"/>
              <a:t>; </a:t>
            </a:r>
            <a:r>
              <a:rPr lang="fr-FR" sz="1600" dirty="0" smtClean="0"/>
              <a:t>processus </a:t>
            </a:r>
            <a:r>
              <a:rPr lang="fr-FR" sz="1600" dirty="0"/>
              <a:t>social et culturel de </a:t>
            </a:r>
            <a:r>
              <a:rPr lang="fr-FR" sz="1600" b="1" dirty="0"/>
              <a:t>légitimation </a:t>
            </a:r>
            <a:r>
              <a:rPr lang="fr-FR" sz="1600" dirty="0"/>
              <a:t>et de </a:t>
            </a:r>
            <a:r>
              <a:rPr lang="fr-FR" sz="1600" b="1" dirty="0" smtClean="0"/>
              <a:t>catégorisation </a:t>
            </a:r>
            <a:r>
              <a:rPr lang="fr-FR" sz="1600" dirty="0" smtClean="0">
                <a:solidFill>
                  <a:srgbClr val="A6A6A6"/>
                </a:solidFill>
              </a:rPr>
              <a:t>(</a:t>
            </a:r>
            <a:r>
              <a:rPr lang="fr-FR" sz="1600" cap="small" dirty="0" err="1">
                <a:solidFill>
                  <a:srgbClr val="A6A6A6"/>
                </a:solidFill>
              </a:rPr>
              <a:t>Lamont</a:t>
            </a:r>
            <a:r>
              <a:rPr lang="fr-FR" sz="1600" cap="small" dirty="0">
                <a:solidFill>
                  <a:srgbClr val="A6A6A6"/>
                </a:solidFill>
              </a:rPr>
              <a:t> </a:t>
            </a:r>
            <a:r>
              <a:rPr lang="fr-FR" sz="1600" dirty="0" smtClean="0">
                <a:solidFill>
                  <a:schemeClr val="bg1">
                    <a:lumMod val="65000"/>
                  </a:schemeClr>
                </a:solidFill>
              </a:rPr>
              <a:t>2012)</a:t>
            </a:r>
          </a:p>
          <a:p>
            <a:r>
              <a:rPr lang="fr-FR" sz="1600" dirty="0" smtClean="0"/>
              <a:t>Le choix des critères et des outils fait déjà partie de ce processus.</a:t>
            </a:r>
          </a:p>
          <a:p>
            <a:endParaRPr lang="fr-FR" sz="1600" dirty="0">
              <a:solidFill>
                <a:schemeClr val="bg1">
                  <a:lumMod val="65000"/>
                </a:schemeClr>
              </a:solidFill>
            </a:endParaRPr>
          </a:p>
          <a:p>
            <a:endParaRPr lang="fr-FR"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4019291"/>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6954446" y="0"/>
            <a:ext cx="1103487" cy="461665"/>
          </a:xfrm>
          <a:prstGeom prst="rect">
            <a:avLst/>
          </a:prstGeom>
        </p:spPr>
        <p:txBody>
          <a:bodyPr wrap="none">
            <a:spAutoFit/>
          </a:bodyPr>
          <a:lstStyle/>
          <a:p>
            <a:pPr algn="ctr"/>
            <a:r>
              <a:rPr lang="fr-FR" sz="2400" b="1" dirty="0" smtClean="0">
                <a:solidFill>
                  <a:srgbClr val="E46C0A"/>
                </a:solidFill>
              </a:rPr>
              <a:t>Terrain</a:t>
            </a:r>
            <a:endParaRPr lang="fr-FR" sz="2400" dirty="0" smtClean="0">
              <a:solidFill>
                <a:srgbClr val="E46C0A"/>
              </a:solidFill>
            </a:endParaRPr>
          </a:p>
        </p:txBody>
      </p:sp>
      <p:sp>
        <p:nvSpPr>
          <p:cNvPr id="13" name="ZoneTexte 12"/>
          <p:cNvSpPr txBox="1"/>
          <p:nvPr/>
        </p:nvSpPr>
        <p:spPr>
          <a:xfrm>
            <a:off x="8057933" y="1"/>
            <a:ext cx="1086069" cy="6063197"/>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rgbClr val="FFFFFF"/>
                </a:solidFill>
              </a:rPr>
              <a:t>Terrain</a:t>
            </a:r>
          </a:p>
          <a:p>
            <a:pPr algn="ctr"/>
            <a:endParaRPr lang="fr-FR" sz="1200" b="1" dirty="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endParaRPr lang="fr-FR" sz="1200" b="1" dirty="0">
              <a:solidFill>
                <a:schemeClr val="accent6">
                  <a:lumMod val="60000"/>
                  <a:lumOff val="40000"/>
                </a:schemeClr>
              </a:solidFill>
            </a:endParaRPr>
          </a:p>
          <a:p>
            <a:pPr algn="ctr"/>
            <a:endParaRPr lang="fr-FR" sz="1200" b="1" dirty="0" smtClean="0">
              <a:solidFill>
                <a:schemeClr val="bg1"/>
              </a:solidFill>
            </a:endParaRPr>
          </a:p>
          <a:p>
            <a:pPr algn="ctr"/>
            <a:endParaRPr lang="fr-FR" sz="1200" b="1" dirty="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14" name="Rectangle 13"/>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ZoneTexte 17"/>
          <p:cNvSpPr txBox="1"/>
          <p:nvPr/>
        </p:nvSpPr>
        <p:spPr>
          <a:xfrm>
            <a:off x="623888" y="377145"/>
            <a:ext cx="3998912" cy="5324536"/>
          </a:xfrm>
          <a:prstGeom prst="rect">
            <a:avLst/>
          </a:prstGeom>
          <a:noFill/>
          <a:ln>
            <a:noFill/>
          </a:ln>
        </p:spPr>
        <p:txBody>
          <a:bodyPr wrap="square" rtlCol="0">
            <a:spAutoFit/>
          </a:bodyPr>
          <a:lstStyle/>
          <a:p>
            <a:pPr algn="just"/>
            <a:endParaRPr lang="fr-FR" b="1" dirty="0" smtClean="0">
              <a:solidFill>
                <a:schemeClr val="accent5">
                  <a:lumMod val="75000"/>
                </a:schemeClr>
              </a:solidFill>
            </a:endParaRPr>
          </a:p>
          <a:p>
            <a:pPr algn="just"/>
            <a:r>
              <a:rPr lang="fr-FR" b="1" dirty="0" smtClean="0">
                <a:solidFill>
                  <a:schemeClr val="accent5">
                    <a:lumMod val="75000"/>
                  </a:schemeClr>
                </a:solidFill>
              </a:rPr>
              <a:t>Terrain</a:t>
            </a:r>
          </a:p>
          <a:p>
            <a:pPr algn="just"/>
            <a:endParaRPr lang="fr-FR" sz="1600" dirty="0" smtClean="0"/>
          </a:p>
          <a:p>
            <a:pPr algn="just"/>
            <a:r>
              <a:rPr lang="fr-FR" sz="1600" b="1" dirty="0" smtClean="0"/>
              <a:t>Projet « Tous égaux devant la science » (TES)</a:t>
            </a:r>
            <a:endParaRPr lang="fr-FR" sz="1600" dirty="0" smtClean="0"/>
          </a:p>
          <a:p>
            <a:pPr marL="285750" indent="-285750" algn="just">
              <a:buFontTx/>
              <a:buChar char="•"/>
            </a:pPr>
            <a:r>
              <a:rPr lang="fr-FR" sz="1600" dirty="0" smtClean="0"/>
              <a:t>Objectifs : promotion de l’égalité en sciences pour faire évoluer les choix d’orientation stéréotypés.</a:t>
            </a:r>
            <a:endParaRPr lang="fr-FR" sz="1600" dirty="0"/>
          </a:p>
          <a:p>
            <a:pPr marL="285750" indent="-285750" algn="just">
              <a:buFontTx/>
              <a:buChar char="•"/>
            </a:pPr>
            <a:r>
              <a:rPr lang="fr-FR" sz="1600" dirty="0" smtClean="0"/>
              <a:t>Partenaires : établissements scolaires et </a:t>
            </a:r>
            <a:r>
              <a:rPr lang="fr-FR" sz="1600" dirty="0" err="1" smtClean="0"/>
              <a:t>médiateur·trices</a:t>
            </a:r>
            <a:r>
              <a:rPr lang="fr-FR" sz="1600" dirty="0" smtClean="0"/>
              <a:t> de l’association </a:t>
            </a:r>
            <a:r>
              <a:rPr lang="fr-FR" sz="1600" dirty="0" err="1" smtClean="0"/>
              <a:t>RévoluSciences</a:t>
            </a:r>
            <a:endParaRPr lang="fr-FR" sz="1600" dirty="0"/>
          </a:p>
          <a:p>
            <a:pPr marL="285750" indent="-285750" algn="just">
              <a:buFontTx/>
              <a:buChar char="•"/>
            </a:pPr>
            <a:r>
              <a:rPr lang="fr-FR" sz="1600" dirty="0" smtClean="0"/>
              <a:t>Durée : 2013-2017, 4 ans</a:t>
            </a:r>
          </a:p>
          <a:p>
            <a:pPr marL="285750" indent="-285750" algn="just">
              <a:buFontTx/>
              <a:buChar char="•"/>
            </a:pPr>
            <a:r>
              <a:rPr lang="fr-FR" sz="1600" dirty="0" smtClean="0"/>
              <a:t>Dispositif : ateliers hebdomadaires de sciences (1h30) auprès des mêmes élèves ; deux cohortes (CE2-CM2 et CM1-5</a:t>
            </a:r>
            <a:r>
              <a:rPr lang="fr-FR" sz="1600" baseline="30000" dirty="0" smtClean="0"/>
              <a:t>e</a:t>
            </a:r>
            <a:r>
              <a:rPr lang="fr-FR" sz="1600" dirty="0" smtClean="0"/>
              <a:t>). Co-animés.</a:t>
            </a:r>
            <a:endParaRPr lang="fr-FR" sz="1600" dirty="0"/>
          </a:p>
          <a:p>
            <a:pPr marL="285750" indent="-285750" algn="just">
              <a:buFontTx/>
              <a:buChar char="•"/>
            </a:pPr>
            <a:r>
              <a:rPr lang="fr-FR" sz="1600" dirty="0" smtClean="0"/>
              <a:t>Quartiers </a:t>
            </a:r>
            <a:r>
              <a:rPr lang="fr-FR" sz="1600" dirty="0"/>
              <a:t>populaires </a:t>
            </a:r>
            <a:r>
              <a:rPr lang="fr-FR" sz="1600" dirty="0" smtClean="0"/>
              <a:t>(65,3</a:t>
            </a:r>
            <a:r>
              <a:rPr lang="fr-FR" sz="1600" dirty="0"/>
              <a:t>% de classes </a:t>
            </a:r>
            <a:r>
              <a:rPr lang="fr-FR" sz="1600" dirty="0" smtClean="0"/>
              <a:t>populaires – 22,5</a:t>
            </a:r>
            <a:r>
              <a:rPr lang="fr-FR" sz="1600" dirty="0"/>
              <a:t>% pour </a:t>
            </a:r>
            <a:r>
              <a:rPr lang="fr-FR" sz="1600" dirty="0" smtClean="0"/>
              <a:t>la commune) à la population </a:t>
            </a:r>
            <a:r>
              <a:rPr lang="fr-FR" sz="1600" dirty="0"/>
              <a:t>fortement immigrée (30,1% d’immigrés – </a:t>
            </a:r>
            <a:r>
              <a:rPr lang="fr-FR" sz="1600" dirty="0" smtClean="0"/>
              <a:t>12,2% pour la commune) ; collège REP+</a:t>
            </a:r>
            <a:endParaRPr lang="fr-FR" sz="1600" dirty="0"/>
          </a:p>
          <a:p>
            <a:pPr marL="285750" indent="-285750" algn="just">
              <a:buFontTx/>
              <a:buChar char="•"/>
            </a:pPr>
            <a:endParaRPr lang="fr-FR" sz="1600" dirty="0" smtClean="0"/>
          </a:p>
        </p:txBody>
      </p:sp>
      <p:sp>
        <p:nvSpPr>
          <p:cNvPr id="8" name="Rectangle 7"/>
          <p:cNvSpPr/>
          <p:nvPr/>
        </p:nvSpPr>
        <p:spPr>
          <a:xfrm>
            <a:off x="5029200" y="1213307"/>
            <a:ext cx="2692400" cy="2893100"/>
          </a:xfrm>
          <a:prstGeom prst="rect">
            <a:avLst/>
          </a:prstGeom>
          <a:ln>
            <a:solidFill>
              <a:schemeClr val="accent5">
                <a:lumMod val="50000"/>
              </a:schemeClr>
            </a:solidFill>
          </a:ln>
        </p:spPr>
        <p:txBody>
          <a:bodyPr wrap="square">
            <a:spAutoFit/>
          </a:bodyPr>
          <a:lstStyle/>
          <a:p>
            <a:r>
              <a:rPr lang="fr-FR" sz="1400" b="1" dirty="0" smtClean="0">
                <a:solidFill>
                  <a:schemeClr val="accent6">
                    <a:lumMod val="75000"/>
                  </a:schemeClr>
                </a:solidFill>
              </a:rPr>
              <a:t>2014 </a:t>
            </a:r>
          </a:p>
          <a:p>
            <a:r>
              <a:rPr lang="fr-FR" sz="1400" b="1" dirty="0" smtClean="0"/>
              <a:t>46% </a:t>
            </a:r>
            <a:r>
              <a:rPr lang="fr-FR" sz="1400" dirty="0" smtClean="0"/>
              <a:t>de filles en Terminale S</a:t>
            </a:r>
          </a:p>
          <a:p>
            <a:r>
              <a:rPr lang="fr-FR" sz="1400" b="1" dirty="0" smtClean="0"/>
              <a:t>27% </a:t>
            </a:r>
            <a:r>
              <a:rPr lang="fr-FR" sz="1400" dirty="0" smtClean="0"/>
              <a:t>en formations universitaires d’</a:t>
            </a:r>
            <a:r>
              <a:rPr lang="fr-FR" sz="1400" dirty="0" err="1" smtClean="0"/>
              <a:t>ingénieur·es</a:t>
            </a:r>
            <a:endParaRPr lang="fr-FR" sz="1400" dirty="0" smtClean="0"/>
          </a:p>
          <a:p>
            <a:r>
              <a:rPr lang="fr-FR" sz="1400" b="1" dirty="0" smtClean="0"/>
              <a:t>29% </a:t>
            </a:r>
            <a:r>
              <a:rPr lang="fr-FR" sz="1400" dirty="0" smtClean="0"/>
              <a:t>en classes préparatoires scientifiques</a:t>
            </a:r>
          </a:p>
          <a:p>
            <a:endParaRPr lang="fr-FR" sz="1400" dirty="0" smtClean="0"/>
          </a:p>
          <a:p>
            <a:r>
              <a:rPr lang="fr-FR" sz="1400" b="1" dirty="0" smtClean="0">
                <a:solidFill>
                  <a:schemeClr val="accent6">
                    <a:lumMod val="75000"/>
                  </a:schemeClr>
                </a:solidFill>
              </a:rPr>
              <a:t>2015</a:t>
            </a:r>
          </a:p>
          <a:p>
            <a:r>
              <a:rPr lang="fr-FR" sz="1400" b="1" dirty="0" smtClean="0"/>
              <a:t>20% </a:t>
            </a:r>
            <a:r>
              <a:rPr lang="fr-FR" sz="1400" dirty="0" smtClean="0"/>
              <a:t>de femmes enseignantes chercheuses en mathématiques</a:t>
            </a:r>
          </a:p>
          <a:p>
            <a:r>
              <a:rPr lang="fr-FR" sz="1400" b="1" dirty="0" smtClean="0"/>
              <a:t>20,5% </a:t>
            </a:r>
            <a:r>
              <a:rPr lang="fr-FR" sz="1400" dirty="0" smtClean="0"/>
              <a:t>en astronomie, astrophysique</a:t>
            </a:r>
          </a:p>
          <a:p>
            <a:r>
              <a:rPr lang="fr-FR" sz="1400" b="1" dirty="0" smtClean="0"/>
              <a:t>23,8% </a:t>
            </a:r>
            <a:r>
              <a:rPr lang="fr-FR" sz="1400" dirty="0" smtClean="0"/>
              <a:t>en informatique</a:t>
            </a:r>
            <a:endParaRPr lang="fr-FR" sz="1400" b="1" i="1" dirty="0" smtClean="0"/>
          </a:p>
        </p:txBody>
      </p:sp>
      <p:sp>
        <p:nvSpPr>
          <p:cNvPr id="9" name="Titre 1"/>
          <p:cNvSpPr txBox="1">
            <a:spLocks/>
          </p:cNvSpPr>
          <p:nvPr/>
        </p:nvSpPr>
        <p:spPr>
          <a:xfrm>
            <a:off x="381000" y="5892427"/>
            <a:ext cx="7450667" cy="848878"/>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fr-FR" sz="1200" b="1" dirty="0" smtClean="0">
                <a:solidFill>
                  <a:schemeClr val="accent5">
                    <a:lumMod val="75000"/>
                  </a:schemeClr>
                </a:solidFill>
              </a:rPr>
              <a:t>Sources</a:t>
            </a:r>
            <a:endParaRPr lang="fr-FR" sz="1100" b="1" dirty="0" smtClean="0">
              <a:solidFill>
                <a:schemeClr val="bg1">
                  <a:lumMod val="65000"/>
                </a:schemeClr>
              </a:solidFill>
            </a:endParaRPr>
          </a:p>
          <a:p>
            <a:pPr algn="l"/>
            <a:r>
              <a:rPr lang="fr-FR" sz="1100" dirty="0" smtClean="0">
                <a:solidFill>
                  <a:schemeClr val="bg1">
                    <a:lumMod val="65000"/>
                  </a:schemeClr>
                </a:solidFill>
              </a:rPr>
              <a:t>Ministère de l’Éducation nationale, Rapport « Filles et garçons sur le chemin de l’égalité de l’école à l’enseignement supérieur », 2016.</a:t>
            </a:r>
          </a:p>
          <a:p>
            <a:pPr algn="l"/>
            <a:r>
              <a:rPr lang="fr-FR" sz="1100" dirty="0" smtClean="0">
                <a:solidFill>
                  <a:schemeClr val="bg1">
                    <a:lumMod val="65000"/>
                  </a:schemeClr>
                </a:solidFill>
              </a:rPr>
              <a:t>Données 2015 DGRH MESR, traitées par Femmes &amp; maths, </a:t>
            </a:r>
            <a:r>
              <a:rPr lang="fr-FR" sz="1100" i="1" dirty="0" smtClean="0">
                <a:solidFill>
                  <a:schemeClr val="bg1">
                    <a:lumMod val="65000"/>
                  </a:schemeClr>
                </a:solidFill>
                <a:hlinkClick r:id="rId3"/>
              </a:rPr>
              <a:t>http://www.femmes-et-maths.fr/?page_id=1504</a:t>
            </a:r>
            <a:endParaRPr lang="fr-FR" sz="1100" dirty="0" smtClean="0">
              <a:solidFill>
                <a:schemeClr val="bg1">
                  <a:lumMod val="6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Espace réservé du contenu 2"/>
          <p:cNvSpPr>
            <a:spLocks noGrp="1"/>
          </p:cNvSpPr>
          <p:nvPr>
            <p:ph idx="1"/>
          </p:nvPr>
        </p:nvSpPr>
        <p:spPr>
          <a:xfrm>
            <a:off x="525463" y="846137"/>
            <a:ext cx="7056437" cy="4525963"/>
          </a:xfrm>
        </p:spPr>
        <p:txBody>
          <a:bodyPr>
            <a:noAutofit/>
          </a:bodyPr>
          <a:lstStyle/>
          <a:p>
            <a:pPr marL="0" indent="0" algn="ctr">
              <a:buNone/>
            </a:pPr>
            <a:r>
              <a:rPr lang="fr-FR" sz="1946" b="1" dirty="0" smtClean="0">
                <a:solidFill>
                  <a:schemeClr val="accent5">
                    <a:lumMod val="75000"/>
                  </a:schemeClr>
                </a:solidFill>
              </a:rPr>
              <a:t>Les enjeux de l’évaluation de « l’éducation à l’égalité »</a:t>
            </a:r>
          </a:p>
          <a:p>
            <a:pPr marL="0" indent="0" algn="just">
              <a:buNone/>
            </a:pPr>
            <a:endParaRPr lang="fr-FR" sz="1946" b="1" dirty="0" smtClean="0">
              <a:solidFill>
                <a:schemeClr val="accent5">
                  <a:lumMod val="75000"/>
                </a:schemeClr>
              </a:solidFill>
            </a:endParaRPr>
          </a:p>
          <a:p>
            <a:pPr marL="0" indent="0" algn="just">
              <a:spcBef>
                <a:spcPts val="0"/>
              </a:spcBef>
              <a:buNone/>
            </a:pPr>
            <a:r>
              <a:rPr lang="fr-FR" sz="1946" b="1" dirty="0" smtClean="0"/>
              <a:t>La mise en place de l’évaluation </a:t>
            </a:r>
            <a:r>
              <a:rPr lang="fr-FR" sz="1946" dirty="0" smtClean="0"/>
              <a:t>: révélateur d’attentes socialement différenciées </a:t>
            </a:r>
          </a:p>
          <a:p>
            <a:pPr marL="0" indent="0" algn="just">
              <a:spcBef>
                <a:spcPts val="0"/>
              </a:spcBef>
              <a:buNone/>
            </a:pPr>
            <a:endParaRPr lang="fr-FR" sz="1946" dirty="0" smtClean="0"/>
          </a:p>
          <a:p>
            <a:pPr marL="0" indent="0" algn="just">
              <a:spcBef>
                <a:spcPts val="0"/>
              </a:spcBef>
              <a:buNone/>
            </a:pPr>
            <a:endParaRPr lang="fr-FR" sz="1946" dirty="0" smtClean="0"/>
          </a:p>
          <a:p>
            <a:pPr marL="0" indent="0" algn="just">
              <a:spcBef>
                <a:spcPts val="0"/>
              </a:spcBef>
              <a:buNone/>
            </a:pPr>
            <a:r>
              <a:rPr lang="fr-FR" sz="1946" b="1" dirty="0" smtClean="0"/>
              <a:t>Les résultats de l’évaluation </a:t>
            </a:r>
            <a:r>
              <a:rPr lang="fr-FR" sz="1946" dirty="0" smtClean="0"/>
              <a:t>: réussites et limites du dispositif d’éducation à l’égalité à l’aune du jugement des </a:t>
            </a:r>
            <a:r>
              <a:rPr lang="fr-FR" sz="1946" dirty="0" err="1" smtClean="0"/>
              <a:t>participant·es</a:t>
            </a:r>
            <a:endParaRPr lang="fr-FR" sz="1946" dirty="0" smtClean="0"/>
          </a:p>
          <a:p>
            <a:pPr marL="0" indent="0" algn="just">
              <a:spcBef>
                <a:spcPts val="0"/>
              </a:spcBef>
              <a:buNone/>
            </a:pPr>
            <a:endParaRPr lang="fr-FR" sz="1946" b="1" dirty="0" smtClean="0"/>
          </a:p>
          <a:p>
            <a:pPr marL="0" indent="0" algn="just">
              <a:spcBef>
                <a:spcPts val="0"/>
              </a:spcBef>
              <a:buNone/>
            </a:pPr>
            <a:endParaRPr lang="fr-FR" sz="1946" b="1" dirty="0" smtClean="0"/>
          </a:p>
          <a:p>
            <a:pPr marL="0" indent="0" algn="just">
              <a:spcBef>
                <a:spcPts val="0"/>
              </a:spcBef>
              <a:buNone/>
            </a:pPr>
            <a:r>
              <a:rPr lang="fr-FR" sz="1946" b="1" dirty="0" smtClean="0"/>
              <a:t>Les apports de l’évaluation </a:t>
            </a:r>
            <a:r>
              <a:rPr lang="fr-FR" sz="1946" dirty="0" smtClean="0"/>
              <a:t>: expliquer et mettre au jour les impensés </a:t>
            </a:r>
          </a:p>
          <a:p>
            <a:pPr marL="0" indent="0" algn="just">
              <a:spcBef>
                <a:spcPts val="0"/>
              </a:spcBef>
              <a:buNone/>
            </a:pPr>
            <a:endParaRPr lang="fr-FR" sz="1946" dirty="0" smtClean="0"/>
          </a:p>
          <a:p>
            <a:pPr marL="0" indent="0" algn="just">
              <a:spcBef>
                <a:spcPts val="0"/>
              </a:spcBef>
              <a:buNone/>
            </a:pPr>
            <a:endParaRPr lang="fr-FR" sz="1946" dirty="0" smtClean="0"/>
          </a:p>
          <a:p>
            <a:pPr marL="0" indent="0" algn="just">
              <a:spcBef>
                <a:spcPts val="0"/>
              </a:spcBef>
              <a:buNone/>
            </a:pPr>
            <a:endParaRPr lang="fr-FR" sz="1946" dirty="0" smtClean="0">
              <a:solidFill>
                <a:schemeClr val="accent5">
                  <a:lumMod val="75000"/>
                </a:schemeClr>
              </a:solidFill>
            </a:endParaRPr>
          </a:p>
          <a:p>
            <a:pPr marL="0" indent="0" algn="just">
              <a:spcBef>
                <a:spcPts val="0"/>
              </a:spcBef>
              <a:buNone/>
            </a:pPr>
            <a:endParaRPr lang="fr-FR" sz="1946" dirty="0" smtClean="0">
              <a:solidFill>
                <a:schemeClr val="accent5">
                  <a:lumMod val="75000"/>
                </a:schemeClr>
              </a:solidFill>
            </a:endParaRPr>
          </a:p>
          <a:p>
            <a:pPr marL="0" indent="0" algn="just">
              <a:spcBef>
                <a:spcPts val="0"/>
              </a:spcBef>
              <a:buNone/>
            </a:pPr>
            <a:endParaRPr lang="fr-FR" sz="1946" dirty="0" smtClean="0">
              <a:solidFill>
                <a:schemeClr val="accent5">
                  <a:lumMod val="75000"/>
                </a:schemeClr>
              </a:solidFill>
            </a:endParaRPr>
          </a:p>
          <a:p>
            <a:pPr marL="0" indent="0" algn="just">
              <a:spcBef>
                <a:spcPts val="0"/>
              </a:spcBef>
              <a:buNone/>
            </a:pPr>
            <a:endParaRPr lang="fr-FR" sz="1600" dirty="0" smtClean="0"/>
          </a:p>
          <a:p>
            <a:pPr algn="just">
              <a:buAutoNum type="arabicPeriod"/>
            </a:pPr>
            <a:endParaRPr lang="fr-FR" sz="1600" dirty="0" smtClean="0"/>
          </a:p>
          <a:p>
            <a:pPr marL="0" indent="0" algn="just">
              <a:buNone/>
            </a:pPr>
            <a:endParaRPr lang="fr-FR" sz="1600" dirty="0" smtClean="0"/>
          </a:p>
        </p:txBody>
      </p:sp>
      <p:sp>
        <p:nvSpPr>
          <p:cNvPr id="6" name="ZoneTexte 5"/>
          <p:cNvSpPr txBox="1"/>
          <p:nvPr/>
        </p:nvSpPr>
        <p:spPr>
          <a:xfrm>
            <a:off x="8057933" y="1"/>
            <a:ext cx="1086069" cy="6063197"/>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endParaRPr lang="fr-FR" sz="1200" b="1" dirty="0" smtClean="0">
              <a:solidFill>
                <a:schemeClr val="bg1"/>
              </a:solidFill>
            </a:endParaRPr>
          </a:p>
          <a:p>
            <a:pPr algn="ctr"/>
            <a:endParaRPr lang="fr-FR" sz="1200" b="1" dirty="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9" name="Rectangle 8"/>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4171532" y="1"/>
            <a:ext cx="3886401" cy="461665"/>
          </a:xfrm>
          <a:prstGeom prst="rect">
            <a:avLst/>
          </a:prstGeom>
        </p:spPr>
        <p:txBody>
          <a:bodyPr wrap="none">
            <a:spAutoFit/>
          </a:bodyPr>
          <a:lstStyle/>
          <a:p>
            <a:pPr algn="ctr"/>
            <a:r>
              <a:rPr lang="fr-FR" sz="2400" b="1" dirty="0" smtClean="0">
                <a:solidFill>
                  <a:srgbClr val="E46C0A"/>
                </a:solidFill>
              </a:rPr>
              <a:t>Mise en place de l’évaluation</a:t>
            </a:r>
            <a:endParaRPr lang="fr-FR" sz="2400" dirty="0" smtClean="0">
              <a:solidFill>
                <a:srgbClr val="E46C0A"/>
              </a:solidFill>
            </a:endParaRPr>
          </a:p>
        </p:txBody>
      </p:sp>
      <p:sp>
        <p:nvSpPr>
          <p:cNvPr id="8" name="Espace réservé du contenu 2"/>
          <p:cNvSpPr>
            <a:spLocks noGrp="1"/>
          </p:cNvSpPr>
          <p:nvPr>
            <p:ph idx="1"/>
          </p:nvPr>
        </p:nvSpPr>
        <p:spPr>
          <a:xfrm>
            <a:off x="600380" y="825500"/>
            <a:ext cx="5573712" cy="2374900"/>
          </a:xfrm>
        </p:spPr>
        <p:txBody>
          <a:bodyPr>
            <a:noAutofit/>
          </a:bodyPr>
          <a:lstStyle/>
          <a:p>
            <a:pPr marL="0" indent="0" algn="just">
              <a:buNone/>
            </a:pPr>
            <a:r>
              <a:rPr lang="fr-FR" sz="1600" b="1" dirty="0" smtClean="0">
                <a:solidFill>
                  <a:schemeClr val="accent5">
                    <a:lumMod val="75000"/>
                  </a:schemeClr>
                </a:solidFill>
              </a:rPr>
              <a:t>Une demande venue de l’association porteuse du projet</a:t>
            </a:r>
          </a:p>
          <a:p>
            <a:pPr marL="0" indent="0" algn="just">
              <a:buNone/>
            </a:pPr>
            <a:endParaRPr lang="fr-FR" sz="1600" dirty="0" smtClean="0"/>
          </a:p>
          <a:p>
            <a:pPr marL="0" indent="0" algn="just">
              <a:buNone/>
            </a:pPr>
            <a:endParaRPr lang="fr-FR" sz="1600" b="1" dirty="0" smtClean="0"/>
          </a:p>
          <a:p>
            <a:pPr marL="0" indent="0" algn="just">
              <a:buNone/>
            </a:pPr>
            <a:endParaRPr lang="fr-FR" sz="1600" b="1" dirty="0" smtClean="0">
              <a:solidFill>
                <a:schemeClr val="accent5">
                  <a:lumMod val="75000"/>
                </a:schemeClr>
              </a:solidFill>
            </a:endParaRPr>
          </a:p>
          <a:p>
            <a:pPr marL="0" indent="0" algn="just">
              <a:buNone/>
            </a:pPr>
            <a:endParaRPr lang="fr-FR" sz="1600" b="1" dirty="0" smtClean="0">
              <a:solidFill>
                <a:schemeClr val="accent5">
                  <a:lumMod val="75000"/>
                </a:schemeClr>
              </a:solidFill>
            </a:endParaRPr>
          </a:p>
          <a:p>
            <a:pPr marL="0" indent="0" algn="just">
              <a:spcBef>
                <a:spcPts val="0"/>
              </a:spcBef>
              <a:buNone/>
            </a:pPr>
            <a:endParaRPr lang="fr-FR" sz="1600" dirty="0" smtClean="0"/>
          </a:p>
          <a:p>
            <a:pPr algn="just">
              <a:buAutoNum type="arabicPeriod"/>
            </a:pPr>
            <a:endParaRPr lang="fr-FR" sz="1600" dirty="0" smtClean="0"/>
          </a:p>
          <a:p>
            <a:pPr marL="0" indent="0" algn="just">
              <a:buNone/>
            </a:pPr>
            <a:endParaRPr lang="fr-FR" sz="1600" dirty="0" smtClean="0"/>
          </a:p>
        </p:txBody>
      </p:sp>
      <p:sp>
        <p:nvSpPr>
          <p:cNvPr id="6" name="ZoneTexte 5"/>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Mise en place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9" name="Rectangle 8"/>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4171532" y="1"/>
            <a:ext cx="3886401" cy="461665"/>
          </a:xfrm>
          <a:prstGeom prst="rect">
            <a:avLst/>
          </a:prstGeom>
        </p:spPr>
        <p:txBody>
          <a:bodyPr wrap="none">
            <a:spAutoFit/>
          </a:bodyPr>
          <a:lstStyle/>
          <a:p>
            <a:pPr algn="ctr"/>
            <a:r>
              <a:rPr lang="fr-FR" sz="2400" b="1" dirty="0" smtClean="0">
                <a:solidFill>
                  <a:srgbClr val="E46C0A"/>
                </a:solidFill>
              </a:rPr>
              <a:t>Mise en place de l’évaluation</a:t>
            </a:r>
            <a:endParaRPr lang="fr-FR" sz="2400" dirty="0" smtClean="0">
              <a:solidFill>
                <a:srgbClr val="E46C0A"/>
              </a:solidFill>
            </a:endParaRPr>
          </a:p>
        </p:txBody>
      </p:sp>
      <p:sp>
        <p:nvSpPr>
          <p:cNvPr id="8" name="Espace réservé du contenu 2"/>
          <p:cNvSpPr>
            <a:spLocks noGrp="1"/>
          </p:cNvSpPr>
          <p:nvPr>
            <p:ph idx="1"/>
          </p:nvPr>
        </p:nvSpPr>
        <p:spPr>
          <a:xfrm>
            <a:off x="600380" y="825500"/>
            <a:ext cx="5573712" cy="2374900"/>
          </a:xfrm>
        </p:spPr>
        <p:txBody>
          <a:bodyPr>
            <a:noAutofit/>
          </a:bodyPr>
          <a:lstStyle/>
          <a:p>
            <a:pPr marL="0" indent="0" algn="just">
              <a:buNone/>
            </a:pPr>
            <a:r>
              <a:rPr lang="fr-FR" sz="1600" b="1" dirty="0" smtClean="0">
                <a:solidFill>
                  <a:schemeClr val="accent5">
                    <a:lumMod val="75000"/>
                  </a:schemeClr>
                </a:solidFill>
              </a:rPr>
              <a:t>Une demande venue de l’association porteuse du projet</a:t>
            </a:r>
          </a:p>
          <a:p>
            <a:pPr marL="0" indent="0" algn="just">
              <a:buNone/>
            </a:pPr>
            <a:endParaRPr lang="fr-FR" sz="1600" dirty="0" smtClean="0"/>
          </a:p>
          <a:p>
            <a:pPr marL="0" indent="0" algn="just">
              <a:buNone/>
            </a:pPr>
            <a:endParaRPr lang="fr-FR" sz="1600" b="1" dirty="0" smtClean="0"/>
          </a:p>
          <a:p>
            <a:pPr marL="0" indent="0" algn="just">
              <a:buNone/>
            </a:pPr>
            <a:endParaRPr lang="fr-FR" sz="1600" b="1" dirty="0" smtClean="0">
              <a:solidFill>
                <a:schemeClr val="accent5">
                  <a:lumMod val="75000"/>
                </a:schemeClr>
              </a:solidFill>
            </a:endParaRPr>
          </a:p>
          <a:p>
            <a:pPr marL="0" indent="0" algn="just">
              <a:buNone/>
            </a:pPr>
            <a:endParaRPr lang="fr-FR" sz="1600" b="1" dirty="0" smtClean="0">
              <a:solidFill>
                <a:schemeClr val="accent5">
                  <a:lumMod val="75000"/>
                </a:schemeClr>
              </a:solidFill>
            </a:endParaRPr>
          </a:p>
          <a:p>
            <a:pPr marL="0" indent="0" algn="just">
              <a:spcBef>
                <a:spcPts val="0"/>
              </a:spcBef>
              <a:buNone/>
            </a:pPr>
            <a:endParaRPr lang="fr-FR" sz="1600" dirty="0" smtClean="0"/>
          </a:p>
          <a:p>
            <a:pPr algn="just">
              <a:buAutoNum type="arabicPeriod"/>
            </a:pPr>
            <a:endParaRPr lang="fr-FR" sz="1600" dirty="0" smtClean="0"/>
          </a:p>
          <a:p>
            <a:pPr marL="0" indent="0" algn="just">
              <a:buNone/>
            </a:pPr>
            <a:endParaRPr lang="fr-FR" sz="1600" dirty="0" smtClean="0"/>
          </a:p>
        </p:txBody>
      </p:sp>
      <p:sp>
        <p:nvSpPr>
          <p:cNvPr id="6" name="ZoneTexte 5"/>
          <p:cNvSpPr txBox="1"/>
          <p:nvPr/>
        </p:nvSpPr>
        <p:spPr>
          <a:xfrm>
            <a:off x="8057933" y="1"/>
            <a:ext cx="1086069" cy="6617195"/>
          </a:xfrm>
          <a:prstGeom prst="rect">
            <a:avLst/>
          </a:prstGeom>
          <a:solidFill>
            <a:schemeClr val="accent6">
              <a:lumMod val="75000"/>
            </a:schemeClr>
          </a:solidFill>
        </p:spPr>
        <p:txBody>
          <a:bodyPr wrap="square" rtlCol="0">
            <a:spAutoFit/>
          </a:bodyPr>
          <a:lstStyle/>
          <a:p>
            <a:pPr algn="ctr"/>
            <a:r>
              <a:rPr lang="fr-FR" sz="1200" b="1" dirty="0" smtClean="0">
                <a:solidFill>
                  <a:schemeClr val="accent5">
                    <a:lumMod val="75000"/>
                  </a:schemeClr>
                </a:solidFill>
              </a:rPr>
              <a:t>Évaluations plurielles</a:t>
            </a:r>
            <a:endParaRPr lang="fr-FR" sz="1300" b="1" dirty="0" smtClean="0">
              <a:solidFill>
                <a:schemeClr val="accent5">
                  <a:lumMod val="75000"/>
                </a:schemeClr>
              </a:solidFill>
            </a:endParaRP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Introduction</a:t>
            </a:r>
          </a:p>
          <a:p>
            <a:pPr algn="ctr"/>
            <a:endParaRPr lang="fr-FR" sz="1200" b="1" dirty="0" smtClean="0">
              <a:solidFill>
                <a:schemeClr val="bg1"/>
              </a:solidFill>
            </a:endParaRPr>
          </a:p>
          <a:p>
            <a:pPr algn="ctr"/>
            <a:r>
              <a:rPr lang="fr-FR" sz="1200" b="1" dirty="0" smtClean="0">
                <a:solidFill>
                  <a:schemeClr val="accent6">
                    <a:lumMod val="60000"/>
                    <a:lumOff val="40000"/>
                  </a:schemeClr>
                </a:solidFill>
              </a:rPr>
              <a:t>Terrain</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a:t>
            </a: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Résultats</a:t>
            </a:r>
          </a:p>
          <a:p>
            <a:pPr algn="ctr"/>
            <a:endParaRPr lang="fr-FR" sz="1200" b="1" dirty="0" smtClean="0">
              <a:solidFill>
                <a:schemeClr val="accent6">
                  <a:lumMod val="60000"/>
                  <a:lumOff val="40000"/>
                </a:schemeClr>
              </a:solidFill>
            </a:endParaRPr>
          </a:p>
          <a:p>
            <a:pPr algn="ctr"/>
            <a:endParaRPr lang="fr-FR" sz="1200" b="1" dirty="0" smtClean="0">
              <a:solidFill>
                <a:schemeClr val="accent6">
                  <a:lumMod val="60000"/>
                  <a:lumOff val="40000"/>
                </a:schemeClr>
              </a:solidFill>
            </a:endParaRPr>
          </a:p>
          <a:p>
            <a:pPr algn="ctr"/>
            <a:r>
              <a:rPr lang="fr-FR" sz="1200" b="1" dirty="0" smtClean="0">
                <a:solidFill>
                  <a:schemeClr val="bg1"/>
                </a:solidFill>
              </a:rPr>
              <a:t>Mise en place de l’évaluation</a:t>
            </a: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1200" b="1" dirty="0" smtClean="0">
              <a:solidFill>
                <a:schemeClr val="bg1"/>
              </a:solidFill>
            </a:endParaRPr>
          </a:p>
          <a:p>
            <a:pPr algn="ctr"/>
            <a:endParaRPr lang="fr-FR" sz="2800" dirty="0" smtClean="0">
              <a:solidFill>
                <a:schemeClr val="accent6">
                  <a:lumMod val="75000"/>
                </a:schemeClr>
              </a:solidFill>
            </a:endParaRPr>
          </a:p>
        </p:txBody>
      </p:sp>
      <p:sp>
        <p:nvSpPr>
          <p:cNvPr id="9" name="Rectangle 8"/>
          <p:cNvSpPr/>
          <p:nvPr/>
        </p:nvSpPr>
        <p:spPr>
          <a:xfrm>
            <a:off x="8057930" y="5892427"/>
            <a:ext cx="1086070" cy="965573"/>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ZoneTexte 9"/>
          <p:cNvSpPr txBox="1"/>
          <p:nvPr/>
        </p:nvSpPr>
        <p:spPr>
          <a:xfrm>
            <a:off x="600380" y="1795954"/>
            <a:ext cx="6562420" cy="2308324"/>
          </a:xfrm>
          <a:prstGeom prst="rect">
            <a:avLst/>
          </a:prstGeom>
          <a:noFill/>
        </p:spPr>
        <p:txBody>
          <a:bodyPr wrap="square" rtlCol="0">
            <a:spAutoFit/>
          </a:bodyPr>
          <a:lstStyle/>
          <a:p>
            <a:r>
              <a:rPr lang="fr-FR" sz="1600" b="1" dirty="0" smtClean="0">
                <a:solidFill>
                  <a:schemeClr val="accent5">
                    <a:lumMod val="75000"/>
                  </a:schemeClr>
                </a:solidFill>
              </a:rPr>
              <a:t>Méthodologie</a:t>
            </a:r>
            <a:endParaRPr lang="fr-FR" sz="1600" dirty="0"/>
          </a:p>
          <a:p>
            <a:pPr algn="just"/>
            <a:r>
              <a:rPr lang="fr-FR" sz="1600" dirty="0"/>
              <a:t>Étude qualitative longitudinale </a:t>
            </a:r>
            <a:r>
              <a:rPr lang="fr-FR" sz="1600" dirty="0" smtClean="0"/>
              <a:t>(</a:t>
            </a:r>
            <a:r>
              <a:rPr lang="fr-FR" sz="1600" dirty="0"/>
              <a:t>2013-présent</a:t>
            </a:r>
            <a:r>
              <a:rPr lang="fr-FR" sz="1600" dirty="0" smtClean="0"/>
              <a:t>)</a:t>
            </a:r>
          </a:p>
          <a:p>
            <a:pPr marL="285750" indent="-285750" algn="just">
              <a:buFont typeface="Arial"/>
              <a:buChar char="•"/>
            </a:pPr>
            <a:r>
              <a:rPr lang="fr-FR" sz="1600" dirty="0"/>
              <a:t>Participation au pilotage du </a:t>
            </a:r>
            <a:r>
              <a:rPr lang="fr-FR" sz="1600" dirty="0" smtClean="0"/>
              <a:t>projet</a:t>
            </a:r>
            <a:endParaRPr lang="fr-FR" sz="1600" dirty="0"/>
          </a:p>
          <a:p>
            <a:pPr marL="285750" indent="-285750">
              <a:buFont typeface="Arial"/>
              <a:buChar char="•"/>
            </a:pPr>
            <a:r>
              <a:rPr lang="fr-FR" sz="1600" dirty="0"/>
              <a:t>Observations </a:t>
            </a:r>
            <a:r>
              <a:rPr lang="fr-FR" sz="1600" dirty="0" smtClean="0"/>
              <a:t>des ateliers </a:t>
            </a:r>
            <a:r>
              <a:rPr lang="fr-FR" sz="1600" dirty="0"/>
              <a:t>science hebdomadaires pour 3 classes en CM1, CM2 et </a:t>
            </a:r>
            <a:r>
              <a:rPr lang="fr-FR" sz="1600" dirty="0" smtClean="0"/>
              <a:t>6</a:t>
            </a:r>
            <a:r>
              <a:rPr lang="fr-FR" sz="1600" baseline="30000" dirty="0" smtClean="0"/>
              <a:t>e</a:t>
            </a:r>
          </a:p>
          <a:p>
            <a:pPr marL="285750" indent="-285750" algn="just">
              <a:buFont typeface="Arial"/>
              <a:buChar char="•"/>
            </a:pPr>
            <a:r>
              <a:rPr lang="fr-FR" sz="1600" dirty="0" smtClean="0"/>
              <a:t>Entretiens </a:t>
            </a:r>
            <a:r>
              <a:rPr lang="fr-FR" sz="1600" dirty="0"/>
              <a:t>individuels avec 52 enfants en fin de </a:t>
            </a:r>
            <a:r>
              <a:rPr lang="fr-FR" sz="1600" dirty="0" smtClean="0"/>
              <a:t>CM2 – groupe TES et groupe témoin</a:t>
            </a:r>
            <a:endParaRPr lang="fr-FR" sz="1600" dirty="0"/>
          </a:p>
          <a:p>
            <a:pPr marL="285750" indent="-285750" algn="just">
              <a:buFont typeface="Arial"/>
              <a:buChar char="•"/>
            </a:pPr>
            <a:r>
              <a:rPr lang="fr-FR" sz="1600" dirty="0"/>
              <a:t>Entretiens avec </a:t>
            </a:r>
            <a:r>
              <a:rPr lang="fr-FR" sz="1600" dirty="0" smtClean="0"/>
              <a:t>des </a:t>
            </a:r>
            <a:r>
              <a:rPr lang="fr-FR" sz="1600" dirty="0" err="1"/>
              <a:t>enseignant·es</a:t>
            </a:r>
            <a:r>
              <a:rPr lang="fr-FR" sz="1600" dirty="0"/>
              <a:t>, des </a:t>
            </a:r>
            <a:r>
              <a:rPr lang="fr-FR" sz="1600" dirty="0" err="1"/>
              <a:t>médiateur·trices</a:t>
            </a:r>
            <a:r>
              <a:rPr lang="fr-FR" sz="1600" dirty="0"/>
              <a:t> scientifiques et des </a:t>
            </a:r>
            <a:r>
              <a:rPr lang="fr-FR" sz="1600" dirty="0" smtClean="0"/>
              <a:t>parents (±15)</a:t>
            </a:r>
            <a:endParaRPr lang="fr-FR" sz="1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035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3486</TotalTime>
  <Words>3818</Words>
  <Application>Microsoft Macintosh PowerPoint</Application>
  <PresentationFormat>Présentation à l'écran (4:3)</PresentationFormat>
  <Paragraphs>917</Paragraphs>
  <Slides>21</Slides>
  <Notes>13</Notes>
  <HiddenSlides>0</HiddenSlides>
  <MMClips>0</MMClips>
  <ScaleCrop>false</ScaleCrop>
  <HeadingPairs>
    <vt:vector size="4" baseType="variant">
      <vt:variant>
        <vt:lpstr>Modèle de conception</vt:lpstr>
      </vt:variant>
      <vt:variant>
        <vt:i4>1</vt:i4>
      </vt:variant>
      <vt:variant>
        <vt:lpstr>Titres des diapositives</vt:lpstr>
      </vt:variant>
      <vt:variant>
        <vt:i4>21</vt:i4>
      </vt:variant>
    </vt:vector>
  </HeadingPairs>
  <TitlesOfParts>
    <vt:vector size="22" baseType="lpstr">
      <vt:lpstr>Thème Office</vt:lpstr>
      <vt:lpstr>Évaluations plurielles  un projet éducatif « sciences et égalité́ » sous le regard  des élèves, des familles, des acteurs éducatifs et de la recherche</vt:lpstr>
      <vt:lpstr>Diapositive 2</vt:lpstr>
      <vt:lpstr>Diapositive 3</vt:lpstr>
      <vt:lpstr>References Lamont M., 2012, « Toward a Comparative Sociology of Valuation and Evaluation », Annual Review of Sociology, 38, 1, p. 201‑221. Dujarier M.-A., 2010, « L’automatisation du jugement sur le travail. Mesurer n’est pas évaluer », Cahiers internationaux de sociologie, 128-129, 1, p. 135‑159.</vt:lpstr>
      <vt:lpstr>Références Lamont M., 2012, « Toward a Comparative Sociology of Valuation and Evaluation », Annual Review of Sociology, 38, 1, p. 201‑221</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is (not) my thing”: the construction of differentiated relationships to science amongst working class children</dc:title>
  <dc:creator>Correcteur Correcteur</dc:creator>
  <cp:lastModifiedBy>Correcteur Correcteur</cp:lastModifiedBy>
  <cp:revision>136</cp:revision>
  <dcterms:created xsi:type="dcterms:W3CDTF">2016-11-17T08:09:07Z</dcterms:created>
  <dcterms:modified xsi:type="dcterms:W3CDTF">2016-11-17T08:10:55Z</dcterms:modified>
</cp:coreProperties>
</file>