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6"/>
  </p:notesMasterIdLst>
  <p:sldIdLst>
    <p:sldId id="257" r:id="rId2"/>
    <p:sldId id="258" r:id="rId3"/>
    <p:sldId id="260" r:id="rId4"/>
    <p:sldId id="261"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86" r:id="rId20"/>
    <p:sldId id="279" r:id="rId21"/>
    <p:sldId id="281" r:id="rId22"/>
    <p:sldId id="282" r:id="rId23"/>
    <p:sldId id="285" r:id="rId24"/>
    <p:sldId id="283"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p:scale>
          <a:sx n="100" d="100"/>
          <a:sy n="100" d="100"/>
        </p:scale>
        <p:origin x="-1112" y="-328"/>
      </p:cViewPr>
      <p:guideLst>
        <p:guide orient="horz" pos="3115"/>
        <p:guide pos="195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BC2AB-1FFE-AA4F-BB9F-9C3B19F1ABE6}" type="datetimeFigureOut">
              <a:rPr lang="fr-FR" smtClean="0"/>
              <a:pPr/>
              <a:t>12/10/16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A22999-3EBD-5743-861D-B07A9AC7F171}"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6A22999-3EBD-5743-861D-B07A9AC7F171}"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12/10/16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8993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12/10/16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484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12/10/16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0389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12/10/16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6376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8FE4AF2-CA0C-3848-9FB9-3C48B2952006}" type="datetimeFigureOut">
              <a:rPr lang="fr-FR" smtClean="0"/>
              <a:pPr/>
              <a:t>12/10/16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1855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FE4AF2-CA0C-3848-9FB9-3C48B2952006}" type="datetimeFigureOut">
              <a:rPr lang="fr-FR" smtClean="0"/>
              <a:pPr/>
              <a:t>12/10/16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5387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FE4AF2-CA0C-3848-9FB9-3C48B2952006}" type="datetimeFigureOut">
              <a:rPr lang="fr-FR" smtClean="0"/>
              <a:pPr/>
              <a:t>12/10/16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033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8FE4AF2-CA0C-3848-9FB9-3C48B2952006}" type="datetimeFigureOut">
              <a:rPr lang="fr-FR" smtClean="0"/>
              <a:pPr/>
              <a:t>12/10/16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1371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FE4AF2-CA0C-3848-9FB9-3C48B2952006}" type="datetimeFigureOut">
              <a:rPr lang="fr-FR" smtClean="0"/>
              <a:pPr/>
              <a:t>12/10/16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514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FE4AF2-CA0C-3848-9FB9-3C48B2952006}" type="datetimeFigureOut">
              <a:rPr lang="fr-FR" smtClean="0"/>
              <a:pPr/>
              <a:t>12/10/16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3202727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8FE4AF2-CA0C-3848-9FB9-3C48B2952006}" type="datetimeFigureOut">
              <a:rPr lang="fr-FR" smtClean="0"/>
              <a:pPr/>
              <a:t>12/10/16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13763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E4AF2-CA0C-3848-9FB9-3C48B2952006}" type="datetimeFigureOut">
              <a:rPr lang="fr-FR" smtClean="0"/>
              <a:pPr/>
              <a:t>12/10/16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1847B-15BC-1345-8F71-6BF3F54D41EC}" type="slidenum">
              <a:rPr lang="fr-FR" smtClean="0"/>
              <a:pPr/>
              <a:t>‹#›</a:t>
            </a:fld>
            <a:endParaRPr lang="fr-F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2483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334430" y="1820176"/>
            <a:ext cx="7543800" cy="2593975"/>
          </a:xfrm>
        </p:spPr>
        <p:txBody>
          <a:bodyPr>
            <a:normAutofit/>
          </a:bodyPr>
          <a:lstStyle/>
          <a:p>
            <a:r>
              <a:rPr lang="en-US" sz="2400" b="1" dirty="0" smtClean="0"/>
              <a:t>“Science Is (not) My Thing”:</a:t>
            </a:r>
            <a:br>
              <a:rPr lang="en-US" sz="2400" b="1" dirty="0" smtClean="0"/>
            </a:br>
            <a:r>
              <a:rPr lang="en-US" sz="2400" dirty="0" smtClean="0"/>
              <a:t>the Construction of Differentiated Relationships to Science Amongst Working-class Children</a:t>
            </a:r>
            <a:endParaRPr lang="en-US" sz="2400" b="1" dirty="0"/>
          </a:p>
        </p:txBody>
      </p:sp>
      <p:grpSp>
        <p:nvGrpSpPr>
          <p:cNvPr id="9" name="Grouper 8"/>
          <p:cNvGrpSpPr/>
          <p:nvPr/>
        </p:nvGrpSpPr>
        <p:grpSpPr>
          <a:xfrm>
            <a:off x="8057933" y="1"/>
            <a:ext cx="1086070" cy="6857999"/>
            <a:chOff x="7988202" y="-76976"/>
            <a:chExt cx="1155798" cy="7380678"/>
          </a:xfrm>
        </p:grpSpPr>
        <p:sp>
          <p:nvSpPr>
            <p:cNvPr id="10" name="ZoneTexte 9"/>
            <p:cNvSpPr txBox="1"/>
            <p:nvPr/>
          </p:nvSpPr>
          <p:spPr>
            <a:xfrm>
              <a:off x="7988203" y="-76976"/>
              <a:ext cx="1155797" cy="6939345"/>
            </a:xfrm>
            <a:prstGeom prst="rect">
              <a:avLst/>
            </a:prstGeom>
            <a:solidFill>
              <a:schemeClr val="accent6">
                <a:lumMod val="75000"/>
              </a:schemeClr>
            </a:solidFill>
          </p:spPr>
          <p:txBody>
            <a:bodyPr wrap="square" rtlCol="0">
              <a:spAutoFit/>
            </a:bodyPr>
            <a:lstStyle/>
            <a:p>
              <a:pPr algn="ctr"/>
              <a:r>
                <a:rPr lang="en-US" sz="1200" b="1" smtClean="0">
                  <a:solidFill>
                    <a:schemeClr val="bg1"/>
                  </a:solidFill>
                </a:rPr>
                <a:t>  </a:t>
              </a:r>
            </a:p>
            <a:p>
              <a:endParaRPr lang="en-US" sz="1300" b="1" smtClean="0">
                <a:solidFill>
                  <a:schemeClr val="bg1"/>
                </a:solidFill>
              </a:endParaRPr>
            </a:p>
            <a:p>
              <a:endParaRPr lang="en-US" sz="1200" b="1" smtClean="0">
                <a:solidFill>
                  <a:schemeClr val="bg1"/>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a:p>
              <a:endParaRPr lang="en-US" sz="2800" smtClean="0">
                <a:solidFill>
                  <a:schemeClr val="accent6">
                    <a:lumMod val="75000"/>
                  </a:schemeClr>
                </a:solidFill>
              </a:endParaRPr>
            </a:p>
          </p:txBody>
        </p:sp>
        <p:sp>
          <p:nvSpPr>
            <p:cNvPr id="11" name="Rectangle 10"/>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4" name="Sous-titre 3"/>
          <p:cNvSpPr>
            <a:spLocks noGrp="1"/>
          </p:cNvSpPr>
          <p:nvPr>
            <p:ph type="subTitle" idx="1"/>
          </p:nvPr>
        </p:nvSpPr>
        <p:spPr>
          <a:xfrm>
            <a:off x="1371600" y="4202502"/>
            <a:ext cx="6400800" cy="1752600"/>
          </a:xfrm>
        </p:spPr>
        <p:txBody>
          <a:bodyPr/>
          <a:lstStyle/>
          <a:p>
            <a:pPr algn="r"/>
            <a:r>
              <a:rPr lang="en-US" sz="2400" dirty="0" err="1" smtClean="0">
                <a:solidFill>
                  <a:srgbClr val="000000"/>
                </a:solidFill>
              </a:rPr>
              <a:t>Clémence</a:t>
            </a:r>
            <a:r>
              <a:rPr lang="en-US" sz="2400" dirty="0" smtClean="0">
                <a:solidFill>
                  <a:srgbClr val="000000"/>
                </a:solidFill>
              </a:rPr>
              <a:t> Perronnet</a:t>
            </a:r>
          </a:p>
          <a:p>
            <a:pPr algn="r"/>
            <a:r>
              <a:rPr lang="en-US" sz="1600" dirty="0" smtClean="0">
                <a:solidFill>
                  <a:schemeClr val="bg1">
                    <a:lumMod val="65000"/>
                  </a:schemeClr>
                </a:solidFill>
              </a:rPr>
              <a:t>PhD Student - Sociology</a:t>
            </a:r>
          </a:p>
          <a:p>
            <a:pPr algn="r"/>
            <a:r>
              <a:rPr lang="en-US" sz="1600" dirty="0" smtClean="0">
                <a:solidFill>
                  <a:schemeClr val="bg1">
                    <a:lumMod val="65000"/>
                  </a:schemeClr>
                </a:solidFill>
              </a:rPr>
              <a:t>Centre Max Weber, ENS de Lyon</a:t>
            </a:r>
          </a:p>
        </p:txBody>
      </p:sp>
      <p:pic>
        <p:nvPicPr>
          <p:cNvPr id="5" name="Image 4"/>
          <p:cNvPicPr>
            <a:picLocks noChangeAspect="1"/>
          </p:cNvPicPr>
          <p:nvPr/>
        </p:nvPicPr>
        <p:blipFill>
          <a:blip r:embed="rId2"/>
          <a:stretch>
            <a:fillRect/>
          </a:stretch>
        </p:blipFill>
        <p:spPr>
          <a:xfrm>
            <a:off x="0" y="6196215"/>
            <a:ext cx="1479490" cy="503411"/>
          </a:xfrm>
          <a:prstGeom prst="rect">
            <a:avLst/>
          </a:prstGeom>
        </p:spPr>
      </p:pic>
      <p:pic>
        <p:nvPicPr>
          <p:cNvPr id="6" name="Image 5"/>
          <p:cNvPicPr>
            <a:picLocks noChangeAspect="1"/>
          </p:cNvPicPr>
          <p:nvPr/>
        </p:nvPicPr>
        <p:blipFill>
          <a:blip r:embed="rId3"/>
          <a:stretch>
            <a:fillRect/>
          </a:stretch>
        </p:blipFill>
        <p:spPr>
          <a:xfrm>
            <a:off x="1371600" y="6104016"/>
            <a:ext cx="859971" cy="595609"/>
          </a:xfrm>
          <a:prstGeom prst="rect">
            <a:avLst/>
          </a:prstGeom>
        </p:spPr>
      </p:pic>
      <p:pic>
        <p:nvPicPr>
          <p:cNvPr id="3" name="Image 2" descr="Capture d’écran 2016-09-20 à 10.10.33.png"/>
          <p:cNvPicPr>
            <a:picLocks noChangeAspect="1"/>
          </p:cNvPicPr>
          <p:nvPr/>
        </p:nvPicPr>
        <p:blipFill rotWithShape="1">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b="44068"/>
          <a:stretch/>
        </p:blipFill>
        <p:spPr>
          <a:xfrm>
            <a:off x="1787351" y="0"/>
            <a:ext cx="4632999" cy="1125745"/>
          </a:xfrm>
          <a:prstGeom prst="rect">
            <a:avLst/>
          </a:prstGeom>
        </p:spPr>
      </p:pic>
      <p:pic>
        <p:nvPicPr>
          <p:cNvPr id="7" name="Image 6" descr="Capture d’écran 2016-09-20 à 10.10.33.png"/>
          <p:cNvPicPr>
            <a:picLocks noChangeAspect="1"/>
          </p:cNvPicPr>
          <p:nvPr/>
        </p:nvPicPr>
        <p:blipFill rotWithShape="1">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30735" t="76936" r="27599" b="12112"/>
          <a:stretch/>
        </p:blipFill>
        <p:spPr>
          <a:xfrm>
            <a:off x="2528161" y="1125745"/>
            <a:ext cx="3127862" cy="357175"/>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5511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7999"/>
            <a:chOff x="7988202" y="-76976"/>
            <a:chExt cx="1155798" cy="7380678"/>
          </a:xfrm>
        </p:grpSpPr>
        <p:sp>
          <p:nvSpPr>
            <p:cNvPr id="5" name="ZoneTexte 4"/>
            <p:cNvSpPr txBox="1"/>
            <p:nvPr/>
          </p:nvSpPr>
          <p:spPr>
            <a:xfrm>
              <a:off x="7988202" y="-76976"/>
              <a:ext cx="1155797" cy="7254016"/>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bg1"/>
                  </a:solidFill>
                </a:rPr>
                <a:t>Rationale </a:t>
              </a:r>
              <a:r>
                <a:rPr lang="en-US" sz="1200" b="1" dirty="0">
                  <a:solidFill>
                    <a:schemeClr val="bg1"/>
                  </a:solidFill>
                </a:rPr>
                <a:t>Study </a:t>
              </a:r>
              <a:r>
                <a:rPr lang="en-US" sz="1200" b="1" dirty="0" smtClean="0">
                  <a:solidFill>
                    <a:schemeClr val="bg1"/>
                  </a:solidFill>
                </a:rPr>
                <a:t>Design </a:t>
              </a:r>
              <a:r>
                <a:rPr lang="en-US" sz="1200" b="1" dirty="0">
                  <a:solidFill>
                    <a:schemeClr val="bg1"/>
                  </a:solidFill>
                </a:rPr>
                <a:t>and </a:t>
              </a:r>
              <a:r>
                <a:rPr lang="en-US" sz="1200" b="1" dirty="0" smtClean="0">
                  <a:solidFill>
                    <a:schemeClr val="bg1"/>
                  </a:solidFill>
                </a:rPr>
                <a:t>Sample</a:t>
              </a:r>
              <a:endParaRPr lang="en-US" sz="120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3185235" y="0"/>
            <a:ext cx="4872698" cy="461665"/>
          </a:xfrm>
          <a:prstGeom prst="rect">
            <a:avLst/>
          </a:prstGeom>
        </p:spPr>
        <p:txBody>
          <a:bodyPr wrap="none">
            <a:spAutoFit/>
          </a:bodyPr>
          <a:lstStyle/>
          <a:p>
            <a:pPr algn="ctr"/>
            <a:r>
              <a:rPr lang="en-US" sz="2400" b="1" dirty="0" smtClean="0">
                <a:solidFill>
                  <a:srgbClr val="E46C0A"/>
                </a:solidFill>
              </a:rPr>
              <a:t>Rationale; Study Design and Sample</a:t>
            </a:r>
            <a:endParaRPr lang="en-US" sz="2400" dirty="0" smtClean="0">
              <a:solidFill>
                <a:srgbClr val="E46C0A"/>
              </a:solidFill>
            </a:endParaRPr>
          </a:p>
        </p:txBody>
      </p:sp>
      <p:sp>
        <p:nvSpPr>
          <p:cNvPr id="9" name="ZoneTexte 8"/>
          <p:cNvSpPr txBox="1"/>
          <p:nvPr/>
        </p:nvSpPr>
        <p:spPr>
          <a:xfrm>
            <a:off x="389466" y="832029"/>
            <a:ext cx="3217334" cy="5278367"/>
          </a:xfrm>
          <a:prstGeom prst="rect">
            <a:avLst/>
          </a:prstGeom>
          <a:noFill/>
        </p:spPr>
        <p:txBody>
          <a:bodyPr wrap="square" rtlCol="0">
            <a:spAutoFit/>
          </a:bodyPr>
          <a:lstStyle/>
          <a:p>
            <a:pPr algn="just"/>
            <a:r>
              <a:rPr lang="en-US" sz="1600" b="1" dirty="0" smtClean="0">
                <a:solidFill>
                  <a:schemeClr val="accent5">
                    <a:lumMod val="75000"/>
                  </a:schemeClr>
                </a:solidFill>
              </a:rPr>
              <a:t>Study Design and Sample</a:t>
            </a:r>
          </a:p>
          <a:p>
            <a:pPr algn="just"/>
            <a:endParaRPr lang="en-US" sz="1400" b="1" dirty="0" smtClean="0"/>
          </a:p>
          <a:p>
            <a:pPr algn="just"/>
            <a:r>
              <a:rPr lang="en-US" sz="1400" dirty="0" smtClean="0"/>
              <a:t>Longitudinal study (2013-ongoing)</a:t>
            </a:r>
          </a:p>
          <a:p>
            <a:pPr algn="just"/>
            <a:endParaRPr lang="en-US" sz="1400" dirty="0" smtClean="0"/>
          </a:p>
          <a:p>
            <a:pPr algn="just"/>
            <a:r>
              <a:rPr lang="en-US" sz="1400" dirty="0" smtClean="0"/>
              <a:t>Cohort of children living in the same neighborhood </a:t>
            </a:r>
          </a:p>
          <a:p>
            <a:pPr algn="just"/>
            <a:endParaRPr lang="en-US" sz="1400" dirty="0" smtClean="0"/>
          </a:p>
          <a:p>
            <a:pPr marL="285750" indent="-285750" algn="just">
              <a:buFontTx/>
              <a:buChar char="•"/>
            </a:pPr>
            <a:r>
              <a:rPr lang="en-US" sz="1400" dirty="0" smtClean="0"/>
              <a:t>Monitoring of an</a:t>
            </a:r>
            <a:r>
              <a:rPr lang="en-US" sz="1400" dirty="0" smtClean="0"/>
              <a:t> 4-years educational </a:t>
            </a:r>
            <a:r>
              <a:rPr lang="en-US" sz="1400" dirty="0" smtClean="0"/>
              <a:t>project</a:t>
            </a:r>
            <a:r>
              <a:rPr lang="en-US" sz="1400" dirty="0" smtClean="0"/>
              <a:t> for equality in science, set </a:t>
            </a:r>
            <a:r>
              <a:rPr lang="en-US" sz="1400" dirty="0" smtClean="0"/>
              <a:t>up between schools and mediators from the association </a:t>
            </a:r>
            <a:r>
              <a:rPr lang="en-US" sz="1400" dirty="0" err="1" smtClean="0"/>
              <a:t>RevoluSciences</a:t>
            </a:r>
            <a:endParaRPr lang="en-US" sz="1400" dirty="0" smtClean="0"/>
          </a:p>
          <a:p>
            <a:pPr marL="285750" indent="-285750" algn="just">
              <a:buFontTx/>
              <a:buChar char="•"/>
            </a:pPr>
            <a:endParaRPr lang="en-US" sz="1400" dirty="0"/>
          </a:p>
          <a:p>
            <a:pPr marL="285750" indent="-285750" algn="just">
              <a:buFontTx/>
              <a:buChar char="•"/>
            </a:pPr>
            <a:r>
              <a:rPr lang="en-US" sz="1400" dirty="0" smtClean="0"/>
              <a:t>Observations of weekly scientific workshop. Three classes; during the two last years of primary school and the 1</a:t>
            </a:r>
            <a:r>
              <a:rPr lang="en-US" sz="1400" baseline="30000" dirty="0" smtClean="0"/>
              <a:t>st</a:t>
            </a:r>
            <a:r>
              <a:rPr lang="en-US" sz="1400" dirty="0" smtClean="0"/>
              <a:t> year of middle school.</a:t>
            </a:r>
          </a:p>
          <a:p>
            <a:pPr marL="285750" indent="-285750" algn="just">
              <a:buFontTx/>
              <a:buChar char="•"/>
            </a:pPr>
            <a:endParaRPr lang="en-US" sz="1400" dirty="0"/>
          </a:p>
          <a:p>
            <a:pPr marL="285750" indent="-285750" algn="just">
              <a:buFontTx/>
              <a:buChar char="•"/>
            </a:pPr>
            <a:r>
              <a:rPr lang="en-US" sz="1400" dirty="0" smtClean="0"/>
              <a:t>Individuals interviews with 52 children at the end of primary school</a:t>
            </a:r>
          </a:p>
          <a:p>
            <a:pPr marL="285750" indent="-285750" algn="just">
              <a:buFontTx/>
              <a:buChar char="•"/>
            </a:pPr>
            <a:endParaRPr lang="en-US" sz="1400" dirty="0"/>
          </a:p>
          <a:p>
            <a:pPr marL="285750" indent="-285750" algn="just">
              <a:buFontTx/>
              <a:buChar char="•"/>
            </a:pPr>
            <a:r>
              <a:rPr lang="en-US" sz="1400" dirty="0" smtClean="0">
                <a:solidFill>
                  <a:schemeClr val="bg1">
                    <a:lumMod val="65000"/>
                  </a:schemeClr>
                </a:solidFill>
              </a:rPr>
              <a:t>Interviews with some of the teachers, scientific mediator and parents </a:t>
            </a:r>
          </a:p>
          <a:p>
            <a:pPr algn="just"/>
            <a:endParaRPr lang="en-US" sz="1300" dirty="0"/>
          </a:p>
          <a:p>
            <a:pPr algn="just"/>
            <a:endParaRPr lang="en-US" sz="1400" dirty="0"/>
          </a:p>
        </p:txBody>
      </p:sp>
      <p:sp>
        <p:nvSpPr>
          <p:cNvPr id="10" name="ZoneTexte 9"/>
          <p:cNvSpPr txBox="1"/>
          <p:nvPr/>
        </p:nvSpPr>
        <p:spPr>
          <a:xfrm>
            <a:off x="4292600" y="849113"/>
            <a:ext cx="3327400" cy="5293755"/>
          </a:xfrm>
          <a:prstGeom prst="rect">
            <a:avLst/>
          </a:prstGeom>
          <a:noFill/>
          <a:ln>
            <a:solidFill>
              <a:srgbClr val="A6A6A6"/>
            </a:solidFill>
          </a:ln>
        </p:spPr>
        <p:txBody>
          <a:bodyPr wrap="square" rtlCol="0">
            <a:spAutoFit/>
          </a:bodyPr>
          <a:lstStyle/>
          <a:p>
            <a:pPr algn="just"/>
            <a:r>
              <a:rPr lang="fr-FR" sz="1600" b="1" dirty="0" smtClean="0">
                <a:solidFill>
                  <a:schemeClr val="accent5">
                    <a:lumMod val="75000"/>
                  </a:schemeClr>
                </a:solidFill>
              </a:rPr>
              <a:t>Méthodologie et terrain</a:t>
            </a:r>
          </a:p>
          <a:p>
            <a:pPr algn="just"/>
            <a:endParaRPr lang="fr-FR" sz="1400" b="1" dirty="0" smtClean="0"/>
          </a:p>
          <a:p>
            <a:pPr algn="just"/>
            <a:r>
              <a:rPr lang="fr-FR" sz="1400" dirty="0" smtClean="0"/>
              <a:t>Étude longitudinale (2013-présent)</a:t>
            </a:r>
          </a:p>
          <a:p>
            <a:pPr algn="just"/>
            <a:endParaRPr lang="fr-FR" sz="1400" dirty="0" smtClean="0"/>
          </a:p>
          <a:p>
            <a:pPr algn="just"/>
            <a:r>
              <a:rPr lang="fr-FR" sz="1400" dirty="0" smtClean="0"/>
              <a:t>Cohorte d’enfants d’un quartier de Lyon 8</a:t>
            </a:r>
          </a:p>
          <a:p>
            <a:pPr algn="just"/>
            <a:endParaRPr lang="fr-FR" sz="1400" dirty="0" smtClean="0"/>
          </a:p>
          <a:p>
            <a:pPr algn="just"/>
            <a:endParaRPr lang="fr-FR" sz="1400" dirty="0" smtClean="0"/>
          </a:p>
          <a:p>
            <a:pPr marL="285750" indent="-285750" algn="just">
              <a:buFontTx/>
              <a:buChar char="•"/>
            </a:pPr>
            <a:r>
              <a:rPr lang="fr-FR" sz="1400" dirty="0" smtClean="0"/>
              <a:t>Suivi d’un projet </a:t>
            </a:r>
            <a:r>
              <a:rPr lang="fr-FR" sz="1400" dirty="0" smtClean="0"/>
              <a:t>éducatif de 4 ans pour l’égalit</a:t>
            </a:r>
            <a:r>
              <a:rPr lang="fr-FR" sz="1400" dirty="0" smtClean="0"/>
              <a:t>é en sciences</a:t>
            </a:r>
            <a:r>
              <a:rPr lang="fr-FR" sz="1400" dirty="0" smtClean="0"/>
              <a:t>, </a:t>
            </a:r>
            <a:r>
              <a:rPr lang="fr-FR" sz="1400" dirty="0" smtClean="0"/>
              <a:t>mis en place entre les </a:t>
            </a:r>
            <a:r>
              <a:rPr lang="fr-FR" sz="1400" dirty="0" smtClean="0"/>
              <a:t>écoles </a:t>
            </a:r>
            <a:r>
              <a:rPr lang="fr-FR" sz="1400" dirty="0" smtClean="0"/>
              <a:t>et les </a:t>
            </a:r>
            <a:r>
              <a:rPr lang="fr-FR" sz="1400" dirty="0" err="1" smtClean="0"/>
              <a:t>médiateur·trices</a:t>
            </a:r>
            <a:r>
              <a:rPr lang="fr-FR" sz="1400" dirty="0" smtClean="0"/>
              <a:t> de l’association </a:t>
            </a:r>
            <a:r>
              <a:rPr lang="fr-FR" sz="1400" dirty="0" err="1" smtClean="0"/>
              <a:t>RévoluSciences</a:t>
            </a:r>
            <a:endParaRPr lang="fr-FR" sz="1400" dirty="0" smtClean="0"/>
          </a:p>
          <a:p>
            <a:pPr algn="just"/>
            <a:endParaRPr lang="fr-FR" sz="1400" dirty="0"/>
          </a:p>
          <a:p>
            <a:pPr marL="285750" indent="-285750">
              <a:buFont typeface="Arial"/>
              <a:buChar char="•"/>
            </a:pPr>
            <a:r>
              <a:rPr lang="fr-FR" sz="1400" dirty="0" smtClean="0"/>
              <a:t>Observations d’ateliers science hebdomadaires pour 3 classes en CM1, CM2 et 6</a:t>
            </a:r>
            <a:r>
              <a:rPr lang="fr-FR" sz="1400" baseline="30000" dirty="0" smtClean="0"/>
              <a:t>e</a:t>
            </a:r>
          </a:p>
          <a:p>
            <a:pPr algn="just"/>
            <a:endParaRPr lang="fr-FR" sz="1400" baseline="30000" dirty="0" smtClean="0"/>
          </a:p>
          <a:p>
            <a:pPr algn="just"/>
            <a:endParaRPr lang="fr-FR" sz="1400" baseline="30000" dirty="0" smtClean="0"/>
          </a:p>
          <a:p>
            <a:pPr algn="just"/>
            <a:endParaRPr lang="fr-FR" sz="1400" baseline="30000" dirty="0" smtClean="0"/>
          </a:p>
          <a:p>
            <a:pPr marL="285750" indent="-285750" algn="just">
              <a:buFont typeface="Arial"/>
              <a:buChar char="•"/>
            </a:pPr>
            <a:r>
              <a:rPr lang="fr-FR" sz="1400" dirty="0" smtClean="0"/>
              <a:t>Entretiens individuels avec 52 enfants en fin de CM2</a:t>
            </a:r>
          </a:p>
          <a:p>
            <a:pPr algn="just"/>
            <a:endParaRPr lang="fr-FR" sz="1400" dirty="0" smtClean="0"/>
          </a:p>
          <a:p>
            <a:pPr marL="285750" indent="-285750" algn="just">
              <a:buFont typeface="Arial"/>
              <a:buChar char="•"/>
            </a:pPr>
            <a:r>
              <a:rPr lang="fr-FR" sz="1400" dirty="0" smtClean="0">
                <a:solidFill>
                  <a:srgbClr val="A6A6A6"/>
                </a:solidFill>
              </a:rPr>
              <a:t>Entretiens avec </a:t>
            </a:r>
            <a:r>
              <a:rPr lang="fr-FR" sz="1400" dirty="0" err="1" smtClean="0">
                <a:solidFill>
                  <a:srgbClr val="A6A6A6"/>
                </a:solidFill>
              </a:rPr>
              <a:t>certain·es</a:t>
            </a:r>
            <a:r>
              <a:rPr lang="fr-FR" sz="1400" dirty="0" smtClean="0">
                <a:solidFill>
                  <a:srgbClr val="A6A6A6"/>
                </a:solidFill>
              </a:rPr>
              <a:t> des </a:t>
            </a:r>
            <a:r>
              <a:rPr lang="fr-FR" sz="1400" dirty="0" err="1" smtClean="0">
                <a:solidFill>
                  <a:srgbClr val="A6A6A6"/>
                </a:solidFill>
              </a:rPr>
              <a:t>enseignant·es</a:t>
            </a:r>
            <a:r>
              <a:rPr lang="fr-FR" sz="1400" dirty="0" smtClean="0">
                <a:solidFill>
                  <a:srgbClr val="A6A6A6"/>
                </a:solidFill>
              </a:rPr>
              <a:t>, des </a:t>
            </a:r>
            <a:r>
              <a:rPr lang="fr-FR" sz="1400" dirty="0" err="1" smtClean="0">
                <a:solidFill>
                  <a:srgbClr val="A6A6A6"/>
                </a:solidFill>
              </a:rPr>
              <a:t>médiateur·trices</a:t>
            </a:r>
            <a:r>
              <a:rPr lang="fr-FR" sz="1400" dirty="0" smtClean="0">
                <a:solidFill>
                  <a:srgbClr val="A6A6A6"/>
                </a:solidFill>
              </a:rPr>
              <a:t> </a:t>
            </a:r>
            <a:r>
              <a:rPr lang="fr-FR" sz="1400" dirty="0" smtClean="0">
                <a:solidFill>
                  <a:srgbClr val="A6A6A6"/>
                </a:solidFill>
              </a:rPr>
              <a:t>scientifiques </a:t>
            </a:r>
            <a:r>
              <a:rPr lang="fr-FR" sz="1400" dirty="0" smtClean="0">
                <a:solidFill>
                  <a:srgbClr val="A6A6A6"/>
                </a:solidFill>
              </a:rPr>
              <a:t>et des parents</a:t>
            </a:r>
          </a:p>
          <a:p>
            <a:pPr algn="just"/>
            <a:endParaRPr lang="fr-FR" sz="1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368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7999"/>
            <a:chOff x="7988202" y="-76976"/>
            <a:chExt cx="1155798" cy="7380678"/>
          </a:xfrm>
        </p:grpSpPr>
        <p:sp>
          <p:nvSpPr>
            <p:cNvPr id="5" name="ZoneTexte 4"/>
            <p:cNvSpPr txBox="1"/>
            <p:nvPr/>
          </p:nvSpPr>
          <p:spPr>
            <a:xfrm>
              <a:off x="7988202" y="-76976"/>
              <a:ext cx="1155797" cy="7254016"/>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bg1"/>
                  </a:solidFill>
                </a:rPr>
                <a:t>Rationale </a:t>
              </a:r>
              <a:r>
                <a:rPr lang="en-US" sz="1200" b="1" dirty="0">
                  <a:solidFill>
                    <a:schemeClr val="bg1"/>
                  </a:solidFill>
                </a:rPr>
                <a:t>Study </a:t>
              </a:r>
              <a:r>
                <a:rPr lang="en-US" sz="1200" b="1" dirty="0" smtClean="0">
                  <a:solidFill>
                    <a:schemeClr val="bg1"/>
                  </a:solidFill>
                </a:rPr>
                <a:t>Design </a:t>
              </a:r>
              <a:r>
                <a:rPr lang="en-US" sz="1200" b="1" dirty="0">
                  <a:solidFill>
                    <a:schemeClr val="bg1"/>
                  </a:solidFill>
                </a:rPr>
                <a:t>and </a:t>
              </a:r>
              <a:r>
                <a:rPr lang="en-US" sz="1200" b="1" dirty="0" smtClean="0">
                  <a:solidFill>
                    <a:schemeClr val="bg1"/>
                  </a:solidFill>
                </a:rPr>
                <a:t>Sample</a:t>
              </a:r>
              <a:endParaRPr lang="en-US" sz="120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3185235" y="0"/>
            <a:ext cx="4872698" cy="461665"/>
          </a:xfrm>
          <a:prstGeom prst="rect">
            <a:avLst/>
          </a:prstGeom>
        </p:spPr>
        <p:txBody>
          <a:bodyPr wrap="none">
            <a:spAutoFit/>
          </a:bodyPr>
          <a:lstStyle/>
          <a:p>
            <a:pPr algn="ctr"/>
            <a:r>
              <a:rPr lang="en-US" sz="2400" b="1" dirty="0" smtClean="0">
                <a:solidFill>
                  <a:srgbClr val="E46C0A"/>
                </a:solidFill>
              </a:rPr>
              <a:t>Rationale; Study Design and Sample</a:t>
            </a:r>
            <a:endParaRPr lang="en-US" sz="2400" dirty="0" smtClean="0">
              <a:solidFill>
                <a:srgbClr val="E46C0A"/>
              </a:solidFill>
            </a:endParaRPr>
          </a:p>
        </p:txBody>
      </p:sp>
      <p:sp>
        <p:nvSpPr>
          <p:cNvPr id="9" name="ZoneTexte 8"/>
          <p:cNvSpPr txBox="1"/>
          <p:nvPr/>
        </p:nvSpPr>
        <p:spPr>
          <a:xfrm>
            <a:off x="389466" y="832029"/>
            <a:ext cx="3306234" cy="4647426"/>
          </a:xfrm>
          <a:prstGeom prst="rect">
            <a:avLst/>
          </a:prstGeom>
          <a:noFill/>
        </p:spPr>
        <p:txBody>
          <a:bodyPr wrap="square" rtlCol="0">
            <a:spAutoFit/>
          </a:bodyPr>
          <a:lstStyle/>
          <a:p>
            <a:pPr algn="just"/>
            <a:r>
              <a:rPr lang="en-US" sz="1600" b="1" dirty="0" smtClean="0">
                <a:solidFill>
                  <a:schemeClr val="accent5">
                    <a:lumMod val="75000"/>
                  </a:schemeClr>
                </a:solidFill>
              </a:rPr>
              <a:t>Social Characteristics of The Sample</a:t>
            </a:r>
          </a:p>
          <a:p>
            <a:pPr algn="just"/>
            <a:endParaRPr lang="en-US" sz="1400" b="1" dirty="0" smtClean="0"/>
          </a:p>
          <a:p>
            <a:pPr algn="just"/>
            <a:r>
              <a:rPr lang="en-US" sz="1400" dirty="0" smtClean="0"/>
              <a:t>22 girls </a:t>
            </a:r>
          </a:p>
          <a:p>
            <a:pPr algn="just"/>
            <a:r>
              <a:rPr lang="en-US" sz="1400" dirty="0" smtClean="0"/>
              <a:t>30 boys</a:t>
            </a:r>
          </a:p>
          <a:p>
            <a:pPr algn="just"/>
            <a:endParaRPr lang="en-US" sz="1400" dirty="0" smtClean="0"/>
          </a:p>
          <a:p>
            <a:pPr algn="just"/>
            <a:r>
              <a:rPr lang="en-US" sz="1400" dirty="0" smtClean="0"/>
              <a:t>For the neighborhood where the families live and the schools are located:</a:t>
            </a:r>
          </a:p>
          <a:p>
            <a:endParaRPr lang="en-US" sz="1400" dirty="0" smtClean="0"/>
          </a:p>
          <a:p>
            <a:pPr marL="285750" indent="-285750">
              <a:buFontTx/>
              <a:buChar char="•"/>
            </a:pPr>
            <a:r>
              <a:rPr lang="en-US" sz="1400" dirty="0" smtClean="0"/>
              <a:t>65.3% of working classes (worker &amp; employees) – 28.5% for Lyon8</a:t>
            </a:r>
          </a:p>
          <a:p>
            <a:pPr marL="285750" indent="-285750">
              <a:buFontTx/>
              <a:buChar char="•"/>
            </a:pPr>
            <a:endParaRPr lang="en-US" sz="1400" dirty="0"/>
          </a:p>
          <a:p>
            <a:pPr marL="285750" indent="-285750">
              <a:buFontTx/>
              <a:buChar char="•"/>
            </a:pPr>
            <a:r>
              <a:rPr lang="en-US" sz="1400" dirty="0" smtClean="0"/>
              <a:t>30.1% of immigrants – 16.4% for Lyon8</a:t>
            </a:r>
          </a:p>
          <a:p>
            <a:pPr marL="285750" indent="-285750" algn="just">
              <a:buFontTx/>
              <a:buChar char="•"/>
            </a:pPr>
            <a:endParaRPr lang="en-US" sz="1400" dirty="0"/>
          </a:p>
          <a:p>
            <a:pPr algn="just"/>
            <a:endParaRPr lang="en-US" sz="1400" dirty="0" smtClean="0"/>
          </a:p>
          <a:p>
            <a:pPr algn="just"/>
            <a:r>
              <a:rPr lang="en-US" sz="1400" dirty="0" smtClean="0"/>
              <a:t>90% of the </a:t>
            </a:r>
            <a:r>
              <a:rPr lang="en-US" sz="1400" dirty="0"/>
              <a:t>interviewed </a:t>
            </a:r>
            <a:r>
              <a:rPr lang="en-US" sz="1400" dirty="0" smtClean="0"/>
              <a:t>children have at least one parent who’s a first generation immigrant</a:t>
            </a:r>
          </a:p>
          <a:p>
            <a:pPr algn="just"/>
            <a:endParaRPr lang="en-US" sz="1400" dirty="0"/>
          </a:p>
          <a:p>
            <a:pPr algn="just"/>
            <a:r>
              <a:rPr lang="en-US" sz="1400" dirty="0" smtClean="0"/>
              <a:t>77% of the children have at least one parent who’s a worker or an employee </a:t>
            </a:r>
            <a:endParaRPr lang="en-US" sz="1400" dirty="0" smtClean="0"/>
          </a:p>
          <a:p>
            <a:pPr algn="just"/>
            <a:endParaRPr lang="en-US" sz="1400" dirty="0"/>
          </a:p>
        </p:txBody>
      </p:sp>
      <p:sp>
        <p:nvSpPr>
          <p:cNvPr id="10" name="ZoneTexte 9"/>
          <p:cNvSpPr txBox="1"/>
          <p:nvPr/>
        </p:nvSpPr>
        <p:spPr>
          <a:xfrm>
            <a:off x="4191000" y="838558"/>
            <a:ext cx="3632200" cy="4575611"/>
          </a:xfrm>
          <a:prstGeom prst="rect">
            <a:avLst/>
          </a:prstGeom>
          <a:noFill/>
          <a:ln>
            <a:solidFill>
              <a:srgbClr val="A6A6A6"/>
            </a:solidFill>
          </a:ln>
        </p:spPr>
        <p:txBody>
          <a:bodyPr wrap="square" rtlCol="0">
            <a:spAutoFit/>
          </a:bodyPr>
          <a:lstStyle/>
          <a:p>
            <a:pPr algn="just"/>
            <a:r>
              <a:rPr lang="fr-FR" sz="1600" b="1" dirty="0" smtClean="0">
                <a:solidFill>
                  <a:schemeClr val="accent5">
                    <a:lumMod val="75000"/>
                  </a:schemeClr>
                </a:solidFill>
              </a:rPr>
              <a:t>Caractéristiques sociales de l’échantillon</a:t>
            </a:r>
          </a:p>
          <a:p>
            <a:pPr algn="just"/>
            <a:endParaRPr lang="fr-FR" sz="1400" b="1" dirty="0" smtClean="0"/>
          </a:p>
          <a:p>
            <a:pPr algn="just"/>
            <a:r>
              <a:rPr lang="fr-FR" sz="1400" dirty="0" smtClean="0"/>
              <a:t>22 filles </a:t>
            </a:r>
          </a:p>
          <a:p>
            <a:pPr algn="just"/>
            <a:r>
              <a:rPr lang="fr-FR" sz="1400" dirty="0" smtClean="0"/>
              <a:t>30 garçons</a:t>
            </a:r>
          </a:p>
          <a:p>
            <a:pPr algn="just"/>
            <a:endParaRPr lang="fr-FR" sz="1400" dirty="0" smtClean="0"/>
          </a:p>
          <a:p>
            <a:pPr algn="just"/>
            <a:r>
              <a:rPr lang="fr-FR" sz="1400" dirty="0" smtClean="0"/>
              <a:t>Pour les cinq IRIS où habitent les familles concernées et où se situent les établissements :</a:t>
            </a:r>
          </a:p>
          <a:p>
            <a:pPr algn="just"/>
            <a:endParaRPr lang="fr-FR" sz="1400" baseline="30000" dirty="0"/>
          </a:p>
          <a:p>
            <a:pPr marL="285750" indent="-285750" algn="just">
              <a:buFontTx/>
              <a:buChar char="•"/>
            </a:pPr>
            <a:r>
              <a:rPr lang="fr-FR" sz="1400" dirty="0" smtClean="0"/>
              <a:t>65,3% de classes populaires (ouvriers + employés) – 28,5% pour Lyon 8</a:t>
            </a:r>
          </a:p>
          <a:p>
            <a:pPr marL="285750" indent="-285750" algn="just">
              <a:buFontTx/>
              <a:buChar char="•"/>
            </a:pPr>
            <a:endParaRPr lang="fr-FR" sz="1400" dirty="0" smtClean="0"/>
          </a:p>
          <a:p>
            <a:pPr marL="285750" indent="-285750" algn="just">
              <a:buFontTx/>
              <a:buChar char="•"/>
            </a:pPr>
            <a:r>
              <a:rPr lang="fr-FR" sz="1400" dirty="0" smtClean="0"/>
              <a:t>30,1% d’immigrés – 16,4% pour Lyon 8</a:t>
            </a:r>
          </a:p>
          <a:p>
            <a:pPr algn="just"/>
            <a:endParaRPr lang="fr-FR" sz="1400" dirty="0" smtClean="0"/>
          </a:p>
          <a:p>
            <a:pPr algn="just"/>
            <a:endParaRPr lang="fr-FR" sz="1400" dirty="0" smtClean="0"/>
          </a:p>
          <a:p>
            <a:pPr algn="just"/>
            <a:r>
              <a:rPr lang="fr-FR" sz="1400" dirty="0" smtClean="0"/>
              <a:t>90% des enfants interrogés ont au moins un parent immigré de première génération.</a:t>
            </a:r>
          </a:p>
          <a:p>
            <a:pPr algn="just"/>
            <a:endParaRPr lang="fr-FR" sz="1400" dirty="0" smtClean="0"/>
          </a:p>
          <a:p>
            <a:pPr algn="just"/>
            <a:endParaRPr lang="fr-FR" sz="1400" dirty="0"/>
          </a:p>
          <a:p>
            <a:pPr algn="just"/>
            <a:r>
              <a:rPr lang="fr-FR" sz="1400" dirty="0" smtClean="0"/>
              <a:t>77%</a:t>
            </a:r>
            <a:r>
              <a:rPr lang="fr-FR" sz="1400" dirty="0" smtClean="0"/>
              <a:t> au moins ont </a:t>
            </a:r>
            <a:r>
              <a:rPr lang="fr-FR" sz="1400" dirty="0" smtClean="0"/>
              <a:t>des parents ouvriers ou </a:t>
            </a:r>
            <a:r>
              <a:rPr lang="fr-FR" sz="1400" dirty="0" smtClean="0"/>
              <a:t>employés.</a:t>
            </a:r>
          </a:p>
          <a:p>
            <a:pPr marL="285750" indent="-285750" algn="just">
              <a:buFont typeface="Arial"/>
              <a:buChar char="•"/>
            </a:pPr>
            <a:endParaRPr lang="fr-FR" sz="1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83900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463" y="794964"/>
            <a:ext cx="7056437" cy="4525963"/>
          </a:xfrm>
        </p:spPr>
        <p:txBody>
          <a:bodyPr>
            <a:normAutofit/>
          </a:bodyPr>
          <a:lstStyle/>
          <a:p>
            <a:pPr marL="0" indent="0">
              <a:buNone/>
            </a:pPr>
            <a:r>
              <a:rPr lang="en-US" sz="1600" b="1" dirty="0" smtClean="0"/>
              <a:t>What makes a difference?</a:t>
            </a:r>
            <a:r>
              <a:rPr lang="en-US" sz="1600" b="1" dirty="0" smtClean="0"/>
              <a:t> Identity and </a:t>
            </a:r>
            <a:r>
              <a:rPr lang="en-US" sz="1600" b="1" dirty="0" smtClean="0"/>
              <a:t>difference in children’s relationships to science.</a:t>
            </a:r>
          </a:p>
          <a:p>
            <a:pPr marL="0" indent="0">
              <a:buNone/>
            </a:pPr>
            <a:endParaRPr lang="en-US" sz="1400" dirty="0" smtClean="0"/>
          </a:p>
          <a:p>
            <a:pPr marL="0" indent="0">
              <a:buNone/>
            </a:pPr>
            <a:r>
              <a:rPr lang="en-US" sz="1400" dirty="0" smtClean="0"/>
              <a:t>In primary school, </a:t>
            </a:r>
            <a:r>
              <a:rPr lang="en-US" sz="1400" b="1" dirty="0" smtClean="0"/>
              <a:t>both girls and boys are interested in science </a:t>
            </a:r>
            <a:r>
              <a:rPr lang="en-US" sz="1400" dirty="0" smtClean="0"/>
              <a:t>– even the few children who dislike it at school enjoy scientific activities at home (TV, games…).</a:t>
            </a:r>
            <a:br>
              <a:rPr lang="en-US" sz="1400" dirty="0" smtClean="0"/>
            </a:br>
            <a:r>
              <a:rPr lang="en-US" sz="1400" dirty="0" smtClean="0"/>
              <a:t>The ASPIRES Study reached the same conclusion with a panel of 9000 British students</a:t>
            </a:r>
            <a:r>
              <a:rPr lang="en-US" sz="1400" dirty="0" smtClean="0"/>
              <a:t>.</a:t>
            </a:r>
          </a:p>
          <a:p>
            <a:pPr marL="0" indent="0">
              <a:buNone/>
            </a:pPr>
            <a:r>
              <a:rPr lang="en-US" sz="1100" dirty="0" smtClean="0">
                <a:solidFill>
                  <a:srgbClr val="7F7F7F"/>
                </a:solidFill>
              </a:rPr>
              <a:t>(</a:t>
            </a:r>
            <a:r>
              <a:rPr lang="en-US" sz="1100" cap="small" dirty="0" smtClean="0">
                <a:solidFill>
                  <a:srgbClr val="7F7F7F"/>
                </a:solidFill>
              </a:rPr>
              <a:t>Archer</a:t>
            </a:r>
            <a:r>
              <a:rPr lang="en-US" sz="1100" cap="small" dirty="0" smtClean="0">
                <a:solidFill>
                  <a:srgbClr val="7F7F7F"/>
                </a:solidFill>
              </a:rPr>
              <a:t> </a:t>
            </a:r>
            <a:r>
              <a:rPr lang="en-US" sz="1100" i="1" dirty="0" smtClean="0">
                <a:solidFill>
                  <a:srgbClr val="7F7F7F"/>
                </a:solidFill>
              </a:rPr>
              <a:t>et al. </a:t>
            </a:r>
            <a:r>
              <a:rPr lang="en-US" sz="1100" dirty="0" smtClean="0">
                <a:solidFill>
                  <a:srgbClr val="7F7F7F"/>
                </a:solidFill>
              </a:rPr>
              <a:t>2010)</a:t>
            </a:r>
          </a:p>
          <a:p>
            <a:pPr marL="0" indent="0">
              <a:buNone/>
            </a:pPr>
            <a:endParaRPr lang="en-US" sz="1400" dirty="0" smtClean="0"/>
          </a:p>
          <a:p>
            <a:pPr marL="0" indent="0">
              <a:buNone/>
            </a:pPr>
            <a:r>
              <a:rPr lang="en-US" sz="1400" b="1" dirty="0" smtClean="0"/>
              <a:t>Practices an participation are also similar for boys and girls</a:t>
            </a:r>
            <a:r>
              <a:rPr lang="en-US" sz="1400" dirty="0" smtClean="0"/>
              <a:t>: almost all children take part in science experiments during the workshops; those who don’t are both girls and boys.</a:t>
            </a:r>
          </a:p>
          <a:p>
            <a:pPr marL="0" indent="0" algn="just">
              <a:buNone/>
            </a:pPr>
            <a:endParaRPr lang="en-US" sz="1400" dirty="0" smtClean="0"/>
          </a:p>
          <a:p>
            <a:pPr marL="0" indent="0">
              <a:buNone/>
            </a:pPr>
            <a:r>
              <a:rPr lang="en-US" sz="1400" dirty="0" smtClean="0"/>
              <a:t>The probability of having scientific extracurricular activities (science club, science games or TV shows…) is more strongly linked with socio-economic status than with gender. </a:t>
            </a:r>
          </a:p>
          <a:p>
            <a:pPr marL="0" indent="0">
              <a:buNone/>
            </a:pPr>
            <a:r>
              <a:rPr lang="en-US" sz="1400" dirty="0" smtClean="0"/>
              <a:t>The girls and boys who own scientific games, visit science museum or belong to a science club all have at least one parent who is an employee or an executive.</a:t>
            </a:r>
          </a:p>
          <a:p>
            <a:pPr marL="0" indent="0">
              <a:buNone/>
            </a:pPr>
            <a:endParaRPr lang="en-US" sz="1600" dirty="0" smtClean="0"/>
          </a:p>
          <a:p>
            <a:pPr marL="0" indent="0">
              <a:buNone/>
            </a:pPr>
            <a:r>
              <a:rPr lang="en-US" sz="1600" b="1" dirty="0" smtClean="0"/>
              <a:t>The process of differentiation is played out in representations</a:t>
            </a:r>
            <a:r>
              <a:rPr lang="en-US" sz="1600" dirty="0" smtClean="0"/>
              <a:t>: for most of these students, being a scientist is first and foremost “being clever” and “being a man”.</a:t>
            </a:r>
          </a:p>
          <a:p>
            <a:pPr marL="0" indent="0">
              <a:buNone/>
            </a:pPr>
            <a:endParaRPr lang="en-US" sz="1600" dirty="0" smtClean="0"/>
          </a:p>
        </p:txBody>
      </p:sp>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6980747"/>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bg1"/>
                  </a:solidFill>
                </a:rPr>
                <a:t>Science as “Other”: </a:t>
              </a:r>
              <a:r>
                <a:rPr lang="en-US" sz="1050" b="1" dirty="0">
                  <a:solidFill>
                    <a:schemeClr val="bg1"/>
                  </a:solidFill>
                </a:rPr>
                <a:t>Children’s Representations of Science</a:t>
              </a:r>
              <a:endParaRPr lang="en-US" sz="105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1155633" y="0"/>
            <a:ext cx="6902300" cy="430887"/>
          </a:xfrm>
          <a:prstGeom prst="rect">
            <a:avLst/>
          </a:prstGeom>
        </p:spPr>
        <p:txBody>
          <a:bodyPr wrap="none">
            <a:spAutoFit/>
          </a:bodyPr>
          <a:lstStyle/>
          <a:p>
            <a:pPr algn="ctr"/>
            <a:r>
              <a:rPr lang="en-US" sz="2200" b="1" dirty="0" smtClean="0">
                <a:solidFill>
                  <a:srgbClr val="E46C0A"/>
                </a:solidFill>
              </a:rPr>
              <a:t>Science as “Other”: Children’s Representations of Science</a:t>
            </a:r>
            <a:endParaRPr lang="en-US" sz="2200" dirty="0" smtClean="0">
              <a:solidFill>
                <a:srgbClr val="E46C0A"/>
              </a:solidFill>
            </a:endParaRPr>
          </a:p>
        </p:txBody>
      </p:sp>
      <p:sp>
        <p:nvSpPr>
          <p:cNvPr id="8" name="Titre 1"/>
          <p:cNvSpPr txBox="1">
            <a:spLocks/>
          </p:cNvSpPr>
          <p:nvPr/>
        </p:nvSpPr>
        <p:spPr>
          <a:xfrm>
            <a:off x="389466" y="5791199"/>
            <a:ext cx="7450667" cy="787401"/>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p>
          <a:p>
            <a:pPr algn="l">
              <a:spcAft>
                <a:spcPts val="600"/>
              </a:spcAft>
            </a:pPr>
            <a:r>
              <a:rPr lang="en-US" sz="1100" cap="small" dirty="0" smtClean="0">
                <a:solidFill>
                  <a:schemeClr val="bg1">
                    <a:lumMod val="50000"/>
                  </a:schemeClr>
                </a:solidFill>
              </a:rPr>
              <a:t>Archer </a:t>
            </a:r>
            <a:r>
              <a:rPr lang="en-US" sz="1100" cap="small" dirty="0">
                <a:solidFill>
                  <a:schemeClr val="bg1">
                    <a:lumMod val="50000"/>
                  </a:schemeClr>
                </a:solidFill>
              </a:rPr>
              <a:t>L.</a:t>
            </a:r>
            <a:r>
              <a:rPr lang="en-US" sz="1100" dirty="0">
                <a:solidFill>
                  <a:schemeClr val="bg1">
                    <a:lumMod val="50000"/>
                  </a:schemeClr>
                </a:solidFill>
              </a:rPr>
              <a:t>, </a:t>
            </a:r>
            <a:r>
              <a:rPr lang="en-US" sz="1100" cap="small" dirty="0">
                <a:solidFill>
                  <a:schemeClr val="bg1">
                    <a:lumMod val="50000"/>
                  </a:schemeClr>
                </a:solidFill>
              </a:rPr>
              <a:t>DeWitt J.</a:t>
            </a:r>
            <a:r>
              <a:rPr lang="en-US" sz="1100" dirty="0">
                <a:solidFill>
                  <a:schemeClr val="bg1">
                    <a:lumMod val="50000"/>
                  </a:schemeClr>
                </a:solidFill>
              </a:rPr>
              <a:t>, </a:t>
            </a:r>
            <a:r>
              <a:rPr lang="en-US" sz="1100" cap="small" dirty="0">
                <a:solidFill>
                  <a:schemeClr val="bg1">
                    <a:lumMod val="50000"/>
                  </a:schemeClr>
                </a:solidFill>
              </a:rPr>
              <a:t>Osborne J.</a:t>
            </a:r>
            <a:r>
              <a:rPr lang="en-US" sz="1100" dirty="0">
                <a:solidFill>
                  <a:schemeClr val="bg1">
                    <a:lumMod val="50000"/>
                  </a:schemeClr>
                </a:solidFill>
              </a:rPr>
              <a:t>, </a:t>
            </a:r>
            <a:r>
              <a:rPr lang="en-US" sz="1100" cap="small" dirty="0">
                <a:solidFill>
                  <a:schemeClr val="bg1">
                    <a:lumMod val="50000"/>
                  </a:schemeClr>
                </a:solidFill>
              </a:rPr>
              <a:t>Dillon J.</a:t>
            </a:r>
            <a:r>
              <a:rPr lang="en-US" sz="1100" dirty="0">
                <a:solidFill>
                  <a:schemeClr val="bg1">
                    <a:lumMod val="50000"/>
                  </a:schemeClr>
                </a:solidFill>
              </a:rPr>
              <a:t>, </a:t>
            </a:r>
            <a:r>
              <a:rPr lang="en-US" sz="1100" cap="small" dirty="0">
                <a:solidFill>
                  <a:schemeClr val="bg1">
                    <a:lumMod val="50000"/>
                  </a:schemeClr>
                </a:solidFill>
              </a:rPr>
              <a:t>Willis B.</a:t>
            </a:r>
            <a:r>
              <a:rPr lang="en-US" sz="1100" dirty="0">
                <a:solidFill>
                  <a:schemeClr val="bg1">
                    <a:lumMod val="50000"/>
                  </a:schemeClr>
                </a:solidFill>
              </a:rPr>
              <a:t>, </a:t>
            </a:r>
            <a:r>
              <a:rPr lang="en-US" sz="1100" cap="small" dirty="0">
                <a:solidFill>
                  <a:schemeClr val="bg1">
                    <a:lumMod val="50000"/>
                  </a:schemeClr>
                </a:solidFill>
              </a:rPr>
              <a:t>Wong B.</a:t>
            </a:r>
            <a:r>
              <a:rPr lang="en-US" sz="1100" dirty="0">
                <a:solidFill>
                  <a:schemeClr val="bg1">
                    <a:lumMod val="50000"/>
                  </a:schemeClr>
                </a:solidFill>
              </a:rPr>
              <a:t>, 2010, « “Doing” science versus “being” a scientist: Examining 10/11-year-old schoolchildren’s constructions of science through the lens of identity », </a:t>
            </a:r>
            <a:r>
              <a:rPr lang="en-US" sz="1100" i="1" dirty="0">
                <a:solidFill>
                  <a:schemeClr val="bg1">
                    <a:lumMod val="50000"/>
                  </a:schemeClr>
                </a:solidFill>
              </a:rPr>
              <a:t>Science Education</a:t>
            </a:r>
            <a:r>
              <a:rPr lang="en-US" sz="1100" dirty="0">
                <a:solidFill>
                  <a:schemeClr val="bg1">
                    <a:lumMod val="50000"/>
                  </a:schemeClr>
                </a:solidFill>
              </a:rPr>
              <a:t>, </a:t>
            </a:r>
            <a:r>
              <a:rPr lang="en-US" sz="1100" i="1" dirty="0">
                <a:solidFill>
                  <a:schemeClr val="bg1">
                    <a:lumMod val="50000"/>
                  </a:schemeClr>
                </a:solidFill>
              </a:rPr>
              <a:t>94</a:t>
            </a:r>
            <a:r>
              <a:rPr lang="en-US" sz="1100" dirty="0">
                <a:solidFill>
                  <a:schemeClr val="bg1">
                    <a:lumMod val="50000"/>
                  </a:schemeClr>
                </a:solidFill>
              </a:rPr>
              <a:t>, 4, p. 617‑639</a:t>
            </a:r>
            <a:r>
              <a:rPr lang="en-US" sz="1100" dirty="0" smtClean="0">
                <a:solidFill>
                  <a:schemeClr val="bg1">
                    <a:lumMod val="50000"/>
                  </a:schemeClr>
                </a:solidFill>
              </a:rPr>
              <a:t>.</a:t>
            </a:r>
            <a:endParaRPr lang="en-US" sz="1100" dirty="0">
              <a:solidFill>
                <a:schemeClr val="bg1">
                  <a:lumMod val="50000"/>
                </a:scheme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52461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463" y="794964"/>
            <a:ext cx="7056437" cy="4525963"/>
          </a:xfrm>
        </p:spPr>
        <p:txBody>
          <a:bodyPr>
            <a:normAutofit/>
          </a:bodyPr>
          <a:lstStyle/>
          <a:p>
            <a:pPr marL="0" indent="0">
              <a:buNone/>
            </a:pPr>
            <a:r>
              <a:rPr lang="en-US" sz="1600" b="1" dirty="0" smtClean="0">
                <a:solidFill>
                  <a:schemeClr val="accent5">
                    <a:lumMod val="75000"/>
                  </a:schemeClr>
                </a:solidFill>
              </a:rPr>
              <a:t>Being a scientist = being clever</a:t>
            </a:r>
          </a:p>
          <a:p>
            <a:pPr marL="0" indent="0">
              <a:buNone/>
            </a:pPr>
            <a:endParaRPr lang="en-US" sz="1400" dirty="0"/>
          </a:p>
          <a:p>
            <a:pPr marL="0" indent="0">
              <a:buNone/>
            </a:pPr>
            <a:r>
              <a:rPr lang="en-US" sz="1400" dirty="0" smtClean="0"/>
              <a:t>When asked who, in the class, could become a scientist later on, children mention those they previously identified as “the top students”: </a:t>
            </a:r>
          </a:p>
          <a:p>
            <a:pPr marL="0" indent="0">
              <a:buNone/>
            </a:pPr>
            <a:endParaRPr lang="en-US" sz="1400" dirty="0"/>
          </a:p>
          <a:p>
            <a:pPr marL="0" indent="0">
              <a:buNone/>
            </a:pPr>
            <a:endParaRPr lang="en-US" sz="1600" dirty="0" smtClean="0"/>
          </a:p>
        </p:txBody>
      </p:sp>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6980747"/>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bg1"/>
                  </a:solidFill>
                </a:rPr>
                <a:t>Science as “Other”: </a:t>
              </a:r>
              <a:r>
                <a:rPr lang="en-US" sz="1050" b="1" dirty="0">
                  <a:solidFill>
                    <a:schemeClr val="bg1"/>
                  </a:solidFill>
                </a:rPr>
                <a:t>Children’s Representations of Science</a:t>
              </a:r>
              <a:endParaRPr lang="en-US" sz="105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1155633" y="0"/>
            <a:ext cx="6902300" cy="430887"/>
          </a:xfrm>
          <a:prstGeom prst="rect">
            <a:avLst/>
          </a:prstGeom>
        </p:spPr>
        <p:txBody>
          <a:bodyPr wrap="none">
            <a:spAutoFit/>
          </a:bodyPr>
          <a:lstStyle/>
          <a:p>
            <a:pPr algn="ctr"/>
            <a:r>
              <a:rPr lang="en-US" sz="2200" b="1" dirty="0" smtClean="0">
                <a:solidFill>
                  <a:srgbClr val="E46C0A"/>
                </a:solidFill>
              </a:rPr>
              <a:t>Science as “Other”: Children’s Representations of Science</a:t>
            </a:r>
            <a:endParaRPr lang="en-US" sz="2200" dirty="0" smtClean="0">
              <a:solidFill>
                <a:srgbClr val="E46C0A"/>
              </a:solidFill>
            </a:endParaRPr>
          </a:p>
        </p:txBody>
      </p:sp>
      <p:sp>
        <p:nvSpPr>
          <p:cNvPr id="2" name="ZoneTexte 1"/>
          <p:cNvSpPr txBox="1"/>
          <p:nvPr/>
        </p:nvSpPr>
        <p:spPr>
          <a:xfrm>
            <a:off x="4724400" y="2084091"/>
            <a:ext cx="2959100" cy="3108544"/>
          </a:xfrm>
          <a:prstGeom prst="rect">
            <a:avLst/>
          </a:prstGeom>
          <a:noFill/>
          <a:ln>
            <a:solidFill>
              <a:srgbClr val="A6A6A6"/>
            </a:solidFill>
          </a:ln>
        </p:spPr>
        <p:txBody>
          <a:bodyPr wrap="square" rtlCol="0">
            <a:spAutoFit/>
          </a:bodyPr>
          <a:lstStyle/>
          <a:p>
            <a:r>
              <a:rPr lang="fr-FR" sz="1400" dirty="0"/>
              <a:t>Enquêtrice : est-ce que tu penses que dans ta classe, y’a des gens qui pourraient devenir des scientifiques </a:t>
            </a:r>
            <a:r>
              <a:rPr lang="fr-FR" sz="1400" dirty="0" smtClean="0"/>
              <a:t>?</a:t>
            </a:r>
          </a:p>
          <a:p>
            <a:endParaRPr lang="fr-FR" sz="1400" dirty="0"/>
          </a:p>
          <a:p>
            <a:r>
              <a:rPr lang="fr-FR" sz="1400" dirty="0" smtClean="0"/>
              <a:t>Sami </a:t>
            </a:r>
            <a:r>
              <a:rPr lang="fr-FR" sz="1400" dirty="0"/>
              <a:t>: euh… oui…</a:t>
            </a:r>
            <a:r>
              <a:rPr lang="fr-FR" sz="1400" b="1" dirty="0"/>
              <a:t> les surdoués </a:t>
            </a:r>
            <a:endParaRPr lang="fr-FR" sz="1400" b="1" dirty="0" smtClean="0"/>
          </a:p>
          <a:p>
            <a:endParaRPr lang="fr-FR" sz="1400" b="1" dirty="0"/>
          </a:p>
          <a:p>
            <a:r>
              <a:rPr lang="fr-FR" sz="1400" dirty="0" err="1"/>
              <a:t>Nisrine</a:t>
            </a:r>
            <a:r>
              <a:rPr lang="fr-FR" sz="1400" dirty="0"/>
              <a:t> : Ambre ! </a:t>
            </a:r>
            <a:r>
              <a:rPr lang="fr-FR" sz="1400" b="1" dirty="0"/>
              <a:t>Parce que elle est intelligente</a:t>
            </a:r>
            <a:endParaRPr lang="fr-FR" sz="1400" dirty="0" smtClean="0"/>
          </a:p>
          <a:p>
            <a:endParaRPr lang="fr-FR" sz="1400" dirty="0" smtClean="0"/>
          </a:p>
          <a:p>
            <a:r>
              <a:rPr lang="fr-FR" sz="1400" dirty="0" err="1"/>
              <a:t>Charaf</a:t>
            </a:r>
            <a:r>
              <a:rPr lang="fr-FR" sz="1400" dirty="0"/>
              <a:t> : [ces élèves qui pourraient devenir scientifiques</a:t>
            </a:r>
            <a:r>
              <a:rPr lang="fr-FR" sz="1400" dirty="0" smtClean="0"/>
              <a:t>] pour </a:t>
            </a:r>
            <a:r>
              <a:rPr lang="fr-FR" sz="1400" dirty="0"/>
              <a:t>moi y sont plus faits pour ça… enfin </a:t>
            </a:r>
            <a:r>
              <a:rPr lang="fr-FR" sz="1400" b="1" dirty="0"/>
              <a:t>y sont intelligents, y connaissent plein de choses, y sont faits pour ça</a:t>
            </a:r>
            <a:r>
              <a:rPr lang="fr-FR" sz="1400" dirty="0"/>
              <a:t> !</a:t>
            </a:r>
            <a:r>
              <a:rPr lang="fr-FR" sz="1400" dirty="0" smtClean="0"/>
              <a:t> </a:t>
            </a:r>
            <a:endParaRPr lang="fr-FR" sz="1400" dirty="0"/>
          </a:p>
        </p:txBody>
      </p:sp>
      <p:sp>
        <p:nvSpPr>
          <p:cNvPr id="9" name="ZoneTexte 8"/>
          <p:cNvSpPr txBox="1"/>
          <p:nvPr/>
        </p:nvSpPr>
        <p:spPr>
          <a:xfrm>
            <a:off x="872066" y="2079427"/>
            <a:ext cx="3471334" cy="2677656"/>
          </a:xfrm>
          <a:prstGeom prst="rect">
            <a:avLst/>
          </a:prstGeom>
          <a:noFill/>
        </p:spPr>
        <p:txBody>
          <a:bodyPr wrap="square" rtlCol="0">
            <a:spAutoFit/>
          </a:bodyPr>
          <a:lstStyle/>
          <a:p>
            <a:r>
              <a:rPr lang="en-US" sz="1400" dirty="0" smtClean="0"/>
              <a:t>Q: do you think some people from the class could become scientists?</a:t>
            </a:r>
          </a:p>
          <a:p>
            <a:endParaRPr lang="en-US" sz="1400" dirty="0" smtClean="0"/>
          </a:p>
          <a:p>
            <a:r>
              <a:rPr lang="en-US" sz="1400" dirty="0" smtClean="0"/>
              <a:t>Sami: hum… yes... the </a:t>
            </a:r>
            <a:r>
              <a:rPr lang="en-US" sz="1400" b="1" dirty="0" smtClean="0"/>
              <a:t>gifted</a:t>
            </a:r>
          </a:p>
          <a:p>
            <a:endParaRPr lang="en-US" sz="1400" b="1" dirty="0" smtClean="0"/>
          </a:p>
          <a:p>
            <a:r>
              <a:rPr lang="en-US" sz="1400" dirty="0" err="1" smtClean="0"/>
              <a:t>Nisrine</a:t>
            </a:r>
            <a:r>
              <a:rPr lang="en-US" sz="1400" dirty="0" smtClean="0"/>
              <a:t> : Amber! </a:t>
            </a:r>
            <a:r>
              <a:rPr lang="en-US" sz="1400" b="1" dirty="0" smtClean="0"/>
              <a:t>Because she’s clever.</a:t>
            </a:r>
          </a:p>
          <a:p>
            <a:endParaRPr lang="en-US" sz="1400" dirty="0" smtClean="0"/>
          </a:p>
          <a:p>
            <a:r>
              <a:rPr lang="en-US" sz="1400" dirty="0" err="1" smtClean="0"/>
              <a:t>Charaf</a:t>
            </a:r>
            <a:r>
              <a:rPr lang="en-US" sz="1400" dirty="0" smtClean="0"/>
              <a:t>: [those students who could become scientists] for me, </a:t>
            </a:r>
            <a:r>
              <a:rPr lang="en-US" sz="1400" b="1" dirty="0" smtClean="0"/>
              <a:t>they are cut out for it... I mean they are clever, they know a lot of things!</a:t>
            </a:r>
          </a:p>
          <a:p>
            <a:endParaRPr lang="en-US" sz="1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46971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9466" y="565451"/>
            <a:ext cx="7056437" cy="4525963"/>
          </a:xfrm>
        </p:spPr>
        <p:txBody>
          <a:bodyPr>
            <a:normAutofit/>
          </a:bodyPr>
          <a:lstStyle/>
          <a:p>
            <a:pPr marL="0" indent="0">
              <a:buNone/>
            </a:pPr>
            <a:r>
              <a:rPr lang="en-US" sz="1400" dirty="0" smtClean="0"/>
              <a:t>On the contrary, “normal students” (and sometimes themselves) seem to many students incapable of becoming scientists. They are not “interested” enough, because they already pursue other aspirations – or not “clever” enough.</a:t>
            </a:r>
          </a:p>
          <a:p>
            <a:pPr marL="0" indent="0">
              <a:buNone/>
            </a:pPr>
            <a:endParaRPr lang="en-US" sz="1400" dirty="0"/>
          </a:p>
          <a:p>
            <a:pPr marL="0" indent="0">
              <a:buNone/>
            </a:pPr>
            <a:endParaRPr lang="en-US" sz="1400" dirty="0" smtClean="0"/>
          </a:p>
        </p:txBody>
      </p:sp>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6980747"/>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bg1"/>
                  </a:solidFill>
                </a:rPr>
                <a:t>Science as “Other”: </a:t>
              </a:r>
              <a:r>
                <a:rPr lang="en-US" sz="1050" b="1" dirty="0">
                  <a:solidFill>
                    <a:schemeClr val="bg1"/>
                  </a:solidFill>
                </a:rPr>
                <a:t>Children’s Representations of Science</a:t>
              </a:r>
              <a:endParaRPr lang="en-US" sz="105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1155633" y="0"/>
            <a:ext cx="6902300" cy="430887"/>
          </a:xfrm>
          <a:prstGeom prst="rect">
            <a:avLst/>
          </a:prstGeom>
        </p:spPr>
        <p:txBody>
          <a:bodyPr wrap="none">
            <a:spAutoFit/>
          </a:bodyPr>
          <a:lstStyle/>
          <a:p>
            <a:pPr algn="ctr"/>
            <a:r>
              <a:rPr lang="en-US" sz="2200" b="1" dirty="0" smtClean="0">
                <a:solidFill>
                  <a:srgbClr val="E46C0A"/>
                </a:solidFill>
              </a:rPr>
              <a:t>Science as “Other”: Children’s Representations of Science</a:t>
            </a:r>
            <a:endParaRPr lang="en-US" sz="2200" dirty="0" smtClean="0">
              <a:solidFill>
                <a:srgbClr val="E46C0A"/>
              </a:solidFill>
            </a:endParaRPr>
          </a:p>
        </p:txBody>
      </p:sp>
      <p:sp>
        <p:nvSpPr>
          <p:cNvPr id="2" name="ZoneTexte 1"/>
          <p:cNvSpPr txBox="1"/>
          <p:nvPr/>
        </p:nvSpPr>
        <p:spPr>
          <a:xfrm>
            <a:off x="3782267" y="1336082"/>
            <a:ext cx="4028233" cy="5078314"/>
          </a:xfrm>
          <a:prstGeom prst="rect">
            <a:avLst/>
          </a:prstGeom>
          <a:noFill/>
          <a:ln>
            <a:solidFill>
              <a:srgbClr val="A6A6A6"/>
            </a:solidFill>
          </a:ln>
        </p:spPr>
        <p:txBody>
          <a:bodyPr wrap="square" rtlCol="0">
            <a:spAutoFit/>
          </a:bodyPr>
          <a:lstStyle/>
          <a:p>
            <a:endParaRPr lang="fr-FR" sz="1200" dirty="0"/>
          </a:p>
          <a:p>
            <a:r>
              <a:rPr lang="fr-FR" sz="1300" dirty="0"/>
              <a:t>Lindsey : j’crois même </a:t>
            </a:r>
            <a:r>
              <a:rPr lang="fr-FR" sz="1300" b="1" dirty="0"/>
              <a:t>que aucun pourrait être scientifique</a:t>
            </a:r>
            <a:r>
              <a:rPr lang="fr-FR" sz="1300" dirty="0"/>
              <a:t>…  y’en a qui sont pas trop intéressés (…) qui aiment pas, qui savent pas comment employer ça </a:t>
            </a:r>
          </a:p>
          <a:p>
            <a:r>
              <a:rPr lang="fr-FR" sz="1300" b="1" dirty="0"/>
              <a:t> </a:t>
            </a:r>
            <a:endParaRPr lang="fr-FR" sz="1300" dirty="0"/>
          </a:p>
          <a:p>
            <a:r>
              <a:rPr lang="fr-FR" sz="1300" dirty="0" smtClean="0"/>
              <a:t>Anissa </a:t>
            </a:r>
            <a:r>
              <a:rPr lang="fr-FR" sz="1300" dirty="0"/>
              <a:t>: </a:t>
            </a:r>
            <a:r>
              <a:rPr lang="fr-FR" sz="1300" dirty="0" smtClean="0"/>
              <a:t>j’crois </a:t>
            </a:r>
            <a:r>
              <a:rPr lang="fr-FR" sz="1300" dirty="0"/>
              <a:t>aucun (…) </a:t>
            </a:r>
            <a:r>
              <a:rPr lang="fr-FR" sz="1300" b="1" dirty="0"/>
              <a:t>y s’intéressent à ça, mais… y’en a y veulent faire des métiers, mais j’crois pas qu’y vont finir comme ça </a:t>
            </a:r>
            <a:r>
              <a:rPr lang="fr-FR" sz="1300" dirty="0" smtClean="0"/>
              <a:t>(</a:t>
            </a:r>
            <a:r>
              <a:rPr lang="is-IS" sz="1300" dirty="0" smtClean="0"/>
              <a:t>…) une </a:t>
            </a:r>
            <a:r>
              <a:rPr lang="fr-FR" sz="1300" dirty="0" smtClean="0"/>
              <a:t>fois</a:t>
            </a:r>
            <a:r>
              <a:rPr lang="fr-FR" sz="1300" dirty="0"/>
              <a:t>, nous, on avait dit tout ce qu’on voulait faire, et après </a:t>
            </a:r>
            <a:r>
              <a:rPr lang="fr-FR" sz="1300" b="1" dirty="0"/>
              <a:t>eux y ont pas dit ça. Y’en a y ont mis chanteuse, chanteur, styliste, vétérinaire… </a:t>
            </a:r>
            <a:endParaRPr lang="fr-FR" sz="1300" b="1" dirty="0" smtClean="0"/>
          </a:p>
          <a:p>
            <a:r>
              <a:rPr lang="fr-FR" sz="1300" dirty="0"/>
              <a:t> </a:t>
            </a:r>
          </a:p>
          <a:p>
            <a:r>
              <a:rPr lang="fr-FR" sz="1300" b="1" dirty="0" err="1" smtClean="0"/>
              <a:t>Yessine</a:t>
            </a:r>
            <a:r>
              <a:rPr lang="fr-FR" sz="1300" dirty="0" smtClean="0"/>
              <a:t>  </a:t>
            </a:r>
            <a:r>
              <a:rPr lang="fr-FR" sz="1300" dirty="0"/>
              <a:t>: non…  presque tous dans la classe y veulent devenir footballeur, ou des métiers de sports </a:t>
            </a:r>
          </a:p>
          <a:p>
            <a:r>
              <a:rPr lang="fr-FR" sz="1300" dirty="0"/>
              <a:t> </a:t>
            </a:r>
          </a:p>
          <a:p>
            <a:r>
              <a:rPr lang="fr-FR" sz="1300" dirty="0" err="1" smtClean="0"/>
              <a:t>Nahima</a:t>
            </a:r>
            <a:r>
              <a:rPr lang="fr-FR" sz="1300" dirty="0" smtClean="0"/>
              <a:t> </a:t>
            </a:r>
            <a:r>
              <a:rPr lang="fr-FR" sz="1300" dirty="0"/>
              <a:t>: Personne. Ha nan nan </a:t>
            </a:r>
            <a:r>
              <a:rPr lang="fr-FR" sz="1300" dirty="0" smtClean="0"/>
              <a:t>nan</a:t>
            </a:r>
            <a:r>
              <a:rPr lang="fr-FR" sz="1300" dirty="0"/>
              <a:t> </a:t>
            </a:r>
            <a:r>
              <a:rPr lang="fr-FR" sz="1300" dirty="0" smtClean="0"/>
              <a:t>(</a:t>
            </a:r>
            <a:r>
              <a:rPr lang="is-IS" sz="1300" dirty="0" smtClean="0"/>
              <a:t>…)</a:t>
            </a:r>
            <a:r>
              <a:rPr lang="fr-FR" sz="1300" dirty="0" smtClean="0"/>
              <a:t> </a:t>
            </a:r>
            <a:r>
              <a:rPr lang="fr-FR" sz="1300" b="1" dirty="0" smtClean="0"/>
              <a:t>tout </a:t>
            </a:r>
            <a:r>
              <a:rPr lang="fr-FR" sz="1300" b="1" dirty="0"/>
              <a:t>ce qu'ils font c'est bête. </a:t>
            </a:r>
            <a:r>
              <a:rPr lang="fr-FR" sz="1300" dirty="0"/>
              <a:t>Comme l'autre là, il danse dans la classe, il trouve ça intelligent, il dit il va devenir danseur.</a:t>
            </a:r>
          </a:p>
          <a:p>
            <a:r>
              <a:rPr lang="fr-FR" sz="1300" dirty="0"/>
              <a:t> </a:t>
            </a:r>
          </a:p>
          <a:p>
            <a:r>
              <a:rPr lang="fr-FR" sz="1300" dirty="0"/>
              <a:t> </a:t>
            </a:r>
            <a:r>
              <a:rPr lang="fr-FR" sz="1300" dirty="0" err="1"/>
              <a:t>Bilel</a:t>
            </a:r>
            <a:r>
              <a:rPr lang="fr-FR" sz="1300" dirty="0"/>
              <a:t> : Mon père, il veut que je sois médecin</a:t>
            </a:r>
          </a:p>
          <a:p>
            <a:r>
              <a:rPr lang="fr-FR" sz="1300" dirty="0"/>
              <a:t> Enquêtrice : ça te plaît pas ?</a:t>
            </a:r>
          </a:p>
          <a:p>
            <a:r>
              <a:rPr lang="fr-FR" sz="1300" dirty="0"/>
              <a:t> </a:t>
            </a:r>
            <a:r>
              <a:rPr lang="fr-FR" sz="1300" dirty="0" err="1"/>
              <a:t>Bilel</a:t>
            </a:r>
            <a:r>
              <a:rPr lang="fr-FR" sz="1300" dirty="0"/>
              <a:t> : Non, c’est bien</a:t>
            </a:r>
            <a:r>
              <a:rPr lang="fr-FR" sz="1300" b="1" dirty="0"/>
              <a:t> mais je sais que c’est pas pour moi en gros. J’suis pas comme ça, moi.</a:t>
            </a:r>
            <a:endParaRPr lang="fr-FR" sz="1300" dirty="0"/>
          </a:p>
          <a:p>
            <a:r>
              <a:rPr lang="fr-FR" sz="1300" dirty="0"/>
              <a:t>Enquêtrice : Pourquoi c’est pas pour toi ?</a:t>
            </a:r>
          </a:p>
          <a:p>
            <a:r>
              <a:rPr lang="fr-FR" sz="1300" dirty="0"/>
              <a:t> </a:t>
            </a:r>
            <a:r>
              <a:rPr lang="fr-FR" sz="1300" dirty="0" err="1"/>
              <a:t>Bilel</a:t>
            </a:r>
            <a:r>
              <a:rPr lang="fr-FR" sz="1300" dirty="0"/>
              <a:t> : C’est difficile, c’est trop difficile. Je sais pas, j’arriverai pas</a:t>
            </a:r>
            <a:r>
              <a:rPr lang="fr-FR" sz="1300" dirty="0" smtClean="0"/>
              <a:t>…</a:t>
            </a:r>
            <a:endParaRPr lang="fr-FR" sz="1200" dirty="0"/>
          </a:p>
        </p:txBody>
      </p:sp>
      <p:sp>
        <p:nvSpPr>
          <p:cNvPr id="9" name="ZoneTexte 8"/>
          <p:cNvSpPr txBox="1"/>
          <p:nvPr/>
        </p:nvSpPr>
        <p:spPr>
          <a:xfrm>
            <a:off x="539533" y="1434374"/>
            <a:ext cx="3103034" cy="5078312"/>
          </a:xfrm>
          <a:prstGeom prst="rect">
            <a:avLst/>
          </a:prstGeom>
          <a:noFill/>
        </p:spPr>
        <p:txBody>
          <a:bodyPr wrap="square" rtlCol="0">
            <a:spAutoFit/>
          </a:bodyPr>
          <a:lstStyle/>
          <a:p>
            <a:r>
              <a:rPr lang="en-US" sz="1200" dirty="0" smtClean="0"/>
              <a:t>Lindsey: I think </a:t>
            </a:r>
            <a:r>
              <a:rPr lang="en-US" sz="1200" b="1" dirty="0" smtClean="0"/>
              <a:t>none of them could be scientists</a:t>
            </a:r>
            <a:r>
              <a:rPr lang="en-US" sz="1200" dirty="0" smtClean="0"/>
              <a:t>… some are not really interested (...) they don’t like it, they don’t know how to use it</a:t>
            </a:r>
          </a:p>
          <a:p>
            <a:endParaRPr lang="en-US" sz="1200" dirty="0" smtClean="0"/>
          </a:p>
          <a:p>
            <a:r>
              <a:rPr lang="en-US" sz="1200" dirty="0" err="1" smtClean="0"/>
              <a:t>Anissa</a:t>
            </a:r>
            <a:r>
              <a:rPr lang="en-US" sz="1200" dirty="0" smtClean="0"/>
              <a:t>: </a:t>
            </a:r>
            <a:r>
              <a:rPr lang="en-US" sz="1200" b="1" dirty="0" smtClean="0"/>
              <a:t>I think no one</a:t>
            </a:r>
            <a:r>
              <a:rPr lang="en-US" sz="1200" dirty="0" smtClean="0"/>
              <a:t>. They are not interested in that... Some want to do jobs, but I don’t think they’ll end up like that. Once, we said what we wanted to do, et then they did not say that. Some said singer, stylist, veterinarian...</a:t>
            </a:r>
          </a:p>
          <a:p>
            <a:endParaRPr lang="en-US" sz="1200" dirty="0" smtClean="0"/>
          </a:p>
          <a:p>
            <a:r>
              <a:rPr lang="en-US" sz="1200" dirty="0" err="1" smtClean="0"/>
              <a:t>Yessine</a:t>
            </a:r>
            <a:r>
              <a:rPr lang="en-US" sz="1200" dirty="0" smtClean="0"/>
              <a:t>: no... Almost everyone in the class wants to be a football player or be in sports.</a:t>
            </a:r>
          </a:p>
          <a:p>
            <a:endParaRPr lang="en-US" sz="1200" dirty="0" smtClean="0"/>
          </a:p>
          <a:p>
            <a:r>
              <a:rPr lang="en-US" sz="1200" dirty="0" err="1" smtClean="0"/>
              <a:t>Nahima</a:t>
            </a:r>
            <a:r>
              <a:rPr lang="en-US" sz="1200" dirty="0" smtClean="0"/>
              <a:t>: No one. Oh no, no, no (...) </a:t>
            </a:r>
            <a:r>
              <a:rPr lang="en-US" sz="1200" b="1" dirty="0" smtClean="0"/>
              <a:t>everything they do is stupid</a:t>
            </a:r>
            <a:r>
              <a:rPr lang="en-US" sz="1200" dirty="0" smtClean="0"/>
              <a:t>. Like this one, he dances in class, he thinks he’s clever, he says he’s </a:t>
            </a:r>
            <a:r>
              <a:rPr lang="en-US" sz="1200" dirty="0" err="1" smtClean="0"/>
              <a:t>gonna</a:t>
            </a:r>
            <a:r>
              <a:rPr lang="en-US" sz="1200" dirty="0" smtClean="0"/>
              <a:t> be a dancer.</a:t>
            </a:r>
          </a:p>
          <a:p>
            <a:endParaRPr lang="en-US" sz="1200" dirty="0" smtClean="0"/>
          </a:p>
          <a:p>
            <a:r>
              <a:rPr lang="en-US" sz="1200" dirty="0" err="1" smtClean="0"/>
              <a:t>Bilel</a:t>
            </a:r>
            <a:r>
              <a:rPr lang="en-US" sz="1200" dirty="0" smtClean="0"/>
              <a:t>: my father wants me to be a doctor.</a:t>
            </a:r>
            <a:br>
              <a:rPr lang="en-US" sz="1200" dirty="0" smtClean="0"/>
            </a:br>
            <a:r>
              <a:rPr lang="en-US" sz="1200" dirty="0" smtClean="0"/>
              <a:t>Q: you don’t like that?</a:t>
            </a:r>
          </a:p>
          <a:p>
            <a:r>
              <a:rPr lang="en-US" sz="1200" dirty="0" err="1" smtClean="0"/>
              <a:t>Bilel</a:t>
            </a:r>
            <a:r>
              <a:rPr lang="en-US" sz="1200" dirty="0" smtClean="0"/>
              <a:t>: </a:t>
            </a:r>
            <a:r>
              <a:rPr lang="en-US" sz="1200" b="1" dirty="0" smtClean="0"/>
              <a:t>no, it’s fine, but I know it’s not for me. I’m not like that, me.</a:t>
            </a:r>
            <a:br>
              <a:rPr lang="en-US" sz="1200" b="1" dirty="0" smtClean="0"/>
            </a:br>
            <a:r>
              <a:rPr lang="en-US" sz="1200" dirty="0" err="1" smtClean="0"/>
              <a:t>Q:why</a:t>
            </a:r>
            <a:r>
              <a:rPr lang="en-US" sz="1200" dirty="0" smtClean="0"/>
              <a:t> is not for you?</a:t>
            </a:r>
          </a:p>
          <a:p>
            <a:r>
              <a:rPr lang="en-US" sz="1200" dirty="0" err="1" smtClean="0"/>
              <a:t>Bilel</a:t>
            </a:r>
            <a:r>
              <a:rPr lang="en-US" sz="1200" dirty="0" smtClean="0"/>
              <a:t>: It’s hard, it’s too hard. I don’t know, I won’t make it.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81133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6980747"/>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bg1"/>
                  </a:solidFill>
                </a:rPr>
                <a:t>Science as “Other”: </a:t>
              </a:r>
              <a:r>
                <a:rPr lang="en-US" sz="1050" b="1" dirty="0">
                  <a:solidFill>
                    <a:schemeClr val="bg1"/>
                  </a:solidFill>
                </a:rPr>
                <a:t>Children’s Representations of Science</a:t>
              </a:r>
              <a:endParaRPr lang="en-US" sz="105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1155633" y="0"/>
            <a:ext cx="6902300" cy="430887"/>
          </a:xfrm>
          <a:prstGeom prst="rect">
            <a:avLst/>
          </a:prstGeom>
        </p:spPr>
        <p:txBody>
          <a:bodyPr wrap="none">
            <a:spAutoFit/>
          </a:bodyPr>
          <a:lstStyle/>
          <a:p>
            <a:pPr algn="ctr"/>
            <a:r>
              <a:rPr lang="en-US" sz="2200" b="1" dirty="0" smtClean="0">
                <a:solidFill>
                  <a:srgbClr val="E46C0A"/>
                </a:solidFill>
              </a:rPr>
              <a:t>Science as “Other”: Children’s Representations of Science</a:t>
            </a:r>
            <a:endParaRPr lang="en-US" sz="2200" dirty="0" smtClean="0">
              <a:solidFill>
                <a:srgbClr val="E46C0A"/>
              </a:solidFill>
            </a:endParaRPr>
          </a:p>
        </p:txBody>
      </p:sp>
      <p:sp>
        <p:nvSpPr>
          <p:cNvPr id="8" name="Espace réservé du contenu 2"/>
          <p:cNvSpPr>
            <a:spLocks noGrp="1"/>
          </p:cNvSpPr>
          <p:nvPr>
            <p:ph idx="1"/>
          </p:nvPr>
        </p:nvSpPr>
        <p:spPr>
          <a:xfrm>
            <a:off x="300566" y="565451"/>
            <a:ext cx="7539567" cy="5632149"/>
          </a:xfrm>
        </p:spPr>
        <p:txBody>
          <a:bodyPr>
            <a:normAutofit fontScale="77500" lnSpcReduction="20000"/>
          </a:bodyPr>
          <a:lstStyle/>
          <a:p>
            <a:pPr marL="0" indent="0">
              <a:buNone/>
            </a:pPr>
            <a:r>
              <a:rPr lang="en-US" sz="2100" b="1" dirty="0" smtClean="0">
                <a:solidFill>
                  <a:srgbClr val="31859C"/>
                </a:solidFill>
              </a:rPr>
              <a:t>Being a scientist = being a man</a:t>
            </a:r>
          </a:p>
          <a:p>
            <a:pPr marL="0" indent="0">
              <a:buNone/>
            </a:pPr>
            <a:endParaRPr lang="en-US" sz="1800" dirty="0"/>
          </a:p>
          <a:p>
            <a:pPr marL="0" indent="0">
              <a:buNone/>
            </a:pPr>
            <a:r>
              <a:rPr lang="en-US" sz="1800" dirty="0" smtClean="0"/>
              <a:t>Although children have integrated a speech on equality (“everyone can do what they want”) backed by teachings of the historical conquest of women’s rights, they find that gender equality is more principal than reality, and often fall back on essentialist explanations, as evidenced by Gonzalo’s statement, in which he maintains a distinction between “women’s jobs” and “men’s jobs”: </a:t>
            </a:r>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smtClean="0"/>
          </a:p>
          <a:p>
            <a:pPr marL="0" indent="0">
              <a:buNone/>
            </a:pPr>
            <a:endParaRPr lang="en-US" sz="1600" dirty="0" smtClean="0"/>
          </a:p>
          <a:p>
            <a:pPr marL="0" indent="0">
              <a:buNone/>
            </a:pPr>
            <a:r>
              <a:rPr lang="en-US" sz="1800" dirty="0" smtClean="0"/>
              <a:t>This could even be a backlash of equality education: if the oppressions of women is over and is everyone have the same rights, the only way for children to make sense of lingering inequalities is to assign them to nature </a:t>
            </a:r>
            <a:r>
              <a:rPr lang="en-US" sz="1800" dirty="0" smtClean="0">
                <a:solidFill>
                  <a:srgbClr val="7F7F7F"/>
                </a:solidFill>
              </a:rPr>
              <a:t>(</a:t>
            </a:r>
            <a:r>
              <a:rPr lang="en-US" sz="1800" cap="small" dirty="0">
                <a:solidFill>
                  <a:schemeClr val="bg1">
                    <a:lumMod val="50000"/>
                  </a:schemeClr>
                </a:solidFill>
              </a:rPr>
              <a:t>Détrez </a:t>
            </a:r>
            <a:r>
              <a:rPr lang="en-US" sz="1800" cap="small" dirty="0" smtClean="0">
                <a:solidFill>
                  <a:schemeClr val="bg1">
                    <a:lumMod val="50000"/>
                  </a:schemeClr>
                </a:solidFill>
              </a:rPr>
              <a:t>&amp; </a:t>
            </a:r>
            <a:r>
              <a:rPr lang="en-US" sz="1800" cap="small" dirty="0" err="1" smtClean="0">
                <a:solidFill>
                  <a:schemeClr val="bg1">
                    <a:lumMod val="50000"/>
                  </a:schemeClr>
                </a:solidFill>
              </a:rPr>
              <a:t>Piluso</a:t>
            </a:r>
            <a:r>
              <a:rPr lang="en-US" sz="1800" cap="small" dirty="0">
                <a:solidFill>
                  <a:schemeClr val="bg1">
                    <a:lumMod val="50000"/>
                  </a:schemeClr>
                </a:solidFill>
              </a:rPr>
              <a:t>,</a:t>
            </a:r>
            <a:r>
              <a:rPr lang="en-US" sz="1800" dirty="0" smtClean="0">
                <a:solidFill>
                  <a:schemeClr val="bg1">
                    <a:lumMod val="50000"/>
                  </a:schemeClr>
                </a:solidFill>
              </a:rPr>
              <a:t> 2014).</a:t>
            </a:r>
          </a:p>
          <a:p>
            <a:pPr marL="0" indent="0">
              <a:buNone/>
            </a:pPr>
            <a:r>
              <a:rPr lang="en-US" sz="1800" dirty="0" smtClean="0">
                <a:solidFill>
                  <a:schemeClr val="bg1">
                    <a:lumMod val="50000"/>
                  </a:schemeClr>
                </a:solidFill>
              </a:rPr>
              <a:t/>
            </a:r>
            <a:br>
              <a:rPr lang="en-US" sz="1800" dirty="0" smtClean="0">
                <a:solidFill>
                  <a:schemeClr val="bg1">
                    <a:lumMod val="50000"/>
                  </a:schemeClr>
                </a:solidFill>
              </a:rPr>
            </a:br>
            <a:r>
              <a:rPr lang="en-US" sz="1800" dirty="0" smtClean="0"/>
              <a:t>If “the moon doesn’t say no to women”, and if no laws is forbidding it, then what is keeping them from doing it? Children provide answers that draw from naturalizing gender stereotypes.</a:t>
            </a:r>
          </a:p>
        </p:txBody>
      </p:sp>
      <p:sp>
        <p:nvSpPr>
          <p:cNvPr id="10" name="Titre 1"/>
          <p:cNvSpPr txBox="1">
            <a:spLocks/>
          </p:cNvSpPr>
          <p:nvPr/>
        </p:nvSpPr>
        <p:spPr>
          <a:xfrm>
            <a:off x="389466" y="5892428"/>
            <a:ext cx="7450667" cy="787401"/>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p>
          <a:p>
            <a:pPr algn="l">
              <a:spcAft>
                <a:spcPts val="600"/>
              </a:spcAft>
            </a:pPr>
            <a:r>
              <a:rPr lang="en-US" sz="1100" cap="small" dirty="0" smtClean="0">
                <a:solidFill>
                  <a:schemeClr val="bg1">
                    <a:lumMod val="50000"/>
                  </a:schemeClr>
                </a:solidFill>
              </a:rPr>
              <a:t>Détrez </a:t>
            </a:r>
            <a:r>
              <a:rPr lang="en-US" sz="1100" cap="small" dirty="0">
                <a:solidFill>
                  <a:schemeClr val="bg1">
                    <a:lumMod val="50000"/>
                  </a:schemeClr>
                </a:solidFill>
              </a:rPr>
              <a:t>C.</a:t>
            </a:r>
            <a:r>
              <a:rPr lang="en-US" sz="1100" dirty="0">
                <a:solidFill>
                  <a:schemeClr val="bg1">
                    <a:lumMod val="50000"/>
                  </a:schemeClr>
                </a:solidFill>
              </a:rPr>
              <a:t>, </a:t>
            </a:r>
            <a:r>
              <a:rPr lang="en-US" sz="1100" cap="small" dirty="0" err="1">
                <a:solidFill>
                  <a:schemeClr val="bg1">
                    <a:lumMod val="50000"/>
                  </a:schemeClr>
                </a:solidFill>
              </a:rPr>
              <a:t>Piluso</a:t>
            </a:r>
            <a:r>
              <a:rPr lang="en-US" sz="1100" cap="small" dirty="0">
                <a:solidFill>
                  <a:schemeClr val="bg1">
                    <a:lumMod val="50000"/>
                  </a:schemeClr>
                </a:solidFill>
              </a:rPr>
              <a:t> C.</a:t>
            </a:r>
            <a:r>
              <a:rPr lang="en-US" sz="1100" dirty="0">
                <a:solidFill>
                  <a:schemeClr val="bg1">
                    <a:lumMod val="50000"/>
                  </a:schemeClr>
                </a:solidFill>
              </a:rPr>
              <a:t>, 2014, « La culture </a:t>
            </a:r>
            <a:r>
              <a:rPr lang="en-US" sz="1100" dirty="0" err="1">
                <a:solidFill>
                  <a:schemeClr val="bg1">
                    <a:lumMod val="50000"/>
                  </a:schemeClr>
                </a:solidFill>
              </a:rPr>
              <a:t>scientifique</a:t>
            </a:r>
            <a:r>
              <a:rPr lang="en-US" sz="1100" dirty="0">
                <a:solidFill>
                  <a:schemeClr val="bg1">
                    <a:lumMod val="50000"/>
                  </a:schemeClr>
                </a:solidFill>
              </a:rPr>
              <a:t>, </a:t>
            </a:r>
            <a:r>
              <a:rPr lang="en-US" sz="1100" dirty="0" err="1">
                <a:solidFill>
                  <a:schemeClr val="bg1">
                    <a:lumMod val="50000"/>
                  </a:schemeClr>
                </a:solidFill>
              </a:rPr>
              <a:t>une</a:t>
            </a:r>
            <a:r>
              <a:rPr lang="en-US" sz="1100" dirty="0">
                <a:solidFill>
                  <a:schemeClr val="bg1">
                    <a:lumMod val="50000"/>
                  </a:schemeClr>
                </a:solidFill>
              </a:rPr>
              <a:t> culture au </a:t>
            </a:r>
            <a:r>
              <a:rPr lang="en-US" sz="1100" dirty="0" err="1">
                <a:solidFill>
                  <a:schemeClr val="bg1">
                    <a:lumMod val="50000"/>
                  </a:schemeClr>
                </a:solidFill>
              </a:rPr>
              <a:t>masculin</a:t>
            </a:r>
            <a:r>
              <a:rPr lang="en-US" sz="1100" dirty="0">
                <a:solidFill>
                  <a:schemeClr val="bg1">
                    <a:lumMod val="50000"/>
                  </a:schemeClr>
                </a:solidFill>
              </a:rPr>
              <a:t> », </a:t>
            </a:r>
            <a:r>
              <a:rPr lang="en-US" sz="1100" dirty="0" err="1">
                <a:solidFill>
                  <a:schemeClr val="bg1">
                    <a:lumMod val="50000"/>
                  </a:schemeClr>
                </a:solidFill>
              </a:rPr>
              <a:t>dans</a:t>
            </a:r>
            <a:r>
              <a:rPr lang="en-US" sz="1100" dirty="0">
                <a:solidFill>
                  <a:schemeClr val="bg1">
                    <a:lumMod val="50000"/>
                  </a:schemeClr>
                </a:solidFill>
              </a:rPr>
              <a:t> </a:t>
            </a:r>
            <a:r>
              <a:rPr lang="en-US" sz="1100" cap="small" dirty="0" err="1">
                <a:solidFill>
                  <a:schemeClr val="bg1">
                    <a:lumMod val="50000"/>
                  </a:schemeClr>
                </a:solidFill>
              </a:rPr>
              <a:t>Octobre</a:t>
            </a:r>
            <a:r>
              <a:rPr lang="en-US" sz="1100" cap="small" dirty="0">
                <a:solidFill>
                  <a:schemeClr val="bg1">
                    <a:lumMod val="50000"/>
                  </a:schemeClr>
                </a:solidFill>
              </a:rPr>
              <a:t> S.</a:t>
            </a:r>
            <a:r>
              <a:rPr lang="en-US" sz="1100" dirty="0">
                <a:solidFill>
                  <a:schemeClr val="bg1">
                    <a:lumMod val="50000"/>
                  </a:schemeClr>
                </a:solidFill>
              </a:rPr>
              <a:t> (dir.), </a:t>
            </a:r>
            <a:r>
              <a:rPr lang="en-US" sz="1100" i="1" dirty="0">
                <a:solidFill>
                  <a:schemeClr val="bg1">
                    <a:lumMod val="50000"/>
                  </a:schemeClr>
                </a:solidFill>
              </a:rPr>
              <a:t>Questions de genre, questions de culture</a:t>
            </a:r>
            <a:r>
              <a:rPr lang="en-US" sz="1100" dirty="0">
                <a:solidFill>
                  <a:schemeClr val="bg1">
                    <a:lumMod val="50000"/>
                  </a:schemeClr>
                </a:solidFill>
              </a:rPr>
              <a:t>, Paris, </a:t>
            </a:r>
            <a:r>
              <a:rPr lang="en-US" sz="1100" dirty="0" err="1">
                <a:solidFill>
                  <a:schemeClr val="bg1">
                    <a:lumMod val="50000"/>
                  </a:schemeClr>
                </a:solidFill>
              </a:rPr>
              <a:t>Ministère</a:t>
            </a:r>
            <a:r>
              <a:rPr lang="en-US" sz="1100" dirty="0">
                <a:solidFill>
                  <a:schemeClr val="bg1">
                    <a:lumMod val="50000"/>
                  </a:schemeClr>
                </a:solidFill>
              </a:rPr>
              <a:t> de la Culture </a:t>
            </a:r>
            <a:r>
              <a:rPr lang="en-US" sz="1100" dirty="0" smtClean="0">
                <a:solidFill>
                  <a:schemeClr val="bg1">
                    <a:lumMod val="50000"/>
                  </a:schemeClr>
                </a:solidFill>
              </a:rPr>
              <a:t>– </a:t>
            </a:r>
            <a:r>
              <a:rPr lang="en-US" sz="1100" dirty="0">
                <a:solidFill>
                  <a:schemeClr val="bg1">
                    <a:lumMod val="50000"/>
                  </a:schemeClr>
                </a:solidFill>
              </a:rPr>
              <a:t>DEPS</a:t>
            </a:r>
            <a:r>
              <a:rPr lang="en-US" sz="1100" dirty="0" smtClean="0">
                <a:solidFill>
                  <a:schemeClr val="bg1">
                    <a:lumMod val="50000"/>
                  </a:schemeClr>
                </a:solidFill>
              </a:rPr>
              <a:t>.</a:t>
            </a:r>
            <a:endParaRPr lang="en-US" sz="1100" dirty="0">
              <a:solidFill>
                <a:schemeClr val="bg1">
                  <a:lumMod val="50000"/>
                </a:schemeClr>
              </a:solidFill>
            </a:endParaRPr>
          </a:p>
        </p:txBody>
      </p:sp>
      <p:sp>
        <p:nvSpPr>
          <p:cNvPr id="12" name="ZoneTexte 11"/>
          <p:cNvSpPr txBox="1"/>
          <p:nvPr/>
        </p:nvSpPr>
        <p:spPr>
          <a:xfrm>
            <a:off x="4025899" y="1863684"/>
            <a:ext cx="3534833" cy="2462212"/>
          </a:xfrm>
          <a:prstGeom prst="rect">
            <a:avLst/>
          </a:prstGeom>
          <a:noFill/>
          <a:ln>
            <a:solidFill>
              <a:srgbClr val="A6A6A6"/>
            </a:solidFill>
          </a:ln>
        </p:spPr>
        <p:txBody>
          <a:bodyPr wrap="square" rtlCol="0">
            <a:spAutoFit/>
          </a:bodyPr>
          <a:lstStyle/>
          <a:p>
            <a:r>
              <a:rPr lang="fr-FR" sz="1100" b="1" dirty="0" smtClean="0"/>
              <a:t>« Y’a </a:t>
            </a:r>
            <a:r>
              <a:rPr lang="fr-FR" sz="1100" b="1" dirty="0"/>
              <a:t>des métiers de femmes qu’un homme peut faire, et les femmes elles peuvent faire aussi les métiers d’un homme </a:t>
            </a:r>
            <a:r>
              <a:rPr lang="fr-FR" sz="1100" b="1" dirty="0" smtClean="0"/>
              <a:t>!</a:t>
            </a:r>
            <a:endParaRPr lang="fr-FR" sz="1100" b="1" dirty="0"/>
          </a:p>
          <a:p>
            <a:r>
              <a:rPr lang="fr-FR" sz="1100" dirty="0"/>
              <a:t>Par exemple des fois on dit que les filles elles savent pas jouer au foot, mais les filles elles peuvent aussi jouer au foot, aussi bien que les garçons, elles peuvent aussi travailler dans la rénovation [le métier de son père], puis les hommes peuvent aussi faire le ménage [le métier de sa mère</a:t>
            </a:r>
            <a:r>
              <a:rPr lang="fr-FR" sz="1100" dirty="0" smtClean="0"/>
              <a:t>].</a:t>
            </a:r>
          </a:p>
          <a:p>
            <a:endParaRPr lang="fr-FR" sz="1100" dirty="0"/>
          </a:p>
          <a:p>
            <a:r>
              <a:rPr lang="fr-FR" sz="1100" dirty="0"/>
              <a:t> </a:t>
            </a:r>
            <a:r>
              <a:rPr lang="fr-FR" sz="1100" i="1" dirty="0"/>
              <a:t>Au sujet du métier d’astronaute</a:t>
            </a:r>
            <a:endParaRPr lang="fr-FR" sz="1100" dirty="0"/>
          </a:p>
          <a:p>
            <a:r>
              <a:rPr lang="fr-FR" sz="1100" dirty="0" smtClean="0"/>
              <a:t>On </a:t>
            </a:r>
            <a:r>
              <a:rPr lang="fr-FR" sz="1100" dirty="0"/>
              <a:t>voit plus d’hommes qui vont sur la lune, mais j’crois que les femmes elles peuvent y aller, hein ! </a:t>
            </a:r>
            <a:r>
              <a:rPr lang="fr-FR" sz="1100" b="1" dirty="0"/>
              <a:t>La lune elle dit pas non aux femmes ! </a:t>
            </a:r>
            <a:r>
              <a:rPr lang="fr-FR" sz="1100" b="1" dirty="0" smtClean="0"/>
              <a:t>»</a:t>
            </a:r>
            <a:endParaRPr lang="fr-FR" sz="1100" b="1" dirty="0"/>
          </a:p>
        </p:txBody>
      </p:sp>
      <p:sp>
        <p:nvSpPr>
          <p:cNvPr id="13" name="ZoneTexte 12"/>
          <p:cNvSpPr txBox="1"/>
          <p:nvPr/>
        </p:nvSpPr>
        <p:spPr>
          <a:xfrm>
            <a:off x="389466" y="1954986"/>
            <a:ext cx="3331634" cy="2123658"/>
          </a:xfrm>
          <a:prstGeom prst="rect">
            <a:avLst/>
          </a:prstGeom>
          <a:noFill/>
        </p:spPr>
        <p:txBody>
          <a:bodyPr wrap="square" rtlCol="0">
            <a:spAutoFit/>
          </a:bodyPr>
          <a:lstStyle/>
          <a:p>
            <a:r>
              <a:rPr lang="en-US" sz="1100" b="1" dirty="0" smtClean="0"/>
              <a:t>“There are women’s jobs that a man can do, and women can also do men’s jobs!</a:t>
            </a:r>
          </a:p>
          <a:p>
            <a:endParaRPr lang="en-US" sz="1100" dirty="0" smtClean="0"/>
          </a:p>
          <a:p>
            <a:r>
              <a:rPr lang="en-US" sz="1100" dirty="0" smtClean="0"/>
              <a:t>For instance, sometimes, one says girls don’t know how to play football, but girls can play football, as well as boys, and they can work in renovation [his father’s job], and men can also clean [his mother’s job].</a:t>
            </a:r>
            <a:br>
              <a:rPr lang="en-US" sz="1100" dirty="0" smtClean="0"/>
            </a:br>
            <a:endParaRPr lang="en-US" sz="1100" dirty="0" smtClean="0"/>
          </a:p>
          <a:p>
            <a:r>
              <a:rPr lang="en-US" sz="1100" dirty="0" smtClean="0"/>
              <a:t>About being an astronaut</a:t>
            </a:r>
          </a:p>
          <a:p>
            <a:r>
              <a:rPr lang="en-US" sz="1100" dirty="0" smtClean="0"/>
              <a:t>We see more men going on the moon, but I think women can do it too! </a:t>
            </a:r>
            <a:r>
              <a:rPr lang="en-US" sz="1100" b="1" dirty="0" smtClean="0"/>
              <a:t>The moon doesn’t say no to women!”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78439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6980747"/>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bg1"/>
                  </a:solidFill>
                </a:rPr>
                <a:t>Science as “Other”: </a:t>
              </a:r>
              <a:r>
                <a:rPr lang="en-US" sz="1050" b="1" dirty="0">
                  <a:solidFill>
                    <a:schemeClr val="bg1"/>
                  </a:solidFill>
                </a:rPr>
                <a:t>Children’s Representations of Science</a:t>
              </a:r>
              <a:endParaRPr lang="en-US" sz="105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1155633" y="0"/>
            <a:ext cx="6902300" cy="430887"/>
          </a:xfrm>
          <a:prstGeom prst="rect">
            <a:avLst/>
          </a:prstGeom>
        </p:spPr>
        <p:txBody>
          <a:bodyPr wrap="none">
            <a:spAutoFit/>
          </a:bodyPr>
          <a:lstStyle/>
          <a:p>
            <a:pPr algn="ctr"/>
            <a:r>
              <a:rPr lang="en-US" sz="2200" b="1" dirty="0" smtClean="0">
                <a:solidFill>
                  <a:srgbClr val="E46C0A"/>
                </a:solidFill>
              </a:rPr>
              <a:t>Science as “Other”: Children’s Representations of Science</a:t>
            </a:r>
            <a:endParaRPr lang="en-US" sz="2200" dirty="0" smtClean="0">
              <a:solidFill>
                <a:srgbClr val="E46C0A"/>
              </a:solidFill>
            </a:endParaRPr>
          </a:p>
        </p:txBody>
      </p:sp>
      <p:sp>
        <p:nvSpPr>
          <p:cNvPr id="9" name="ZoneTexte 8"/>
          <p:cNvSpPr txBox="1"/>
          <p:nvPr/>
        </p:nvSpPr>
        <p:spPr>
          <a:xfrm>
            <a:off x="389466" y="736601"/>
            <a:ext cx="7272868" cy="1600438"/>
          </a:xfrm>
          <a:prstGeom prst="rect">
            <a:avLst/>
          </a:prstGeom>
          <a:noFill/>
        </p:spPr>
        <p:txBody>
          <a:bodyPr wrap="square" rtlCol="0">
            <a:spAutoFit/>
          </a:bodyPr>
          <a:lstStyle/>
          <a:p>
            <a:pPr algn="just"/>
            <a:r>
              <a:rPr lang="en-US" sz="1400" dirty="0" smtClean="0"/>
              <a:t>In order to justify assigning a gender to some scientific jobs (astronaut, engineer = male, for instance), children use two main arguments: </a:t>
            </a:r>
          </a:p>
          <a:p>
            <a:pPr algn="just"/>
            <a:endParaRPr lang="en-US" sz="1400" dirty="0" smtClean="0"/>
          </a:p>
          <a:p>
            <a:pPr marL="177800" indent="-177800" algn="just">
              <a:buFont typeface="Arial"/>
              <a:buChar char="•"/>
              <a:tabLst>
                <a:tab pos="88900" algn="l"/>
                <a:tab pos="177800" algn="l"/>
                <a:tab pos="266700" algn="l"/>
              </a:tabLst>
            </a:pPr>
            <a:r>
              <a:rPr lang="en-US" sz="1400" dirty="0"/>
              <a:t>	</a:t>
            </a:r>
            <a:r>
              <a:rPr lang="en-US" sz="1400" dirty="0" smtClean="0"/>
              <a:t>“it’s evident” : “it’s their thing”, “men like that kind of thing, it fits them”, “girls wouldn’t want to do that”</a:t>
            </a:r>
          </a:p>
          <a:p>
            <a:pPr marL="285750" indent="-285750" algn="just">
              <a:buFont typeface="Arial"/>
              <a:buChar char="•"/>
            </a:pPr>
            <a:r>
              <a:rPr lang="en-US" sz="1400" dirty="0" smtClean="0"/>
              <a:t>“girls are not good enough” : they lack strength, courage and intelligence to accomplish those jobs</a:t>
            </a:r>
            <a:endParaRPr lang="en-US" sz="1400" dirty="0"/>
          </a:p>
        </p:txBody>
      </p:sp>
      <p:sp>
        <p:nvSpPr>
          <p:cNvPr id="10" name="ZoneTexte 9"/>
          <p:cNvSpPr txBox="1"/>
          <p:nvPr/>
        </p:nvSpPr>
        <p:spPr>
          <a:xfrm>
            <a:off x="4254500" y="2311639"/>
            <a:ext cx="3263900" cy="2862322"/>
          </a:xfrm>
          <a:prstGeom prst="rect">
            <a:avLst/>
          </a:prstGeom>
          <a:noFill/>
          <a:ln>
            <a:solidFill>
              <a:srgbClr val="A6A6A6"/>
            </a:solidFill>
          </a:ln>
        </p:spPr>
        <p:txBody>
          <a:bodyPr wrap="square" rtlCol="0">
            <a:spAutoFit/>
          </a:bodyPr>
          <a:lstStyle/>
          <a:p>
            <a:pPr algn="just"/>
            <a:r>
              <a:rPr lang="fr-FR" sz="1200" dirty="0" smtClean="0"/>
              <a:t>Malika: [</a:t>
            </a:r>
            <a:r>
              <a:rPr lang="fr-FR" sz="1200" dirty="0" err="1" smtClean="0"/>
              <a:t>informaticien·ne</a:t>
            </a:r>
            <a:r>
              <a:rPr lang="fr-FR" sz="1200" dirty="0" smtClean="0"/>
              <a:t>] c’est </a:t>
            </a:r>
            <a:r>
              <a:rPr lang="fr-FR" sz="1200" dirty="0"/>
              <a:t>plus pour hommes, </a:t>
            </a:r>
            <a:r>
              <a:rPr lang="fr-FR" sz="1200" b="1" dirty="0"/>
              <a:t>parce que y sont plus malins </a:t>
            </a:r>
          </a:p>
          <a:p>
            <a:pPr algn="just"/>
            <a:endParaRPr lang="fr-FR" sz="1200" dirty="0"/>
          </a:p>
          <a:p>
            <a:pPr algn="just"/>
            <a:r>
              <a:rPr lang="fr-FR" sz="1200" dirty="0" err="1" smtClean="0"/>
              <a:t>Chahira</a:t>
            </a:r>
            <a:r>
              <a:rPr lang="fr-FR" sz="1200" dirty="0" smtClean="0"/>
              <a:t> : [</a:t>
            </a:r>
            <a:r>
              <a:rPr lang="fr-FR" sz="1200" dirty="0" err="1" smtClean="0"/>
              <a:t>ingénieur·e</a:t>
            </a:r>
            <a:r>
              <a:rPr lang="fr-FR" sz="1200" dirty="0" smtClean="0"/>
              <a:t>] pour les hommes,  </a:t>
            </a:r>
            <a:r>
              <a:rPr lang="fr-FR" sz="1200" dirty="0"/>
              <a:t>parce que </a:t>
            </a:r>
            <a:r>
              <a:rPr lang="fr-FR" sz="1200" b="1" dirty="0"/>
              <a:t>les filles elles aiment pas </a:t>
            </a:r>
            <a:r>
              <a:rPr lang="fr-FR" sz="1200" dirty="0"/>
              <a:t>toucher les trucs qui sont gras, sales</a:t>
            </a:r>
            <a:r>
              <a:rPr lang="fr-FR" sz="1200" dirty="0" smtClean="0"/>
              <a:t>…</a:t>
            </a:r>
          </a:p>
          <a:p>
            <a:pPr algn="just"/>
            <a:endParaRPr lang="fr-FR" sz="1200" dirty="0" smtClean="0"/>
          </a:p>
          <a:p>
            <a:pPr algn="just"/>
            <a:r>
              <a:rPr lang="fr-FR" sz="1200" dirty="0" err="1" smtClean="0"/>
              <a:t>Bilel</a:t>
            </a:r>
            <a:r>
              <a:rPr lang="fr-FR" sz="1200" dirty="0" smtClean="0"/>
              <a:t> : [astronaute] pour les garçons, parce que </a:t>
            </a:r>
            <a:r>
              <a:rPr lang="fr-FR" sz="1200" b="1" dirty="0" smtClean="0"/>
              <a:t>ça fait peur.</a:t>
            </a:r>
          </a:p>
          <a:p>
            <a:pPr algn="just"/>
            <a:endParaRPr lang="fr-FR" sz="1200" dirty="0" smtClean="0"/>
          </a:p>
          <a:p>
            <a:pPr algn="just"/>
            <a:r>
              <a:rPr lang="fr-FR" sz="1200" dirty="0" smtClean="0"/>
              <a:t>Ahmed: [</a:t>
            </a:r>
            <a:r>
              <a:rPr lang="fr-FR" sz="1200" dirty="0" err="1" smtClean="0"/>
              <a:t>mathématicien·ne</a:t>
            </a:r>
            <a:r>
              <a:rPr lang="fr-FR" sz="1200" dirty="0" smtClean="0"/>
              <a:t>] </a:t>
            </a:r>
            <a:r>
              <a:rPr lang="fr-FR" sz="1200" b="1" dirty="0" smtClean="0"/>
              <a:t>c’est </a:t>
            </a:r>
            <a:r>
              <a:rPr lang="fr-FR" sz="1200" b="1" dirty="0"/>
              <a:t>les hommes qui font les maths, c’est meilleur</a:t>
            </a:r>
            <a:r>
              <a:rPr lang="fr-FR" sz="1200" dirty="0"/>
              <a:t>… et… y apprennent plus de choses, voilà</a:t>
            </a:r>
            <a:r>
              <a:rPr lang="fr-FR" sz="1200" dirty="0" smtClean="0"/>
              <a:t>.</a:t>
            </a:r>
          </a:p>
          <a:p>
            <a:pPr algn="just"/>
            <a:r>
              <a:rPr lang="fr-FR" sz="1200" dirty="0" smtClean="0"/>
              <a:t>[archéologue] </a:t>
            </a:r>
            <a:r>
              <a:rPr lang="fr-FR" sz="1200" b="1" dirty="0" smtClean="0"/>
              <a:t>c’est </a:t>
            </a:r>
            <a:r>
              <a:rPr lang="fr-FR" sz="1200" b="1" dirty="0"/>
              <a:t>souterrain, c’est dur pour les femmes </a:t>
            </a:r>
            <a:r>
              <a:rPr lang="fr-FR" sz="1200" dirty="0"/>
              <a:t>! </a:t>
            </a:r>
            <a:r>
              <a:rPr lang="fr-FR" sz="1200" dirty="0" smtClean="0"/>
              <a:t> </a:t>
            </a:r>
            <a:endParaRPr lang="fr-FR" sz="1200" dirty="0"/>
          </a:p>
        </p:txBody>
      </p:sp>
      <p:sp>
        <p:nvSpPr>
          <p:cNvPr id="11" name="ZoneTexte 10"/>
          <p:cNvSpPr txBox="1"/>
          <p:nvPr/>
        </p:nvSpPr>
        <p:spPr>
          <a:xfrm>
            <a:off x="791633" y="2387839"/>
            <a:ext cx="2891366" cy="2677656"/>
          </a:xfrm>
          <a:prstGeom prst="rect">
            <a:avLst/>
          </a:prstGeom>
          <a:noFill/>
          <a:ln>
            <a:noFill/>
          </a:ln>
        </p:spPr>
        <p:txBody>
          <a:bodyPr wrap="square" rtlCol="0">
            <a:spAutoFit/>
          </a:bodyPr>
          <a:lstStyle/>
          <a:p>
            <a:pPr algn="just"/>
            <a:r>
              <a:rPr lang="en-US" sz="1200" dirty="0" err="1" smtClean="0"/>
              <a:t>Malika</a:t>
            </a:r>
            <a:r>
              <a:rPr lang="en-US" sz="1200" dirty="0" smtClean="0"/>
              <a:t>: [computer scientist] it’s for men, because </a:t>
            </a:r>
            <a:r>
              <a:rPr lang="en-US" sz="1200" b="1" dirty="0" smtClean="0"/>
              <a:t>they are smarter.</a:t>
            </a:r>
          </a:p>
          <a:p>
            <a:pPr algn="just"/>
            <a:endParaRPr lang="en-US" sz="1200" dirty="0" smtClean="0"/>
          </a:p>
          <a:p>
            <a:pPr algn="just"/>
            <a:r>
              <a:rPr lang="en-US" sz="1200" dirty="0" err="1" smtClean="0"/>
              <a:t>Chahira</a:t>
            </a:r>
            <a:r>
              <a:rPr lang="en-US" sz="1200" dirty="0" smtClean="0"/>
              <a:t> : [engineer] for men, because </a:t>
            </a:r>
            <a:r>
              <a:rPr lang="en-US" sz="1200" b="1" dirty="0" smtClean="0"/>
              <a:t>girls don’t like to touch greasy or dirty things</a:t>
            </a:r>
            <a:r>
              <a:rPr lang="en-US" sz="1200" dirty="0" smtClean="0"/>
              <a:t>.</a:t>
            </a:r>
          </a:p>
          <a:p>
            <a:pPr algn="just"/>
            <a:endParaRPr lang="en-US" sz="1200" dirty="0" smtClean="0"/>
          </a:p>
          <a:p>
            <a:pPr algn="just"/>
            <a:r>
              <a:rPr lang="en-US" sz="1200" dirty="0" err="1" smtClean="0"/>
              <a:t>Bilel</a:t>
            </a:r>
            <a:r>
              <a:rPr lang="en-US" sz="1200" dirty="0" smtClean="0"/>
              <a:t> : [astronaut] for boys, because it’s scary.</a:t>
            </a:r>
            <a:endParaRPr lang="en-US" sz="1200" b="1" dirty="0" smtClean="0"/>
          </a:p>
          <a:p>
            <a:pPr algn="just"/>
            <a:endParaRPr lang="en-US" sz="1200" dirty="0" smtClean="0"/>
          </a:p>
          <a:p>
            <a:pPr algn="just"/>
            <a:r>
              <a:rPr lang="en-US" sz="1200" dirty="0" smtClean="0"/>
              <a:t>Ahmed: [mathematician] men do the math, it’s better. And they learn more things, that’s it.</a:t>
            </a:r>
          </a:p>
          <a:p>
            <a:pPr algn="just"/>
            <a:r>
              <a:rPr lang="en-US" sz="1200" dirty="0" smtClean="0"/>
              <a:t>[archeologist] it’s underground </a:t>
            </a:r>
            <a:r>
              <a:rPr lang="en-US" sz="1200" b="1" dirty="0" smtClean="0"/>
              <a:t>, it’s hard for women!</a:t>
            </a:r>
            <a:endParaRPr lang="en-US" sz="1200" dirty="0"/>
          </a:p>
        </p:txBody>
      </p:sp>
      <p:sp>
        <p:nvSpPr>
          <p:cNvPr id="12" name="ZoneTexte 11"/>
          <p:cNvSpPr txBox="1"/>
          <p:nvPr/>
        </p:nvSpPr>
        <p:spPr>
          <a:xfrm>
            <a:off x="516467" y="5274732"/>
            <a:ext cx="7001933" cy="1169551"/>
          </a:xfrm>
          <a:prstGeom prst="rect">
            <a:avLst/>
          </a:prstGeom>
          <a:noFill/>
        </p:spPr>
        <p:txBody>
          <a:bodyPr wrap="square" rtlCol="0">
            <a:spAutoFit/>
          </a:bodyPr>
          <a:lstStyle/>
          <a:p>
            <a:r>
              <a:rPr lang="en-US" sz="1400" dirty="0" smtClean="0"/>
              <a:t>Girls are the harshest with themselves: where boys only mention the lack of physical strength, the are the one who point out that girls are not intelligent enough or too timid to do science.</a:t>
            </a:r>
          </a:p>
          <a:p>
            <a:endParaRPr lang="en-US" sz="1400" dirty="0" smtClean="0"/>
          </a:p>
          <a:p>
            <a:r>
              <a:rPr lang="en-US" sz="1400" dirty="0" smtClean="0"/>
              <a:t>Even girls who identify as science-keen and declare a lot of science related practices consider that although they are themselves interested in science, it is not “a girl thing”.</a:t>
            </a:r>
            <a:endParaRPr lang="en-US" sz="14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30958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73666"/>
            <a:ext cx="6646333" cy="4525963"/>
          </a:xfrm>
        </p:spPr>
        <p:txBody>
          <a:bodyPr>
            <a:normAutofit/>
          </a:bodyPr>
          <a:lstStyle/>
          <a:p>
            <a:pPr marL="0" indent="0">
              <a:buNone/>
            </a:pPr>
            <a:r>
              <a:rPr lang="en-US" sz="1400" dirty="0" smtClean="0"/>
              <a:t>For working-class children, and in particular for girls, science is everything they are not: it’s “other” </a:t>
            </a:r>
            <a:r>
              <a:rPr lang="en-US" sz="1400" dirty="0" smtClean="0">
                <a:solidFill>
                  <a:srgbClr val="7F7F7F"/>
                </a:solidFill>
              </a:rPr>
              <a:t>(</a:t>
            </a:r>
            <a:r>
              <a:rPr lang="en-US" sz="1400" cap="small" dirty="0" smtClean="0">
                <a:solidFill>
                  <a:srgbClr val="7F7F7F"/>
                </a:solidFill>
              </a:rPr>
              <a:t>Gilbert, </a:t>
            </a:r>
            <a:r>
              <a:rPr lang="en-US" sz="1400" dirty="0" smtClean="0">
                <a:solidFill>
                  <a:srgbClr val="7F7F7F"/>
                </a:solidFill>
              </a:rPr>
              <a:t>2001)</a:t>
            </a:r>
            <a:r>
              <a:rPr lang="en-US" sz="1400" dirty="0" smtClean="0"/>
              <a:t>. </a:t>
            </a:r>
          </a:p>
          <a:p>
            <a:pPr marL="0" indent="0">
              <a:buNone/>
            </a:pPr>
            <a:r>
              <a:rPr lang="en-US" sz="1400" b="1" dirty="0" smtClean="0"/>
              <a:t>What is the part played by school in this non-identification?</a:t>
            </a:r>
          </a:p>
          <a:p>
            <a:pPr marL="0" indent="0">
              <a:buNone/>
            </a:pPr>
            <a:endParaRPr lang="en-US" sz="1400" dirty="0" smtClean="0"/>
          </a:p>
          <a:p>
            <a:pPr>
              <a:buAutoNum type="arabicPeriod"/>
            </a:pPr>
            <a:r>
              <a:rPr lang="en-US" sz="1400" dirty="0" smtClean="0"/>
              <a:t>“What Is Taught”: Sciences in Formal and Hidden Curriculum</a:t>
            </a:r>
          </a:p>
          <a:p>
            <a:pPr>
              <a:buAutoNum type="arabicPeriod"/>
            </a:pPr>
            <a:r>
              <a:rPr lang="en-US" sz="1400" dirty="0" smtClean="0"/>
              <a:t>Cultural Gaps and </a:t>
            </a:r>
            <a:r>
              <a:rPr lang="en-US" sz="1400" dirty="0"/>
              <a:t>Educational Inequalities </a:t>
            </a:r>
            <a:r>
              <a:rPr lang="en-US" sz="1400" dirty="0" smtClean="0"/>
              <a:t>in the Relationships to Science</a:t>
            </a:r>
          </a:p>
          <a:p>
            <a:pPr marL="0" indent="0">
              <a:buNone/>
            </a:pPr>
            <a:endParaRPr lang="en-US" sz="1400" dirty="0" smtClean="0"/>
          </a:p>
          <a:p>
            <a:pPr marL="0" indent="0">
              <a:buNone/>
            </a:pPr>
            <a:endParaRPr lang="en-US" sz="1400" dirty="0"/>
          </a:p>
        </p:txBody>
      </p:sp>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6980747"/>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bg1"/>
                  </a:solidFill>
                </a:rPr>
                <a:t>Science as “Other”: </a:t>
              </a:r>
              <a:r>
                <a:rPr lang="en-US" sz="1050" b="1" dirty="0">
                  <a:solidFill>
                    <a:schemeClr val="bg1"/>
                  </a:solidFill>
                </a:rPr>
                <a:t>Children’s Representations of Science</a:t>
              </a:r>
              <a:endParaRPr lang="en-US" sz="105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1155633" y="0"/>
            <a:ext cx="6902300" cy="430887"/>
          </a:xfrm>
          <a:prstGeom prst="rect">
            <a:avLst/>
          </a:prstGeom>
        </p:spPr>
        <p:txBody>
          <a:bodyPr wrap="none">
            <a:spAutoFit/>
          </a:bodyPr>
          <a:lstStyle/>
          <a:p>
            <a:pPr algn="ctr"/>
            <a:r>
              <a:rPr lang="en-US" sz="2200" b="1" dirty="0" smtClean="0">
                <a:solidFill>
                  <a:srgbClr val="E46C0A"/>
                </a:solidFill>
              </a:rPr>
              <a:t>Science as “Other”: Children’s Representations of Science</a:t>
            </a:r>
            <a:endParaRPr lang="en-US" sz="2200" dirty="0" smtClean="0">
              <a:solidFill>
                <a:srgbClr val="E46C0A"/>
              </a:solidFill>
            </a:endParaRPr>
          </a:p>
        </p:txBody>
      </p:sp>
      <p:sp>
        <p:nvSpPr>
          <p:cNvPr id="8" name="Titre 1"/>
          <p:cNvSpPr txBox="1">
            <a:spLocks/>
          </p:cNvSpPr>
          <p:nvPr/>
        </p:nvSpPr>
        <p:spPr>
          <a:xfrm>
            <a:off x="389466" y="5841627"/>
            <a:ext cx="7450667" cy="804705"/>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100" b="1" dirty="0">
              <a:solidFill>
                <a:schemeClr val="accent5">
                  <a:lumMod val="75000"/>
                </a:schemeClr>
              </a:solidFill>
            </a:endParaRPr>
          </a:p>
          <a:p>
            <a:pPr algn="l">
              <a:spcAft>
                <a:spcPts val="600"/>
              </a:spcAft>
            </a:pPr>
            <a:r>
              <a:rPr lang="en-US" sz="1100" cap="small" dirty="0">
                <a:solidFill>
                  <a:schemeClr val="bg1">
                    <a:lumMod val="50000"/>
                  </a:schemeClr>
                </a:solidFill>
              </a:rPr>
              <a:t>Gilbert J.</a:t>
            </a:r>
            <a:r>
              <a:rPr lang="en-US" sz="1100" dirty="0">
                <a:solidFill>
                  <a:schemeClr val="bg1">
                    <a:lumMod val="50000"/>
                  </a:schemeClr>
                </a:solidFill>
              </a:rPr>
              <a:t>, 2001, « Science and its “Other”: Looking underneath “woman” and “science” for new directions in research on gender </a:t>
            </a:r>
            <a:r>
              <a:rPr lang="en-US" sz="1100" dirty="0">
                <a:solidFill>
                  <a:srgbClr val="7F7F7F"/>
                </a:solidFill>
              </a:rPr>
              <a:t>and science education », </a:t>
            </a:r>
            <a:r>
              <a:rPr lang="en-US" sz="1100" i="1" dirty="0">
                <a:solidFill>
                  <a:srgbClr val="7F7F7F"/>
                </a:solidFill>
              </a:rPr>
              <a:t>Gender and Education</a:t>
            </a:r>
            <a:r>
              <a:rPr lang="en-US" sz="1100" dirty="0">
                <a:solidFill>
                  <a:srgbClr val="7F7F7F"/>
                </a:solidFill>
              </a:rPr>
              <a:t>, </a:t>
            </a:r>
            <a:r>
              <a:rPr lang="en-US" sz="1100" i="1" dirty="0">
                <a:solidFill>
                  <a:srgbClr val="7F7F7F"/>
                </a:solidFill>
              </a:rPr>
              <a:t>13</a:t>
            </a:r>
            <a:r>
              <a:rPr lang="en-US" sz="1100" dirty="0">
                <a:solidFill>
                  <a:srgbClr val="7F7F7F"/>
                </a:solidFill>
              </a:rPr>
              <a:t>, 3, p. 291‑305</a:t>
            </a:r>
            <a:r>
              <a:rPr lang="en-US" sz="1100" dirty="0" smtClean="0">
                <a:solidFill>
                  <a:srgbClr val="7F7F7F"/>
                </a:solidFill>
              </a:rPr>
              <a:t>.</a:t>
            </a:r>
            <a:endParaRPr lang="en-US" sz="1100" b="1" cap="small" dirty="0">
              <a:solidFill>
                <a:srgbClr val="7F7F7F"/>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33237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9466" y="778934"/>
            <a:ext cx="7179734" cy="4525963"/>
          </a:xfrm>
        </p:spPr>
        <p:txBody>
          <a:bodyPr>
            <a:normAutofit/>
          </a:bodyPr>
          <a:lstStyle/>
          <a:p>
            <a:pPr marL="0" indent="0">
              <a:buNone/>
            </a:pPr>
            <a:r>
              <a:rPr lang="en-US" sz="1400" dirty="0" smtClean="0"/>
              <a:t>Part of the sociology of education is interested in </a:t>
            </a:r>
            <a:r>
              <a:rPr lang="en-US" sz="1400" b="1" dirty="0" smtClean="0"/>
              <a:t>curriculum: </a:t>
            </a:r>
            <a:r>
              <a:rPr lang="en-US" sz="1400" dirty="0" smtClean="0"/>
              <a:t>what is defined as things students must be taught </a:t>
            </a:r>
            <a:r>
              <a:rPr lang="en-US" sz="1400" dirty="0" smtClean="0">
                <a:solidFill>
                  <a:srgbClr val="7F7F7F"/>
                </a:solidFill>
              </a:rPr>
              <a:t>(</a:t>
            </a:r>
            <a:r>
              <a:rPr lang="en-US" sz="1400" cap="small" dirty="0" err="1" smtClean="0">
                <a:solidFill>
                  <a:srgbClr val="7F7F7F"/>
                </a:solidFill>
              </a:rPr>
              <a:t>Forquin</a:t>
            </a:r>
            <a:r>
              <a:rPr lang="en-US" sz="1400" cap="small" dirty="0" smtClean="0">
                <a:solidFill>
                  <a:srgbClr val="7F7F7F"/>
                </a:solidFill>
              </a:rPr>
              <a:t>, </a:t>
            </a:r>
            <a:r>
              <a:rPr lang="en-US" sz="1400" dirty="0" smtClean="0">
                <a:solidFill>
                  <a:srgbClr val="7F7F7F"/>
                </a:solidFill>
              </a:rPr>
              <a:t>2008)</a:t>
            </a:r>
            <a:r>
              <a:rPr lang="en-US" sz="1400" dirty="0" smtClean="0"/>
              <a:t>. School programs and textbooks are the official, formal, curriculum, but there is also an hidden curriculum: everything that is learned without open intention – norms, values, representations</a:t>
            </a:r>
            <a:r>
              <a:rPr lang="is-IS" sz="1400" dirty="0" smtClean="0"/>
              <a:t>…</a:t>
            </a:r>
          </a:p>
          <a:p>
            <a:pPr marL="0" indent="0">
              <a:buNone/>
            </a:pPr>
            <a:endParaRPr lang="is-IS" sz="1400" dirty="0"/>
          </a:p>
          <a:p>
            <a:pPr marL="0" indent="0">
              <a:buNone/>
            </a:pPr>
            <a:r>
              <a:rPr lang="is-IS" sz="1400" dirty="0" smtClean="0"/>
              <a:t>If the formal curriculum advocates science for all, </a:t>
            </a:r>
          </a:p>
          <a:p>
            <a:pPr marL="0" indent="0">
              <a:buNone/>
            </a:pPr>
            <a:r>
              <a:rPr lang="fr-FR" sz="1400" dirty="0" smtClean="0"/>
              <a:t>w</a:t>
            </a:r>
            <a:r>
              <a:rPr lang="is-IS" sz="1400" dirty="0" smtClean="0"/>
              <a:t>hat does the hidden curriculum teaches?</a:t>
            </a:r>
            <a:endParaRPr lang="en-US" sz="1400" dirty="0" smtClean="0"/>
          </a:p>
          <a:p>
            <a:pPr marL="0" indent="0">
              <a:buNone/>
            </a:pPr>
            <a:endParaRPr lang="en-US" sz="1400" dirty="0"/>
          </a:p>
        </p:txBody>
      </p:sp>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704699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bg1"/>
                  </a:solidFill>
                </a:rPr>
                <a:t>“What is Taught”: Science in </a:t>
              </a:r>
              <a:r>
                <a:rPr lang="en-US" sz="1050" b="1" dirty="0" smtClean="0">
                  <a:solidFill>
                    <a:schemeClr val="bg1"/>
                  </a:solidFill>
                </a:rPr>
                <a:t>Formal </a:t>
              </a:r>
              <a:r>
                <a:rPr lang="en-US" sz="1050" b="1" dirty="0">
                  <a:solidFill>
                    <a:schemeClr val="bg1"/>
                  </a:solidFill>
                </a:rPr>
                <a:t>and </a:t>
              </a:r>
              <a:r>
                <a:rPr lang="en-US" sz="1050" b="1" dirty="0" smtClean="0">
                  <a:solidFill>
                    <a:schemeClr val="bg1"/>
                  </a:solidFill>
                </a:rPr>
                <a:t>Hidden Curriculum</a:t>
              </a:r>
              <a:endParaRPr lang="en-US" sz="1050" dirty="0">
                <a:solidFill>
                  <a:schemeClr val="bg1"/>
                </a:solidFill>
              </a:endParaRPr>
            </a:p>
            <a:p>
              <a:pPr algn="ctr"/>
              <a:endParaRPr lang="en-US" sz="1050"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910148" y="0"/>
            <a:ext cx="7147785" cy="430887"/>
          </a:xfrm>
          <a:prstGeom prst="rect">
            <a:avLst/>
          </a:prstGeom>
        </p:spPr>
        <p:txBody>
          <a:bodyPr wrap="none">
            <a:spAutoFit/>
          </a:bodyPr>
          <a:lstStyle/>
          <a:p>
            <a:pPr algn="ctr"/>
            <a:r>
              <a:rPr lang="en-US" sz="2200" b="1" dirty="0" smtClean="0">
                <a:solidFill>
                  <a:srgbClr val="E46C0A"/>
                </a:solidFill>
              </a:rPr>
              <a:t>“What is Taught”: Science in Formal and Hidden Curriculum</a:t>
            </a:r>
            <a:endParaRPr lang="en-US" sz="2200" dirty="0" smtClean="0">
              <a:solidFill>
                <a:srgbClr val="E46C0A"/>
              </a:solidFill>
            </a:endParaRPr>
          </a:p>
        </p:txBody>
      </p:sp>
      <p:sp>
        <p:nvSpPr>
          <p:cNvPr id="8" name="Titre 1"/>
          <p:cNvSpPr txBox="1">
            <a:spLocks/>
          </p:cNvSpPr>
          <p:nvPr/>
        </p:nvSpPr>
        <p:spPr>
          <a:xfrm>
            <a:off x="389466" y="5537200"/>
            <a:ext cx="7450667" cy="1010749"/>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p>
          <a:p>
            <a:pPr algn="l">
              <a:spcAft>
                <a:spcPts val="600"/>
              </a:spcAft>
            </a:pPr>
            <a:r>
              <a:rPr lang="en-US" sz="1100" cap="small" dirty="0" smtClean="0">
                <a:solidFill>
                  <a:schemeClr val="bg1">
                    <a:lumMod val="50000"/>
                  </a:schemeClr>
                </a:solidFill>
              </a:rPr>
              <a:t>Détrez </a:t>
            </a:r>
            <a:r>
              <a:rPr lang="en-US" sz="1100" cap="small" dirty="0">
                <a:solidFill>
                  <a:schemeClr val="bg1">
                    <a:lumMod val="50000"/>
                  </a:schemeClr>
                </a:solidFill>
              </a:rPr>
              <a:t>C.</a:t>
            </a:r>
            <a:r>
              <a:rPr lang="en-US" sz="1100" dirty="0">
                <a:solidFill>
                  <a:schemeClr val="bg1">
                    <a:lumMod val="50000"/>
                  </a:schemeClr>
                </a:solidFill>
              </a:rPr>
              <a:t>, 2016, </a:t>
            </a:r>
            <a:r>
              <a:rPr lang="en-US" sz="1100" i="1" dirty="0">
                <a:solidFill>
                  <a:schemeClr val="bg1">
                    <a:lumMod val="50000"/>
                  </a:schemeClr>
                </a:solidFill>
              </a:rPr>
              <a:t>Les femmes </a:t>
            </a:r>
            <a:r>
              <a:rPr lang="en-US" sz="1100" i="1" dirty="0" err="1">
                <a:solidFill>
                  <a:schemeClr val="bg1">
                    <a:lumMod val="50000"/>
                  </a:schemeClr>
                </a:solidFill>
              </a:rPr>
              <a:t>peuvent-elles</a:t>
            </a:r>
            <a:r>
              <a:rPr lang="en-US" sz="1100" i="1" dirty="0">
                <a:solidFill>
                  <a:schemeClr val="bg1">
                    <a:lumMod val="50000"/>
                  </a:schemeClr>
                </a:solidFill>
              </a:rPr>
              <a:t> </a:t>
            </a:r>
            <a:r>
              <a:rPr lang="en-US" sz="1100" i="1" dirty="0" err="1">
                <a:solidFill>
                  <a:schemeClr val="bg1">
                    <a:lumMod val="50000"/>
                  </a:schemeClr>
                </a:solidFill>
              </a:rPr>
              <a:t>être</a:t>
            </a:r>
            <a:r>
              <a:rPr lang="en-US" sz="1100" i="1" dirty="0">
                <a:solidFill>
                  <a:schemeClr val="bg1">
                    <a:lumMod val="50000"/>
                  </a:schemeClr>
                </a:solidFill>
              </a:rPr>
              <a:t> de </a:t>
            </a:r>
            <a:r>
              <a:rPr lang="en-US" sz="1100" i="1" dirty="0" err="1">
                <a:solidFill>
                  <a:schemeClr val="bg1">
                    <a:lumMod val="50000"/>
                  </a:schemeClr>
                </a:solidFill>
              </a:rPr>
              <a:t>Grands</a:t>
            </a:r>
            <a:r>
              <a:rPr lang="en-US" sz="1100" i="1" dirty="0">
                <a:solidFill>
                  <a:schemeClr val="bg1">
                    <a:lumMod val="50000"/>
                  </a:schemeClr>
                </a:solidFill>
              </a:rPr>
              <a:t> </a:t>
            </a:r>
            <a:r>
              <a:rPr lang="en-US" sz="1100" i="1" dirty="0" err="1">
                <a:solidFill>
                  <a:schemeClr val="bg1">
                    <a:lumMod val="50000"/>
                  </a:schemeClr>
                </a:solidFill>
              </a:rPr>
              <a:t>Hommes</a:t>
            </a:r>
            <a:r>
              <a:rPr lang="en-US" sz="1100" i="1" dirty="0">
                <a:solidFill>
                  <a:schemeClr val="bg1">
                    <a:lumMod val="50000"/>
                  </a:schemeClr>
                </a:solidFill>
              </a:rPr>
              <a:t> ?</a:t>
            </a:r>
            <a:r>
              <a:rPr lang="en-US" sz="1100" dirty="0">
                <a:solidFill>
                  <a:schemeClr val="bg1">
                    <a:lumMod val="50000"/>
                  </a:schemeClr>
                </a:solidFill>
              </a:rPr>
              <a:t>, Paris, </a:t>
            </a:r>
            <a:r>
              <a:rPr lang="en-US" sz="1100" dirty="0" err="1" smtClean="0">
                <a:solidFill>
                  <a:schemeClr val="bg1">
                    <a:lumMod val="50000"/>
                  </a:schemeClr>
                </a:solidFill>
              </a:rPr>
              <a:t>Belin</a:t>
            </a:r>
            <a:r>
              <a:rPr lang="en-US" sz="1100" dirty="0" smtClean="0">
                <a:solidFill>
                  <a:schemeClr val="bg1">
                    <a:lumMod val="50000"/>
                  </a:schemeClr>
                </a:solidFill>
              </a:rPr>
              <a:t>.</a:t>
            </a:r>
            <a:endParaRPr lang="en-US" sz="1100" b="1" dirty="0" smtClean="0">
              <a:solidFill>
                <a:schemeClr val="bg1">
                  <a:lumMod val="50000"/>
                </a:schemeClr>
              </a:solidFill>
            </a:endParaRPr>
          </a:p>
          <a:p>
            <a:pPr algn="l">
              <a:spcAft>
                <a:spcPts val="600"/>
              </a:spcAft>
            </a:pPr>
            <a:r>
              <a:rPr lang="en-US" sz="1100" cap="small" dirty="0" err="1">
                <a:solidFill>
                  <a:schemeClr val="bg1">
                    <a:lumMod val="50000"/>
                  </a:schemeClr>
                </a:solidFill>
              </a:rPr>
              <a:t>Forquin</a:t>
            </a:r>
            <a:r>
              <a:rPr lang="en-US" sz="1100" cap="small" dirty="0">
                <a:solidFill>
                  <a:schemeClr val="bg1">
                    <a:lumMod val="50000"/>
                  </a:schemeClr>
                </a:solidFill>
              </a:rPr>
              <a:t> J.-C.</a:t>
            </a:r>
            <a:r>
              <a:rPr lang="en-US" sz="1100" dirty="0">
                <a:solidFill>
                  <a:schemeClr val="bg1">
                    <a:lumMod val="50000"/>
                  </a:schemeClr>
                </a:solidFill>
              </a:rPr>
              <a:t>, 2008, </a:t>
            </a:r>
            <a:r>
              <a:rPr lang="en-US" sz="1100" i="1" dirty="0" err="1">
                <a:solidFill>
                  <a:schemeClr val="bg1">
                    <a:lumMod val="50000"/>
                  </a:schemeClr>
                </a:solidFill>
              </a:rPr>
              <a:t>Sociologie</a:t>
            </a:r>
            <a:r>
              <a:rPr lang="en-US" sz="1100" i="1" dirty="0">
                <a:solidFill>
                  <a:schemeClr val="bg1">
                    <a:lumMod val="50000"/>
                  </a:schemeClr>
                </a:solidFill>
              </a:rPr>
              <a:t> du Curriculum</a:t>
            </a:r>
            <a:r>
              <a:rPr lang="en-US" sz="1100" dirty="0">
                <a:solidFill>
                  <a:schemeClr val="bg1">
                    <a:lumMod val="50000"/>
                  </a:schemeClr>
                </a:solidFill>
              </a:rPr>
              <a:t>, Rennes, Presses </a:t>
            </a:r>
            <a:r>
              <a:rPr lang="en-US" sz="1100" dirty="0" err="1">
                <a:solidFill>
                  <a:schemeClr val="bg1">
                    <a:lumMod val="50000"/>
                  </a:schemeClr>
                </a:solidFill>
              </a:rPr>
              <a:t>Universitaires</a:t>
            </a:r>
            <a:r>
              <a:rPr lang="en-US" sz="1100" dirty="0">
                <a:solidFill>
                  <a:schemeClr val="bg1">
                    <a:lumMod val="50000"/>
                  </a:schemeClr>
                </a:solidFill>
              </a:rPr>
              <a:t> de </a:t>
            </a:r>
            <a:r>
              <a:rPr lang="en-US" sz="1100" dirty="0" smtClean="0">
                <a:solidFill>
                  <a:schemeClr val="bg1">
                    <a:lumMod val="50000"/>
                  </a:schemeClr>
                </a:solidFill>
              </a:rPr>
              <a:t>Rennes.</a:t>
            </a:r>
          </a:p>
        </p:txBody>
      </p:sp>
      <p:sp>
        <p:nvSpPr>
          <p:cNvPr id="10" name="Rectangle 9"/>
          <p:cNvSpPr/>
          <p:nvPr/>
        </p:nvSpPr>
        <p:spPr>
          <a:xfrm>
            <a:off x="4893733" y="1670672"/>
            <a:ext cx="2675467" cy="1615827"/>
          </a:xfrm>
          <a:prstGeom prst="rect">
            <a:avLst/>
          </a:prstGeom>
          <a:ln>
            <a:solidFill>
              <a:schemeClr val="bg1">
                <a:lumMod val="50000"/>
              </a:schemeClr>
            </a:solidFill>
          </a:ln>
        </p:spPr>
        <p:txBody>
          <a:bodyPr wrap="square">
            <a:spAutoFit/>
          </a:bodyPr>
          <a:lstStyle/>
          <a:p>
            <a:r>
              <a:rPr lang="fr-FR" sz="1100" b="1" dirty="0" smtClean="0"/>
              <a:t>Curriculum caché : </a:t>
            </a:r>
          </a:p>
          <a:p>
            <a:r>
              <a:rPr lang="fr-FR" sz="1100" dirty="0" smtClean="0"/>
              <a:t>« </a:t>
            </a:r>
            <a:r>
              <a:rPr lang="fr-FR" sz="1100" dirty="0"/>
              <a:t>la part des apprentissages qui n'apparait pas explicitement dans les programmes scolaires, mais qui n'en est pas moins efficace : (…) tout ce qui apparaît en creux dans les manuels, les cours, les exercices, mais aussi par les interactions qui ont lieu dans la classe, la cour de récréation, les conseils de classe...  » </a:t>
            </a:r>
            <a:r>
              <a:rPr lang="fr-FR" sz="1100" dirty="0" smtClean="0"/>
              <a:t>(</a:t>
            </a:r>
            <a:r>
              <a:rPr lang="en-US" sz="1100" cap="small" dirty="0"/>
              <a:t>Détrez </a:t>
            </a:r>
            <a:r>
              <a:rPr lang="fr-FR" sz="1100" dirty="0" smtClean="0"/>
              <a:t>, 2016)</a:t>
            </a:r>
            <a:endParaRPr lang="fr-FR"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2123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9466" y="778934"/>
            <a:ext cx="7179734" cy="4525963"/>
          </a:xfrm>
        </p:spPr>
        <p:txBody>
          <a:bodyPr>
            <a:normAutofit/>
          </a:bodyPr>
          <a:lstStyle/>
          <a:p>
            <a:pPr marL="0" indent="0">
              <a:buNone/>
            </a:pPr>
            <a:r>
              <a:rPr lang="en-US" sz="1400" dirty="0" smtClean="0"/>
              <a:t>Part of the sociology of education is interested in </a:t>
            </a:r>
            <a:r>
              <a:rPr lang="en-US" sz="1400" b="1" dirty="0" smtClean="0"/>
              <a:t>curriculum: </a:t>
            </a:r>
            <a:r>
              <a:rPr lang="en-US" sz="1400" dirty="0" smtClean="0"/>
              <a:t>what is defined as things students must be taught </a:t>
            </a:r>
            <a:r>
              <a:rPr lang="en-US" sz="1400" dirty="0" smtClean="0">
                <a:solidFill>
                  <a:srgbClr val="7F7F7F"/>
                </a:solidFill>
              </a:rPr>
              <a:t>(</a:t>
            </a:r>
            <a:r>
              <a:rPr lang="en-US" sz="1400" cap="small" dirty="0" err="1" smtClean="0">
                <a:solidFill>
                  <a:srgbClr val="7F7F7F"/>
                </a:solidFill>
              </a:rPr>
              <a:t>Forquin</a:t>
            </a:r>
            <a:r>
              <a:rPr lang="en-US" sz="1400" cap="small" dirty="0" smtClean="0">
                <a:solidFill>
                  <a:srgbClr val="7F7F7F"/>
                </a:solidFill>
              </a:rPr>
              <a:t>, </a:t>
            </a:r>
            <a:r>
              <a:rPr lang="en-US" sz="1400" dirty="0" smtClean="0">
                <a:solidFill>
                  <a:srgbClr val="7F7F7F"/>
                </a:solidFill>
              </a:rPr>
              <a:t>2008)</a:t>
            </a:r>
            <a:r>
              <a:rPr lang="en-US" sz="1400" dirty="0" smtClean="0"/>
              <a:t>. School programs and textbooks are the official, formal, curriculum, but there is also an hidden curriculum: everything that is learned without open intention – norms, values, representations</a:t>
            </a:r>
            <a:r>
              <a:rPr lang="is-IS" sz="1400" dirty="0" smtClean="0"/>
              <a:t>…</a:t>
            </a:r>
          </a:p>
          <a:p>
            <a:pPr marL="0" indent="0">
              <a:buNone/>
            </a:pPr>
            <a:endParaRPr lang="is-IS" sz="1400" dirty="0"/>
          </a:p>
          <a:p>
            <a:pPr marL="0" indent="0">
              <a:buNone/>
            </a:pPr>
            <a:r>
              <a:rPr lang="is-IS" sz="1400" dirty="0" smtClean="0"/>
              <a:t>If the formal curriculum advocates science for all, </a:t>
            </a:r>
          </a:p>
          <a:p>
            <a:pPr marL="0" indent="0">
              <a:buNone/>
            </a:pPr>
            <a:r>
              <a:rPr lang="fr-FR" sz="1400" dirty="0" smtClean="0"/>
              <a:t>w</a:t>
            </a:r>
            <a:r>
              <a:rPr lang="is-IS" sz="1400" dirty="0" smtClean="0"/>
              <a:t>hat does the hidden curriculum teaches?</a:t>
            </a:r>
            <a:endParaRPr lang="en-US" sz="1400" dirty="0" smtClean="0"/>
          </a:p>
          <a:p>
            <a:pPr marL="0" indent="0">
              <a:buNone/>
            </a:pPr>
            <a:endParaRPr lang="en-US" sz="1400" dirty="0"/>
          </a:p>
        </p:txBody>
      </p:sp>
      <p:grpSp>
        <p:nvGrpSpPr>
          <p:cNvPr id="2"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704699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bg1"/>
                  </a:solidFill>
                </a:rPr>
                <a:t>“What is Taught”: Science in </a:t>
              </a:r>
              <a:r>
                <a:rPr lang="en-US" sz="1050" b="1" dirty="0" smtClean="0">
                  <a:solidFill>
                    <a:schemeClr val="bg1"/>
                  </a:solidFill>
                </a:rPr>
                <a:t>Formal </a:t>
              </a:r>
              <a:r>
                <a:rPr lang="en-US" sz="1050" b="1" dirty="0">
                  <a:solidFill>
                    <a:schemeClr val="bg1"/>
                  </a:solidFill>
                </a:rPr>
                <a:t>and </a:t>
              </a:r>
              <a:r>
                <a:rPr lang="en-US" sz="1050" b="1" dirty="0" smtClean="0">
                  <a:solidFill>
                    <a:schemeClr val="bg1"/>
                  </a:solidFill>
                </a:rPr>
                <a:t>Hidden Curriculum</a:t>
              </a:r>
              <a:endParaRPr lang="en-US" sz="1050" dirty="0">
                <a:solidFill>
                  <a:schemeClr val="bg1"/>
                </a:solidFill>
              </a:endParaRPr>
            </a:p>
            <a:p>
              <a:pPr algn="ctr"/>
              <a:endParaRPr lang="en-US" sz="1050"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910148" y="0"/>
            <a:ext cx="7147785" cy="430887"/>
          </a:xfrm>
          <a:prstGeom prst="rect">
            <a:avLst/>
          </a:prstGeom>
        </p:spPr>
        <p:txBody>
          <a:bodyPr wrap="none">
            <a:spAutoFit/>
          </a:bodyPr>
          <a:lstStyle/>
          <a:p>
            <a:pPr algn="ctr"/>
            <a:r>
              <a:rPr lang="en-US" sz="2200" b="1" dirty="0" smtClean="0">
                <a:solidFill>
                  <a:srgbClr val="E46C0A"/>
                </a:solidFill>
              </a:rPr>
              <a:t>“What is Taught”: Science in Formal and Hidden Curriculum</a:t>
            </a:r>
            <a:endParaRPr lang="en-US" sz="2200" dirty="0" smtClean="0">
              <a:solidFill>
                <a:srgbClr val="E46C0A"/>
              </a:solidFill>
            </a:endParaRPr>
          </a:p>
        </p:txBody>
      </p:sp>
      <p:sp>
        <p:nvSpPr>
          <p:cNvPr id="8" name="Titre 1"/>
          <p:cNvSpPr txBox="1">
            <a:spLocks/>
          </p:cNvSpPr>
          <p:nvPr/>
        </p:nvSpPr>
        <p:spPr>
          <a:xfrm>
            <a:off x="389466" y="5537200"/>
            <a:ext cx="7450667" cy="1010749"/>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p>
          <a:p>
            <a:pPr algn="l">
              <a:spcAft>
                <a:spcPts val="600"/>
              </a:spcAft>
            </a:pPr>
            <a:r>
              <a:rPr lang="en-US" sz="1100" cap="small" dirty="0" smtClean="0">
                <a:solidFill>
                  <a:schemeClr val="bg1">
                    <a:lumMod val="50000"/>
                  </a:schemeClr>
                </a:solidFill>
              </a:rPr>
              <a:t>Détrez </a:t>
            </a:r>
            <a:r>
              <a:rPr lang="en-US" sz="1100" cap="small" dirty="0">
                <a:solidFill>
                  <a:schemeClr val="bg1">
                    <a:lumMod val="50000"/>
                  </a:schemeClr>
                </a:solidFill>
              </a:rPr>
              <a:t>C.</a:t>
            </a:r>
            <a:r>
              <a:rPr lang="en-US" sz="1100" dirty="0">
                <a:solidFill>
                  <a:schemeClr val="bg1">
                    <a:lumMod val="50000"/>
                  </a:schemeClr>
                </a:solidFill>
              </a:rPr>
              <a:t>, 2016, </a:t>
            </a:r>
            <a:r>
              <a:rPr lang="en-US" sz="1100" i="1" dirty="0">
                <a:solidFill>
                  <a:schemeClr val="bg1">
                    <a:lumMod val="50000"/>
                  </a:schemeClr>
                </a:solidFill>
              </a:rPr>
              <a:t>Les femmes </a:t>
            </a:r>
            <a:r>
              <a:rPr lang="en-US" sz="1100" i="1" dirty="0" err="1">
                <a:solidFill>
                  <a:schemeClr val="bg1">
                    <a:lumMod val="50000"/>
                  </a:schemeClr>
                </a:solidFill>
              </a:rPr>
              <a:t>peuvent-elles</a:t>
            </a:r>
            <a:r>
              <a:rPr lang="en-US" sz="1100" i="1" dirty="0">
                <a:solidFill>
                  <a:schemeClr val="bg1">
                    <a:lumMod val="50000"/>
                  </a:schemeClr>
                </a:solidFill>
              </a:rPr>
              <a:t> </a:t>
            </a:r>
            <a:r>
              <a:rPr lang="en-US" sz="1100" i="1" dirty="0" err="1">
                <a:solidFill>
                  <a:schemeClr val="bg1">
                    <a:lumMod val="50000"/>
                  </a:schemeClr>
                </a:solidFill>
              </a:rPr>
              <a:t>être</a:t>
            </a:r>
            <a:r>
              <a:rPr lang="en-US" sz="1100" i="1" dirty="0">
                <a:solidFill>
                  <a:schemeClr val="bg1">
                    <a:lumMod val="50000"/>
                  </a:schemeClr>
                </a:solidFill>
              </a:rPr>
              <a:t> de </a:t>
            </a:r>
            <a:r>
              <a:rPr lang="en-US" sz="1100" i="1" dirty="0" err="1">
                <a:solidFill>
                  <a:schemeClr val="bg1">
                    <a:lumMod val="50000"/>
                  </a:schemeClr>
                </a:solidFill>
              </a:rPr>
              <a:t>Grands</a:t>
            </a:r>
            <a:r>
              <a:rPr lang="en-US" sz="1100" i="1" dirty="0">
                <a:solidFill>
                  <a:schemeClr val="bg1">
                    <a:lumMod val="50000"/>
                  </a:schemeClr>
                </a:solidFill>
              </a:rPr>
              <a:t> </a:t>
            </a:r>
            <a:r>
              <a:rPr lang="en-US" sz="1100" i="1" dirty="0" err="1">
                <a:solidFill>
                  <a:schemeClr val="bg1">
                    <a:lumMod val="50000"/>
                  </a:schemeClr>
                </a:solidFill>
              </a:rPr>
              <a:t>Hommes</a:t>
            </a:r>
            <a:r>
              <a:rPr lang="en-US" sz="1100" i="1" dirty="0">
                <a:solidFill>
                  <a:schemeClr val="bg1">
                    <a:lumMod val="50000"/>
                  </a:schemeClr>
                </a:solidFill>
              </a:rPr>
              <a:t> ?</a:t>
            </a:r>
            <a:r>
              <a:rPr lang="en-US" sz="1100" dirty="0">
                <a:solidFill>
                  <a:schemeClr val="bg1">
                    <a:lumMod val="50000"/>
                  </a:schemeClr>
                </a:solidFill>
              </a:rPr>
              <a:t>, Paris, </a:t>
            </a:r>
            <a:r>
              <a:rPr lang="en-US" sz="1100" dirty="0" err="1" smtClean="0">
                <a:solidFill>
                  <a:schemeClr val="bg1">
                    <a:lumMod val="50000"/>
                  </a:schemeClr>
                </a:solidFill>
              </a:rPr>
              <a:t>Belin</a:t>
            </a:r>
            <a:r>
              <a:rPr lang="en-US" sz="1100" dirty="0" smtClean="0">
                <a:solidFill>
                  <a:schemeClr val="bg1">
                    <a:lumMod val="50000"/>
                  </a:schemeClr>
                </a:solidFill>
              </a:rPr>
              <a:t>.</a:t>
            </a:r>
            <a:endParaRPr lang="en-US" sz="1100" b="1" dirty="0" smtClean="0">
              <a:solidFill>
                <a:schemeClr val="bg1">
                  <a:lumMod val="50000"/>
                </a:schemeClr>
              </a:solidFill>
            </a:endParaRPr>
          </a:p>
          <a:p>
            <a:pPr algn="l">
              <a:spcAft>
                <a:spcPts val="600"/>
              </a:spcAft>
            </a:pPr>
            <a:r>
              <a:rPr lang="en-US" sz="1100" cap="small" dirty="0" err="1">
                <a:solidFill>
                  <a:schemeClr val="bg1">
                    <a:lumMod val="50000"/>
                  </a:schemeClr>
                </a:solidFill>
              </a:rPr>
              <a:t>Forquin</a:t>
            </a:r>
            <a:r>
              <a:rPr lang="en-US" sz="1100" cap="small" dirty="0">
                <a:solidFill>
                  <a:schemeClr val="bg1">
                    <a:lumMod val="50000"/>
                  </a:schemeClr>
                </a:solidFill>
              </a:rPr>
              <a:t> J.-C.</a:t>
            </a:r>
            <a:r>
              <a:rPr lang="en-US" sz="1100" dirty="0">
                <a:solidFill>
                  <a:schemeClr val="bg1">
                    <a:lumMod val="50000"/>
                  </a:schemeClr>
                </a:solidFill>
              </a:rPr>
              <a:t>, 2008, </a:t>
            </a:r>
            <a:r>
              <a:rPr lang="en-US" sz="1100" i="1" dirty="0" err="1">
                <a:solidFill>
                  <a:schemeClr val="bg1">
                    <a:lumMod val="50000"/>
                  </a:schemeClr>
                </a:solidFill>
              </a:rPr>
              <a:t>Sociologie</a:t>
            </a:r>
            <a:r>
              <a:rPr lang="en-US" sz="1100" i="1" dirty="0">
                <a:solidFill>
                  <a:schemeClr val="bg1">
                    <a:lumMod val="50000"/>
                  </a:schemeClr>
                </a:solidFill>
              </a:rPr>
              <a:t> du Curriculum</a:t>
            </a:r>
            <a:r>
              <a:rPr lang="en-US" sz="1100" dirty="0">
                <a:solidFill>
                  <a:schemeClr val="bg1">
                    <a:lumMod val="50000"/>
                  </a:schemeClr>
                </a:solidFill>
              </a:rPr>
              <a:t>, Rennes, Presses </a:t>
            </a:r>
            <a:r>
              <a:rPr lang="en-US" sz="1100" dirty="0" err="1">
                <a:solidFill>
                  <a:schemeClr val="bg1">
                    <a:lumMod val="50000"/>
                  </a:schemeClr>
                </a:solidFill>
              </a:rPr>
              <a:t>Universitaires</a:t>
            </a:r>
            <a:r>
              <a:rPr lang="en-US" sz="1100" dirty="0">
                <a:solidFill>
                  <a:schemeClr val="bg1">
                    <a:lumMod val="50000"/>
                  </a:schemeClr>
                </a:solidFill>
              </a:rPr>
              <a:t> de </a:t>
            </a:r>
            <a:r>
              <a:rPr lang="en-US" sz="1100" dirty="0" smtClean="0">
                <a:solidFill>
                  <a:schemeClr val="bg1">
                    <a:lumMod val="50000"/>
                  </a:schemeClr>
                </a:solidFill>
              </a:rPr>
              <a:t>Rennes.</a:t>
            </a:r>
          </a:p>
        </p:txBody>
      </p:sp>
      <p:sp>
        <p:nvSpPr>
          <p:cNvPr id="10" name="Rectangle 9"/>
          <p:cNvSpPr/>
          <p:nvPr/>
        </p:nvSpPr>
        <p:spPr>
          <a:xfrm>
            <a:off x="4893733" y="1670672"/>
            <a:ext cx="2675467" cy="1615827"/>
          </a:xfrm>
          <a:prstGeom prst="rect">
            <a:avLst/>
          </a:prstGeom>
          <a:ln>
            <a:solidFill>
              <a:schemeClr val="bg1">
                <a:lumMod val="50000"/>
              </a:schemeClr>
            </a:solidFill>
          </a:ln>
        </p:spPr>
        <p:txBody>
          <a:bodyPr wrap="square">
            <a:spAutoFit/>
          </a:bodyPr>
          <a:lstStyle/>
          <a:p>
            <a:r>
              <a:rPr lang="fr-FR" sz="1100" b="1" dirty="0" smtClean="0"/>
              <a:t>Curriculum caché : </a:t>
            </a:r>
          </a:p>
          <a:p>
            <a:r>
              <a:rPr lang="fr-FR" sz="1100" dirty="0" smtClean="0"/>
              <a:t>« </a:t>
            </a:r>
            <a:r>
              <a:rPr lang="fr-FR" sz="1100" dirty="0"/>
              <a:t>la part des apprentissages qui n'apparait pas explicitement dans les programmes scolaires, mais qui n'en est pas moins efficace : (…) tout ce qui apparaît en creux dans les manuels, les cours, les exercices, mais aussi par les interactions qui ont lieu dans la classe, la cour de récréation, les conseils de classe...  » </a:t>
            </a:r>
            <a:r>
              <a:rPr lang="fr-FR" sz="1100" dirty="0" smtClean="0"/>
              <a:t>(</a:t>
            </a:r>
            <a:r>
              <a:rPr lang="en-US" sz="1100" cap="small" dirty="0"/>
              <a:t>Détrez </a:t>
            </a:r>
            <a:r>
              <a:rPr lang="fr-FR" sz="1100" dirty="0" smtClean="0"/>
              <a:t>, 2016)</a:t>
            </a:r>
            <a:endParaRPr lang="fr-FR" sz="1100" dirty="0"/>
          </a:p>
        </p:txBody>
      </p:sp>
      <p:sp>
        <p:nvSpPr>
          <p:cNvPr id="9" name="ZoneTexte 8"/>
          <p:cNvSpPr txBox="1"/>
          <p:nvPr/>
        </p:nvSpPr>
        <p:spPr>
          <a:xfrm>
            <a:off x="389467" y="2978722"/>
            <a:ext cx="3674534" cy="692497"/>
          </a:xfrm>
          <a:prstGeom prst="rect">
            <a:avLst/>
          </a:prstGeom>
          <a:noFill/>
        </p:spPr>
        <p:txBody>
          <a:bodyPr wrap="square" rtlCol="0">
            <a:spAutoFit/>
          </a:bodyPr>
          <a:lstStyle/>
          <a:p>
            <a:r>
              <a:rPr lang="en-US" sz="1400" b="1" dirty="0" smtClean="0">
                <a:solidFill>
                  <a:schemeClr val="accent5">
                    <a:lumMod val="75000"/>
                  </a:schemeClr>
                </a:solidFill>
              </a:rPr>
              <a:t>Textbooks</a:t>
            </a:r>
            <a:endParaRPr lang="en-US" sz="1400" dirty="0"/>
          </a:p>
          <a:p>
            <a:r>
              <a:rPr lang="en-US" sz="1400" dirty="0"/>
              <a:t>T</a:t>
            </a:r>
            <a:r>
              <a:rPr lang="en-US" sz="1400" dirty="0" smtClean="0"/>
              <a:t>oo few women, too many stereotypes</a:t>
            </a:r>
            <a:r>
              <a:rPr lang="en-US" sz="1400" dirty="0" smtClean="0">
                <a:solidFill>
                  <a:srgbClr val="7F7F7F"/>
                </a:solidFill>
              </a:rPr>
              <a:t> </a:t>
            </a:r>
          </a:p>
          <a:p>
            <a:r>
              <a:rPr lang="en-US" sz="1100" dirty="0" smtClean="0">
                <a:solidFill>
                  <a:srgbClr val="7F7F7F"/>
                </a:solidFill>
              </a:rPr>
              <a:t>(</a:t>
            </a:r>
            <a:r>
              <a:rPr lang="en-US" sz="1100" cap="small" dirty="0">
                <a:solidFill>
                  <a:srgbClr val="7F7F7F"/>
                </a:solidFill>
              </a:rPr>
              <a:t>Centre </a:t>
            </a:r>
            <a:r>
              <a:rPr lang="en-US" sz="1100" cap="small" dirty="0" err="1">
                <a:solidFill>
                  <a:srgbClr val="7F7F7F"/>
                </a:solidFill>
              </a:rPr>
              <a:t>Hubertine</a:t>
            </a:r>
            <a:r>
              <a:rPr lang="en-US" sz="1100" cap="small" dirty="0">
                <a:solidFill>
                  <a:srgbClr val="7F7F7F"/>
                </a:solidFill>
              </a:rPr>
              <a:t> </a:t>
            </a:r>
            <a:r>
              <a:rPr lang="en-US" sz="1100" cap="small" dirty="0" err="1">
                <a:solidFill>
                  <a:srgbClr val="7F7F7F"/>
                </a:solidFill>
              </a:rPr>
              <a:t>Auclert</a:t>
            </a:r>
            <a:r>
              <a:rPr lang="en-US" sz="1100" dirty="0">
                <a:solidFill>
                  <a:srgbClr val="7F7F7F"/>
                </a:solidFill>
              </a:rPr>
              <a:t>, </a:t>
            </a:r>
            <a:r>
              <a:rPr lang="en-US" sz="1100" dirty="0" smtClean="0">
                <a:solidFill>
                  <a:srgbClr val="7F7F7F"/>
                </a:solidFill>
              </a:rPr>
              <a:t>2012)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2123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7336824"/>
            </a:xfrm>
            <a:prstGeom prst="rect">
              <a:avLst/>
            </a:prstGeom>
            <a:solidFill>
              <a:schemeClr val="accent6">
                <a:lumMod val="75000"/>
              </a:schemeClr>
            </a:solidFill>
          </p:spPr>
          <p:txBody>
            <a:bodyPr wrap="square" rtlCol="0">
              <a:spAutoFit/>
            </a:bodyPr>
            <a:lstStyle/>
            <a:p>
              <a:pPr algn="ctr"/>
              <a:r>
                <a:rPr lang="en-US" sz="1200" b="1" dirty="0" smtClean="0">
                  <a:solidFill>
                    <a:schemeClr val="accent5">
                      <a:lumMod val="75000"/>
                    </a:schemeClr>
                  </a:solidFill>
                </a:rPr>
                <a:t>“Science Is (not) My </a:t>
              </a:r>
              <a:r>
                <a:rPr lang="en-US" sz="1200" b="1" dirty="0">
                  <a:solidFill>
                    <a:schemeClr val="accent5">
                      <a:lumMod val="75000"/>
                    </a:schemeClr>
                  </a:solidFill>
                </a:rPr>
                <a:t>T</a:t>
              </a:r>
              <a:r>
                <a:rPr lang="en-US" sz="1200" b="1" dirty="0" smtClean="0">
                  <a:solidFill>
                    <a:schemeClr val="accent5">
                      <a:lumMod val="75000"/>
                    </a:schemeClr>
                  </a:solidFill>
                </a:rPr>
                <a:t>hing”</a:t>
              </a:r>
              <a:endParaRPr lang="en-US" sz="1300" b="1" dirty="0" smtClean="0">
                <a:solidFill>
                  <a:schemeClr val="accent5">
                    <a:lumMod val="75000"/>
                  </a:schemeClr>
                </a:solidFill>
              </a:endParaRPr>
            </a:p>
            <a:p>
              <a:pPr algn="ctr"/>
              <a:endParaRPr lang="en-US" sz="1200" b="1" dirty="0" smtClean="0">
                <a:solidFill>
                  <a:schemeClr val="bg1"/>
                </a:solidFill>
              </a:endParaRPr>
            </a:p>
            <a:p>
              <a:pPr algn="ctr"/>
              <a:r>
                <a:rPr lang="en-US" sz="1200" b="1" dirty="0" smtClean="0">
                  <a:solidFill>
                    <a:schemeClr val="bg1"/>
                  </a:solidFill>
                </a:rPr>
                <a:t>Introduction</a:t>
              </a: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6260453" y="0"/>
            <a:ext cx="1783361" cy="461665"/>
          </a:xfrm>
          <a:prstGeom prst="rect">
            <a:avLst/>
          </a:prstGeom>
        </p:spPr>
        <p:txBody>
          <a:bodyPr wrap="none">
            <a:spAutoFit/>
          </a:bodyPr>
          <a:lstStyle/>
          <a:p>
            <a:pPr algn="ctr"/>
            <a:r>
              <a:rPr lang="en-US" sz="2400" b="1" smtClean="0">
                <a:solidFill>
                  <a:srgbClr val="E46C0A"/>
                </a:solidFill>
              </a:rPr>
              <a:t>Introduction</a:t>
            </a:r>
            <a:endParaRPr lang="en-US" sz="2400" smtClean="0">
              <a:solidFill>
                <a:srgbClr val="E46C0A"/>
              </a:solidFill>
            </a:endParaRPr>
          </a:p>
        </p:txBody>
      </p:sp>
      <p:sp>
        <p:nvSpPr>
          <p:cNvPr id="2" name="ZoneTexte 1"/>
          <p:cNvSpPr txBox="1"/>
          <p:nvPr/>
        </p:nvSpPr>
        <p:spPr>
          <a:xfrm>
            <a:off x="482114" y="705478"/>
            <a:ext cx="4664157" cy="584776"/>
          </a:xfrm>
          <a:prstGeom prst="rect">
            <a:avLst/>
          </a:prstGeom>
          <a:noFill/>
        </p:spPr>
        <p:txBody>
          <a:bodyPr wrap="none" rtlCol="0">
            <a:spAutoFit/>
          </a:bodyPr>
          <a:lstStyle/>
          <a:p>
            <a:r>
              <a:rPr lang="en-US" sz="1600" dirty="0" smtClean="0"/>
              <a:t>Are we all equal before science?</a:t>
            </a:r>
          </a:p>
          <a:p>
            <a:r>
              <a:rPr lang="en-US" sz="1600" dirty="0" smtClean="0"/>
              <a:t>What makes science (not) “our thing”, (not) “for us”?</a:t>
            </a:r>
            <a:endParaRPr lang="en-US" sz="1600" dirty="0"/>
          </a:p>
        </p:txBody>
      </p:sp>
      <p:sp>
        <p:nvSpPr>
          <p:cNvPr id="4" name="ZoneTexte 3"/>
          <p:cNvSpPr txBox="1"/>
          <p:nvPr/>
        </p:nvSpPr>
        <p:spPr>
          <a:xfrm>
            <a:off x="576186" y="1572736"/>
            <a:ext cx="3504146" cy="1815882"/>
          </a:xfrm>
          <a:prstGeom prst="rect">
            <a:avLst/>
          </a:prstGeom>
          <a:ln w="19050" cmpd="sng">
            <a:solidFill>
              <a:schemeClr val="accent5">
                <a:lumMod val="75000"/>
              </a:schemeClr>
            </a:solidFill>
          </a:ln>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dirty="0" smtClean="0"/>
              <a:t>“Science” as in science education: </a:t>
            </a:r>
          </a:p>
          <a:p>
            <a:pPr marL="285750" indent="-285750">
              <a:buFont typeface="Arial"/>
              <a:buChar char="•"/>
            </a:pPr>
            <a:r>
              <a:rPr lang="en-US" sz="1600" dirty="0" smtClean="0"/>
              <a:t>Natural sciences (Biology)</a:t>
            </a:r>
          </a:p>
          <a:p>
            <a:pPr marL="285750" indent="-285750">
              <a:buFont typeface="Arial"/>
              <a:buChar char="•"/>
            </a:pPr>
            <a:r>
              <a:rPr lang="en-US" sz="1600" dirty="0" smtClean="0"/>
              <a:t>Physical Sciences (Chemistry, Physics)</a:t>
            </a:r>
          </a:p>
          <a:p>
            <a:pPr marL="285750" indent="-285750">
              <a:buFont typeface="Arial"/>
              <a:buChar char="•"/>
            </a:pPr>
            <a:r>
              <a:rPr lang="en-US" sz="1600" dirty="0" smtClean="0"/>
              <a:t>Formal Sciences (Mathematics, Logic)</a:t>
            </a:r>
          </a:p>
          <a:p>
            <a:pPr marL="285750" indent="-285750">
              <a:buFont typeface="Arial"/>
              <a:buChar char="•"/>
            </a:pPr>
            <a:endParaRPr lang="en-US" sz="1600" dirty="0"/>
          </a:p>
        </p:txBody>
      </p:sp>
      <p:sp>
        <p:nvSpPr>
          <p:cNvPr id="10" name="ZoneTexte 9"/>
          <p:cNvSpPr txBox="1"/>
          <p:nvPr/>
        </p:nvSpPr>
        <p:spPr>
          <a:xfrm>
            <a:off x="5146271" y="1925899"/>
            <a:ext cx="1903486" cy="830997"/>
          </a:xfrm>
          <a:prstGeom prst="rect">
            <a:avLst/>
          </a:prstGeom>
          <a:noFill/>
        </p:spPr>
        <p:txBody>
          <a:bodyPr wrap="none" rtlCol="0">
            <a:spAutoFit/>
          </a:bodyPr>
          <a:lstStyle/>
          <a:p>
            <a:r>
              <a:rPr lang="en-US" sz="1600" b="1" dirty="0" smtClean="0"/>
              <a:t>Focus on Childhood,</a:t>
            </a:r>
          </a:p>
          <a:p>
            <a:r>
              <a:rPr lang="en-US" sz="1600" b="1" dirty="0" smtClean="0"/>
              <a:t>Education, Gender</a:t>
            </a:r>
          </a:p>
          <a:p>
            <a:r>
              <a:rPr lang="en-US" sz="1600" b="1" dirty="0" smtClean="0"/>
              <a:t>and Class</a:t>
            </a:r>
            <a:endParaRPr lang="en-US" sz="1600" b="1" dirty="0"/>
          </a:p>
        </p:txBody>
      </p:sp>
      <p:sp>
        <p:nvSpPr>
          <p:cNvPr id="3" name="ZoneTexte 2"/>
          <p:cNvSpPr txBox="1"/>
          <p:nvPr/>
        </p:nvSpPr>
        <p:spPr>
          <a:xfrm>
            <a:off x="576186" y="3953934"/>
            <a:ext cx="3967753" cy="1477328"/>
          </a:xfrm>
          <a:prstGeom prst="rect">
            <a:avLst/>
          </a:prstGeom>
          <a:noFill/>
        </p:spPr>
        <p:txBody>
          <a:bodyPr wrap="none" rtlCol="0">
            <a:spAutoFit/>
          </a:bodyPr>
          <a:lstStyle/>
          <a:p>
            <a:pPr marL="342900" indent="-342900">
              <a:buAutoNum type="arabicPeriod"/>
            </a:pPr>
            <a:r>
              <a:rPr lang="en-US" b="1" dirty="0" smtClean="0"/>
              <a:t>Context and Theoretical Background</a:t>
            </a:r>
          </a:p>
          <a:p>
            <a:pPr marL="342900" indent="-342900"/>
            <a:endParaRPr lang="en-US" b="1" dirty="0" smtClean="0"/>
          </a:p>
          <a:p>
            <a:pPr marL="342900" indent="-342900">
              <a:buAutoNum type="arabicPeriod"/>
            </a:pPr>
            <a:r>
              <a:rPr lang="en-US" b="1" dirty="0" smtClean="0"/>
              <a:t>Rationale; Study Design and Sample</a:t>
            </a:r>
          </a:p>
          <a:p>
            <a:pPr marL="342900" indent="-342900"/>
            <a:endParaRPr lang="en-US" b="1" dirty="0" smtClean="0"/>
          </a:p>
          <a:p>
            <a:pPr marL="342900" indent="-342900">
              <a:buAutoNum type="arabicPeriod"/>
            </a:pPr>
            <a:r>
              <a:rPr lang="en-US" b="1" dirty="0" smtClean="0"/>
              <a:t>Some Results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16832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8668" y="728132"/>
            <a:ext cx="7560733" cy="2624667"/>
          </a:xfrm>
        </p:spPr>
        <p:txBody>
          <a:bodyPr>
            <a:normAutofit/>
          </a:bodyPr>
          <a:lstStyle/>
          <a:p>
            <a:pPr marL="0" indent="0">
              <a:buNone/>
            </a:pPr>
            <a:r>
              <a:rPr lang="en-US" sz="1400" b="1" dirty="0" smtClean="0">
                <a:solidFill>
                  <a:schemeClr val="accent5">
                    <a:lumMod val="75000"/>
                  </a:schemeClr>
                </a:solidFill>
              </a:rPr>
              <a:t>Science classroom and workshops</a:t>
            </a:r>
            <a:endParaRPr lang="en-US" sz="1400" dirty="0" smtClean="0"/>
          </a:p>
          <a:p>
            <a:pPr marL="0" indent="0">
              <a:buNone/>
            </a:pPr>
            <a:endParaRPr lang="en-US" sz="1400" dirty="0" smtClean="0"/>
          </a:p>
          <a:p>
            <a:pPr marL="0" indent="0">
              <a:buNone/>
            </a:pPr>
            <a:r>
              <a:rPr lang="en-US" sz="1400" dirty="0" smtClean="0"/>
              <a:t>Too few hours to show science in its diversity </a:t>
            </a:r>
            <a:r>
              <a:rPr lang="en-US" sz="1100" dirty="0" smtClean="0">
                <a:solidFill>
                  <a:srgbClr val="7F7F7F"/>
                </a:solidFill>
              </a:rPr>
              <a:t>(</a:t>
            </a:r>
            <a:r>
              <a:rPr lang="en-US" sz="1100" cap="small" dirty="0" smtClean="0">
                <a:solidFill>
                  <a:srgbClr val="7F7F7F"/>
                </a:solidFill>
              </a:rPr>
              <a:t>Collet, </a:t>
            </a:r>
            <a:r>
              <a:rPr lang="en-US" sz="1100" dirty="0" smtClean="0">
                <a:solidFill>
                  <a:srgbClr val="7F7F7F"/>
                </a:solidFill>
              </a:rPr>
              <a:t>2015 ; </a:t>
            </a:r>
            <a:r>
              <a:rPr lang="en-US" sz="1100" cap="small" dirty="0" err="1" smtClean="0">
                <a:solidFill>
                  <a:srgbClr val="7F7F7F"/>
                </a:solidFill>
              </a:rPr>
              <a:t>Lafosse</a:t>
            </a:r>
            <a:r>
              <a:rPr lang="en-US" sz="1100" cap="small" dirty="0" smtClean="0">
                <a:solidFill>
                  <a:srgbClr val="7F7F7F"/>
                </a:solidFill>
              </a:rPr>
              <a:t>-Marin</a:t>
            </a:r>
            <a:r>
              <a:rPr lang="en-US" sz="1100" dirty="0" smtClean="0">
                <a:solidFill>
                  <a:srgbClr val="7F7F7F"/>
                </a:solidFill>
              </a:rPr>
              <a:t>, 2010)</a:t>
            </a:r>
          </a:p>
          <a:p>
            <a:pPr marL="0" indent="0">
              <a:buNone/>
            </a:pPr>
            <a:r>
              <a:rPr lang="en-US" sz="1400" dirty="0" smtClean="0"/>
              <a:t>Although equality before science is explicitly on the </a:t>
            </a:r>
            <a:r>
              <a:rPr lang="en-US" sz="1400" dirty="0" err="1" smtClean="0"/>
              <a:t>RevoluSciences</a:t>
            </a:r>
            <a:r>
              <a:rPr lang="en-US" sz="1400" dirty="0" smtClean="0"/>
              <a:t> workshops’ agenda – for instance, mediators use neutral language for jobs names – problematic representations are still transmitted whenever attention loosens, be it because a teacher or an outside speaker does not fully take on the egalitarian discourse, or because material conditions in the classroom disrupt the workshop plan.</a:t>
            </a:r>
            <a:endParaRPr lang="en-US" sz="1400" dirty="0"/>
          </a:p>
          <a:p>
            <a:pPr marL="0" indent="0">
              <a:buNone/>
            </a:pPr>
            <a:r>
              <a:rPr lang="en-US" sz="1400" dirty="0" smtClean="0"/>
              <a:t>The notions that science is for “clever” people and for men are therefore present in the classroom.</a:t>
            </a:r>
            <a:endParaRPr lang="en-US" sz="1400" dirty="0"/>
          </a:p>
        </p:txBody>
      </p:sp>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704699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bg1"/>
                  </a:solidFill>
                </a:rPr>
                <a:t>“What is Taught”: Science in </a:t>
              </a:r>
              <a:r>
                <a:rPr lang="en-US" sz="1050" b="1" dirty="0" smtClean="0">
                  <a:solidFill>
                    <a:schemeClr val="bg1"/>
                  </a:solidFill>
                </a:rPr>
                <a:t>Formal </a:t>
              </a:r>
              <a:r>
                <a:rPr lang="en-US" sz="1050" b="1" dirty="0">
                  <a:solidFill>
                    <a:schemeClr val="bg1"/>
                  </a:solidFill>
                </a:rPr>
                <a:t>and </a:t>
              </a:r>
              <a:r>
                <a:rPr lang="en-US" sz="1050" b="1" dirty="0" smtClean="0">
                  <a:solidFill>
                    <a:schemeClr val="bg1"/>
                  </a:solidFill>
                </a:rPr>
                <a:t>Hidden Curriculum</a:t>
              </a:r>
              <a:endParaRPr lang="en-US" sz="1050" dirty="0">
                <a:solidFill>
                  <a:schemeClr val="bg1"/>
                </a:solidFill>
              </a:endParaRPr>
            </a:p>
            <a:p>
              <a:pPr algn="ctr"/>
              <a:endParaRPr lang="en-US" sz="1050"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910148" y="0"/>
            <a:ext cx="7147785" cy="430887"/>
          </a:xfrm>
          <a:prstGeom prst="rect">
            <a:avLst/>
          </a:prstGeom>
        </p:spPr>
        <p:txBody>
          <a:bodyPr wrap="none">
            <a:spAutoFit/>
          </a:bodyPr>
          <a:lstStyle/>
          <a:p>
            <a:pPr algn="ctr"/>
            <a:r>
              <a:rPr lang="en-US" sz="2200" b="1" dirty="0" smtClean="0">
                <a:solidFill>
                  <a:srgbClr val="E46C0A"/>
                </a:solidFill>
              </a:rPr>
              <a:t>“What is Taught”: Science in Formal and Hidden Curriculum</a:t>
            </a:r>
            <a:endParaRPr lang="en-US" sz="2200" dirty="0" smtClean="0">
              <a:solidFill>
                <a:srgbClr val="E46C0A"/>
              </a:solidFill>
            </a:endParaRPr>
          </a:p>
        </p:txBody>
      </p:sp>
      <p:sp>
        <p:nvSpPr>
          <p:cNvPr id="8" name="Titre 1"/>
          <p:cNvSpPr txBox="1">
            <a:spLocks/>
          </p:cNvSpPr>
          <p:nvPr/>
        </p:nvSpPr>
        <p:spPr>
          <a:xfrm>
            <a:off x="262466" y="5283200"/>
            <a:ext cx="7450667" cy="1456267"/>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100" b="1" dirty="0">
              <a:solidFill>
                <a:schemeClr val="bg1">
                  <a:lumMod val="50000"/>
                </a:schemeClr>
              </a:solidFill>
            </a:endParaRPr>
          </a:p>
          <a:p>
            <a:pPr algn="l">
              <a:spcAft>
                <a:spcPts val="600"/>
              </a:spcAft>
            </a:pPr>
            <a:r>
              <a:rPr lang="fr-FR" sz="1100" cap="small" dirty="0">
                <a:solidFill>
                  <a:schemeClr val="bg1">
                    <a:lumMod val="50000"/>
                  </a:schemeClr>
                </a:solidFill>
              </a:rPr>
              <a:t>Collet I.</a:t>
            </a:r>
            <a:r>
              <a:rPr lang="fr-FR" sz="1100" dirty="0">
                <a:solidFill>
                  <a:schemeClr val="bg1">
                    <a:lumMod val="50000"/>
                  </a:schemeClr>
                </a:solidFill>
              </a:rPr>
              <a:t>, 2015, « Des papillons pour les filles, des cyclones pour les garçons : la construction précoce d’une division </a:t>
            </a:r>
            <a:r>
              <a:rPr lang="fr-FR" sz="1100" dirty="0" err="1">
                <a:solidFill>
                  <a:schemeClr val="bg1">
                    <a:lumMod val="50000"/>
                  </a:schemeClr>
                </a:solidFill>
              </a:rPr>
              <a:t>genrée</a:t>
            </a:r>
            <a:r>
              <a:rPr lang="fr-FR" sz="1100" dirty="0">
                <a:solidFill>
                  <a:schemeClr val="bg1">
                    <a:lumMod val="50000"/>
                  </a:schemeClr>
                </a:solidFill>
              </a:rPr>
              <a:t> des branches scientifiques, comparaison franco-genevoise » », </a:t>
            </a:r>
            <a:r>
              <a:rPr lang="fr-FR" sz="1100" i="1" dirty="0">
                <a:solidFill>
                  <a:schemeClr val="bg1">
                    <a:lumMod val="50000"/>
                  </a:schemeClr>
                </a:solidFill>
              </a:rPr>
              <a:t>Le genre dans les sphères de l’éducation, de la formation et du travail. Mises en images et représentations, colloque international de l’AECSE, URCA</a:t>
            </a:r>
            <a:r>
              <a:rPr lang="fr-FR" sz="1100" dirty="0">
                <a:solidFill>
                  <a:schemeClr val="bg1">
                    <a:lumMod val="50000"/>
                  </a:schemeClr>
                </a:solidFill>
              </a:rPr>
              <a:t>.</a:t>
            </a:r>
          </a:p>
          <a:p>
            <a:pPr algn="l">
              <a:spcAft>
                <a:spcPts val="600"/>
              </a:spcAft>
            </a:pPr>
            <a:r>
              <a:rPr lang="fr-FR" sz="1100" cap="small" dirty="0">
                <a:solidFill>
                  <a:schemeClr val="bg1">
                    <a:lumMod val="50000"/>
                  </a:schemeClr>
                </a:solidFill>
              </a:rPr>
              <a:t>Lafosse-Marin M.-O.</a:t>
            </a:r>
            <a:r>
              <a:rPr lang="fr-FR" sz="1100" dirty="0">
                <a:solidFill>
                  <a:schemeClr val="bg1">
                    <a:lumMod val="50000"/>
                  </a:schemeClr>
                </a:solidFill>
              </a:rPr>
              <a:t>, 2010, </a:t>
            </a:r>
            <a:r>
              <a:rPr lang="fr-FR" sz="1100" i="1" dirty="0">
                <a:solidFill>
                  <a:schemeClr val="bg1">
                    <a:lumMod val="50000"/>
                  </a:schemeClr>
                </a:solidFill>
              </a:rPr>
              <a:t>Les représentations des scientifiques chez les enfants, filles et garçons. Influence de la pratique des sciences à l’école primaire</a:t>
            </a:r>
            <a:r>
              <a:rPr lang="fr-FR" sz="1100" dirty="0">
                <a:solidFill>
                  <a:schemeClr val="bg1">
                    <a:lumMod val="50000"/>
                  </a:schemeClr>
                </a:solidFill>
              </a:rPr>
              <a:t>, Thèse de doctorat, thèse sous la direction de Nicole </a:t>
            </a:r>
            <a:r>
              <a:rPr lang="fr-FR" sz="1100" dirty="0" err="1">
                <a:solidFill>
                  <a:schemeClr val="bg1">
                    <a:lumMod val="50000"/>
                  </a:schemeClr>
                </a:solidFill>
              </a:rPr>
              <a:t>Mosconi</a:t>
            </a:r>
            <a:r>
              <a:rPr lang="fr-FR" sz="1100" dirty="0">
                <a:solidFill>
                  <a:schemeClr val="bg1">
                    <a:lumMod val="50000"/>
                  </a:schemeClr>
                </a:solidFill>
              </a:rPr>
              <a:t>. Université Paris-Ouest Nanterre la Défense</a:t>
            </a:r>
            <a:r>
              <a:rPr lang="fr-FR" sz="1100" dirty="0" smtClean="0">
                <a:solidFill>
                  <a:schemeClr val="bg1">
                    <a:lumMod val="50000"/>
                  </a:schemeClr>
                </a:solidFill>
              </a:rPr>
              <a:t>.</a:t>
            </a:r>
            <a:endParaRPr lang="fr-FR" sz="1100" dirty="0">
              <a:solidFill>
                <a:schemeClr val="bg1">
                  <a:lumMod val="50000"/>
                </a:schemeClr>
              </a:solidFill>
            </a:endParaRPr>
          </a:p>
        </p:txBody>
      </p:sp>
      <p:sp>
        <p:nvSpPr>
          <p:cNvPr id="2" name="ZoneTexte 1"/>
          <p:cNvSpPr txBox="1"/>
          <p:nvPr/>
        </p:nvSpPr>
        <p:spPr>
          <a:xfrm>
            <a:off x="457202" y="2882927"/>
            <a:ext cx="3361265" cy="2222532"/>
          </a:xfrm>
          <a:prstGeom prst="rect">
            <a:avLst/>
          </a:prstGeom>
          <a:noFill/>
        </p:spPr>
        <p:txBody>
          <a:bodyPr wrap="square" rtlCol="0">
            <a:spAutoFit/>
          </a:bodyPr>
          <a:lstStyle/>
          <a:p>
            <a:pPr algn="just">
              <a:lnSpc>
                <a:spcPct val="110000"/>
              </a:lnSpc>
            </a:pPr>
            <a:r>
              <a:rPr lang="en-US" sz="1050" b="1" dirty="0" smtClean="0"/>
              <a:t>Science = men</a:t>
            </a:r>
          </a:p>
          <a:p>
            <a:pPr marL="285750" indent="-285750" algn="just">
              <a:lnSpc>
                <a:spcPct val="110000"/>
              </a:lnSpc>
              <a:buFont typeface="Arial"/>
              <a:buChar char="•"/>
            </a:pPr>
            <a:r>
              <a:rPr lang="en-US" sz="1050" dirty="0" smtClean="0"/>
              <a:t>The main science mediator is a man, and students remember him as being “the scientist”.</a:t>
            </a:r>
          </a:p>
          <a:p>
            <a:pPr marL="285750" indent="-285750" algn="just">
              <a:lnSpc>
                <a:spcPct val="110000"/>
              </a:lnSpc>
              <a:buFont typeface="Arial"/>
              <a:buChar char="•"/>
            </a:pPr>
            <a:r>
              <a:rPr lang="en-US" sz="1050" dirty="0" smtClean="0"/>
              <a:t>In one of  the schools, all teachers are female, and it’s the headmaster, a man, who teaches science.</a:t>
            </a:r>
          </a:p>
          <a:p>
            <a:pPr marL="285750" indent="-285750" algn="just">
              <a:lnSpc>
                <a:spcPct val="110000"/>
              </a:lnSpc>
              <a:buFont typeface="Arial"/>
              <a:buChar char="•"/>
            </a:pPr>
            <a:r>
              <a:rPr lang="en-US" sz="1050" dirty="0" smtClean="0"/>
              <a:t>At the occasion of a scientific careers forum, students are presented with 5 men and a woman; the men engage male students by talking about football.</a:t>
            </a:r>
          </a:p>
          <a:p>
            <a:pPr marL="285750" indent="-285750" algn="just">
              <a:lnSpc>
                <a:spcPct val="110000"/>
              </a:lnSpc>
              <a:buFont typeface="Arial"/>
              <a:buChar char="•"/>
            </a:pPr>
            <a:r>
              <a:rPr lang="en-US" sz="1050" dirty="0" smtClean="0"/>
              <a:t>In middle school, female biology teachers demand to be paired with male colleagues during activities, because they don’t think they can handle it on their own. As a result, male teachers lead the workshops.</a:t>
            </a:r>
            <a:endParaRPr lang="en-US" sz="1050" dirty="0"/>
          </a:p>
        </p:txBody>
      </p:sp>
      <p:sp>
        <p:nvSpPr>
          <p:cNvPr id="9" name="ZoneTexte 8"/>
          <p:cNvSpPr txBox="1"/>
          <p:nvPr/>
        </p:nvSpPr>
        <p:spPr>
          <a:xfrm>
            <a:off x="4250267" y="2882927"/>
            <a:ext cx="3462866" cy="2222532"/>
          </a:xfrm>
          <a:prstGeom prst="rect">
            <a:avLst/>
          </a:prstGeom>
          <a:noFill/>
        </p:spPr>
        <p:txBody>
          <a:bodyPr wrap="square" rtlCol="0">
            <a:spAutoFit/>
          </a:bodyPr>
          <a:lstStyle/>
          <a:p>
            <a:pPr algn="just">
              <a:lnSpc>
                <a:spcPct val="110000"/>
              </a:lnSpc>
            </a:pPr>
            <a:r>
              <a:rPr lang="en-US" sz="1050" b="1" dirty="0" smtClean="0"/>
              <a:t>Science = clever</a:t>
            </a:r>
          </a:p>
          <a:p>
            <a:pPr marL="285750" indent="-285750" algn="just">
              <a:lnSpc>
                <a:spcPct val="110000"/>
              </a:lnSpc>
              <a:buFont typeface="Arial"/>
              <a:buChar char="•"/>
            </a:pPr>
            <a:r>
              <a:rPr lang="en-US" sz="1050" dirty="0" smtClean="0"/>
              <a:t>The top students are the one who speak up and who are given the floor the most during science workshops.</a:t>
            </a:r>
          </a:p>
          <a:p>
            <a:pPr marL="285750" indent="-285750" algn="just">
              <a:lnSpc>
                <a:spcPct val="110000"/>
              </a:lnSpc>
              <a:buFont typeface="Arial"/>
              <a:buChar char="•"/>
            </a:pPr>
            <a:r>
              <a:rPr lang="en-US" sz="1050" dirty="0" smtClean="0"/>
              <a:t>In front of the students, the representative of a robotics company insists on the fact that one needs to be a good student and to work hard to become a scientist. He also only mentions male engineers.</a:t>
            </a:r>
          </a:p>
          <a:p>
            <a:pPr marL="285750" indent="-285750" algn="just">
              <a:lnSpc>
                <a:spcPct val="110000"/>
              </a:lnSpc>
              <a:buFont typeface="Arial"/>
              <a:buChar char="•"/>
            </a:pPr>
            <a:r>
              <a:rPr lang="en-US" sz="1050" dirty="0" smtClean="0"/>
              <a:t>Children are often warned that the science workshop is going to be “difficult” and “complicated”. When things don’t work, students feel guilty that they failed, even when they were not given the possibility to succeed (lack of tools, wrong instructions)</a:t>
            </a:r>
            <a:endParaRPr lang="en-US" sz="105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75353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733682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accent6">
                      <a:lumMod val="60000"/>
                      <a:lumOff val="40000"/>
                    </a:schemeClr>
                  </a:solidFill>
                </a:rPr>
                <a:t>“What is Taught”: Science in </a:t>
              </a:r>
              <a:r>
                <a:rPr lang="en-US" sz="1050" b="1" dirty="0" smtClean="0">
                  <a:solidFill>
                    <a:schemeClr val="accent6">
                      <a:lumMod val="60000"/>
                      <a:lumOff val="40000"/>
                    </a:schemeClr>
                  </a:solidFill>
                </a:rPr>
                <a:t>Formal </a:t>
              </a:r>
              <a:r>
                <a:rPr lang="en-US" sz="1050" b="1" dirty="0">
                  <a:solidFill>
                    <a:schemeClr val="accent6">
                      <a:lumMod val="60000"/>
                      <a:lumOff val="40000"/>
                    </a:schemeClr>
                  </a:solidFill>
                </a:rPr>
                <a:t>and </a:t>
              </a:r>
              <a:r>
                <a:rPr lang="en-US" sz="1050" b="1" dirty="0" smtClean="0">
                  <a:solidFill>
                    <a:schemeClr val="accent6">
                      <a:lumMod val="60000"/>
                      <a:lumOff val="40000"/>
                    </a:schemeClr>
                  </a:solidFill>
                </a:rPr>
                <a:t>Hidden Curriculum</a:t>
              </a:r>
            </a:p>
            <a:p>
              <a:pPr algn="ctr"/>
              <a:endParaRPr lang="en-US" sz="1050" dirty="0" smtClean="0"/>
            </a:p>
            <a:p>
              <a:pPr algn="ctr"/>
              <a:r>
                <a:rPr lang="en-US" sz="1050" b="1" dirty="0" smtClean="0">
                  <a:solidFill>
                    <a:schemeClr val="bg1"/>
                  </a:solidFill>
                </a:rPr>
                <a:t>Cultural Gaps and Educational Inequalities in Relationships to Science</a:t>
              </a:r>
              <a:endParaRPr lang="en-US" sz="1050" b="1" dirty="0">
                <a:solidFill>
                  <a:schemeClr val="bg1"/>
                </a:solidFill>
              </a:endParaRPr>
            </a:p>
            <a:p>
              <a:pPr algn="ctr"/>
              <a:endParaRPr lang="en-US" sz="1050" dirty="0">
                <a:solidFill>
                  <a:schemeClr val="bg1"/>
                </a:solidFill>
              </a:endParaRPr>
            </a:p>
            <a:p>
              <a:pPr algn="ctr"/>
              <a:endParaRPr lang="en-US" sz="1050"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485803" y="1"/>
            <a:ext cx="7572130" cy="400110"/>
          </a:xfrm>
          <a:prstGeom prst="rect">
            <a:avLst/>
          </a:prstGeom>
        </p:spPr>
        <p:txBody>
          <a:bodyPr wrap="none">
            <a:spAutoFit/>
          </a:bodyPr>
          <a:lstStyle/>
          <a:p>
            <a:pPr algn="ctr"/>
            <a:r>
              <a:rPr lang="en-US" sz="2000" b="1" dirty="0" smtClean="0">
                <a:solidFill>
                  <a:srgbClr val="E46C0A"/>
                </a:solidFill>
              </a:rPr>
              <a:t>Cultural Gaps and Educational Inequalities in Relationships to Science</a:t>
            </a:r>
            <a:endParaRPr lang="en-US" sz="2000" dirty="0" smtClean="0">
              <a:solidFill>
                <a:srgbClr val="E46C0A"/>
              </a:solidFill>
            </a:endParaRPr>
          </a:p>
        </p:txBody>
      </p:sp>
      <p:sp>
        <p:nvSpPr>
          <p:cNvPr id="9" name="ZoneTexte 8"/>
          <p:cNvSpPr txBox="1"/>
          <p:nvPr/>
        </p:nvSpPr>
        <p:spPr>
          <a:xfrm>
            <a:off x="635000" y="855133"/>
            <a:ext cx="184666" cy="369332"/>
          </a:xfrm>
          <a:prstGeom prst="rect">
            <a:avLst/>
          </a:prstGeom>
          <a:noFill/>
        </p:spPr>
        <p:txBody>
          <a:bodyPr wrap="none" rtlCol="0">
            <a:spAutoFit/>
          </a:bodyPr>
          <a:lstStyle/>
          <a:p>
            <a:endParaRPr lang="fr-FR"/>
          </a:p>
        </p:txBody>
      </p:sp>
      <p:sp>
        <p:nvSpPr>
          <p:cNvPr id="3" name="Rectangle 2"/>
          <p:cNvSpPr/>
          <p:nvPr/>
        </p:nvSpPr>
        <p:spPr>
          <a:xfrm>
            <a:off x="368299" y="563034"/>
            <a:ext cx="7463367" cy="3524042"/>
          </a:xfrm>
          <a:prstGeom prst="rect">
            <a:avLst/>
          </a:prstGeom>
        </p:spPr>
        <p:txBody>
          <a:bodyPr wrap="square">
            <a:spAutoFit/>
          </a:bodyPr>
          <a:lstStyle/>
          <a:p>
            <a:r>
              <a:rPr lang="en-US" sz="1300" dirty="0" smtClean="0"/>
              <a:t>Gender, class and ethnicity are important factors of educational inequalities and affect academic success. </a:t>
            </a:r>
            <a:r>
              <a:rPr lang="en-US" sz="1000" dirty="0" smtClean="0">
                <a:solidFill>
                  <a:schemeClr val="bg1">
                    <a:lumMod val="50000"/>
                  </a:schemeClr>
                </a:solidFill>
              </a:rPr>
              <a:t>(</a:t>
            </a:r>
            <a:r>
              <a:rPr lang="en-US" sz="1000" cap="small" dirty="0" err="1" smtClean="0">
                <a:solidFill>
                  <a:schemeClr val="bg1">
                    <a:lumMod val="50000"/>
                  </a:schemeClr>
                </a:solidFill>
              </a:rPr>
              <a:t>Duru-Bellat</a:t>
            </a:r>
            <a:r>
              <a:rPr lang="en-US" sz="1000" dirty="0" smtClean="0">
                <a:solidFill>
                  <a:schemeClr val="bg1">
                    <a:lumMod val="50000"/>
                  </a:schemeClr>
                </a:solidFill>
              </a:rPr>
              <a:t> et V</a:t>
            </a:r>
            <a:r>
              <a:rPr lang="en-US" sz="1000" cap="small" dirty="0" smtClean="0">
                <a:solidFill>
                  <a:schemeClr val="bg1">
                    <a:lumMod val="50000"/>
                  </a:schemeClr>
                </a:solidFill>
              </a:rPr>
              <a:t>an </a:t>
            </a:r>
            <a:r>
              <a:rPr lang="en-US" sz="1000" cap="small" dirty="0" err="1" smtClean="0">
                <a:solidFill>
                  <a:schemeClr val="bg1">
                    <a:lumMod val="50000"/>
                  </a:schemeClr>
                </a:solidFill>
              </a:rPr>
              <a:t>Zanten</a:t>
            </a:r>
            <a:r>
              <a:rPr lang="en-US" sz="1000" cap="small" dirty="0" smtClean="0">
                <a:solidFill>
                  <a:schemeClr val="bg1">
                    <a:lumMod val="50000"/>
                  </a:schemeClr>
                </a:solidFill>
              </a:rPr>
              <a:t>, 2004</a:t>
            </a:r>
            <a:r>
              <a:rPr lang="en-US" sz="1000" dirty="0" smtClean="0">
                <a:solidFill>
                  <a:schemeClr val="bg1">
                    <a:lumMod val="50000"/>
                  </a:schemeClr>
                </a:solidFill>
              </a:rPr>
              <a:t>)</a:t>
            </a:r>
          </a:p>
          <a:p>
            <a:r>
              <a:rPr lang="en-US" sz="1300" dirty="0" smtClean="0"/>
              <a:t>Several phenomenon have been documented in sociological literature: </a:t>
            </a:r>
          </a:p>
          <a:p>
            <a:endParaRPr lang="en-US" sz="1300" dirty="0" smtClean="0"/>
          </a:p>
          <a:p>
            <a:pPr lvl="1">
              <a:buFont typeface="Arial"/>
              <a:buChar char="•"/>
            </a:pPr>
            <a:r>
              <a:rPr lang="en-US" sz="1300" dirty="0" smtClean="0"/>
              <a:t>  Girls are academically valued when they are "docile”, quite, hard working students. It helps them academically for a while, but turns into a disadvantage as the academic game becomes more competitive </a:t>
            </a:r>
            <a:r>
              <a:rPr lang="en-US" sz="1000" dirty="0" smtClean="0">
                <a:solidFill>
                  <a:schemeClr val="bg1">
                    <a:lumMod val="50000"/>
                  </a:schemeClr>
                </a:solidFill>
              </a:rPr>
              <a:t>(</a:t>
            </a:r>
            <a:r>
              <a:rPr lang="en-US" sz="1000" cap="small" dirty="0" err="1" smtClean="0">
                <a:solidFill>
                  <a:schemeClr val="bg1">
                    <a:lumMod val="50000"/>
                  </a:schemeClr>
                </a:solidFill>
              </a:rPr>
              <a:t>Baudelot</a:t>
            </a:r>
            <a:r>
              <a:rPr lang="en-US" sz="1000" cap="small" dirty="0" smtClean="0">
                <a:solidFill>
                  <a:schemeClr val="bg1">
                    <a:lumMod val="50000"/>
                  </a:schemeClr>
                </a:solidFill>
              </a:rPr>
              <a:t> &amp; </a:t>
            </a:r>
            <a:r>
              <a:rPr lang="en-US" sz="1000" cap="small" dirty="0" err="1" smtClean="0">
                <a:solidFill>
                  <a:schemeClr val="bg1">
                    <a:lumMod val="50000"/>
                  </a:schemeClr>
                </a:solidFill>
              </a:rPr>
              <a:t>Establet</a:t>
            </a:r>
            <a:r>
              <a:rPr lang="en-US" sz="1000" cap="small" dirty="0" smtClean="0">
                <a:solidFill>
                  <a:schemeClr val="bg1">
                    <a:lumMod val="50000"/>
                  </a:schemeClr>
                </a:solidFill>
              </a:rPr>
              <a:t>,</a:t>
            </a:r>
            <a:r>
              <a:rPr lang="en-US" sz="1000" dirty="0" smtClean="0">
                <a:solidFill>
                  <a:schemeClr val="bg1">
                    <a:lumMod val="50000"/>
                  </a:schemeClr>
                </a:solidFill>
              </a:rPr>
              <a:t> 1992)</a:t>
            </a:r>
          </a:p>
          <a:p>
            <a:pPr lvl="1">
              <a:buFont typeface="Arial"/>
              <a:buChar char="•"/>
            </a:pPr>
            <a:r>
              <a:rPr lang="en-US" sz="1300" dirty="0" smtClean="0"/>
              <a:t>  Boys are valued differently, and particularly for expressing competitiveness. Their performances tend to be attributed to a “gift” or “natural talent” – whereas girls “work hard</a:t>
            </a:r>
            <a:r>
              <a:rPr lang="en-US" sz="1200" dirty="0" smtClean="0"/>
              <a:t>”</a:t>
            </a:r>
            <a:r>
              <a:rPr lang="en-US" sz="1000" dirty="0" smtClean="0">
                <a:solidFill>
                  <a:srgbClr val="7F7F7F"/>
                </a:solidFill>
              </a:rPr>
              <a:t> (</a:t>
            </a:r>
            <a:r>
              <a:rPr lang="en-US" sz="1000" cap="small" dirty="0" err="1" smtClean="0">
                <a:solidFill>
                  <a:srgbClr val="7F7F7F"/>
                </a:solidFill>
              </a:rPr>
              <a:t>Ayral</a:t>
            </a:r>
            <a:r>
              <a:rPr lang="en-US" sz="1000" cap="small" dirty="0" smtClean="0">
                <a:solidFill>
                  <a:srgbClr val="7F7F7F"/>
                </a:solidFill>
              </a:rPr>
              <a:t> &amp; </a:t>
            </a:r>
            <a:r>
              <a:rPr lang="en-US" sz="1000" cap="small" dirty="0" err="1" smtClean="0">
                <a:solidFill>
                  <a:srgbClr val="7F7F7F"/>
                </a:solidFill>
              </a:rPr>
              <a:t>Raibaud</a:t>
            </a:r>
            <a:r>
              <a:rPr lang="en-US" sz="1000" cap="small" dirty="0" smtClean="0">
                <a:solidFill>
                  <a:srgbClr val="7F7F7F"/>
                </a:solidFill>
              </a:rPr>
              <a:t>, 2014; Marry 2000) </a:t>
            </a:r>
          </a:p>
          <a:p>
            <a:pPr lvl="1">
              <a:buFont typeface="Arial"/>
              <a:buChar char="•"/>
            </a:pPr>
            <a:r>
              <a:rPr lang="en-US" sz="1300" cap="small" dirty="0" smtClean="0"/>
              <a:t> </a:t>
            </a:r>
            <a:r>
              <a:rPr lang="en-US" sz="1300" dirty="0" smtClean="0"/>
              <a:t>Working-class students are disadvantaged: they are the more distant from dispositions valued in school form. </a:t>
            </a:r>
            <a:r>
              <a:rPr lang="en-US" sz="1000" dirty="0" smtClean="0">
                <a:solidFill>
                  <a:srgbClr val="7F7F7F"/>
                </a:solidFill>
              </a:rPr>
              <a:t>(</a:t>
            </a:r>
            <a:r>
              <a:rPr lang="en-US" sz="1000" cap="small" dirty="0" err="1" smtClean="0">
                <a:solidFill>
                  <a:srgbClr val="7F7F7F"/>
                </a:solidFill>
              </a:rPr>
              <a:t>Cayouette-Remblière</a:t>
            </a:r>
            <a:r>
              <a:rPr lang="en-US" sz="1000" cap="small" dirty="0" smtClean="0">
                <a:solidFill>
                  <a:srgbClr val="7F7F7F"/>
                </a:solidFill>
              </a:rPr>
              <a:t> , 2016; Thin &amp; Millet 2005; Thin 1998)</a:t>
            </a:r>
            <a:endParaRPr lang="en-US" sz="1000" dirty="0" smtClean="0">
              <a:solidFill>
                <a:srgbClr val="7F7F7F"/>
              </a:solidFill>
            </a:endParaRPr>
          </a:p>
          <a:p>
            <a:pPr lvl="1">
              <a:buFont typeface="Arial"/>
              <a:buChar char="•"/>
            </a:pPr>
            <a:r>
              <a:rPr lang="en-US" sz="1300" dirty="0" smtClean="0"/>
              <a:t> Students from immigrant background are caught in a process of </a:t>
            </a:r>
            <a:r>
              <a:rPr lang="en-US" sz="1300" dirty="0" err="1" smtClean="0"/>
              <a:t>ethnicization</a:t>
            </a:r>
            <a:r>
              <a:rPr lang="en-US" sz="1300" dirty="0" smtClean="0"/>
              <a:t> of school relations </a:t>
            </a:r>
            <a:r>
              <a:rPr lang="en-US" sz="900" dirty="0" smtClean="0">
                <a:solidFill>
                  <a:schemeClr val="bg1">
                    <a:lumMod val="50000"/>
                  </a:schemeClr>
                </a:solidFill>
              </a:rPr>
              <a:t>(</a:t>
            </a:r>
            <a:r>
              <a:rPr lang="en-US" sz="900" cap="small" dirty="0" err="1" smtClean="0">
                <a:solidFill>
                  <a:schemeClr val="bg1">
                    <a:lumMod val="50000"/>
                  </a:schemeClr>
                </a:solidFill>
              </a:rPr>
              <a:t>Lorcerie</a:t>
            </a:r>
            <a:r>
              <a:rPr lang="en-US" sz="900" cap="small" dirty="0" smtClean="0">
                <a:solidFill>
                  <a:schemeClr val="bg1">
                    <a:lumMod val="50000"/>
                  </a:schemeClr>
                </a:solidFill>
              </a:rPr>
              <a:t>, 2003; </a:t>
            </a:r>
            <a:r>
              <a:rPr lang="en-US" sz="900" cap="small" dirty="0" err="1" smtClean="0">
                <a:solidFill>
                  <a:schemeClr val="bg1">
                    <a:lumMod val="50000"/>
                  </a:schemeClr>
                </a:solidFill>
              </a:rPr>
              <a:t>Payet</a:t>
            </a:r>
            <a:r>
              <a:rPr lang="en-US" sz="900" cap="small" dirty="0" smtClean="0">
                <a:solidFill>
                  <a:schemeClr val="bg1">
                    <a:lumMod val="50000"/>
                  </a:schemeClr>
                </a:solidFill>
              </a:rPr>
              <a:t> 1995)</a:t>
            </a:r>
            <a:endParaRPr lang="en-US" sz="900" dirty="0" smtClean="0">
              <a:solidFill>
                <a:schemeClr val="bg1">
                  <a:lumMod val="50000"/>
                </a:schemeClr>
              </a:solidFill>
            </a:endParaRPr>
          </a:p>
          <a:p>
            <a:endParaRPr lang="en-US" sz="1200" dirty="0" smtClean="0"/>
          </a:p>
          <a:p>
            <a:pPr>
              <a:buFont typeface="Wingdings" pitchFamily="-98" charset="2"/>
              <a:buChar char="à"/>
            </a:pPr>
            <a:r>
              <a:rPr lang="en-US" sz="1200" dirty="0" smtClean="0"/>
              <a:t> “expectation effect”, “labeling theory”, “Pygmalion effect”,  “self-fulfilling prophecy”.</a:t>
            </a:r>
          </a:p>
          <a:p>
            <a:r>
              <a:rPr lang="en-US" sz="1200" dirty="0" smtClean="0"/>
              <a:t>Gender, class and ethnic inequalities intersect in the “making of academic success”, and in </a:t>
            </a:r>
            <a:r>
              <a:rPr lang="en-US" sz="1200" dirty="0" smtClean="0">
                <a:sym typeface="Wingdings"/>
              </a:rPr>
              <a:t>“the making of scientific success”.</a:t>
            </a:r>
            <a:endParaRPr lang="en-US" sz="1200" dirty="0"/>
          </a:p>
        </p:txBody>
      </p:sp>
      <p:sp>
        <p:nvSpPr>
          <p:cNvPr id="8" name="Titre 1"/>
          <p:cNvSpPr txBox="1">
            <a:spLocks/>
          </p:cNvSpPr>
          <p:nvPr/>
        </p:nvSpPr>
        <p:spPr>
          <a:xfrm>
            <a:off x="368300" y="4087075"/>
            <a:ext cx="7450667" cy="2666677"/>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fr-FR" sz="1100" dirty="0" smtClean="0">
              <a:solidFill>
                <a:srgbClr val="7F7F7F"/>
              </a:solidFill>
            </a:endParaRPr>
          </a:p>
          <a:p>
            <a:pPr algn="l">
              <a:spcAft>
                <a:spcPts val="600"/>
              </a:spcAft>
            </a:pPr>
            <a:r>
              <a:rPr lang="fr-FR" sz="1000" cap="small" dirty="0" err="1" smtClean="0">
                <a:solidFill>
                  <a:srgbClr val="7F7F7F"/>
                </a:solidFill>
              </a:rPr>
              <a:t>Ayral</a:t>
            </a:r>
            <a:r>
              <a:rPr lang="fr-FR" sz="1000" cap="small" dirty="0" smtClean="0">
                <a:solidFill>
                  <a:srgbClr val="7F7F7F"/>
                </a:solidFill>
              </a:rPr>
              <a:t>, S., </a:t>
            </a:r>
            <a:r>
              <a:rPr lang="fr-FR" sz="1000" cap="small" dirty="0" err="1" smtClean="0">
                <a:solidFill>
                  <a:srgbClr val="7F7F7F"/>
                </a:solidFill>
              </a:rPr>
              <a:t>Raibaud</a:t>
            </a:r>
            <a:r>
              <a:rPr lang="fr-FR" sz="1000" cap="small" dirty="0" smtClean="0">
                <a:solidFill>
                  <a:srgbClr val="7F7F7F"/>
                </a:solidFill>
              </a:rPr>
              <a:t>, Y.</a:t>
            </a:r>
            <a:r>
              <a:rPr lang="fr-FR" sz="1000" dirty="0" smtClean="0">
                <a:solidFill>
                  <a:srgbClr val="7F7F7F"/>
                </a:solidFill>
              </a:rPr>
              <a:t> (</a:t>
            </a:r>
            <a:r>
              <a:rPr lang="fr-FR" sz="1000" dirty="0" err="1" smtClean="0">
                <a:solidFill>
                  <a:srgbClr val="7F7F7F"/>
                </a:solidFill>
              </a:rPr>
              <a:t>dirs</a:t>
            </a:r>
            <a:r>
              <a:rPr lang="fr-FR" sz="1000" dirty="0" smtClean="0">
                <a:solidFill>
                  <a:srgbClr val="7F7F7F"/>
                </a:solidFill>
              </a:rPr>
              <a:t>.), 2014, </a:t>
            </a:r>
            <a:r>
              <a:rPr lang="fr-FR" sz="1000" i="1" dirty="0" smtClean="0">
                <a:solidFill>
                  <a:srgbClr val="7F7F7F"/>
                </a:solidFill>
              </a:rPr>
              <a:t>Pour en finir avec la fabrique des garçons. Volume 1 : à l’école</a:t>
            </a:r>
            <a:r>
              <a:rPr lang="fr-FR" sz="1000" dirty="0" smtClean="0">
                <a:solidFill>
                  <a:srgbClr val="7F7F7F"/>
                </a:solidFill>
              </a:rPr>
              <a:t>, Pessac, MSHA.</a:t>
            </a:r>
            <a:endParaRPr lang="en-US" sz="1000" b="1" dirty="0" smtClean="0">
              <a:solidFill>
                <a:srgbClr val="7F7F7F"/>
              </a:solidFill>
            </a:endParaRPr>
          </a:p>
          <a:p>
            <a:pPr algn="l">
              <a:spcAft>
                <a:spcPts val="600"/>
              </a:spcAft>
            </a:pPr>
            <a:r>
              <a:rPr lang="fr-FR" sz="1000" cap="small" dirty="0" err="1" smtClean="0">
                <a:solidFill>
                  <a:srgbClr val="7F7F7F"/>
                </a:solidFill>
              </a:rPr>
              <a:t>Baudelot</a:t>
            </a:r>
            <a:r>
              <a:rPr lang="fr-FR" sz="1000" cap="small" dirty="0" smtClean="0">
                <a:solidFill>
                  <a:srgbClr val="7F7F7F"/>
                </a:solidFill>
              </a:rPr>
              <a:t> C., </a:t>
            </a:r>
            <a:r>
              <a:rPr lang="fr-FR" sz="1000" cap="small" dirty="0" err="1" smtClean="0">
                <a:solidFill>
                  <a:srgbClr val="7F7F7F"/>
                </a:solidFill>
              </a:rPr>
              <a:t>Establet</a:t>
            </a:r>
            <a:r>
              <a:rPr lang="fr-FR" sz="1000" cap="small" dirty="0" smtClean="0">
                <a:solidFill>
                  <a:srgbClr val="7F7F7F"/>
                </a:solidFill>
              </a:rPr>
              <a:t> R.</a:t>
            </a:r>
            <a:r>
              <a:rPr lang="fr-FR" sz="1000" dirty="0" smtClean="0">
                <a:solidFill>
                  <a:srgbClr val="7F7F7F"/>
                </a:solidFill>
              </a:rPr>
              <a:t>, 1992, </a:t>
            </a:r>
            <a:r>
              <a:rPr lang="fr-FR" sz="1000" i="1" dirty="0" smtClean="0">
                <a:solidFill>
                  <a:srgbClr val="7F7F7F"/>
                </a:solidFill>
              </a:rPr>
              <a:t>Allez les filles !</a:t>
            </a:r>
            <a:r>
              <a:rPr lang="fr-FR" sz="1000" dirty="0" smtClean="0">
                <a:solidFill>
                  <a:srgbClr val="7F7F7F"/>
                </a:solidFill>
              </a:rPr>
              <a:t>, Paris, Seuil.</a:t>
            </a:r>
          </a:p>
          <a:p>
            <a:pPr algn="l">
              <a:spcAft>
                <a:spcPts val="600"/>
              </a:spcAft>
            </a:pPr>
            <a:r>
              <a:rPr lang="fr-FR" sz="1000" cap="small" dirty="0" err="1" smtClean="0">
                <a:solidFill>
                  <a:srgbClr val="7F7F7F"/>
                </a:solidFill>
              </a:rPr>
              <a:t>Cayouette-Remblière</a:t>
            </a:r>
            <a:r>
              <a:rPr lang="fr-FR" sz="1000" cap="small" dirty="0" smtClean="0">
                <a:solidFill>
                  <a:srgbClr val="7F7F7F"/>
                </a:solidFill>
              </a:rPr>
              <a:t> J.</a:t>
            </a:r>
            <a:r>
              <a:rPr lang="fr-FR" sz="1000" dirty="0" smtClean="0">
                <a:solidFill>
                  <a:srgbClr val="7F7F7F"/>
                </a:solidFill>
              </a:rPr>
              <a:t>, 2016, </a:t>
            </a:r>
            <a:r>
              <a:rPr lang="fr-FR" sz="1000" i="1" dirty="0" smtClean="0">
                <a:solidFill>
                  <a:srgbClr val="7F7F7F"/>
                </a:solidFill>
              </a:rPr>
              <a:t>L’École qui classe. 530 élèves du primaire au bac</a:t>
            </a:r>
            <a:r>
              <a:rPr lang="fr-FR" sz="1000" dirty="0" smtClean="0">
                <a:solidFill>
                  <a:srgbClr val="7F7F7F"/>
                </a:solidFill>
              </a:rPr>
              <a:t>, Paris, Presses Universitaires de France.</a:t>
            </a:r>
          </a:p>
          <a:p>
            <a:pPr algn="l">
              <a:spcAft>
                <a:spcPts val="600"/>
              </a:spcAft>
            </a:pPr>
            <a:r>
              <a:rPr lang="fr-FR" sz="1000" cap="small" dirty="0" smtClean="0">
                <a:solidFill>
                  <a:srgbClr val="7F7F7F"/>
                </a:solidFill>
              </a:rPr>
              <a:t>Delay C.</a:t>
            </a:r>
            <a:r>
              <a:rPr lang="fr-FR" sz="1000" dirty="0" smtClean="0">
                <a:solidFill>
                  <a:srgbClr val="7F7F7F"/>
                </a:solidFill>
              </a:rPr>
              <a:t>, 2011, </a:t>
            </a:r>
            <a:r>
              <a:rPr lang="fr-FR" sz="1000" i="1" dirty="0" smtClean="0">
                <a:solidFill>
                  <a:srgbClr val="7F7F7F"/>
                </a:solidFill>
              </a:rPr>
              <a:t>Les classes populaires à l’école - La rencontre ambivalente entre deux cultures à la légitimité inégale</a:t>
            </a:r>
            <a:r>
              <a:rPr lang="fr-FR" sz="1000" dirty="0" smtClean="0">
                <a:solidFill>
                  <a:srgbClr val="7F7F7F"/>
                </a:solidFill>
              </a:rPr>
              <a:t>, PU de Rennes.</a:t>
            </a:r>
          </a:p>
          <a:p>
            <a:pPr algn="l">
              <a:spcAft>
                <a:spcPts val="600"/>
              </a:spcAft>
            </a:pPr>
            <a:r>
              <a:rPr lang="fr-FR" sz="1000" cap="small" dirty="0" err="1" smtClean="0">
                <a:solidFill>
                  <a:srgbClr val="7F7F7F"/>
                </a:solidFill>
              </a:rPr>
              <a:t>Duru-Bellat</a:t>
            </a:r>
            <a:r>
              <a:rPr lang="fr-FR" sz="1000" cap="small" dirty="0" smtClean="0">
                <a:solidFill>
                  <a:srgbClr val="7F7F7F"/>
                </a:solidFill>
              </a:rPr>
              <a:t> M., Van </a:t>
            </a:r>
            <a:r>
              <a:rPr lang="fr-FR" sz="1000" cap="small" dirty="0" err="1" smtClean="0">
                <a:solidFill>
                  <a:srgbClr val="7F7F7F"/>
                </a:solidFill>
              </a:rPr>
              <a:t>Zanten</a:t>
            </a:r>
            <a:r>
              <a:rPr lang="fr-FR" sz="1000" cap="small" dirty="0" smtClean="0">
                <a:solidFill>
                  <a:srgbClr val="7F7F7F"/>
                </a:solidFill>
              </a:rPr>
              <a:t> A.</a:t>
            </a:r>
            <a:r>
              <a:rPr lang="fr-FR" sz="1000" dirty="0" smtClean="0">
                <a:solidFill>
                  <a:srgbClr val="7F7F7F"/>
                </a:solidFill>
              </a:rPr>
              <a:t>, 2012, </a:t>
            </a:r>
            <a:r>
              <a:rPr lang="fr-FR" sz="1000" i="1" dirty="0" smtClean="0">
                <a:solidFill>
                  <a:srgbClr val="7F7F7F"/>
                </a:solidFill>
              </a:rPr>
              <a:t>Sociologie de l’école</a:t>
            </a:r>
            <a:r>
              <a:rPr lang="fr-FR" sz="1000" dirty="0" smtClean="0">
                <a:solidFill>
                  <a:srgbClr val="7F7F7F"/>
                </a:solidFill>
              </a:rPr>
              <a:t>, [2000] 4</a:t>
            </a:r>
            <a:r>
              <a:rPr lang="fr-FR" sz="1000" baseline="30000" dirty="0" smtClean="0">
                <a:solidFill>
                  <a:srgbClr val="7F7F7F"/>
                </a:solidFill>
              </a:rPr>
              <a:t>e</a:t>
            </a:r>
            <a:r>
              <a:rPr lang="fr-FR" sz="1000" dirty="0" smtClean="0">
                <a:solidFill>
                  <a:srgbClr val="7F7F7F"/>
                </a:solidFill>
              </a:rPr>
              <a:t> édition, Paris, Armand Colin.</a:t>
            </a:r>
          </a:p>
          <a:p>
            <a:pPr algn="l">
              <a:spcAft>
                <a:spcPts val="600"/>
              </a:spcAft>
            </a:pPr>
            <a:r>
              <a:rPr lang="fr-FR" sz="1000" cap="small" dirty="0" err="1" smtClean="0">
                <a:solidFill>
                  <a:srgbClr val="7F7F7F"/>
                </a:solidFill>
              </a:rPr>
              <a:t>Lorcerie</a:t>
            </a:r>
            <a:r>
              <a:rPr lang="fr-FR" sz="1000" cap="small" dirty="0" smtClean="0">
                <a:solidFill>
                  <a:srgbClr val="7F7F7F"/>
                </a:solidFill>
              </a:rPr>
              <a:t>, F.</a:t>
            </a:r>
            <a:r>
              <a:rPr lang="fr-FR" sz="1000" dirty="0" smtClean="0">
                <a:solidFill>
                  <a:srgbClr val="7F7F7F"/>
                </a:solidFill>
              </a:rPr>
              <a:t> (</a:t>
            </a:r>
            <a:r>
              <a:rPr lang="fr-FR" sz="1000" dirty="0" err="1" smtClean="0">
                <a:solidFill>
                  <a:srgbClr val="7F7F7F"/>
                </a:solidFill>
              </a:rPr>
              <a:t>dir</a:t>
            </a:r>
            <a:r>
              <a:rPr lang="fr-FR" sz="1000" dirty="0" smtClean="0">
                <a:solidFill>
                  <a:srgbClr val="7F7F7F"/>
                </a:solidFill>
              </a:rPr>
              <a:t>.), 2003, </a:t>
            </a:r>
            <a:r>
              <a:rPr lang="fr-FR" sz="1000" i="1" dirty="0" smtClean="0">
                <a:solidFill>
                  <a:srgbClr val="7F7F7F"/>
                </a:solidFill>
              </a:rPr>
              <a:t>L’école et le défi ethnique</a:t>
            </a:r>
            <a:r>
              <a:rPr lang="fr-FR" sz="1000" dirty="0" smtClean="0">
                <a:solidFill>
                  <a:srgbClr val="7F7F7F"/>
                </a:solidFill>
              </a:rPr>
              <a:t>, Paris, INRP/ESF.</a:t>
            </a:r>
          </a:p>
          <a:p>
            <a:pPr algn="l">
              <a:spcAft>
                <a:spcPts val="600"/>
              </a:spcAft>
            </a:pPr>
            <a:r>
              <a:rPr lang="fr-FR" sz="1000" cap="small" dirty="0" err="1" smtClean="0">
                <a:solidFill>
                  <a:srgbClr val="7F7F7F"/>
                </a:solidFill>
              </a:rPr>
              <a:t>Marry</a:t>
            </a:r>
            <a:r>
              <a:rPr lang="fr-FR" sz="1000" cap="small" dirty="0" smtClean="0">
                <a:solidFill>
                  <a:srgbClr val="7F7F7F"/>
                </a:solidFill>
              </a:rPr>
              <a:t> C.</a:t>
            </a:r>
            <a:r>
              <a:rPr lang="fr-FR" sz="1000" dirty="0" smtClean="0">
                <a:solidFill>
                  <a:srgbClr val="7F7F7F"/>
                </a:solidFill>
              </a:rPr>
              <a:t>, 2000, « Filles et garçons à l’école », dans </a:t>
            </a:r>
            <a:r>
              <a:rPr lang="fr-FR" sz="1000" cap="small" dirty="0" smtClean="0">
                <a:solidFill>
                  <a:srgbClr val="7F7F7F"/>
                </a:solidFill>
              </a:rPr>
              <a:t>Van </a:t>
            </a:r>
            <a:r>
              <a:rPr lang="fr-FR" sz="1000" cap="small" dirty="0" err="1" smtClean="0">
                <a:solidFill>
                  <a:srgbClr val="7F7F7F"/>
                </a:solidFill>
              </a:rPr>
              <a:t>Zanten</a:t>
            </a:r>
            <a:r>
              <a:rPr lang="fr-FR" sz="1000" cap="small" dirty="0" smtClean="0">
                <a:solidFill>
                  <a:srgbClr val="7F7F7F"/>
                </a:solidFill>
              </a:rPr>
              <a:t> A.</a:t>
            </a:r>
            <a:r>
              <a:rPr lang="fr-FR" sz="1000" dirty="0" smtClean="0">
                <a:solidFill>
                  <a:srgbClr val="7F7F7F"/>
                </a:solidFill>
              </a:rPr>
              <a:t> (</a:t>
            </a:r>
            <a:r>
              <a:rPr lang="fr-FR" sz="1000" dirty="0" err="1" smtClean="0">
                <a:solidFill>
                  <a:srgbClr val="7F7F7F"/>
                </a:solidFill>
              </a:rPr>
              <a:t>dir</a:t>
            </a:r>
            <a:r>
              <a:rPr lang="fr-FR" sz="1000" dirty="0" smtClean="0">
                <a:solidFill>
                  <a:srgbClr val="7F7F7F"/>
                </a:solidFill>
              </a:rPr>
              <a:t>.), </a:t>
            </a:r>
            <a:r>
              <a:rPr lang="fr-FR" sz="1000" i="1" dirty="0" smtClean="0">
                <a:solidFill>
                  <a:srgbClr val="7F7F7F"/>
                </a:solidFill>
              </a:rPr>
              <a:t>L’école, l’état des savoirs</a:t>
            </a:r>
            <a:r>
              <a:rPr lang="fr-FR" sz="1000" dirty="0" smtClean="0">
                <a:solidFill>
                  <a:srgbClr val="7F7F7F"/>
                </a:solidFill>
              </a:rPr>
              <a:t>, Paris, La Découverte.</a:t>
            </a:r>
          </a:p>
          <a:p>
            <a:pPr algn="l">
              <a:spcAft>
                <a:spcPts val="600"/>
              </a:spcAft>
            </a:pPr>
            <a:r>
              <a:rPr lang="fr-FR" sz="1000" cap="small" dirty="0" err="1" smtClean="0">
                <a:solidFill>
                  <a:srgbClr val="7F7F7F"/>
                </a:solidFill>
              </a:rPr>
              <a:t>Payet</a:t>
            </a:r>
            <a:r>
              <a:rPr lang="fr-FR" sz="1000" cap="small" dirty="0" smtClean="0">
                <a:solidFill>
                  <a:srgbClr val="7F7F7F"/>
                </a:solidFill>
              </a:rPr>
              <a:t> J.-P.</a:t>
            </a:r>
            <a:r>
              <a:rPr lang="fr-FR" sz="1000" dirty="0" smtClean="0">
                <a:solidFill>
                  <a:srgbClr val="7F7F7F"/>
                </a:solidFill>
              </a:rPr>
              <a:t>, 1995, </a:t>
            </a:r>
            <a:r>
              <a:rPr lang="fr-FR" sz="1000" i="1" dirty="0" smtClean="0">
                <a:solidFill>
                  <a:srgbClr val="7F7F7F"/>
                </a:solidFill>
              </a:rPr>
              <a:t>Collèges de banlieues. Ethnographie d’un monde scolaire</a:t>
            </a:r>
            <a:r>
              <a:rPr lang="fr-FR" sz="1000" dirty="0" smtClean="0">
                <a:solidFill>
                  <a:srgbClr val="7F7F7F"/>
                </a:solidFill>
              </a:rPr>
              <a:t>, Paris, Méridiens </a:t>
            </a:r>
            <a:r>
              <a:rPr lang="fr-FR" sz="1000" dirty="0" err="1" smtClean="0">
                <a:solidFill>
                  <a:srgbClr val="7F7F7F"/>
                </a:solidFill>
              </a:rPr>
              <a:t>Klincksieck</a:t>
            </a:r>
            <a:r>
              <a:rPr lang="fr-FR" sz="1000" dirty="0" smtClean="0">
                <a:solidFill>
                  <a:srgbClr val="7F7F7F"/>
                </a:solidFill>
              </a:rPr>
              <a:t>.</a:t>
            </a:r>
            <a:endParaRPr lang="fr-FR" sz="1000" cap="small" dirty="0" smtClean="0">
              <a:solidFill>
                <a:srgbClr val="7F7F7F"/>
              </a:solidFill>
            </a:endParaRPr>
          </a:p>
          <a:p>
            <a:pPr algn="l">
              <a:spcAft>
                <a:spcPts val="600"/>
              </a:spcAft>
            </a:pPr>
            <a:r>
              <a:rPr lang="fr-FR" sz="1000" cap="small" dirty="0" err="1" smtClean="0">
                <a:solidFill>
                  <a:srgbClr val="7F7F7F"/>
                </a:solidFill>
              </a:rPr>
              <a:t>Thin</a:t>
            </a:r>
            <a:r>
              <a:rPr lang="fr-FR" sz="1000" cap="small" dirty="0" smtClean="0">
                <a:solidFill>
                  <a:srgbClr val="7F7F7F"/>
                </a:solidFill>
              </a:rPr>
              <a:t> D.</a:t>
            </a:r>
            <a:r>
              <a:rPr lang="fr-FR" sz="1000" dirty="0" smtClean="0">
                <a:solidFill>
                  <a:srgbClr val="7F7F7F"/>
                </a:solidFill>
              </a:rPr>
              <a:t>, 1998, </a:t>
            </a:r>
            <a:r>
              <a:rPr lang="fr-FR" sz="1000" i="1" dirty="0" smtClean="0">
                <a:solidFill>
                  <a:srgbClr val="7F7F7F"/>
                </a:solidFill>
              </a:rPr>
              <a:t>Quartier populaires - l’école et les familles</a:t>
            </a:r>
            <a:r>
              <a:rPr lang="fr-FR" sz="1000" dirty="0" smtClean="0">
                <a:solidFill>
                  <a:srgbClr val="7F7F7F"/>
                </a:solidFill>
              </a:rPr>
              <a:t>, Presses Universitaires de Lyon.</a:t>
            </a:r>
          </a:p>
          <a:p>
            <a:pPr algn="l">
              <a:spcAft>
                <a:spcPts val="600"/>
              </a:spcAft>
            </a:pPr>
            <a:r>
              <a:rPr lang="fr-FR" sz="1000" cap="small" dirty="0" err="1" smtClean="0">
                <a:solidFill>
                  <a:srgbClr val="7F7F7F"/>
                </a:solidFill>
              </a:rPr>
              <a:t>Thin</a:t>
            </a:r>
            <a:r>
              <a:rPr lang="fr-FR" sz="1000" cap="small" dirty="0" smtClean="0">
                <a:solidFill>
                  <a:srgbClr val="7F7F7F"/>
                </a:solidFill>
              </a:rPr>
              <a:t> D., Millet M.</a:t>
            </a:r>
            <a:r>
              <a:rPr lang="fr-FR" sz="1000" dirty="0" smtClean="0">
                <a:solidFill>
                  <a:srgbClr val="7F7F7F"/>
                </a:solidFill>
              </a:rPr>
              <a:t>, 2005, </a:t>
            </a:r>
            <a:r>
              <a:rPr lang="fr-FR" sz="1000" i="1" dirty="0" smtClean="0">
                <a:solidFill>
                  <a:srgbClr val="7F7F7F"/>
                </a:solidFill>
              </a:rPr>
              <a:t>Ruptures scolaires. L’école à l’épreuve de la question sociale</a:t>
            </a:r>
            <a:r>
              <a:rPr lang="fr-FR" sz="1000" dirty="0" smtClean="0">
                <a:solidFill>
                  <a:srgbClr val="7F7F7F"/>
                </a:solidFill>
              </a:rPr>
              <a:t>, Paris, Presses Universitaires de France.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29421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733682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accent6">
                      <a:lumMod val="60000"/>
                      <a:lumOff val="40000"/>
                    </a:schemeClr>
                  </a:solidFill>
                </a:rPr>
                <a:t>“What is Taught”: Science in </a:t>
              </a:r>
              <a:r>
                <a:rPr lang="en-US" sz="1050" b="1" dirty="0" smtClean="0">
                  <a:solidFill>
                    <a:schemeClr val="accent6">
                      <a:lumMod val="60000"/>
                      <a:lumOff val="40000"/>
                    </a:schemeClr>
                  </a:solidFill>
                </a:rPr>
                <a:t>Formal </a:t>
              </a:r>
              <a:r>
                <a:rPr lang="en-US" sz="1050" b="1" dirty="0">
                  <a:solidFill>
                    <a:schemeClr val="accent6">
                      <a:lumMod val="60000"/>
                      <a:lumOff val="40000"/>
                    </a:schemeClr>
                  </a:solidFill>
                </a:rPr>
                <a:t>and </a:t>
              </a:r>
              <a:r>
                <a:rPr lang="en-US" sz="1050" b="1" dirty="0" smtClean="0">
                  <a:solidFill>
                    <a:schemeClr val="accent6">
                      <a:lumMod val="60000"/>
                      <a:lumOff val="40000"/>
                    </a:schemeClr>
                  </a:solidFill>
                </a:rPr>
                <a:t>Hidden Curriculum</a:t>
              </a:r>
            </a:p>
            <a:p>
              <a:pPr algn="ctr"/>
              <a:endParaRPr lang="en-US" sz="1050" dirty="0" smtClean="0"/>
            </a:p>
            <a:p>
              <a:pPr algn="ctr"/>
              <a:r>
                <a:rPr lang="en-US" sz="1050" b="1" dirty="0" smtClean="0">
                  <a:solidFill>
                    <a:schemeClr val="bg1"/>
                  </a:solidFill>
                </a:rPr>
                <a:t>Cultural Gaps and Educational Inequalities in Relationships to Science</a:t>
              </a:r>
              <a:endParaRPr lang="en-US" sz="1050" b="1" dirty="0">
                <a:solidFill>
                  <a:schemeClr val="bg1"/>
                </a:solidFill>
              </a:endParaRPr>
            </a:p>
            <a:p>
              <a:pPr algn="ctr"/>
              <a:endParaRPr lang="en-US" sz="1050" dirty="0">
                <a:solidFill>
                  <a:schemeClr val="bg1"/>
                </a:solidFill>
              </a:endParaRPr>
            </a:p>
            <a:p>
              <a:pPr algn="ctr"/>
              <a:endParaRPr lang="en-US" sz="1050"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485803" y="1"/>
            <a:ext cx="7572130" cy="400110"/>
          </a:xfrm>
          <a:prstGeom prst="rect">
            <a:avLst/>
          </a:prstGeom>
        </p:spPr>
        <p:txBody>
          <a:bodyPr wrap="none">
            <a:spAutoFit/>
          </a:bodyPr>
          <a:lstStyle/>
          <a:p>
            <a:pPr algn="ctr"/>
            <a:r>
              <a:rPr lang="en-US" sz="2000" b="1" dirty="0" smtClean="0">
                <a:solidFill>
                  <a:srgbClr val="E46C0A"/>
                </a:solidFill>
              </a:rPr>
              <a:t>Cultural Gaps and Educational Inequalities in Relationships to Science</a:t>
            </a:r>
            <a:endParaRPr lang="en-US" sz="2000" dirty="0" smtClean="0">
              <a:solidFill>
                <a:srgbClr val="E46C0A"/>
              </a:solidFill>
            </a:endParaRPr>
          </a:p>
        </p:txBody>
      </p:sp>
      <p:sp>
        <p:nvSpPr>
          <p:cNvPr id="9" name="ZoneTexte 8"/>
          <p:cNvSpPr txBox="1"/>
          <p:nvPr/>
        </p:nvSpPr>
        <p:spPr>
          <a:xfrm>
            <a:off x="635000" y="855133"/>
            <a:ext cx="184666" cy="369332"/>
          </a:xfrm>
          <a:prstGeom prst="rect">
            <a:avLst/>
          </a:prstGeom>
          <a:noFill/>
        </p:spPr>
        <p:txBody>
          <a:bodyPr wrap="none" rtlCol="0">
            <a:spAutoFit/>
          </a:bodyPr>
          <a:lstStyle/>
          <a:p>
            <a:endParaRPr lang="fr-FR"/>
          </a:p>
        </p:txBody>
      </p:sp>
      <p:sp>
        <p:nvSpPr>
          <p:cNvPr id="3" name="ZoneTexte 2"/>
          <p:cNvSpPr txBox="1"/>
          <p:nvPr/>
        </p:nvSpPr>
        <p:spPr>
          <a:xfrm>
            <a:off x="381000" y="584201"/>
            <a:ext cx="7230533" cy="6801860"/>
          </a:xfrm>
          <a:prstGeom prst="rect">
            <a:avLst/>
          </a:prstGeom>
          <a:noFill/>
        </p:spPr>
        <p:txBody>
          <a:bodyPr wrap="square" rtlCol="0">
            <a:spAutoFit/>
          </a:bodyPr>
          <a:lstStyle/>
          <a:p>
            <a:r>
              <a:rPr lang="en-US" sz="1600" b="1" dirty="0" smtClean="0">
                <a:solidFill>
                  <a:srgbClr val="31859C"/>
                </a:solidFill>
              </a:rPr>
              <a:t>Identifying working-class boys as “manual workers” rather than as scientists</a:t>
            </a:r>
          </a:p>
          <a:p>
            <a:endParaRPr lang="en-US" sz="1400" b="1" dirty="0" smtClean="0"/>
          </a:p>
          <a:p>
            <a:r>
              <a:rPr lang="en-US" sz="1400" dirty="0" smtClean="0"/>
              <a:t>Many boys use tools and renovate/do mechanical work  at home with fathers, uncles, brothers… as a part of their masculine socialization.</a:t>
            </a:r>
          </a:p>
          <a:p>
            <a:r>
              <a:rPr lang="en-US" sz="1400" dirty="0" smtClean="0"/>
              <a:t>Science workshop on robotics use familiar tools and know-how; “handyman” boys do well during these sessions, and link it with their home activities and careers aspirations as mechanical or construction workers (their fathers’ jobs). Teachers identify them as good “technicians” as well.</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These boys’ familiarity with tools and techniques used during the workshops becomes a limitation: their focus on the final result – which teachers do not consider the main objective – prevent them from acquiring new scientific knowledge or skills that would be academically valued.</a:t>
            </a:r>
          </a:p>
          <a:p>
            <a:endParaRPr lang="en-US" sz="1400" dirty="0" smtClean="0"/>
          </a:p>
          <a:p>
            <a:endParaRPr lang="en-US" sz="1400" dirty="0" smtClean="0"/>
          </a:p>
          <a:p>
            <a:r>
              <a:rPr lang="en-US" sz="1400" dirty="0" smtClean="0"/>
              <a:t>	</a:t>
            </a:r>
          </a:p>
          <a:p>
            <a:endParaRPr lang="en-US" sz="1400" dirty="0"/>
          </a:p>
        </p:txBody>
      </p:sp>
      <p:sp>
        <p:nvSpPr>
          <p:cNvPr id="8" name="ZoneTexte 7"/>
          <p:cNvSpPr txBox="1"/>
          <p:nvPr/>
        </p:nvSpPr>
        <p:spPr>
          <a:xfrm>
            <a:off x="635000" y="2362200"/>
            <a:ext cx="2956766" cy="3046987"/>
          </a:xfrm>
          <a:prstGeom prst="rect">
            <a:avLst/>
          </a:prstGeom>
          <a:solidFill>
            <a:schemeClr val="bg1"/>
          </a:solidFill>
        </p:spPr>
        <p:txBody>
          <a:bodyPr wrap="square" rtlCol="0">
            <a:spAutoFit/>
          </a:bodyPr>
          <a:lstStyle/>
          <a:p>
            <a:r>
              <a:rPr lang="en-US" sz="1200" dirty="0" smtClean="0"/>
              <a:t>After asking, worried, if the session is going to be “difficult”, </a:t>
            </a:r>
            <a:r>
              <a:rPr lang="en-US" sz="1200" dirty="0" err="1" smtClean="0"/>
              <a:t>Rayan</a:t>
            </a:r>
            <a:r>
              <a:rPr lang="en-US" sz="1200" dirty="0" smtClean="0"/>
              <a:t> is reassured when I explained that he will just have to use the soldering irons carefully: </a:t>
            </a:r>
            <a:r>
              <a:rPr lang="en-US" sz="1200" b="1" dirty="0" smtClean="0"/>
              <a:t>“that’s fine, I’m a technician”.</a:t>
            </a:r>
          </a:p>
          <a:p>
            <a:endParaRPr lang="en-US" sz="1200" dirty="0" smtClean="0"/>
          </a:p>
          <a:p>
            <a:r>
              <a:rPr lang="en-US" sz="1200" b="1" dirty="0" err="1" smtClean="0"/>
              <a:t>Célestin</a:t>
            </a:r>
            <a:r>
              <a:rPr lang="en-US" sz="1200" dirty="0" smtClean="0"/>
              <a:t>: I like It when we make the elevator model… because… </a:t>
            </a:r>
            <a:r>
              <a:rPr lang="en-US" sz="1200" b="1" dirty="0" smtClean="0"/>
              <a:t>maybe if I want to become and electrical or mechanical worker</a:t>
            </a:r>
            <a:r>
              <a:rPr lang="en-US" sz="1200" dirty="0" smtClean="0"/>
              <a:t>, it would be nice to learn how to make elevators in order to fix them.</a:t>
            </a:r>
          </a:p>
          <a:p>
            <a:endParaRPr lang="en-US" sz="1200" b="1" dirty="0" smtClean="0"/>
          </a:p>
          <a:p>
            <a:r>
              <a:rPr lang="en-US" sz="1200" b="1" dirty="0" smtClean="0"/>
              <a:t>Wilson</a:t>
            </a:r>
            <a:r>
              <a:rPr lang="en-US" sz="1200" dirty="0" smtClean="0"/>
              <a:t>: if later we want to be… for instance </a:t>
            </a:r>
            <a:r>
              <a:rPr lang="en-US" sz="1200" b="1" dirty="0" smtClean="0"/>
              <a:t>if we want to work in a garage</a:t>
            </a:r>
            <a:r>
              <a:rPr lang="en-US" sz="1200" dirty="0" smtClean="0"/>
              <a:t>, we’ll have a little study of it, so that’s interesting.</a:t>
            </a:r>
          </a:p>
          <a:p>
            <a:endParaRPr lang="fr-FR" sz="1200" dirty="0"/>
          </a:p>
        </p:txBody>
      </p:sp>
      <p:sp>
        <p:nvSpPr>
          <p:cNvPr id="14" name="ZoneTexte 13"/>
          <p:cNvSpPr txBox="1"/>
          <p:nvPr/>
        </p:nvSpPr>
        <p:spPr>
          <a:xfrm>
            <a:off x="3835400" y="2362200"/>
            <a:ext cx="3670299" cy="3046987"/>
          </a:xfrm>
          <a:prstGeom prst="rect">
            <a:avLst/>
          </a:prstGeom>
          <a:noFill/>
          <a:ln>
            <a:solidFill>
              <a:schemeClr val="bg1">
                <a:lumMod val="65000"/>
              </a:schemeClr>
            </a:solidFill>
          </a:ln>
        </p:spPr>
        <p:txBody>
          <a:bodyPr wrap="square" rtlCol="0">
            <a:spAutoFit/>
          </a:bodyPr>
          <a:lstStyle/>
          <a:p>
            <a:r>
              <a:rPr lang="fr-FR" sz="1200" dirty="0" smtClean="0"/>
              <a:t>Après m’avoir demandé, inquiet, si la séance allait être difficile, </a:t>
            </a:r>
            <a:r>
              <a:rPr lang="fr-FR" sz="1200" b="1" dirty="0" err="1" smtClean="0"/>
              <a:t>Rayan</a:t>
            </a:r>
            <a:r>
              <a:rPr lang="fr-FR" sz="1200" b="1" dirty="0" smtClean="0"/>
              <a:t> </a:t>
            </a:r>
            <a:r>
              <a:rPr lang="fr-FR" sz="1200" dirty="0" smtClean="0"/>
              <a:t>est rassuré quand je lui dit qu’il va juste faire attention en manipulant les fers à soude. </a:t>
            </a:r>
            <a:r>
              <a:rPr lang="fr-FR" sz="1200" dirty="0" err="1" smtClean="0"/>
              <a:t>Rayan</a:t>
            </a:r>
            <a:r>
              <a:rPr lang="fr-FR" sz="1200" dirty="0" smtClean="0"/>
              <a:t> me dit alors qu’il est bon pour bricoler : « ça va, je suis un technicien ».</a:t>
            </a:r>
          </a:p>
          <a:p>
            <a:endParaRPr lang="fr-FR" sz="1200" dirty="0" smtClean="0"/>
          </a:p>
          <a:p>
            <a:r>
              <a:rPr lang="fr-FR" sz="1200" b="1" dirty="0" smtClean="0"/>
              <a:t>Célestin</a:t>
            </a:r>
            <a:r>
              <a:rPr lang="fr-FR" sz="1200" dirty="0" smtClean="0"/>
              <a:t> : j’aime bien quand on fait la maquette d’ascenseur… parce que… peut-être que si j’aimerais faire électricien ou mécanicien, bah ça serait bien que j’apprenne comment on fait des ascenseurs, pour pouvoir les réparer…</a:t>
            </a:r>
          </a:p>
          <a:p>
            <a:endParaRPr lang="fr-FR" sz="1200" dirty="0" smtClean="0"/>
          </a:p>
          <a:p>
            <a:r>
              <a:rPr lang="fr-FR" sz="1200" b="1" dirty="0" smtClean="0"/>
              <a:t>Wilson</a:t>
            </a:r>
            <a:r>
              <a:rPr lang="fr-FR" sz="1200" dirty="0" smtClean="0"/>
              <a:t> : si plus tard on veut faire un métier, si par exemple on veut… dans les garages, et tout ça, bah on a une p’tite étude sur ça… et après c’est intéressant…</a:t>
            </a:r>
          </a:p>
          <a:p>
            <a:endParaRPr lang="fr-FR" sz="1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5138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er 3"/>
          <p:cNvGrpSpPr/>
          <p:nvPr/>
        </p:nvGrpSpPr>
        <p:grpSpPr>
          <a:xfrm>
            <a:off x="8057933" y="1"/>
            <a:ext cx="1086070" cy="6858000"/>
            <a:chOff x="7988202" y="-76976"/>
            <a:chExt cx="1155798" cy="7380678"/>
          </a:xfrm>
        </p:grpSpPr>
        <p:sp>
          <p:nvSpPr>
            <p:cNvPr id="5" name="ZoneTexte 4"/>
            <p:cNvSpPr txBox="1"/>
            <p:nvPr/>
          </p:nvSpPr>
          <p:spPr>
            <a:xfrm>
              <a:off x="7988202" y="-76976"/>
              <a:ext cx="1155797" cy="733682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accent6">
                      <a:lumMod val="60000"/>
                      <a:lumOff val="40000"/>
                    </a:schemeClr>
                  </a:solidFill>
                </a:rPr>
                <a:t>“What is Taught”: Science in </a:t>
              </a:r>
              <a:r>
                <a:rPr lang="en-US" sz="1050" b="1" dirty="0" smtClean="0">
                  <a:solidFill>
                    <a:schemeClr val="accent6">
                      <a:lumMod val="60000"/>
                      <a:lumOff val="40000"/>
                    </a:schemeClr>
                  </a:solidFill>
                </a:rPr>
                <a:t>Formal </a:t>
              </a:r>
              <a:r>
                <a:rPr lang="en-US" sz="1050" b="1" dirty="0">
                  <a:solidFill>
                    <a:schemeClr val="accent6">
                      <a:lumMod val="60000"/>
                      <a:lumOff val="40000"/>
                    </a:schemeClr>
                  </a:solidFill>
                </a:rPr>
                <a:t>and </a:t>
              </a:r>
              <a:r>
                <a:rPr lang="en-US" sz="1050" b="1" dirty="0" smtClean="0">
                  <a:solidFill>
                    <a:schemeClr val="accent6">
                      <a:lumMod val="60000"/>
                      <a:lumOff val="40000"/>
                    </a:schemeClr>
                  </a:solidFill>
                </a:rPr>
                <a:t>Hidden Curriculum</a:t>
              </a:r>
            </a:p>
            <a:p>
              <a:pPr algn="ctr"/>
              <a:endParaRPr lang="en-US" sz="1050" dirty="0" smtClean="0"/>
            </a:p>
            <a:p>
              <a:pPr algn="ctr"/>
              <a:r>
                <a:rPr lang="en-US" sz="1050" b="1" dirty="0" smtClean="0">
                  <a:solidFill>
                    <a:schemeClr val="bg1"/>
                  </a:solidFill>
                </a:rPr>
                <a:t>Cultural Gaps and Educational Inequalities in Relationships to Science</a:t>
              </a:r>
              <a:endParaRPr lang="en-US" sz="1050" b="1" dirty="0">
                <a:solidFill>
                  <a:schemeClr val="bg1"/>
                </a:solidFill>
              </a:endParaRPr>
            </a:p>
            <a:p>
              <a:pPr algn="ctr"/>
              <a:endParaRPr lang="en-US" sz="1050" dirty="0">
                <a:solidFill>
                  <a:schemeClr val="bg1"/>
                </a:solidFill>
              </a:endParaRPr>
            </a:p>
            <a:p>
              <a:pPr algn="ctr"/>
              <a:endParaRPr lang="en-US" sz="1050"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485803" y="1"/>
            <a:ext cx="7572130" cy="400110"/>
          </a:xfrm>
          <a:prstGeom prst="rect">
            <a:avLst/>
          </a:prstGeom>
        </p:spPr>
        <p:txBody>
          <a:bodyPr wrap="none">
            <a:spAutoFit/>
          </a:bodyPr>
          <a:lstStyle/>
          <a:p>
            <a:pPr algn="ctr"/>
            <a:r>
              <a:rPr lang="en-US" sz="2000" b="1" dirty="0" smtClean="0">
                <a:solidFill>
                  <a:srgbClr val="E46C0A"/>
                </a:solidFill>
              </a:rPr>
              <a:t>Cultural Gaps and Educational Inequalities in Relationships to Science</a:t>
            </a:r>
            <a:endParaRPr lang="en-US" sz="2000" dirty="0" smtClean="0">
              <a:solidFill>
                <a:srgbClr val="E46C0A"/>
              </a:solidFill>
            </a:endParaRPr>
          </a:p>
        </p:txBody>
      </p:sp>
      <p:sp>
        <p:nvSpPr>
          <p:cNvPr id="9" name="ZoneTexte 8"/>
          <p:cNvSpPr txBox="1"/>
          <p:nvPr/>
        </p:nvSpPr>
        <p:spPr>
          <a:xfrm>
            <a:off x="635000" y="855133"/>
            <a:ext cx="184666" cy="369332"/>
          </a:xfrm>
          <a:prstGeom prst="rect">
            <a:avLst/>
          </a:prstGeom>
          <a:noFill/>
        </p:spPr>
        <p:txBody>
          <a:bodyPr wrap="none" rtlCol="0">
            <a:spAutoFit/>
          </a:bodyPr>
          <a:lstStyle/>
          <a:p>
            <a:endParaRPr lang="fr-FR"/>
          </a:p>
        </p:txBody>
      </p:sp>
      <p:sp>
        <p:nvSpPr>
          <p:cNvPr id="15" name="ZoneTexte 14"/>
          <p:cNvSpPr txBox="1"/>
          <p:nvPr/>
        </p:nvSpPr>
        <p:spPr>
          <a:xfrm>
            <a:off x="304801" y="495300"/>
            <a:ext cx="7556499" cy="2062103"/>
          </a:xfrm>
          <a:prstGeom prst="rect">
            <a:avLst/>
          </a:prstGeom>
          <a:noFill/>
        </p:spPr>
        <p:txBody>
          <a:bodyPr wrap="square" rtlCol="0">
            <a:spAutoFit/>
          </a:bodyPr>
          <a:lstStyle/>
          <a:p>
            <a:r>
              <a:rPr lang="en-US" sz="1600" b="1" dirty="0" smtClean="0">
                <a:solidFill>
                  <a:schemeClr val="accent5">
                    <a:lumMod val="75000"/>
                  </a:schemeClr>
                </a:solidFill>
              </a:rPr>
              <a:t>Girls and Science: “un-natural” scientific aspirations</a:t>
            </a:r>
          </a:p>
          <a:p>
            <a:endParaRPr lang="en-US" sz="1400" b="1" dirty="0" smtClean="0"/>
          </a:p>
          <a:p>
            <a:r>
              <a:rPr lang="en-US" sz="1400" dirty="0" smtClean="0"/>
              <a:t>Working-class girls can more easily be top students, but it doesn’t come without a price. The stigma of being a “nerd” or a “</a:t>
            </a:r>
            <a:r>
              <a:rPr lang="en-US" sz="1400" dirty="0" err="1" smtClean="0"/>
              <a:t>boffin</a:t>
            </a:r>
            <a:r>
              <a:rPr lang="en-US" sz="1400" dirty="0" smtClean="0"/>
              <a:t>” weights on those who do too well; it is not always compatible with what peers or families value.</a:t>
            </a:r>
            <a:br>
              <a:rPr lang="en-US" sz="1400" dirty="0" smtClean="0"/>
            </a:br>
            <a:r>
              <a:rPr lang="en-US" sz="1400" dirty="0" smtClean="0"/>
              <a:t>Being science-keen can make things harder – it’s taking  a step further away from standards.</a:t>
            </a:r>
          </a:p>
          <a:p>
            <a:endParaRPr lang="en-US" sz="1400" b="1" dirty="0" smtClean="0"/>
          </a:p>
          <a:p>
            <a:r>
              <a:rPr lang="en-US" sz="1400" b="1" dirty="0" err="1" smtClean="0"/>
              <a:t>Samia</a:t>
            </a:r>
            <a:r>
              <a:rPr lang="en-US" sz="1400" b="1" dirty="0" smtClean="0"/>
              <a:t> </a:t>
            </a:r>
            <a:r>
              <a:rPr lang="en-US" sz="1400" dirty="0" smtClean="0"/>
              <a:t>is a good student who likes science – she even goes to a science club. Even so, she wouldn’t want to become a scientist, or to look like one :</a:t>
            </a:r>
            <a:endParaRPr lang="en-US" sz="1400" dirty="0"/>
          </a:p>
        </p:txBody>
      </p:sp>
      <p:sp>
        <p:nvSpPr>
          <p:cNvPr id="16" name="ZoneTexte 15"/>
          <p:cNvSpPr txBox="1"/>
          <p:nvPr/>
        </p:nvSpPr>
        <p:spPr>
          <a:xfrm>
            <a:off x="409603" y="5084514"/>
            <a:ext cx="6565900" cy="1615827"/>
          </a:xfrm>
          <a:prstGeom prst="rect">
            <a:avLst/>
          </a:prstGeom>
          <a:noFill/>
          <a:ln>
            <a:solidFill>
              <a:schemeClr val="bg1">
                <a:lumMod val="65000"/>
              </a:schemeClr>
            </a:solidFill>
          </a:ln>
        </p:spPr>
        <p:txBody>
          <a:bodyPr wrap="square" rtlCol="0">
            <a:spAutoFit/>
          </a:bodyPr>
          <a:lstStyle/>
          <a:p>
            <a:r>
              <a:rPr lang="fr-FR" sz="1100" b="1" dirty="0" smtClean="0"/>
              <a:t>Samia</a:t>
            </a:r>
            <a:r>
              <a:rPr lang="fr-FR" sz="1100" dirty="0" smtClean="0"/>
              <a:t> </a:t>
            </a:r>
            <a:r>
              <a:rPr lang="fr-FR" sz="1100" i="1" dirty="0" smtClean="0"/>
              <a:t>se dessine en train de faire de la science :</a:t>
            </a:r>
            <a:r>
              <a:rPr lang="fr-FR" sz="1100" dirty="0" smtClean="0"/>
              <a:t> </a:t>
            </a:r>
          </a:p>
          <a:p>
            <a:r>
              <a:rPr lang="fr-FR" sz="1100" dirty="0" smtClean="0"/>
              <a:t>Je suis obligée de mettre des lunettes…</a:t>
            </a:r>
            <a:r>
              <a:rPr lang="fr-FR" sz="1100" dirty="0" err="1" smtClean="0"/>
              <a:t>j’suis</a:t>
            </a:r>
            <a:r>
              <a:rPr lang="fr-FR" sz="1100" dirty="0" smtClean="0"/>
              <a:t> obligée de lui faire des gros sourcils… </a:t>
            </a:r>
            <a:r>
              <a:rPr lang="fr-FR" sz="1100" dirty="0" err="1" smtClean="0"/>
              <a:t>j’suis</a:t>
            </a:r>
            <a:r>
              <a:rPr lang="fr-FR" sz="1100" dirty="0" smtClean="0"/>
              <a:t> </a:t>
            </a:r>
            <a:r>
              <a:rPr lang="fr-FR" sz="1100" dirty="0" err="1" smtClean="0"/>
              <a:t>monosourcil</a:t>
            </a:r>
            <a:r>
              <a:rPr lang="fr-FR" sz="1100" dirty="0" smtClean="0"/>
              <a:t> regarde ! </a:t>
            </a:r>
            <a:r>
              <a:rPr lang="fr-FR" sz="1100" b="1" dirty="0" smtClean="0"/>
              <a:t>J’aime pas, parce que sur mon dessin, on dirait un vrai scientifique… </a:t>
            </a:r>
            <a:r>
              <a:rPr lang="fr-FR" sz="1100" dirty="0" smtClean="0"/>
              <a:t>avec les lunettes et tout… j’aime pas !</a:t>
            </a:r>
          </a:p>
          <a:p>
            <a:r>
              <a:rPr lang="fr-FR" sz="1100" b="1" dirty="0" smtClean="0"/>
              <a:t>Enquêtrice</a:t>
            </a:r>
            <a:r>
              <a:rPr lang="fr-FR" sz="1100" dirty="0" smtClean="0"/>
              <a:t> : t’aurais pas envie de ressembler à un scientifique ? </a:t>
            </a:r>
          </a:p>
          <a:p>
            <a:r>
              <a:rPr lang="fr-FR" sz="1100" b="1" dirty="0" smtClean="0"/>
              <a:t>Samia </a:t>
            </a:r>
            <a:r>
              <a:rPr lang="fr-FR" sz="1100" dirty="0" smtClean="0"/>
              <a:t>: Ressembler, non ! Parce que… toutes… certaines… scientifiques que j’ai vues, comment dire ? Elles ne sont pas très à mon goût, on va dire (…) tout sauf </a:t>
            </a:r>
            <a:r>
              <a:rPr lang="fr-FR" sz="1100" dirty="0" err="1" smtClean="0"/>
              <a:t>c’que</a:t>
            </a:r>
            <a:r>
              <a:rPr lang="fr-FR" sz="1100" dirty="0" smtClean="0"/>
              <a:t> j’aime !</a:t>
            </a:r>
          </a:p>
          <a:p>
            <a:r>
              <a:rPr lang="fr-FR" sz="1100" b="1" dirty="0" smtClean="0"/>
              <a:t>Enquêtrice</a:t>
            </a:r>
            <a:r>
              <a:rPr lang="fr-FR" sz="1100" dirty="0" smtClean="0"/>
              <a:t> : et c’est quoi ce que t’aimes ? Tu voudrais ressembler à quoi plutôt ? </a:t>
            </a:r>
          </a:p>
          <a:p>
            <a:r>
              <a:rPr lang="fr-FR" sz="1100" b="1" dirty="0" smtClean="0"/>
              <a:t>Samia</a:t>
            </a:r>
            <a:r>
              <a:rPr lang="fr-FR" sz="1100" dirty="0" smtClean="0"/>
              <a:t> : quelqu’un de beau, joli… pas… en plus y’en a y prennent même pas soin d’eux ! Ah j’aime pas ! Je suis sûre le soir chez elles… elles font de la science !</a:t>
            </a:r>
            <a:endParaRPr lang="fr-FR" sz="1100" dirty="0"/>
          </a:p>
        </p:txBody>
      </p:sp>
      <p:sp>
        <p:nvSpPr>
          <p:cNvPr id="17" name="ZoneTexte 16"/>
          <p:cNvSpPr txBox="1"/>
          <p:nvPr/>
        </p:nvSpPr>
        <p:spPr>
          <a:xfrm>
            <a:off x="485803" y="2557403"/>
            <a:ext cx="4352896" cy="2346797"/>
          </a:xfrm>
          <a:prstGeom prst="rect">
            <a:avLst/>
          </a:prstGeom>
          <a:noFill/>
        </p:spPr>
        <p:txBody>
          <a:bodyPr wrap="square" rtlCol="0">
            <a:spAutoFit/>
          </a:bodyPr>
          <a:lstStyle/>
          <a:p>
            <a:pPr>
              <a:spcAft>
                <a:spcPts val="600"/>
              </a:spcAft>
            </a:pPr>
            <a:r>
              <a:rPr lang="en-US" sz="1150" dirty="0" err="1" smtClean="0"/>
              <a:t>Samia</a:t>
            </a:r>
            <a:r>
              <a:rPr lang="en-US" sz="1150" dirty="0" smtClean="0"/>
              <a:t> </a:t>
            </a:r>
            <a:r>
              <a:rPr lang="en-US" sz="1150" i="1" dirty="0" smtClean="0"/>
              <a:t>about her drawing of herself as a scientist: </a:t>
            </a:r>
            <a:r>
              <a:rPr lang="en-US" sz="1150" dirty="0" smtClean="0"/>
              <a:t>I have to put glasses… I have to give her big brows. Look! I am </a:t>
            </a:r>
            <a:r>
              <a:rPr lang="en-US" sz="1150" dirty="0" err="1" smtClean="0"/>
              <a:t>unibrow</a:t>
            </a:r>
            <a:r>
              <a:rPr lang="en-US" sz="1150" dirty="0" smtClean="0"/>
              <a:t>! </a:t>
            </a:r>
            <a:r>
              <a:rPr lang="en-US" sz="1150" b="1" dirty="0" smtClean="0"/>
              <a:t>I don’t like my drawing, it looks like a real scientist… </a:t>
            </a:r>
            <a:r>
              <a:rPr lang="en-US" sz="1150" dirty="0" smtClean="0"/>
              <a:t>with glasses and all. I don’t like it! </a:t>
            </a:r>
          </a:p>
          <a:p>
            <a:pPr>
              <a:spcAft>
                <a:spcPts val="600"/>
              </a:spcAft>
            </a:pPr>
            <a:r>
              <a:rPr lang="en-US" sz="1150" dirty="0" smtClean="0"/>
              <a:t>Q: you wouldn’t want to look like a scientist?</a:t>
            </a:r>
          </a:p>
          <a:p>
            <a:pPr>
              <a:spcAft>
                <a:spcPts val="600"/>
              </a:spcAft>
            </a:pPr>
            <a:r>
              <a:rPr lang="en-US" sz="1150" dirty="0" err="1" smtClean="0"/>
              <a:t>Samia</a:t>
            </a:r>
            <a:r>
              <a:rPr lang="en-US" sz="1150" dirty="0" smtClean="0"/>
              <a:t>: look like, no! Because… all… some female scientist I saw… they are not really to my taste.(…) </a:t>
            </a:r>
            <a:r>
              <a:rPr lang="en-US" sz="1150" b="1" dirty="0" smtClean="0"/>
              <a:t>They’re everything I don’t like! </a:t>
            </a:r>
            <a:r>
              <a:rPr lang="en-US" sz="1150" dirty="0" smtClean="0"/>
              <a:t>(…) </a:t>
            </a:r>
          </a:p>
          <a:p>
            <a:pPr>
              <a:spcAft>
                <a:spcPts val="600"/>
              </a:spcAft>
            </a:pPr>
            <a:r>
              <a:rPr lang="en-US" sz="1150" dirty="0" smtClean="0"/>
              <a:t>Q: what do you like? What would you like to look like?</a:t>
            </a:r>
          </a:p>
          <a:p>
            <a:pPr>
              <a:spcAft>
                <a:spcPts val="600"/>
              </a:spcAft>
            </a:pPr>
            <a:r>
              <a:rPr lang="en-US" sz="1150" dirty="0" smtClean="0"/>
              <a:t>S: someone beautiful, pretty… not… some of them don’t even take care of themselves! I don’t like that! I’m sure at home, in the evening… they do science!</a:t>
            </a:r>
          </a:p>
        </p:txBody>
      </p:sp>
      <p:pic>
        <p:nvPicPr>
          <p:cNvPr id="18" name="Image 17" descr="Capture d’écran 2016-10-11 à 14.32.22.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181021" y="2395241"/>
            <a:ext cx="1794482" cy="2613619"/>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5138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4100"/>
            <a:ext cx="7061200" cy="4525963"/>
          </a:xfrm>
        </p:spPr>
        <p:txBody>
          <a:bodyPr>
            <a:normAutofit/>
          </a:bodyPr>
          <a:lstStyle/>
          <a:p>
            <a:endParaRPr lang="en-US" sz="1400" dirty="0" smtClean="0"/>
          </a:p>
          <a:p>
            <a:pPr>
              <a:buNone/>
            </a:pPr>
            <a:r>
              <a:rPr lang="en-US" sz="1400" dirty="0" smtClean="0"/>
              <a:t>Possibility for young people to develop scientific aspirations is unequally socially distributed.</a:t>
            </a:r>
          </a:p>
          <a:p>
            <a:pPr>
              <a:buNone/>
            </a:pPr>
            <a:r>
              <a:rPr lang="en-US" sz="1400" dirty="0" smtClean="0"/>
              <a:t>Gender, class and ethnicity  are sources of social inequalities that keep some children away</a:t>
            </a:r>
          </a:p>
          <a:p>
            <a:pPr>
              <a:buNone/>
            </a:pPr>
            <a:r>
              <a:rPr lang="en-US" sz="1400" dirty="0" smtClean="0"/>
              <a:t>from science.</a:t>
            </a:r>
          </a:p>
          <a:p>
            <a:pPr>
              <a:buNone/>
            </a:pPr>
            <a:endParaRPr lang="en-US" sz="1400" dirty="0" smtClean="0"/>
          </a:p>
          <a:p>
            <a:pPr>
              <a:buNone/>
            </a:pPr>
            <a:r>
              <a:rPr lang="en-US" sz="1400" dirty="0" smtClean="0"/>
              <a:t>Education plays a role in these differences regarding access to science. Stereotyped</a:t>
            </a:r>
          </a:p>
          <a:p>
            <a:pPr>
              <a:buNone/>
            </a:pPr>
            <a:r>
              <a:rPr lang="en-US" sz="1400" dirty="0" smtClean="0"/>
              <a:t>representations conveyed by hidden curriculums, differentiated socializations and never </a:t>
            </a:r>
          </a:p>
          <a:p>
            <a:pPr>
              <a:buNone/>
            </a:pPr>
            <a:r>
              <a:rPr lang="en-US" sz="1400" dirty="0" smtClean="0"/>
              <a:t>explained gaps betweens some families dispositions and what the school form wants: all of this </a:t>
            </a:r>
          </a:p>
          <a:p>
            <a:pPr>
              <a:buNone/>
            </a:pPr>
            <a:r>
              <a:rPr lang="en-US" sz="1400" dirty="0" smtClean="0"/>
              <a:t>contributes to alienate a lot of students from science. </a:t>
            </a:r>
          </a:p>
          <a:p>
            <a:pPr>
              <a:buNone/>
            </a:pPr>
            <a:endParaRPr lang="en-US" sz="1400" dirty="0" smtClean="0"/>
          </a:p>
          <a:p>
            <a:pPr>
              <a:buNone/>
            </a:pPr>
            <a:r>
              <a:rPr lang="en-US" sz="1400" dirty="0" smtClean="0"/>
              <a:t>Girls from all social backgrounds are concerned, and their disadvantages cumulate in the</a:t>
            </a:r>
          </a:p>
          <a:p>
            <a:pPr>
              <a:buNone/>
            </a:pPr>
            <a:r>
              <a:rPr lang="en-US" sz="1400" dirty="0" smtClean="0"/>
              <a:t>working-classes, but working-class boys are the most penalized throughout their education,</a:t>
            </a:r>
          </a:p>
          <a:p>
            <a:pPr>
              <a:buNone/>
            </a:pPr>
            <a:r>
              <a:rPr lang="en-US" sz="1400" dirty="0" smtClean="0"/>
              <a:t>especially in science.</a:t>
            </a:r>
          </a:p>
          <a:p>
            <a:pPr>
              <a:buNone/>
            </a:pPr>
            <a:endParaRPr lang="en-US" sz="1400" dirty="0" smtClean="0"/>
          </a:p>
          <a:p>
            <a:pPr>
              <a:buNone/>
            </a:pPr>
            <a:r>
              <a:rPr lang="en-US" sz="1400" dirty="0" smtClean="0"/>
              <a:t>In order to fill these gaps et make scientific identification easier, models of science would have</a:t>
            </a:r>
          </a:p>
          <a:p>
            <a:pPr>
              <a:buNone/>
            </a:pPr>
            <a:r>
              <a:rPr lang="en-US" sz="1400" dirty="0" smtClean="0"/>
              <a:t>to be diversified, in order to change children’s and adults’ representations. </a:t>
            </a:r>
          </a:p>
        </p:txBody>
      </p:sp>
      <p:grpSp>
        <p:nvGrpSpPr>
          <p:cNvPr id="5" name="Grouper 4"/>
          <p:cNvGrpSpPr/>
          <p:nvPr/>
        </p:nvGrpSpPr>
        <p:grpSpPr>
          <a:xfrm>
            <a:off x="8057933" y="1"/>
            <a:ext cx="1086070" cy="6858000"/>
            <a:chOff x="7988202" y="-76976"/>
            <a:chExt cx="1155798" cy="7380678"/>
          </a:xfrm>
        </p:grpSpPr>
        <p:sp>
          <p:nvSpPr>
            <p:cNvPr id="6" name="ZoneTexte 5"/>
            <p:cNvSpPr txBox="1"/>
            <p:nvPr/>
          </p:nvSpPr>
          <p:spPr>
            <a:xfrm>
              <a:off x="7988202" y="-76976"/>
              <a:ext cx="1155797" cy="7336824"/>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accent6">
                      <a:lumMod val="60000"/>
                      <a:lumOff val="40000"/>
                    </a:schemeClr>
                  </a:solidFill>
                </a:rPr>
                <a:t>Rationale </a:t>
              </a:r>
              <a:r>
                <a:rPr lang="en-US" sz="1200" b="1" dirty="0">
                  <a:solidFill>
                    <a:schemeClr val="accent6">
                      <a:lumMod val="60000"/>
                      <a:lumOff val="40000"/>
                    </a:schemeClr>
                  </a:solidFill>
                </a:rPr>
                <a:t>Study </a:t>
              </a:r>
              <a:r>
                <a:rPr lang="en-US" sz="1200" b="1" dirty="0" smtClean="0">
                  <a:solidFill>
                    <a:schemeClr val="accent6">
                      <a:lumMod val="60000"/>
                      <a:lumOff val="40000"/>
                    </a:schemeClr>
                  </a:solidFill>
                </a:rPr>
                <a:t>Design </a:t>
              </a:r>
              <a:r>
                <a:rPr lang="en-US" sz="1200" b="1" dirty="0">
                  <a:solidFill>
                    <a:schemeClr val="accent6">
                      <a:lumMod val="60000"/>
                      <a:lumOff val="40000"/>
                    </a:schemeClr>
                  </a:solidFill>
                </a:rPr>
                <a:t>and </a:t>
              </a:r>
              <a:r>
                <a:rPr lang="en-US" sz="1200" b="1" dirty="0" smtClean="0">
                  <a:solidFill>
                    <a:schemeClr val="accent6">
                      <a:lumMod val="60000"/>
                      <a:lumOff val="40000"/>
                    </a:schemeClr>
                  </a:solidFill>
                </a:rPr>
                <a:t>Sample</a:t>
              </a:r>
            </a:p>
            <a:p>
              <a:pPr algn="ctr"/>
              <a:endParaRPr lang="en-US" sz="1200" b="1" dirty="0">
                <a:solidFill>
                  <a:schemeClr val="bg1"/>
                </a:solidFill>
              </a:endParaRPr>
            </a:p>
            <a:p>
              <a:pPr algn="ctr"/>
              <a:r>
                <a:rPr lang="en-US" sz="1200" b="1" dirty="0">
                  <a:solidFill>
                    <a:schemeClr val="accent6">
                      <a:lumMod val="60000"/>
                      <a:lumOff val="40000"/>
                    </a:schemeClr>
                  </a:solidFill>
                </a:rPr>
                <a:t>Science as “Other”: </a:t>
              </a:r>
              <a:r>
                <a:rPr lang="en-US" sz="1050" b="1" dirty="0">
                  <a:solidFill>
                    <a:schemeClr val="accent6">
                      <a:lumMod val="60000"/>
                      <a:lumOff val="40000"/>
                    </a:schemeClr>
                  </a:solidFill>
                </a:rPr>
                <a:t>Children’s Representations of </a:t>
              </a:r>
              <a:r>
                <a:rPr lang="en-US" sz="1050" b="1" dirty="0" smtClean="0">
                  <a:solidFill>
                    <a:schemeClr val="accent6">
                      <a:lumMod val="60000"/>
                      <a:lumOff val="40000"/>
                    </a:schemeClr>
                  </a:solidFill>
                </a:rPr>
                <a:t>Science</a:t>
              </a:r>
            </a:p>
            <a:p>
              <a:pPr algn="ctr"/>
              <a:endParaRPr lang="en-US" sz="1050" b="1" dirty="0">
                <a:solidFill>
                  <a:schemeClr val="bg1"/>
                </a:solidFill>
              </a:endParaRPr>
            </a:p>
            <a:p>
              <a:pPr algn="ctr"/>
              <a:r>
                <a:rPr lang="en-US" sz="1050" b="1" dirty="0">
                  <a:solidFill>
                    <a:schemeClr val="accent6">
                      <a:lumMod val="60000"/>
                      <a:lumOff val="40000"/>
                    </a:schemeClr>
                  </a:solidFill>
                </a:rPr>
                <a:t>“What is Taught”: Science in </a:t>
              </a:r>
              <a:r>
                <a:rPr lang="en-US" sz="1050" b="1" dirty="0" smtClean="0">
                  <a:solidFill>
                    <a:schemeClr val="accent6">
                      <a:lumMod val="60000"/>
                      <a:lumOff val="40000"/>
                    </a:schemeClr>
                  </a:solidFill>
                </a:rPr>
                <a:t>Formal </a:t>
              </a:r>
              <a:r>
                <a:rPr lang="en-US" sz="1050" b="1" dirty="0">
                  <a:solidFill>
                    <a:schemeClr val="accent6">
                      <a:lumMod val="60000"/>
                      <a:lumOff val="40000"/>
                    </a:schemeClr>
                  </a:solidFill>
                </a:rPr>
                <a:t>and </a:t>
              </a:r>
              <a:r>
                <a:rPr lang="en-US" sz="1050" b="1" dirty="0" smtClean="0">
                  <a:solidFill>
                    <a:schemeClr val="accent6">
                      <a:lumMod val="60000"/>
                      <a:lumOff val="40000"/>
                    </a:schemeClr>
                  </a:solidFill>
                </a:rPr>
                <a:t>Hidden Curriculum</a:t>
              </a:r>
            </a:p>
            <a:p>
              <a:pPr algn="ctr"/>
              <a:endParaRPr lang="en-US" sz="1050" dirty="0" smtClean="0"/>
            </a:p>
            <a:p>
              <a:pPr algn="ctr"/>
              <a:r>
                <a:rPr lang="en-US" sz="1050" b="1" dirty="0" smtClean="0">
                  <a:solidFill>
                    <a:schemeClr val="accent6">
                      <a:lumMod val="60000"/>
                      <a:lumOff val="40000"/>
                    </a:schemeClr>
                  </a:solidFill>
                </a:rPr>
                <a:t>Cultural Gaps and Educational Inequalities in Relationships to Science</a:t>
              </a:r>
              <a:endParaRPr lang="en-US" sz="1050" b="1" dirty="0">
                <a:solidFill>
                  <a:schemeClr val="accent6">
                    <a:lumMod val="60000"/>
                    <a:lumOff val="40000"/>
                  </a:schemeClr>
                </a:solidFill>
              </a:endParaRPr>
            </a:p>
            <a:p>
              <a:pPr algn="ctr"/>
              <a:endParaRPr lang="en-US" sz="1050" dirty="0">
                <a:solidFill>
                  <a:schemeClr val="bg1"/>
                </a:solidFill>
              </a:endParaRPr>
            </a:p>
            <a:p>
              <a:pPr algn="ctr"/>
              <a:r>
                <a:rPr lang="en-US" sz="1050" b="1" dirty="0" smtClean="0">
                  <a:solidFill>
                    <a:schemeClr val="bg1"/>
                  </a:solidFill>
                </a:rPr>
                <a:t>Conclusio</a:t>
              </a:r>
              <a:r>
                <a:rPr lang="en-US" sz="1050" b="1" dirty="0">
                  <a:solidFill>
                    <a:schemeClr val="bg1"/>
                  </a:solidFill>
                </a:rPr>
                <a:t>n</a:t>
              </a:r>
              <a:endParaRPr lang="en-US" sz="105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6713219" y="0"/>
            <a:ext cx="1344714" cy="400110"/>
          </a:xfrm>
          <a:prstGeom prst="rect">
            <a:avLst/>
          </a:prstGeom>
        </p:spPr>
        <p:txBody>
          <a:bodyPr wrap="none">
            <a:spAutoFit/>
          </a:bodyPr>
          <a:lstStyle/>
          <a:p>
            <a:pPr algn="ctr"/>
            <a:r>
              <a:rPr lang="en-US" sz="2000" b="1" dirty="0" smtClean="0">
                <a:solidFill>
                  <a:srgbClr val="E46C0A"/>
                </a:solidFill>
              </a:rPr>
              <a:t>Conclusion</a:t>
            </a:r>
            <a:endParaRPr lang="en-US" sz="2000" dirty="0" smtClean="0">
              <a:solidFill>
                <a:srgbClr val="E46C0A"/>
              </a:solidFill>
            </a:endParaRPr>
          </a:p>
        </p:txBody>
      </p:sp>
      <p:sp>
        <p:nvSpPr>
          <p:cNvPr id="8" name="ZoneTexte 7"/>
          <p:cNvSpPr txBox="1"/>
          <p:nvPr/>
        </p:nvSpPr>
        <p:spPr>
          <a:xfrm>
            <a:off x="4902200" y="6286500"/>
            <a:ext cx="3011349" cy="369332"/>
          </a:xfrm>
          <a:prstGeom prst="rect">
            <a:avLst/>
          </a:prstGeom>
          <a:noFill/>
        </p:spPr>
        <p:txBody>
          <a:bodyPr wrap="none" rtlCol="0">
            <a:spAutoFit/>
          </a:bodyPr>
          <a:lstStyle/>
          <a:p>
            <a:r>
              <a:rPr lang="fr-FR" b="1" dirty="0" err="1" smtClean="0">
                <a:solidFill>
                  <a:srgbClr val="E46C0A"/>
                </a:solidFill>
              </a:rPr>
              <a:t>Thank</a:t>
            </a:r>
            <a:r>
              <a:rPr lang="fr-FR" b="1" dirty="0" smtClean="0">
                <a:solidFill>
                  <a:srgbClr val="E46C0A"/>
                </a:solidFill>
              </a:rPr>
              <a:t> </a:t>
            </a:r>
            <a:r>
              <a:rPr lang="fr-FR" b="1" dirty="0" err="1" smtClean="0">
                <a:solidFill>
                  <a:srgbClr val="E46C0A"/>
                </a:solidFill>
              </a:rPr>
              <a:t>you</a:t>
            </a:r>
            <a:r>
              <a:rPr lang="fr-FR" b="1" dirty="0" smtClean="0">
                <a:solidFill>
                  <a:srgbClr val="E46C0A"/>
                </a:solidFill>
              </a:rPr>
              <a:t> for </a:t>
            </a:r>
            <a:r>
              <a:rPr lang="fr-FR" b="1" dirty="0" err="1" smtClean="0">
                <a:solidFill>
                  <a:srgbClr val="E46C0A"/>
                </a:solidFill>
              </a:rPr>
              <a:t>your</a:t>
            </a:r>
            <a:r>
              <a:rPr lang="fr-FR" b="1" dirty="0" smtClean="0">
                <a:solidFill>
                  <a:srgbClr val="E46C0A"/>
                </a:solidFill>
              </a:rPr>
              <a:t> attention!</a:t>
            </a:r>
            <a:endParaRPr lang="fr-FR" b="1" dirty="0">
              <a:solidFill>
                <a:srgbClr val="E46C0A"/>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2794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7187770"/>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bg1"/>
                  </a:solidFill>
                </a:rPr>
                <a:t>Context and Theoretical Background</a:t>
              </a: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3245850" y="0"/>
            <a:ext cx="4834977" cy="461665"/>
          </a:xfrm>
          <a:prstGeom prst="rect">
            <a:avLst/>
          </a:prstGeom>
        </p:spPr>
        <p:txBody>
          <a:bodyPr wrap="none">
            <a:spAutoFit/>
          </a:bodyPr>
          <a:lstStyle/>
          <a:p>
            <a:pPr algn="ctr"/>
            <a:r>
              <a:rPr lang="en-US" sz="2400" b="1" dirty="0" smtClean="0">
                <a:solidFill>
                  <a:srgbClr val="E46C0A"/>
                </a:solidFill>
              </a:rPr>
              <a:t>Context and Theoretical Background</a:t>
            </a:r>
            <a:endParaRPr lang="en-US" sz="2400" dirty="0" smtClean="0">
              <a:solidFill>
                <a:srgbClr val="E46C0A"/>
              </a:solidFill>
            </a:endParaRPr>
          </a:p>
        </p:txBody>
      </p:sp>
      <p:sp>
        <p:nvSpPr>
          <p:cNvPr id="12" name="Titre 1"/>
          <p:cNvSpPr>
            <a:spLocks noGrp="1"/>
          </p:cNvSpPr>
          <p:nvPr>
            <p:ph type="title"/>
          </p:nvPr>
        </p:nvSpPr>
        <p:spPr>
          <a:xfrm>
            <a:off x="389466" y="5782733"/>
            <a:ext cx="7450667" cy="912953"/>
          </a:xfrm>
          <a:ln w="12700" cmpd="sng">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a:normAutofit fontScale="90000"/>
          </a:bodyPr>
          <a:lstStyle/>
          <a:p>
            <a:pPr algn="l"/>
            <a:r>
              <a:rPr lang="en-US" sz="1200" b="1" dirty="0" smtClean="0">
                <a:solidFill>
                  <a:schemeClr val="accent5">
                    <a:lumMod val="75000"/>
                  </a:schemeClr>
                </a:solidFill>
              </a:rPr>
              <a:t/>
            </a:r>
            <a:br>
              <a:rPr lang="en-US" sz="1200" b="1" dirty="0" smtClean="0">
                <a:solidFill>
                  <a:schemeClr val="accent5">
                    <a:lumMod val="75000"/>
                  </a:schemeClr>
                </a:solidFill>
              </a:rPr>
            </a:br>
            <a:r>
              <a:rPr lang="en-US" sz="1200" b="1" dirty="0" smtClean="0">
                <a:solidFill>
                  <a:schemeClr val="accent5">
                    <a:lumMod val="75000"/>
                  </a:schemeClr>
                </a:solidFill>
              </a:rPr>
              <a:t>References</a:t>
            </a:r>
            <a:r>
              <a:rPr lang="en-US" sz="1200" i="1" dirty="0" smtClean="0">
                <a:solidFill>
                  <a:schemeClr val="bg1">
                    <a:lumMod val="50000"/>
                  </a:schemeClr>
                </a:solidFill>
              </a:rPr>
              <a:t/>
            </a:r>
            <a:br>
              <a:rPr lang="en-US" sz="1200" i="1" dirty="0" smtClean="0">
                <a:solidFill>
                  <a:schemeClr val="bg1">
                    <a:lumMod val="50000"/>
                  </a:schemeClr>
                </a:solidFill>
              </a:rPr>
            </a:br>
            <a:r>
              <a:rPr lang="en-US" sz="1200" cap="small" dirty="0" err="1" smtClean="0">
                <a:solidFill>
                  <a:schemeClr val="bg1">
                    <a:lumMod val="50000"/>
                  </a:schemeClr>
                </a:solidFill>
                <a:effectLst/>
              </a:rPr>
              <a:t>Albertini</a:t>
            </a:r>
            <a:r>
              <a:rPr lang="en-US" sz="1200" cap="small" dirty="0" smtClean="0">
                <a:solidFill>
                  <a:schemeClr val="bg1">
                    <a:lumMod val="50000"/>
                  </a:schemeClr>
                </a:solidFill>
                <a:effectLst/>
              </a:rPr>
              <a:t> P.</a:t>
            </a:r>
            <a:r>
              <a:rPr lang="en-US" sz="1200" dirty="0" smtClean="0">
                <a:solidFill>
                  <a:schemeClr val="bg1">
                    <a:lumMod val="50000"/>
                  </a:schemeClr>
                </a:solidFill>
                <a:effectLst/>
              </a:rPr>
              <a:t>, 2006 [1992], </a:t>
            </a:r>
            <a:r>
              <a:rPr lang="en-US" sz="1200" i="1" dirty="0" err="1" smtClean="0">
                <a:solidFill>
                  <a:schemeClr val="bg1">
                    <a:lumMod val="50000"/>
                  </a:schemeClr>
                </a:solidFill>
                <a:effectLst/>
              </a:rPr>
              <a:t>L’École</a:t>
            </a:r>
            <a:r>
              <a:rPr lang="en-US" sz="1200" i="1" dirty="0" smtClean="0">
                <a:solidFill>
                  <a:schemeClr val="bg1">
                    <a:lumMod val="50000"/>
                  </a:schemeClr>
                </a:solidFill>
                <a:effectLst/>
              </a:rPr>
              <a:t> en France du </a:t>
            </a:r>
            <a:r>
              <a:rPr lang="en-US" sz="1200" i="1" dirty="0" err="1" smtClean="0">
                <a:solidFill>
                  <a:schemeClr val="bg1">
                    <a:lumMod val="50000"/>
                  </a:schemeClr>
                </a:solidFill>
                <a:effectLst/>
              </a:rPr>
              <a:t>XIX</a:t>
            </a:r>
            <a:r>
              <a:rPr lang="en-US" sz="1200" i="1" baseline="30000" dirty="0" err="1" smtClean="0">
                <a:solidFill>
                  <a:schemeClr val="bg1">
                    <a:lumMod val="50000"/>
                  </a:schemeClr>
                </a:solidFill>
                <a:effectLst/>
              </a:rPr>
              <a:t>e</a:t>
            </a:r>
            <a:r>
              <a:rPr lang="en-US" sz="1200" i="1" dirty="0" smtClean="0">
                <a:solidFill>
                  <a:schemeClr val="bg1">
                    <a:lumMod val="50000"/>
                  </a:schemeClr>
                </a:solidFill>
                <a:effectLst/>
              </a:rPr>
              <a:t> siècle </a:t>
            </a:r>
            <a:r>
              <a:rPr lang="en-US" sz="1200" i="1" dirty="0" err="1" smtClean="0">
                <a:solidFill>
                  <a:schemeClr val="bg1">
                    <a:lumMod val="50000"/>
                  </a:schemeClr>
                </a:solidFill>
                <a:effectLst/>
              </a:rPr>
              <a:t>à</a:t>
            </a:r>
            <a:r>
              <a:rPr lang="en-US" sz="1200" i="1" dirty="0" smtClean="0">
                <a:solidFill>
                  <a:schemeClr val="bg1">
                    <a:lumMod val="50000"/>
                  </a:schemeClr>
                </a:solidFill>
                <a:effectLst/>
              </a:rPr>
              <a:t> </a:t>
            </a:r>
            <a:r>
              <a:rPr lang="en-US" sz="1200" i="1" dirty="0" err="1" smtClean="0">
                <a:solidFill>
                  <a:schemeClr val="bg1">
                    <a:lumMod val="50000"/>
                  </a:schemeClr>
                </a:solidFill>
                <a:effectLst/>
              </a:rPr>
              <a:t>nos</a:t>
            </a:r>
            <a:r>
              <a:rPr lang="en-US" sz="1200" i="1" dirty="0" smtClean="0">
                <a:solidFill>
                  <a:schemeClr val="bg1">
                    <a:lumMod val="50000"/>
                  </a:schemeClr>
                </a:solidFill>
                <a:effectLst/>
              </a:rPr>
              <a:t> </a:t>
            </a:r>
            <a:r>
              <a:rPr lang="en-US" sz="1200" i="1" dirty="0" err="1" smtClean="0">
                <a:solidFill>
                  <a:schemeClr val="bg1">
                    <a:lumMod val="50000"/>
                  </a:schemeClr>
                </a:solidFill>
                <a:effectLst/>
              </a:rPr>
              <a:t>jours</a:t>
            </a:r>
            <a:r>
              <a:rPr lang="en-US" sz="1200" i="1" dirty="0" smtClean="0">
                <a:solidFill>
                  <a:schemeClr val="bg1">
                    <a:lumMod val="50000"/>
                  </a:schemeClr>
                </a:solidFill>
                <a:effectLst/>
              </a:rPr>
              <a:t> : de la </a:t>
            </a:r>
            <a:r>
              <a:rPr lang="en-US" sz="1200" i="1" dirty="0" err="1" smtClean="0">
                <a:solidFill>
                  <a:schemeClr val="bg1">
                    <a:lumMod val="50000"/>
                  </a:schemeClr>
                </a:solidFill>
                <a:effectLst/>
              </a:rPr>
              <a:t>maternelle</a:t>
            </a:r>
            <a:r>
              <a:rPr lang="en-US" sz="1200" i="1" dirty="0" smtClean="0">
                <a:solidFill>
                  <a:schemeClr val="bg1">
                    <a:lumMod val="50000"/>
                  </a:schemeClr>
                </a:solidFill>
                <a:effectLst/>
              </a:rPr>
              <a:t> </a:t>
            </a:r>
            <a:r>
              <a:rPr lang="en-US" sz="1200" i="1" dirty="0" err="1" smtClean="0">
                <a:solidFill>
                  <a:schemeClr val="bg1">
                    <a:lumMod val="50000"/>
                  </a:schemeClr>
                </a:solidFill>
                <a:effectLst/>
              </a:rPr>
              <a:t>à</a:t>
            </a:r>
            <a:r>
              <a:rPr lang="en-US" sz="1200" i="1" dirty="0" smtClean="0">
                <a:solidFill>
                  <a:schemeClr val="bg1">
                    <a:lumMod val="50000"/>
                  </a:schemeClr>
                </a:solidFill>
                <a:effectLst/>
              </a:rPr>
              <a:t> </a:t>
            </a:r>
            <a:r>
              <a:rPr lang="en-US" sz="1200" i="1" dirty="0" err="1" smtClean="0">
                <a:solidFill>
                  <a:schemeClr val="bg1">
                    <a:lumMod val="50000"/>
                  </a:schemeClr>
                </a:solidFill>
                <a:effectLst/>
              </a:rPr>
              <a:t>l’université</a:t>
            </a:r>
            <a:r>
              <a:rPr lang="en-US" sz="1200" dirty="0" smtClean="0">
                <a:solidFill>
                  <a:schemeClr val="bg1">
                    <a:lumMod val="50000"/>
                  </a:schemeClr>
                </a:solidFill>
                <a:effectLst/>
              </a:rPr>
              <a:t>, 3</a:t>
            </a:r>
            <a:r>
              <a:rPr lang="en-US" sz="1200" baseline="30000" dirty="0" smtClean="0">
                <a:solidFill>
                  <a:schemeClr val="bg1">
                    <a:lumMod val="50000"/>
                  </a:schemeClr>
                </a:solidFill>
                <a:effectLst/>
              </a:rPr>
              <a:t>e</a:t>
            </a:r>
            <a:r>
              <a:rPr lang="en-US" sz="1200" dirty="0" smtClean="0">
                <a:solidFill>
                  <a:schemeClr val="bg1">
                    <a:lumMod val="50000"/>
                  </a:schemeClr>
                </a:solidFill>
                <a:effectLst/>
              </a:rPr>
              <a:t> </a:t>
            </a:r>
            <a:r>
              <a:rPr lang="en-US" sz="1200" dirty="0" err="1" smtClean="0">
                <a:solidFill>
                  <a:schemeClr val="bg1">
                    <a:lumMod val="50000"/>
                  </a:schemeClr>
                </a:solidFill>
                <a:effectLst/>
              </a:rPr>
              <a:t>édition</a:t>
            </a:r>
            <a:r>
              <a:rPr lang="en-US" sz="1200" dirty="0" smtClean="0">
                <a:solidFill>
                  <a:schemeClr val="bg1">
                    <a:lumMod val="50000"/>
                  </a:schemeClr>
                </a:solidFill>
                <a:effectLst/>
              </a:rPr>
              <a:t>, Paris, Hachette </a:t>
            </a:r>
            <a:r>
              <a:rPr lang="en-US" sz="1200" dirty="0" err="1" smtClean="0">
                <a:solidFill>
                  <a:schemeClr val="bg1">
                    <a:lumMod val="50000"/>
                  </a:schemeClr>
                </a:solidFill>
                <a:effectLst/>
              </a:rPr>
              <a:t>Supérieur</a:t>
            </a:r>
            <a:r>
              <a:rPr lang="en-US" sz="1200" dirty="0" smtClean="0">
                <a:solidFill>
                  <a:schemeClr val="bg1">
                    <a:lumMod val="50000"/>
                  </a:schemeClr>
                </a:solidFill>
              </a:rPr>
              <a:t>.</a:t>
            </a:r>
            <a:r>
              <a:rPr lang="en-US" sz="1200" cap="small" dirty="0"/>
              <a:t> </a:t>
            </a:r>
            <a:r>
              <a:rPr lang="en-US" sz="1200" cap="small" dirty="0" smtClean="0"/>
              <a:t/>
            </a:r>
            <a:br>
              <a:rPr lang="en-US" sz="1200" cap="small" dirty="0" smtClean="0"/>
            </a:br>
            <a:r>
              <a:rPr lang="en-US" sz="1200" cap="small" dirty="0" err="1" smtClean="0">
                <a:solidFill>
                  <a:schemeClr val="bg1">
                    <a:lumMod val="50000"/>
                  </a:schemeClr>
                </a:solidFill>
              </a:rPr>
              <a:t>Blickenstaff</a:t>
            </a:r>
            <a:r>
              <a:rPr lang="en-US" sz="1200" cap="small" dirty="0" smtClean="0">
                <a:solidFill>
                  <a:schemeClr val="bg1">
                    <a:lumMod val="50000"/>
                  </a:schemeClr>
                </a:solidFill>
              </a:rPr>
              <a:t> </a:t>
            </a:r>
            <a:r>
              <a:rPr lang="en-US" sz="1200" cap="small" dirty="0">
                <a:solidFill>
                  <a:schemeClr val="bg1">
                    <a:lumMod val="50000"/>
                  </a:schemeClr>
                </a:solidFill>
              </a:rPr>
              <a:t>J.C.</a:t>
            </a:r>
            <a:r>
              <a:rPr lang="en-US" sz="1200" dirty="0">
                <a:solidFill>
                  <a:schemeClr val="bg1">
                    <a:lumMod val="50000"/>
                  </a:schemeClr>
                </a:solidFill>
              </a:rPr>
              <a:t>, 2005, « Women and science careers: leaky pipeline or gender filter? », </a:t>
            </a:r>
            <a:r>
              <a:rPr lang="en-US" sz="1200" i="1" dirty="0">
                <a:solidFill>
                  <a:schemeClr val="bg1">
                    <a:lumMod val="50000"/>
                  </a:schemeClr>
                </a:solidFill>
              </a:rPr>
              <a:t>Gender and Education</a:t>
            </a:r>
            <a:r>
              <a:rPr lang="en-US" sz="1200" dirty="0">
                <a:solidFill>
                  <a:schemeClr val="bg1">
                    <a:lumMod val="50000"/>
                  </a:schemeClr>
                </a:solidFill>
              </a:rPr>
              <a:t>, </a:t>
            </a:r>
            <a:r>
              <a:rPr lang="en-US" sz="1200" i="1" dirty="0">
                <a:solidFill>
                  <a:schemeClr val="bg1">
                    <a:lumMod val="50000"/>
                  </a:schemeClr>
                </a:solidFill>
              </a:rPr>
              <a:t>17</a:t>
            </a:r>
            <a:r>
              <a:rPr lang="en-US" sz="1200" dirty="0">
                <a:solidFill>
                  <a:schemeClr val="bg1">
                    <a:lumMod val="50000"/>
                  </a:schemeClr>
                </a:solidFill>
              </a:rPr>
              <a:t>, 4, p. 369‑386.</a:t>
            </a:r>
            <a:br>
              <a:rPr lang="en-US" sz="1200" dirty="0">
                <a:solidFill>
                  <a:schemeClr val="bg1">
                    <a:lumMod val="50000"/>
                  </a:schemeClr>
                </a:solidFill>
              </a:rPr>
            </a:br>
            <a:endParaRPr lang="en-US" sz="1200" dirty="0">
              <a:solidFill>
                <a:schemeClr val="bg1">
                  <a:lumMod val="50000"/>
                </a:schemeClr>
              </a:solidFill>
            </a:endParaRPr>
          </a:p>
        </p:txBody>
      </p:sp>
      <p:sp>
        <p:nvSpPr>
          <p:cNvPr id="2" name="ZoneTexte 1"/>
          <p:cNvSpPr txBox="1"/>
          <p:nvPr/>
        </p:nvSpPr>
        <p:spPr>
          <a:xfrm>
            <a:off x="389466" y="1285462"/>
            <a:ext cx="7346469" cy="3539430"/>
          </a:xfrm>
          <a:prstGeom prst="rect">
            <a:avLst/>
          </a:prstGeom>
          <a:noFill/>
        </p:spPr>
        <p:txBody>
          <a:bodyPr wrap="square" rtlCol="0">
            <a:spAutoFit/>
          </a:bodyPr>
          <a:lstStyle/>
          <a:p>
            <a:r>
              <a:rPr lang="en-US" sz="1600" dirty="0" smtClean="0"/>
              <a:t>In the early modern French educational system (Jules Ferry Laws, 1880s), science was considered less socially discriminating than humanities, and science education accompanied school democratization </a:t>
            </a:r>
            <a:r>
              <a:rPr lang="en-US" sz="1400" dirty="0" smtClean="0">
                <a:solidFill>
                  <a:srgbClr val="A6A6A6"/>
                </a:solidFill>
              </a:rPr>
              <a:t>(</a:t>
            </a:r>
            <a:r>
              <a:rPr lang="en-US" sz="1400" cap="small" dirty="0" err="1" smtClean="0">
                <a:solidFill>
                  <a:srgbClr val="A6A6A6"/>
                </a:solidFill>
                <a:effectLst/>
              </a:rPr>
              <a:t>Albertini</a:t>
            </a:r>
            <a:r>
              <a:rPr lang="en-US" sz="1400" dirty="0" smtClean="0">
                <a:solidFill>
                  <a:srgbClr val="A6A6A6"/>
                </a:solidFill>
              </a:rPr>
              <a:t>, 2006 [1992])</a:t>
            </a:r>
            <a:r>
              <a:rPr lang="en-US" sz="1600" dirty="0" smtClean="0"/>
              <a:t>.</a:t>
            </a:r>
          </a:p>
          <a:p>
            <a:endParaRPr lang="en-US" sz="1600" dirty="0"/>
          </a:p>
          <a:p>
            <a:r>
              <a:rPr lang="en-US" sz="1600" dirty="0" smtClean="0"/>
              <a:t>However, for a few decades, the opposite conclusion has been inevitable: gender, class and ethnicity inequalities persist in scientific studies and careers. </a:t>
            </a:r>
          </a:p>
          <a:p>
            <a:endParaRPr lang="en-US" sz="1600" dirty="0"/>
          </a:p>
          <a:p>
            <a:r>
              <a:rPr lang="en-US" sz="1600" dirty="0" smtClean="0"/>
              <a:t>Although those inequalities intersect and combine, the gender gap in science is the more obvious and documented: women are markedly underrepresented in science; the gender gap starts as soon as a choice is offered, and keeps on widening after that.</a:t>
            </a:r>
          </a:p>
          <a:p>
            <a:endParaRPr lang="en-US" sz="1600" dirty="0"/>
          </a:p>
          <a:p>
            <a:r>
              <a:rPr lang="en-US" sz="1600" i="1" dirty="0" smtClean="0"/>
              <a:t>The leaky pipeline metaphor</a:t>
            </a:r>
            <a:r>
              <a:rPr lang="en-US" sz="1600" dirty="0" smtClean="0"/>
              <a:t> </a:t>
            </a:r>
            <a:r>
              <a:rPr lang="en-US" sz="1400" dirty="0" smtClean="0">
                <a:solidFill>
                  <a:srgbClr val="7F7F7F"/>
                </a:solidFill>
              </a:rPr>
              <a:t>(</a:t>
            </a:r>
            <a:r>
              <a:rPr lang="en-US" sz="1400" cap="small" dirty="0" err="1" smtClean="0">
                <a:solidFill>
                  <a:srgbClr val="7F7F7F"/>
                </a:solidFill>
              </a:rPr>
              <a:t>Blickenstaf</a:t>
            </a:r>
            <a:r>
              <a:rPr lang="en-US" sz="1400" i="1" cap="small" dirty="0" err="1" smtClean="0">
                <a:solidFill>
                  <a:srgbClr val="7F7F7F"/>
                </a:solidFill>
              </a:rPr>
              <a:t>f</a:t>
            </a:r>
            <a:r>
              <a:rPr lang="en-US" sz="1400" i="1" cap="small" dirty="0" smtClean="0">
                <a:solidFill>
                  <a:srgbClr val="7F7F7F"/>
                </a:solidFill>
              </a:rPr>
              <a:t>, </a:t>
            </a:r>
            <a:r>
              <a:rPr lang="en-US" sz="1400" cap="small" dirty="0" smtClean="0">
                <a:solidFill>
                  <a:srgbClr val="7F7F7F"/>
                </a:solidFill>
              </a:rPr>
              <a:t>2005)</a:t>
            </a:r>
            <a:endParaRPr lang="en-US" sz="1400" dirty="0" smtClean="0">
              <a:solidFill>
                <a:srgbClr val="7F7F7F"/>
              </a:solidFill>
            </a:endParaRPr>
          </a:p>
          <a:p>
            <a:r>
              <a:rPr lang="en-US" sz="1600" dirty="0" smtClean="0">
                <a:sym typeface="Wingdings"/>
              </a:rPr>
              <a:t> </a:t>
            </a:r>
            <a:r>
              <a:rPr lang="en-US" sz="1600" b="1" dirty="0" smtClean="0">
                <a:sym typeface="Wingdings"/>
              </a:rPr>
              <a:t>Choices </a:t>
            </a:r>
            <a:r>
              <a:rPr lang="en-US" sz="1600" dirty="0" smtClean="0">
                <a:sym typeface="Wingdings"/>
              </a:rPr>
              <a:t>made by boys and girls during their school years that result in </a:t>
            </a:r>
            <a:r>
              <a:rPr lang="en-US" sz="1600" b="1" dirty="0" smtClean="0">
                <a:sym typeface="Wingdings"/>
              </a:rPr>
              <a:t>gender unbalanced </a:t>
            </a:r>
            <a:r>
              <a:rPr lang="en-US" sz="1600" dirty="0" smtClean="0">
                <a:sym typeface="Wingdings"/>
              </a:rPr>
              <a:t>fields</a:t>
            </a:r>
            <a:endParaRPr lang="en-US" sz="1600" dirty="0"/>
          </a:p>
        </p:txBody>
      </p:sp>
      <p:sp>
        <p:nvSpPr>
          <p:cNvPr id="3" name="ZoneTexte 2"/>
          <p:cNvSpPr txBox="1"/>
          <p:nvPr/>
        </p:nvSpPr>
        <p:spPr>
          <a:xfrm>
            <a:off x="389466" y="685801"/>
            <a:ext cx="3314204" cy="369332"/>
          </a:xfrm>
          <a:prstGeom prst="rect">
            <a:avLst/>
          </a:prstGeom>
          <a:noFill/>
        </p:spPr>
        <p:txBody>
          <a:bodyPr wrap="none" rtlCol="0">
            <a:spAutoFit/>
          </a:bodyPr>
          <a:lstStyle/>
          <a:p>
            <a:r>
              <a:rPr lang="fr-FR" b="1" dirty="0" err="1" smtClean="0"/>
              <a:t>Gender</a:t>
            </a:r>
            <a:r>
              <a:rPr lang="fr-FR" b="1" dirty="0" smtClean="0"/>
              <a:t> and Science in Education</a:t>
            </a:r>
            <a:endParaRPr lang="fr-FR"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9401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lèche vers le bas 4"/>
          <p:cNvSpPr/>
          <p:nvPr/>
        </p:nvSpPr>
        <p:spPr>
          <a:xfrm>
            <a:off x="3720380" y="804333"/>
            <a:ext cx="317500" cy="4853617"/>
          </a:xfrm>
          <a:prstGeom prst="downArrow">
            <a:avLst>
              <a:gd name="adj1" fmla="val 42000"/>
              <a:gd name="adj2" fmla="val 131333"/>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7187770"/>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bg1"/>
                  </a:solidFill>
                </a:rPr>
                <a:t>Context and Theoretical Background</a:t>
              </a: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3245850" y="0"/>
            <a:ext cx="4834977" cy="461665"/>
          </a:xfrm>
          <a:prstGeom prst="rect">
            <a:avLst/>
          </a:prstGeom>
        </p:spPr>
        <p:txBody>
          <a:bodyPr wrap="none">
            <a:spAutoFit/>
          </a:bodyPr>
          <a:lstStyle/>
          <a:p>
            <a:pPr algn="ctr"/>
            <a:r>
              <a:rPr lang="en-US" sz="2400" b="1" smtClean="0">
                <a:solidFill>
                  <a:srgbClr val="E46C0A"/>
                </a:solidFill>
              </a:rPr>
              <a:t>Context and Theoretical Background</a:t>
            </a:r>
            <a:endParaRPr lang="en-US" sz="2400" smtClean="0">
              <a:solidFill>
                <a:srgbClr val="E46C0A"/>
              </a:solidFill>
            </a:endParaRPr>
          </a:p>
        </p:txBody>
      </p:sp>
      <p:sp>
        <p:nvSpPr>
          <p:cNvPr id="2" name="ZoneTexte 1"/>
          <p:cNvSpPr txBox="1"/>
          <p:nvPr/>
        </p:nvSpPr>
        <p:spPr>
          <a:xfrm>
            <a:off x="237792" y="1164411"/>
            <a:ext cx="3206472" cy="4493539"/>
          </a:xfrm>
          <a:prstGeom prst="rect">
            <a:avLst/>
          </a:prstGeom>
          <a:noFill/>
        </p:spPr>
        <p:txBody>
          <a:bodyPr wrap="square" rtlCol="0">
            <a:spAutoFit/>
          </a:bodyPr>
          <a:lstStyle/>
          <a:p>
            <a:pPr algn="just"/>
            <a:r>
              <a:rPr lang="en-US" sz="1300" dirty="0" smtClean="0"/>
              <a:t>In “</a:t>
            </a:r>
            <a:r>
              <a:rPr lang="en-US" sz="1300" b="1" dirty="0" err="1" smtClean="0"/>
              <a:t>Seconde</a:t>
            </a:r>
            <a:r>
              <a:rPr lang="en-US" sz="1300" dirty="0" smtClean="0"/>
              <a:t>” (first year of French high school, age ±15): </a:t>
            </a:r>
          </a:p>
          <a:p>
            <a:pPr marL="285750" indent="-285750" algn="just">
              <a:buFont typeface="Arial"/>
              <a:buChar char="•"/>
            </a:pPr>
            <a:r>
              <a:rPr lang="en-US" sz="1300" b="1" dirty="0" smtClean="0"/>
              <a:t>53% of girls and 72% of boys</a:t>
            </a:r>
            <a:r>
              <a:rPr lang="en-US" sz="1300" dirty="0" smtClean="0"/>
              <a:t> </a:t>
            </a:r>
            <a:r>
              <a:rPr lang="en-US" sz="1300" b="1" dirty="0" smtClean="0"/>
              <a:t>choose a “scientific” </a:t>
            </a:r>
            <a:r>
              <a:rPr lang="en-US" sz="1300" dirty="0" smtClean="0"/>
              <a:t>exploratory teaching</a:t>
            </a:r>
          </a:p>
          <a:p>
            <a:pPr algn="just"/>
            <a:endParaRPr lang="en-US" sz="1300" dirty="0"/>
          </a:p>
          <a:p>
            <a:pPr algn="just"/>
            <a:r>
              <a:rPr lang="en-US" sz="1300" dirty="0" smtClean="0"/>
              <a:t>In “</a:t>
            </a:r>
            <a:r>
              <a:rPr lang="en-US" sz="1300" b="1" dirty="0" smtClean="0"/>
              <a:t>Première</a:t>
            </a:r>
            <a:r>
              <a:rPr lang="en-US" sz="1300" dirty="0" smtClean="0"/>
              <a:t>” (second year of high school  age ±16), choices for main subjects of the </a:t>
            </a:r>
            <a:r>
              <a:rPr lang="en-US" sz="1300" i="1" dirty="0" err="1" smtClean="0"/>
              <a:t>baccalauréat</a:t>
            </a:r>
            <a:r>
              <a:rPr lang="en-US" sz="1300" dirty="0" smtClean="0"/>
              <a:t> – (High school diploma):</a:t>
            </a:r>
          </a:p>
          <a:p>
            <a:pPr marL="285750" indent="-285750" algn="just">
              <a:buFont typeface="Arial"/>
              <a:buChar char="•"/>
            </a:pPr>
            <a:r>
              <a:rPr lang="en-US" sz="1300" b="1" dirty="0" smtClean="0"/>
              <a:t>29 % of girls and 39% of boys pick science as a major</a:t>
            </a:r>
          </a:p>
          <a:p>
            <a:pPr marL="285750" indent="-285750" algn="just">
              <a:buFont typeface="Arial"/>
              <a:buChar char="•"/>
            </a:pPr>
            <a:endParaRPr lang="en-US" sz="1300" b="1" dirty="0" smtClean="0"/>
          </a:p>
          <a:p>
            <a:pPr algn="just"/>
            <a:endParaRPr lang="en-US" sz="1300" b="1" dirty="0"/>
          </a:p>
          <a:p>
            <a:pPr marL="285750" indent="-285750" algn="just">
              <a:buFont typeface="Arial"/>
              <a:buChar char="•"/>
            </a:pPr>
            <a:r>
              <a:rPr lang="en-US" sz="1300" b="1" dirty="0" smtClean="0"/>
              <a:t>46% </a:t>
            </a:r>
            <a:r>
              <a:rPr lang="en-US" sz="1300" dirty="0"/>
              <a:t>of girls in </a:t>
            </a:r>
            <a:r>
              <a:rPr lang="en-US" sz="1300" dirty="0" smtClean="0"/>
              <a:t>“</a:t>
            </a:r>
            <a:r>
              <a:rPr lang="en-US" sz="1300" dirty="0" err="1" smtClean="0"/>
              <a:t>Terminale</a:t>
            </a:r>
            <a:r>
              <a:rPr lang="en-US" sz="1300" dirty="0" smtClean="0"/>
              <a:t> S” </a:t>
            </a:r>
            <a:r>
              <a:rPr lang="en-US" sz="1300" dirty="0"/>
              <a:t>(third year of high </a:t>
            </a:r>
            <a:r>
              <a:rPr lang="en-US" sz="1300" dirty="0" smtClean="0"/>
              <a:t>school - sciences)</a:t>
            </a:r>
          </a:p>
          <a:p>
            <a:pPr marL="285750" indent="-285750" algn="just">
              <a:buFont typeface="Arial"/>
              <a:buChar char="•"/>
            </a:pPr>
            <a:endParaRPr lang="en-US" sz="1300" dirty="0" smtClean="0"/>
          </a:p>
          <a:p>
            <a:pPr marL="285750" indent="-285750" algn="just">
              <a:buFont typeface="Arial"/>
              <a:buChar char="•"/>
            </a:pPr>
            <a:r>
              <a:rPr lang="en-US" sz="1300" b="1" dirty="0" smtClean="0"/>
              <a:t>25-27% </a:t>
            </a:r>
            <a:r>
              <a:rPr lang="en-US" sz="1300" dirty="0" smtClean="0"/>
              <a:t>in engineering and fundamental sciences degrees</a:t>
            </a:r>
          </a:p>
          <a:p>
            <a:pPr marL="285750" indent="-285750" algn="just">
              <a:buFont typeface="Arial"/>
              <a:buChar char="•"/>
            </a:pPr>
            <a:endParaRPr lang="en-US" sz="1300" dirty="0" smtClean="0"/>
          </a:p>
          <a:p>
            <a:pPr marL="285750" indent="-285750" algn="just">
              <a:buFont typeface="Arial"/>
              <a:buChar char="•"/>
            </a:pPr>
            <a:r>
              <a:rPr lang="en-US" sz="1300" b="1" dirty="0" smtClean="0"/>
              <a:t>20-23% </a:t>
            </a:r>
            <a:r>
              <a:rPr lang="en-US" sz="1300" dirty="0" smtClean="0"/>
              <a:t>of research professors in mathematics, computer sciences, astronomy</a:t>
            </a:r>
            <a:r>
              <a:rPr lang="is-IS" sz="1300" dirty="0" smtClean="0"/>
              <a:t>…</a:t>
            </a:r>
            <a:endParaRPr lang="en-US" sz="1300" dirty="0"/>
          </a:p>
          <a:p>
            <a:pPr marL="285750" indent="-285750" algn="just">
              <a:buFont typeface="Arial"/>
              <a:buChar char="•"/>
            </a:pPr>
            <a:endParaRPr lang="en-US" sz="1300" dirty="0"/>
          </a:p>
        </p:txBody>
      </p:sp>
      <p:sp>
        <p:nvSpPr>
          <p:cNvPr id="27" name="Titre 1"/>
          <p:cNvSpPr txBox="1">
            <a:spLocks/>
          </p:cNvSpPr>
          <p:nvPr/>
        </p:nvSpPr>
        <p:spPr>
          <a:xfrm>
            <a:off x="389466" y="6070599"/>
            <a:ext cx="7450667" cy="584199"/>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100" i="1" dirty="0" smtClean="0">
              <a:solidFill>
                <a:srgbClr val="7F7F7F"/>
              </a:solidFill>
            </a:endParaRPr>
          </a:p>
          <a:p>
            <a:pPr algn="l">
              <a:spcAft>
                <a:spcPts val="600"/>
              </a:spcAft>
            </a:pPr>
            <a:r>
              <a:rPr lang="en-US" sz="1100" cap="small" dirty="0" err="1" smtClean="0">
                <a:solidFill>
                  <a:srgbClr val="7F7F7F"/>
                </a:solidFill>
              </a:rPr>
              <a:t>Ministère</a:t>
            </a:r>
            <a:r>
              <a:rPr lang="en-US" sz="1100" cap="small" dirty="0" smtClean="0">
                <a:solidFill>
                  <a:srgbClr val="7F7F7F"/>
                </a:solidFill>
              </a:rPr>
              <a:t> </a:t>
            </a:r>
            <a:r>
              <a:rPr lang="en-US" sz="1100" cap="small" dirty="0">
                <a:solidFill>
                  <a:srgbClr val="7F7F7F"/>
                </a:solidFill>
              </a:rPr>
              <a:t>de </a:t>
            </a:r>
            <a:r>
              <a:rPr lang="en-US" sz="1100" cap="small" dirty="0" err="1">
                <a:solidFill>
                  <a:srgbClr val="7F7F7F"/>
                </a:solidFill>
              </a:rPr>
              <a:t>l’Éducation</a:t>
            </a:r>
            <a:r>
              <a:rPr lang="en-US" sz="1100" cap="small" dirty="0">
                <a:solidFill>
                  <a:srgbClr val="7F7F7F"/>
                </a:solidFill>
              </a:rPr>
              <a:t> </a:t>
            </a:r>
            <a:r>
              <a:rPr lang="en-US" sz="1100" cap="small" dirty="0" err="1">
                <a:solidFill>
                  <a:srgbClr val="7F7F7F"/>
                </a:solidFill>
              </a:rPr>
              <a:t>nationale</a:t>
            </a:r>
            <a:r>
              <a:rPr lang="en-US" sz="1100" dirty="0">
                <a:solidFill>
                  <a:srgbClr val="7F7F7F"/>
                </a:solidFill>
              </a:rPr>
              <a:t>, 2016, « </a:t>
            </a:r>
            <a:r>
              <a:rPr lang="en-US" sz="1100" dirty="0" err="1">
                <a:solidFill>
                  <a:srgbClr val="7F7F7F"/>
                </a:solidFill>
              </a:rPr>
              <a:t>Filles</a:t>
            </a:r>
            <a:r>
              <a:rPr lang="en-US" sz="1100" dirty="0">
                <a:solidFill>
                  <a:srgbClr val="7F7F7F"/>
                </a:solidFill>
              </a:rPr>
              <a:t> et </a:t>
            </a:r>
            <a:r>
              <a:rPr lang="en-US" sz="1100" dirty="0" err="1">
                <a:solidFill>
                  <a:srgbClr val="7F7F7F"/>
                </a:solidFill>
              </a:rPr>
              <a:t>garçons</a:t>
            </a:r>
            <a:r>
              <a:rPr lang="en-US" sz="1100" dirty="0">
                <a:solidFill>
                  <a:srgbClr val="7F7F7F"/>
                </a:solidFill>
              </a:rPr>
              <a:t> </a:t>
            </a:r>
            <a:r>
              <a:rPr lang="en-US" sz="1100" dirty="0" err="1">
                <a:solidFill>
                  <a:srgbClr val="7F7F7F"/>
                </a:solidFill>
              </a:rPr>
              <a:t>sur</a:t>
            </a:r>
            <a:r>
              <a:rPr lang="en-US" sz="1100" dirty="0">
                <a:solidFill>
                  <a:srgbClr val="7F7F7F"/>
                </a:solidFill>
              </a:rPr>
              <a:t> le </a:t>
            </a:r>
            <a:r>
              <a:rPr lang="en-US" sz="1100" dirty="0" err="1">
                <a:solidFill>
                  <a:srgbClr val="7F7F7F"/>
                </a:solidFill>
              </a:rPr>
              <a:t>chemin</a:t>
            </a:r>
            <a:r>
              <a:rPr lang="en-US" sz="1100" dirty="0">
                <a:solidFill>
                  <a:srgbClr val="7F7F7F"/>
                </a:solidFill>
              </a:rPr>
              <a:t> de </a:t>
            </a:r>
            <a:r>
              <a:rPr lang="en-US" sz="1100" dirty="0" err="1">
                <a:solidFill>
                  <a:srgbClr val="7F7F7F"/>
                </a:solidFill>
              </a:rPr>
              <a:t>l’égalité</a:t>
            </a:r>
            <a:r>
              <a:rPr lang="en-US" sz="1100" dirty="0">
                <a:solidFill>
                  <a:srgbClr val="7F7F7F"/>
                </a:solidFill>
              </a:rPr>
              <a:t> de </a:t>
            </a:r>
            <a:r>
              <a:rPr lang="en-US" sz="1100" dirty="0" err="1">
                <a:solidFill>
                  <a:srgbClr val="7F7F7F"/>
                </a:solidFill>
              </a:rPr>
              <a:t>l’école</a:t>
            </a:r>
            <a:r>
              <a:rPr lang="en-US" sz="1100" dirty="0">
                <a:solidFill>
                  <a:srgbClr val="7F7F7F"/>
                </a:solidFill>
              </a:rPr>
              <a:t> </a:t>
            </a:r>
            <a:r>
              <a:rPr lang="en-US" sz="1100" dirty="0" err="1">
                <a:solidFill>
                  <a:srgbClr val="7F7F7F"/>
                </a:solidFill>
              </a:rPr>
              <a:t>à</a:t>
            </a:r>
            <a:r>
              <a:rPr lang="en-US" sz="1100" dirty="0">
                <a:solidFill>
                  <a:srgbClr val="7F7F7F"/>
                </a:solidFill>
              </a:rPr>
              <a:t> </a:t>
            </a:r>
            <a:r>
              <a:rPr lang="en-US" sz="1100" dirty="0" err="1">
                <a:solidFill>
                  <a:srgbClr val="7F7F7F"/>
                </a:solidFill>
              </a:rPr>
              <a:t>l’enseignement</a:t>
            </a:r>
            <a:r>
              <a:rPr lang="en-US" sz="1100" dirty="0">
                <a:solidFill>
                  <a:srgbClr val="7F7F7F"/>
                </a:solidFill>
              </a:rPr>
              <a:t> </a:t>
            </a:r>
            <a:r>
              <a:rPr lang="en-US" sz="1100" dirty="0" err="1">
                <a:solidFill>
                  <a:srgbClr val="7F7F7F"/>
                </a:solidFill>
              </a:rPr>
              <a:t>supérieur</a:t>
            </a:r>
            <a:r>
              <a:rPr lang="en-US" sz="1100" dirty="0">
                <a:solidFill>
                  <a:srgbClr val="7F7F7F"/>
                </a:solidFill>
              </a:rPr>
              <a:t> »</a:t>
            </a:r>
            <a:r>
              <a:rPr lang="en-US" sz="1100" dirty="0" smtClean="0">
                <a:solidFill>
                  <a:srgbClr val="7F7F7F"/>
                </a:solidFill>
              </a:rPr>
              <a:t>.</a:t>
            </a:r>
            <a:endParaRPr lang="en-US" sz="1100" cap="small" dirty="0">
              <a:solidFill>
                <a:srgbClr val="7F7F7F"/>
              </a:solidFill>
            </a:endParaRPr>
          </a:p>
        </p:txBody>
      </p:sp>
      <p:sp>
        <p:nvSpPr>
          <p:cNvPr id="10" name="ZoneTexte 9"/>
          <p:cNvSpPr txBox="1"/>
          <p:nvPr/>
        </p:nvSpPr>
        <p:spPr>
          <a:xfrm>
            <a:off x="4266868" y="1195259"/>
            <a:ext cx="3573265" cy="4093429"/>
          </a:xfrm>
          <a:prstGeom prst="rect">
            <a:avLst/>
          </a:prstGeom>
          <a:noFill/>
          <a:ln>
            <a:solidFill>
              <a:schemeClr val="bg1">
                <a:lumMod val="65000"/>
              </a:schemeClr>
            </a:solidFill>
          </a:ln>
        </p:spPr>
        <p:txBody>
          <a:bodyPr wrap="square" rtlCol="0">
            <a:spAutoFit/>
          </a:bodyPr>
          <a:lstStyle/>
          <a:p>
            <a:pPr algn="just"/>
            <a:endParaRPr lang="fr-CA" sz="1300" dirty="0" smtClean="0"/>
          </a:p>
          <a:p>
            <a:pPr algn="just"/>
            <a:r>
              <a:rPr lang="fr-CA" sz="1300" b="1" dirty="0" smtClean="0"/>
              <a:t>Seconde</a:t>
            </a:r>
          </a:p>
          <a:p>
            <a:pPr marL="285750" indent="-285750" algn="just">
              <a:buFont typeface="Arial"/>
              <a:buChar char="•"/>
            </a:pPr>
            <a:r>
              <a:rPr lang="fr-CA" sz="1300" b="1" dirty="0" smtClean="0"/>
              <a:t>53% </a:t>
            </a:r>
            <a:r>
              <a:rPr lang="fr-CA" sz="1300" dirty="0" smtClean="0"/>
              <a:t>des filles et </a:t>
            </a:r>
            <a:r>
              <a:rPr lang="fr-CA" sz="1300" b="1" dirty="0" smtClean="0"/>
              <a:t>72% </a:t>
            </a:r>
            <a:r>
              <a:rPr lang="fr-CA" sz="1300" dirty="0" smtClean="0"/>
              <a:t>des garçons choisissent un enseignement d’exploration scientifique</a:t>
            </a:r>
          </a:p>
          <a:p>
            <a:pPr algn="just"/>
            <a:endParaRPr lang="fr-CA" sz="1300" dirty="0"/>
          </a:p>
          <a:p>
            <a:pPr marL="285750" indent="-285750" algn="just">
              <a:buFont typeface="Arial"/>
              <a:buChar char="•"/>
            </a:pPr>
            <a:endParaRPr lang="fr-CA" sz="1300" dirty="0" smtClean="0"/>
          </a:p>
          <a:p>
            <a:pPr algn="just"/>
            <a:r>
              <a:rPr lang="fr-CA" sz="1300" b="1" dirty="0" smtClean="0"/>
              <a:t>Première</a:t>
            </a:r>
          </a:p>
          <a:p>
            <a:pPr marL="285750" indent="-285750" algn="just">
              <a:buFont typeface="Arial"/>
              <a:buChar char="•"/>
            </a:pPr>
            <a:r>
              <a:rPr lang="fr-CA" sz="1300" b="1" dirty="0" smtClean="0"/>
              <a:t>29 % </a:t>
            </a:r>
            <a:r>
              <a:rPr lang="fr-CA" sz="1300" dirty="0" smtClean="0"/>
              <a:t>des filles et </a:t>
            </a:r>
            <a:r>
              <a:rPr lang="fr-CA" sz="1300" b="1" dirty="0" smtClean="0"/>
              <a:t>39% </a:t>
            </a:r>
            <a:r>
              <a:rPr lang="fr-CA" sz="1300" dirty="0" smtClean="0"/>
              <a:t>des garçons choisissent le Bac S</a:t>
            </a:r>
          </a:p>
          <a:p>
            <a:pPr algn="just"/>
            <a:endParaRPr lang="fr-CA" sz="1300" b="1" dirty="0"/>
          </a:p>
          <a:p>
            <a:pPr algn="just"/>
            <a:endParaRPr lang="fr-CA" sz="1300" b="1" dirty="0" smtClean="0"/>
          </a:p>
          <a:p>
            <a:pPr algn="just"/>
            <a:endParaRPr lang="fr-CA" sz="1300" b="1" dirty="0" smtClean="0"/>
          </a:p>
          <a:p>
            <a:pPr marL="285750" indent="-285750" algn="just">
              <a:buFont typeface="Arial"/>
              <a:buChar char="•"/>
            </a:pPr>
            <a:r>
              <a:rPr lang="fr-CA" sz="1300" b="1" dirty="0" smtClean="0"/>
              <a:t>46% </a:t>
            </a:r>
            <a:r>
              <a:rPr lang="fr-CA" sz="1300" dirty="0" smtClean="0"/>
              <a:t>de filles en Terminale S</a:t>
            </a:r>
          </a:p>
          <a:p>
            <a:pPr marL="285750" indent="-285750" algn="just">
              <a:buFont typeface="Arial"/>
              <a:buChar char="•"/>
            </a:pPr>
            <a:endParaRPr lang="fr-CA" sz="1300" dirty="0" smtClean="0"/>
          </a:p>
          <a:p>
            <a:pPr marL="285750" indent="-285750" algn="just">
              <a:buFont typeface="Arial"/>
              <a:buChar char="•"/>
            </a:pPr>
            <a:r>
              <a:rPr lang="fr-CA" sz="1300" b="1" dirty="0" smtClean="0"/>
              <a:t>25-27% </a:t>
            </a:r>
            <a:r>
              <a:rPr lang="fr-CA" sz="1300" dirty="0" smtClean="0"/>
              <a:t>dans les formations universitaires d’ingénierie et sciences fondamentale</a:t>
            </a:r>
          </a:p>
          <a:p>
            <a:pPr lvl="1" algn="just"/>
            <a:endParaRPr lang="fr-FR" sz="1300" dirty="0"/>
          </a:p>
          <a:p>
            <a:pPr marL="285750" indent="-285750" algn="just">
              <a:buFont typeface="Arial"/>
              <a:buChar char="•"/>
            </a:pPr>
            <a:r>
              <a:rPr lang="fr-FR" sz="1300" b="1" dirty="0" smtClean="0"/>
              <a:t>20-24% </a:t>
            </a:r>
            <a:r>
              <a:rPr lang="fr-FR" sz="1300" dirty="0" smtClean="0"/>
              <a:t>d’enseignantes chercheuses en maths, astronomie, informatique.</a:t>
            </a:r>
          </a:p>
          <a:p>
            <a:pPr marL="285750" indent="-285750" algn="just">
              <a:buFont typeface="Arial"/>
              <a:buChar char="•"/>
            </a:pPr>
            <a:endParaRPr lang="fr-CA" sz="1300" dirty="0"/>
          </a:p>
        </p:txBody>
      </p:sp>
      <p:sp>
        <p:nvSpPr>
          <p:cNvPr id="4" name="ZoneTexte 3"/>
          <p:cNvSpPr txBox="1"/>
          <p:nvPr/>
        </p:nvSpPr>
        <p:spPr>
          <a:xfrm>
            <a:off x="1841028" y="775611"/>
            <a:ext cx="1879352" cy="307777"/>
          </a:xfrm>
          <a:prstGeom prst="rect">
            <a:avLst/>
          </a:prstGeom>
          <a:noFill/>
        </p:spPr>
        <p:txBody>
          <a:bodyPr vert="horz" wrap="square" rtlCol="0">
            <a:spAutoFit/>
          </a:bodyPr>
          <a:lstStyle/>
          <a:p>
            <a:pPr algn="ctr"/>
            <a:r>
              <a:rPr lang="fr-FR" sz="1400" dirty="0" smtClean="0">
                <a:solidFill>
                  <a:schemeClr val="accent6">
                    <a:lumMod val="75000"/>
                  </a:schemeClr>
                </a:solidFill>
              </a:rPr>
              <a:t>The “</a:t>
            </a:r>
            <a:r>
              <a:rPr lang="fr-FR" sz="1400" dirty="0" err="1">
                <a:solidFill>
                  <a:schemeClr val="accent6">
                    <a:lumMod val="75000"/>
                  </a:schemeClr>
                </a:solidFill>
              </a:rPr>
              <a:t>l</a:t>
            </a:r>
            <a:r>
              <a:rPr lang="fr-FR" sz="1400" dirty="0" err="1" smtClean="0">
                <a:solidFill>
                  <a:schemeClr val="accent6">
                    <a:lumMod val="75000"/>
                  </a:schemeClr>
                </a:solidFill>
              </a:rPr>
              <a:t>eaky</a:t>
            </a:r>
            <a:r>
              <a:rPr lang="fr-FR" sz="1400" dirty="0" smtClean="0">
                <a:solidFill>
                  <a:schemeClr val="accent6">
                    <a:lumMod val="75000"/>
                  </a:schemeClr>
                </a:solidFill>
              </a:rPr>
              <a:t> pipeline”</a:t>
            </a:r>
          </a:p>
        </p:txBody>
      </p:sp>
      <p:sp>
        <p:nvSpPr>
          <p:cNvPr id="12" name="ZoneTexte 11"/>
          <p:cNvSpPr txBox="1"/>
          <p:nvPr/>
        </p:nvSpPr>
        <p:spPr>
          <a:xfrm>
            <a:off x="4037880" y="775611"/>
            <a:ext cx="1953375" cy="307777"/>
          </a:xfrm>
          <a:prstGeom prst="rect">
            <a:avLst/>
          </a:prstGeom>
          <a:noFill/>
        </p:spPr>
        <p:txBody>
          <a:bodyPr vert="horz" wrap="square" rtlCol="0">
            <a:spAutoFit/>
          </a:bodyPr>
          <a:lstStyle/>
          <a:p>
            <a:pPr algn="ctr"/>
            <a:r>
              <a:rPr lang="fr-FR" sz="1400" dirty="0" smtClean="0">
                <a:solidFill>
                  <a:schemeClr val="accent6">
                    <a:lumMod val="75000"/>
                  </a:schemeClr>
                </a:solidFill>
              </a:rPr>
              <a:t>Le « tuyau percé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1268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7187770"/>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bg1"/>
                  </a:solidFill>
                </a:rPr>
                <a:t>Context and Theoretical Background</a:t>
              </a: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3245850" y="0"/>
            <a:ext cx="4834977" cy="461665"/>
          </a:xfrm>
          <a:prstGeom prst="rect">
            <a:avLst/>
          </a:prstGeom>
        </p:spPr>
        <p:txBody>
          <a:bodyPr wrap="none">
            <a:spAutoFit/>
          </a:bodyPr>
          <a:lstStyle/>
          <a:p>
            <a:pPr algn="ctr"/>
            <a:r>
              <a:rPr lang="en-US" sz="2400" b="1" smtClean="0">
                <a:solidFill>
                  <a:srgbClr val="E46C0A"/>
                </a:solidFill>
              </a:rPr>
              <a:t>Context and Theoretical Background</a:t>
            </a:r>
            <a:endParaRPr lang="en-US" sz="2400" smtClean="0">
              <a:solidFill>
                <a:srgbClr val="E46C0A"/>
              </a:solidFill>
            </a:endParaRPr>
          </a:p>
        </p:txBody>
      </p:sp>
      <p:sp>
        <p:nvSpPr>
          <p:cNvPr id="11" name="Titre 10"/>
          <p:cNvSpPr>
            <a:spLocks noGrp="1"/>
          </p:cNvSpPr>
          <p:nvPr>
            <p:ph type="title"/>
          </p:nvPr>
        </p:nvSpPr>
        <p:spPr>
          <a:xfrm>
            <a:off x="389466" y="1040796"/>
            <a:ext cx="2400301" cy="4970164"/>
          </a:xfrm>
        </p:spPr>
        <p:txBody>
          <a:bodyPr>
            <a:noAutofit/>
          </a:bodyPr>
          <a:lstStyle/>
          <a:p>
            <a:pPr algn="l"/>
            <a:r>
              <a:rPr lang="en-US" sz="1200" dirty="0" smtClean="0"/>
              <a:t>1. Feminine scientific branches: sciences of “care”: biology, chemistry, medicine, health. </a:t>
            </a:r>
            <a:br>
              <a:rPr lang="en-US" sz="1200" dirty="0" smtClean="0"/>
            </a:br>
            <a:r>
              <a:rPr lang="en-US" sz="1200" dirty="0"/>
              <a:t/>
            </a:r>
            <a:br>
              <a:rPr lang="en-US" sz="1200" dirty="0"/>
            </a:br>
            <a:r>
              <a:rPr lang="en-US" sz="1200" dirty="0" smtClean="0"/>
              <a:t>2. Masculine scientific branches: “pure” and “abstract” sciences: mathematics, physics, computer sciences.</a:t>
            </a:r>
            <a:br>
              <a:rPr lang="en-US" sz="1200" dirty="0" smtClean="0"/>
            </a:br>
            <a:r>
              <a:rPr lang="en-US" sz="1200" dirty="0"/>
              <a:t/>
            </a:r>
            <a:br>
              <a:rPr lang="en-US" sz="1200" dirty="0"/>
            </a:br>
            <a:r>
              <a:rPr lang="en-US" sz="1200" dirty="0" smtClean="0"/>
              <a:t>The polarization is linked with gender </a:t>
            </a:r>
            <a:r>
              <a:rPr lang="en-US" sz="1200" b="1" dirty="0" smtClean="0"/>
              <a:t>and</a:t>
            </a:r>
            <a:r>
              <a:rPr lang="en-US" sz="1200" dirty="0" smtClean="0"/>
              <a:t> class, as evidenced by the distribution of women (x-axis) and upper classes (y-axis) students in different branches of higher education:</a:t>
            </a:r>
            <a:endParaRPr lang="en-US" sz="1200" dirty="0"/>
          </a:p>
        </p:txBody>
      </p:sp>
      <p:sp>
        <p:nvSpPr>
          <p:cNvPr id="10" name="Titre 1"/>
          <p:cNvSpPr txBox="1">
            <a:spLocks/>
          </p:cNvSpPr>
          <p:nvPr/>
        </p:nvSpPr>
        <p:spPr>
          <a:xfrm>
            <a:off x="389466" y="5752726"/>
            <a:ext cx="7450667" cy="965573"/>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100" i="1" dirty="0">
              <a:solidFill>
                <a:schemeClr val="bg1">
                  <a:lumMod val="65000"/>
                </a:schemeClr>
              </a:solidFill>
            </a:endParaRPr>
          </a:p>
          <a:p>
            <a:pPr algn="l">
              <a:spcAft>
                <a:spcPts val="600"/>
              </a:spcAft>
            </a:pPr>
            <a:r>
              <a:rPr lang="en-US" sz="1100" cap="small" dirty="0">
                <a:solidFill>
                  <a:srgbClr val="7F7F7F"/>
                </a:solidFill>
              </a:rPr>
              <a:t>Blanchard</a:t>
            </a:r>
            <a:r>
              <a:rPr lang="fr-FR" sz="1100" dirty="0">
                <a:solidFill>
                  <a:srgbClr val="7F7F7F"/>
                </a:solidFill>
              </a:rPr>
              <a:t>, M., </a:t>
            </a:r>
            <a:r>
              <a:rPr lang="en-US" sz="1100" cap="small" dirty="0">
                <a:solidFill>
                  <a:srgbClr val="7F7F7F"/>
                </a:solidFill>
              </a:rPr>
              <a:t>Orange</a:t>
            </a:r>
            <a:r>
              <a:rPr lang="fr-FR" sz="1100" dirty="0">
                <a:solidFill>
                  <a:srgbClr val="7F7F7F"/>
                </a:solidFill>
              </a:rPr>
              <a:t>, S., </a:t>
            </a:r>
            <a:r>
              <a:rPr lang="en-US" sz="1100" cap="small" dirty="0" err="1">
                <a:solidFill>
                  <a:srgbClr val="7F7F7F"/>
                </a:solidFill>
              </a:rPr>
              <a:t>Pierrel</a:t>
            </a:r>
            <a:r>
              <a:rPr lang="fr-FR" sz="1100" dirty="0">
                <a:solidFill>
                  <a:srgbClr val="7F7F7F"/>
                </a:solidFill>
              </a:rPr>
              <a:t>, A. (</a:t>
            </a:r>
            <a:r>
              <a:rPr lang="fr-FR" sz="1100" dirty="0" err="1">
                <a:solidFill>
                  <a:srgbClr val="7F7F7F"/>
                </a:solidFill>
              </a:rPr>
              <a:t>dirs</a:t>
            </a:r>
            <a:r>
              <a:rPr lang="fr-FR" sz="1100" dirty="0">
                <a:solidFill>
                  <a:srgbClr val="7F7F7F"/>
                </a:solidFill>
              </a:rPr>
              <a:t>.), 2014, </a:t>
            </a:r>
            <a:r>
              <a:rPr lang="fr-FR" sz="1100" i="1" dirty="0">
                <a:solidFill>
                  <a:srgbClr val="7F7F7F"/>
                </a:solidFill>
              </a:rPr>
              <a:t>La production d’une noblesse scientifique</a:t>
            </a:r>
            <a:r>
              <a:rPr lang="fr-FR" sz="1100" dirty="0">
                <a:solidFill>
                  <a:srgbClr val="7F7F7F"/>
                </a:solidFill>
              </a:rPr>
              <a:t> </a:t>
            </a:r>
            <a:r>
              <a:rPr lang="fr-FR" sz="1100" i="1" dirty="0">
                <a:solidFill>
                  <a:srgbClr val="7F7F7F"/>
                </a:solidFill>
              </a:rPr>
              <a:t>: enquête sur les biais de recrutement à l’ENS</a:t>
            </a:r>
            <a:r>
              <a:rPr lang="fr-FR" sz="1100" dirty="0">
                <a:solidFill>
                  <a:srgbClr val="7F7F7F"/>
                </a:solidFill>
              </a:rPr>
              <a:t>, rapport de recherche, Département des sciences sociales de L’École normale supérieure de Paris</a:t>
            </a:r>
            <a:r>
              <a:rPr lang="fr-FR" sz="1100" dirty="0" smtClean="0">
                <a:solidFill>
                  <a:srgbClr val="7F7F7F"/>
                </a:solidFill>
              </a:rPr>
              <a:t>.</a:t>
            </a:r>
            <a:endParaRPr lang="en-US" sz="1100" b="1" cap="small" dirty="0">
              <a:solidFill>
                <a:srgbClr val="7F7F7F"/>
              </a:solidFill>
            </a:endParaRPr>
          </a:p>
          <a:p>
            <a:pPr algn="l">
              <a:spcAft>
                <a:spcPts val="600"/>
              </a:spcAft>
            </a:pPr>
            <a:r>
              <a:rPr lang="en-US" sz="1100" cap="small" dirty="0" err="1" smtClean="0">
                <a:solidFill>
                  <a:srgbClr val="7F7F7F"/>
                </a:solidFill>
              </a:rPr>
              <a:t>Mosconi</a:t>
            </a:r>
            <a:r>
              <a:rPr lang="en-US" sz="1100" cap="small" dirty="0" smtClean="0">
                <a:solidFill>
                  <a:srgbClr val="7F7F7F"/>
                </a:solidFill>
              </a:rPr>
              <a:t> </a:t>
            </a:r>
            <a:r>
              <a:rPr lang="en-US" sz="1100" cap="small" dirty="0">
                <a:solidFill>
                  <a:srgbClr val="7F7F7F"/>
                </a:solidFill>
              </a:rPr>
              <a:t>N.</a:t>
            </a:r>
            <a:r>
              <a:rPr lang="en-US" sz="1100" dirty="0">
                <a:solidFill>
                  <a:srgbClr val="7F7F7F"/>
                </a:solidFill>
              </a:rPr>
              <a:t>, 1994, </a:t>
            </a:r>
            <a:r>
              <a:rPr lang="en-US" sz="1100" i="1" dirty="0">
                <a:solidFill>
                  <a:srgbClr val="7F7F7F"/>
                </a:solidFill>
              </a:rPr>
              <a:t>Femmes et savoir : la </a:t>
            </a:r>
            <a:r>
              <a:rPr lang="en-US" sz="1100" i="1" dirty="0" err="1">
                <a:solidFill>
                  <a:srgbClr val="7F7F7F"/>
                </a:solidFill>
              </a:rPr>
              <a:t>société</a:t>
            </a:r>
            <a:r>
              <a:rPr lang="en-US" sz="1100" i="1" dirty="0">
                <a:solidFill>
                  <a:srgbClr val="7F7F7F"/>
                </a:solidFill>
              </a:rPr>
              <a:t>, </a:t>
            </a:r>
            <a:r>
              <a:rPr lang="en-US" sz="1100" i="1" dirty="0" err="1">
                <a:solidFill>
                  <a:srgbClr val="7F7F7F"/>
                </a:solidFill>
              </a:rPr>
              <a:t>l’école</a:t>
            </a:r>
            <a:r>
              <a:rPr lang="en-US" sz="1100" i="1" dirty="0">
                <a:solidFill>
                  <a:srgbClr val="7F7F7F"/>
                </a:solidFill>
              </a:rPr>
              <a:t> et la division </a:t>
            </a:r>
            <a:r>
              <a:rPr lang="en-US" sz="1100" i="1" dirty="0" err="1">
                <a:solidFill>
                  <a:srgbClr val="7F7F7F"/>
                </a:solidFill>
              </a:rPr>
              <a:t>sexuelle</a:t>
            </a:r>
            <a:r>
              <a:rPr lang="en-US" sz="1100" i="1" dirty="0">
                <a:solidFill>
                  <a:srgbClr val="7F7F7F"/>
                </a:solidFill>
              </a:rPr>
              <a:t> des </a:t>
            </a:r>
            <a:r>
              <a:rPr lang="en-US" sz="1100" i="1" dirty="0" err="1">
                <a:solidFill>
                  <a:srgbClr val="7F7F7F"/>
                </a:solidFill>
              </a:rPr>
              <a:t>savoirs</a:t>
            </a:r>
            <a:r>
              <a:rPr lang="en-US" sz="1100" dirty="0">
                <a:solidFill>
                  <a:srgbClr val="7F7F7F"/>
                </a:solidFill>
              </a:rPr>
              <a:t>, Paris, </a:t>
            </a:r>
            <a:r>
              <a:rPr lang="en-US" sz="1100" dirty="0" err="1">
                <a:solidFill>
                  <a:srgbClr val="7F7F7F"/>
                </a:solidFill>
              </a:rPr>
              <a:t>L’Harmattan</a:t>
            </a:r>
            <a:r>
              <a:rPr lang="en-US" sz="1100" dirty="0" smtClean="0">
                <a:solidFill>
                  <a:srgbClr val="7F7F7F"/>
                </a:solidFill>
              </a:rPr>
              <a:t>.</a:t>
            </a:r>
            <a:endParaRPr lang="fr-FR" sz="1100" dirty="0">
              <a:solidFill>
                <a:srgbClr val="7F7F7F"/>
              </a:solidFill>
            </a:endParaRPr>
          </a:p>
        </p:txBody>
      </p:sp>
      <p:pic>
        <p:nvPicPr>
          <p:cNvPr id="2" name="Image 1" descr="1090.png"/>
          <p:cNvPicPr>
            <a:picLocks noChangeAspect="1"/>
          </p:cNvPicPr>
          <p:nvPr/>
        </p:nvPicPr>
        <p:blipFill rotWithShape="1">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l="2556" r="3110"/>
          <a:stretch/>
        </p:blipFill>
        <p:spPr>
          <a:xfrm>
            <a:off x="2929467" y="1307203"/>
            <a:ext cx="5025852" cy="4365465"/>
          </a:xfrm>
          <a:prstGeom prst="rect">
            <a:avLst/>
          </a:prstGeom>
        </p:spPr>
      </p:pic>
      <p:sp>
        <p:nvSpPr>
          <p:cNvPr id="3" name="ZoneTexte 2"/>
          <p:cNvSpPr txBox="1"/>
          <p:nvPr/>
        </p:nvSpPr>
        <p:spPr>
          <a:xfrm>
            <a:off x="275166" y="633292"/>
            <a:ext cx="7564967" cy="830997"/>
          </a:xfrm>
          <a:prstGeom prst="rect">
            <a:avLst/>
          </a:prstGeom>
          <a:noFill/>
        </p:spPr>
        <p:txBody>
          <a:bodyPr wrap="square" rtlCol="0">
            <a:spAutoFit/>
          </a:bodyPr>
          <a:lstStyle/>
          <a:p>
            <a:r>
              <a:rPr lang="en-US" sz="1200" b="1" dirty="0" smtClean="0"/>
              <a:t>“</a:t>
            </a:r>
            <a:r>
              <a:rPr lang="en-US" sz="1200" b="1" dirty="0"/>
              <a:t>the socio-sexual division of knowledge</a:t>
            </a:r>
            <a:r>
              <a:rPr lang="en-US" sz="1200" b="1" dirty="0" smtClean="0"/>
              <a:t>”</a:t>
            </a:r>
            <a:r>
              <a:rPr lang="en-US" sz="1200" dirty="0"/>
              <a:t> </a:t>
            </a:r>
            <a:r>
              <a:rPr lang="en-US" sz="1200" dirty="0" smtClean="0">
                <a:solidFill>
                  <a:schemeClr val="bg1">
                    <a:lumMod val="65000"/>
                  </a:schemeClr>
                </a:solidFill>
              </a:rPr>
              <a:t>(</a:t>
            </a:r>
            <a:r>
              <a:rPr lang="en-US" sz="1200" cap="small" dirty="0" err="1" smtClean="0">
                <a:solidFill>
                  <a:srgbClr val="7F7F7F"/>
                </a:solidFill>
              </a:rPr>
              <a:t>Mosconi</a:t>
            </a:r>
            <a:r>
              <a:rPr lang="en-US" sz="1200" cap="small" dirty="0" smtClean="0">
                <a:solidFill>
                  <a:srgbClr val="7F7F7F"/>
                </a:solidFill>
              </a:rPr>
              <a:t>, 1994)</a:t>
            </a:r>
            <a:endParaRPr lang="en-US" sz="1200" dirty="0"/>
          </a:p>
          <a:p>
            <a:r>
              <a:rPr lang="en-US" sz="1200" dirty="0"/>
              <a:t>A</a:t>
            </a:r>
            <a:r>
              <a:rPr lang="en-US" sz="1200" dirty="0" smtClean="0"/>
              <a:t> </a:t>
            </a:r>
            <a:r>
              <a:rPr lang="en-US" sz="1200" dirty="0"/>
              <a:t>polarization of study fields around two poles:</a:t>
            </a:r>
            <a:br>
              <a:rPr lang="en-US" sz="1200" dirty="0"/>
            </a:br>
            <a:r>
              <a:rPr lang="fr-CA" sz="1200" b="1" dirty="0">
                <a:solidFill>
                  <a:srgbClr val="7F7F7F"/>
                </a:solidFill>
              </a:rPr>
              <a:t>(</a:t>
            </a:r>
            <a:r>
              <a:rPr lang="en-US" sz="1200" cap="small" dirty="0">
                <a:solidFill>
                  <a:srgbClr val="7F7F7F"/>
                </a:solidFill>
              </a:rPr>
              <a:t>Blanchard</a:t>
            </a:r>
            <a:r>
              <a:rPr lang="fr-FR" sz="1200" dirty="0">
                <a:solidFill>
                  <a:srgbClr val="7F7F7F"/>
                </a:solidFill>
              </a:rPr>
              <a:t>, </a:t>
            </a:r>
            <a:r>
              <a:rPr lang="en-US" sz="1200" cap="small" dirty="0">
                <a:solidFill>
                  <a:srgbClr val="7F7F7F"/>
                </a:solidFill>
              </a:rPr>
              <a:t>Orange</a:t>
            </a:r>
            <a:r>
              <a:rPr lang="fr-FR" sz="1200" dirty="0">
                <a:solidFill>
                  <a:srgbClr val="7F7F7F"/>
                </a:solidFill>
              </a:rPr>
              <a:t> &amp; </a:t>
            </a:r>
            <a:r>
              <a:rPr lang="en-US" sz="1200" cap="small" dirty="0" err="1">
                <a:solidFill>
                  <a:srgbClr val="7F7F7F"/>
                </a:solidFill>
              </a:rPr>
              <a:t>Pierrel</a:t>
            </a:r>
            <a:r>
              <a:rPr lang="fr-FR" sz="1200" dirty="0">
                <a:solidFill>
                  <a:srgbClr val="7F7F7F"/>
                </a:solidFill>
              </a:rPr>
              <a:t>, 2014, pp. 31-32)</a:t>
            </a:r>
            <a:r>
              <a:rPr lang="en-US" sz="1200" dirty="0">
                <a:solidFill>
                  <a:srgbClr val="7F7F7F"/>
                </a:solidFill>
              </a:rPr>
              <a:t/>
            </a:r>
            <a:br>
              <a:rPr lang="en-US" sz="1200" dirty="0">
                <a:solidFill>
                  <a:srgbClr val="7F7F7F"/>
                </a:solidFill>
              </a:rPr>
            </a:br>
            <a:endParaRPr lang="fr-FR" sz="12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12831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7187770"/>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bg1"/>
                  </a:solidFill>
                </a:rPr>
                <a:t>Context and Theoretical Background</a:t>
              </a: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3245850" y="0"/>
            <a:ext cx="4834977" cy="461665"/>
          </a:xfrm>
          <a:prstGeom prst="rect">
            <a:avLst/>
          </a:prstGeom>
        </p:spPr>
        <p:txBody>
          <a:bodyPr wrap="none">
            <a:spAutoFit/>
          </a:bodyPr>
          <a:lstStyle/>
          <a:p>
            <a:pPr algn="ctr"/>
            <a:r>
              <a:rPr lang="en-US" sz="2400" b="1" smtClean="0">
                <a:solidFill>
                  <a:srgbClr val="E46C0A"/>
                </a:solidFill>
              </a:rPr>
              <a:t>Context and Theoretical Background</a:t>
            </a:r>
            <a:endParaRPr lang="en-US" sz="2400" smtClean="0">
              <a:solidFill>
                <a:srgbClr val="E46C0A"/>
              </a:solidFill>
            </a:endParaRPr>
          </a:p>
        </p:txBody>
      </p:sp>
      <p:sp>
        <p:nvSpPr>
          <p:cNvPr id="11" name="Titre 10"/>
          <p:cNvSpPr>
            <a:spLocks noGrp="1"/>
          </p:cNvSpPr>
          <p:nvPr>
            <p:ph type="title"/>
          </p:nvPr>
        </p:nvSpPr>
        <p:spPr>
          <a:xfrm>
            <a:off x="389466" y="651934"/>
            <a:ext cx="6934200" cy="1981200"/>
          </a:xfrm>
        </p:spPr>
        <p:txBody>
          <a:bodyPr>
            <a:normAutofit fontScale="90000"/>
          </a:bodyPr>
          <a:lstStyle/>
          <a:p>
            <a:pPr algn="just"/>
            <a:r>
              <a:rPr lang="en-US" sz="1800" b="1" dirty="0" smtClean="0"/>
              <a:t>Social Inequalities in Science</a:t>
            </a:r>
            <a:br>
              <a:rPr lang="en-US" sz="1800" b="1" dirty="0" smtClean="0"/>
            </a:br>
            <a:r>
              <a:rPr lang="en-US" sz="1600" b="1" dirty="0" smtClean="0"/>
              <a:t/>
            </a:r>
            <a:br>
              <a:rPr lang="en-US" sz="1600" b="1" dirty="0" smtClean="0"/>
            </a:br>
            <a:r>
              <a:rPr lang="en-US" sz="1600" dirty="0" smtClean="0"/>
              <a:t>In 2001, </a:t>
            </a:r>
            <a:r>
              <a:rPr lang="en-US" sz="1600" b="1" dirty="0" smtClean="0"/>
              <a:t>40% </a:t>
            </a:r>
            <a:r>
              <a:rPr lang="en-US" sz="1600" dirty="0" smtClean="0"/>
              <a:t>of children of teachers and executives acceded to a scientific high-school diploma (</a:t>
            </a:r>
            <a:r>
              <a:rPr lang="en-US" sz="1600" dirty="0" err="1" smtClean="0"/>
              <a:t>Bac</a:t>
            </a:r>
            <a:r>
              <a:rPr lang="en-US" sz="1600" dirty="0" smtClean="0"/>
              <a:t> S), but only </a:t>
            </a:r>
            <a:r>
              <a:rPr lang="en-US" sz="1600" b="1" dirty="0" smtClean="0"/>
              <a:t>5%</a:t>
            </a:r>
            <a:r>
              <a:rPr lang="en-US" sz="1600" dirty="0" smtClean="0"/>
              <a:t> of children of unskilled workers did </a:t>
            </a:r>
            <a:r>
              <a:rPr lang="en-US" sz="1600" dirty="0" smtClean="0">
                <a:solidFill>
                  <a:srgbClr val="A6A6A6"/>
                </a:solidFill>
              </a:rPr>
              <a:t>(</a:t>
            </a:r>
            <a:r>
              <a:rPr lang="en-US" sz="1600" cap="small" dirty="0" smtClean="0">
                <a:solidFill>
                  <a:srgbClr val="A6A6A6"/>
                </a:solidFill>
              </a:rPr>
              <a:t>Merle , 2002)</a:t>
            </a:r>
            <a:br>
              <a:rPr lang="en-US" sz="1600" cap="small" dirty="0" smtClean="0">
                <a:solidFill>
                  <a:srgbClr val="A6A6A6"/>
                </a:solidFill>
              </a:rPr>
            </a:br>
            <a:r>
              <a:rPr lang="en-US" sz="1600" cap="small" dirty="0" smtClean="0">
                <a:solidFill>
                  <a:srgbClr val="A6A6A6"/>
                </a:solidFill>
              </a:rPr>
              <a:t/>
            </a:r>
            <a:br>
              <a:rPr lang="en-US" sz="1600" cap="small" dirty="0" smtClean="0">
                <a:solidFill>
                  <a:srgbClr val="A6A6A6"/>
                </a:solidFill>
              </a:rPr>
            </a:br>
            <a:r>
              <a:rPr lang="en-US" sz="1600" dirty="0" smtClean="0"/>
              <a:t>France </a:t>
            </a:r>
            <a:r>
              <a:rPr lang="en-US" sz="1600" dirty="0"/>
              <a:t>is particularly inequitable: it has one of the most intense relation between students’ performance in mathematics and socio-economic </a:t>
            </a:r>
            <a:r>
              <a:rPr lang="en-US" sz="1600" dirty="0" smtClean="0"/>
              <a:t>status, and performance </a:t>
            </a:r>
            <a:r>
              <a:rPr lang="en-US" sz="1600" dirty="0"/>
              <a:t>gaps linked to socio-economic status are stronger for mathematics and sciences than for reading.</a:t>
            </a:r>
            <a:br>
              <a:rPr lang="en-US" sz="1600" dirty="0"/>
            </a:br>
            <a:r>
              <a:rPr lang="en-US" sz="1600" dirty="0" smtClean="0">
                <a:solidFill>
                  <a:srgbClr val="A6A6A6"/>
                </a:solidFill>
              </a:rPr>
              <a:t>(</a:t>
            </a:r>
            <a:r>
              <a:rPr lang="en-US" sz="1600" dirty="0">
                <a:solidFill>
                  <a:srgbClr val="A6A6A6"/>
                </a:solidFill>
              </a:rPr>
              <a:t>OECD 2013b fig. II.1.2.</a:t>
            </a:r>
            <a:r>
              <a:rPr lang="en-US" sz="1600" dirty="0" smtClean="0">
                <a:solidFill>
                  <a:srgbClr val="A6A6A6"/>
                </a:solidFill>
              </a:rPr>
              <a:t>)</a:t>
            </a:r>
            <a:endParaRPr lang="en-US" sz="1600" dirty="0">
              <a:solidFill>
                <a:srgbClr val="A6A6A6"/>
              </a:solidFill>
            </a:endParaRPr>
          </a:p>
        </p:txBody>
      </p:sp>
      <p:sp>
        <p:nvSpPr>
          <p:cNvPr id="10" name="Titre 1"/>
          <p:cNvSpPr txBox="1">
            <a:spLocks/>
          </p:cNvSpPr>
          <p:nvPr/>
        </p:nvSpPr>
        <p:spPr>
          <a:xfrm>
            <a:off x="389466" y="5410200"/>
            <a:ext cx="7450667" cy="1320799"/>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000" b="1" dirty="0" smtClean="0">
              <a:solidFill>
                <a:srgbClr val="7F7F7F"/>
              </a:solidFill>
            </a:endParaRPr>
          </a:p>
          <a:p>
            <a:pPr algn="l">
              <a:spcAft>
                <a:spcPts val="600"/>
              </a:spcAft>
            </a:pPr>
            <a:r>
              <a:rPr lang="en-US" sz="1000" cap="small" dirty="0" smtClean="0">
                <a:solidFill>
                  <a:srgbClr val="7F7F7F"/>
                </a:solidFill>
              </a:rPr>
              <a:t>Merle </a:t>
            </a:r>
            <a:r>
              <a:rPr lang="en-US" sz="1000" cap="small" dirty="0">
                <a:solidFill>
                  <a:srgbClr val="7F7F7F"/>
                </a:solidFill>
              </a:rPr>
              <a:t>P.</a:t>
            </a:r>
            <a:r>
              <a:rPr lang="en-US" sz="1000" dirty="0">
                <a:solidFill>
                  <a:srgbClr val="7F7F7F"/>
                </a:solidFill>
              </a:rPr>
              <a:t>, 2002, </a:t>
            </a:r>
            <a:r>
              <a:rPr lang="en-US" sz="1000" i="1" dirty="0">
                <a:solidFill>
                  <a:srgbClr val="7F7F7F"/>
                </a:solidFill>
              </a:rPr>
              <a:t>La </a:t>
            </a:r>
            <a:r>
              <a:rPr lang="en-US" sz="1000" i="1" dirty="0" err="1">
                <a:solidFill>
                  <a:srgbClr val="7F7F7F"/>
                </a:solidFill>
              </a:rPr>
              <a:t>démocratisation</a:t>
            </a:r>
            <a:r>
              <a:rPr lang="en-US" sz="1000" i="1" dirty="0">
                <a:solidFill>
                  <a:srgbClr val="7F7F7F"/>
                </a:solidFill>
              </a:rPr>
              <a:t> de </a:t>
            </a:r>
            <a:r>
              <a:rPr lang="en-US" sz="1000" i="1" dirty="0" err="1">
                <a:solidFill>
                  <a:srgbClr val="7F7F7F"/>
                </a:solidFill>
              </a:rPr>
              <a:t>l’enseignement</a:t>
            </a:r>
            <a:r>
              <a:rPr lang="en-US" sz="1000" dirty="0">
                <a:solidFill>
                  <a:srgbClr val="7F7F7F"/>
                </a:solidFill>
              </a:rPr>
              <a:t>, Paris, La </a:t>
            </a:r>
            <a:r>
              <a:rPr lang="en-US" sz="1000" dirty="0" err="1" smtClean="0">
                <a:solidFill>
                  <a:srgbClr val="7F7F7F"/>
                </a:solidFill>
              </a:rPr>
              <a:t>Découverte</a:t>
            </a:r>
            <a:r>
              <a:rPr lang="en-US" sz="1000" dirty="0" smtClean="0">
                <a:solidFill>
                  <a:srgbClr val="7F7F7F"/>
                </a:solidFill>
              </a:rPr>
              <a:t>.</a:t>
            </a:r>
          </a:p>
          <a:p>
            <a:pPr algn="just">
              <a:spcAft>
                <a:spcPts val="600"/>
              </a:spcAft>
            </a:pPr>
            <a:r>
              <a:rPr lang="en-US" sz="1000" cap="small" dirty="0" err="1">
                <a:solidFill>
                  <a:srgbClr val="7F7F7F"/>
                </a:solidFill>
              </a:rPr>
              <a:t>Ministère</a:t>
            </a:r>
            <a:r>
              <a:rPr lang="en-US" sz="1000" cap="small" dirty="0">
                <a:solidFill>
                  <a:srgbClr val="7F7F7F"/>
                </a:solidFill>
              </a:rPr>
              <a:t> de </a:t>
            </a:r>
            <a:r>
              <a:rPr lang="en-US" sz="1000" cap="small" dirty="0" err="1">
                <a:solidFill>
                  <a:srgbClr val="7F7F7F"/>
                </a:solidFill>
              </a:rPr>
              <a:t>l’Éducation</a:t>
            </a:r>
            <a:r>
              <a:rPr lang="en-US" sz="1000" cap="small" dirty="0">
                <a:solidFill>
                  <a:srgbClr val="7F7F7F"/>
                </a:solidFill>
              </a:rPr>
              <a:t> </a:t>
            </a:r>
            <a:r>
              <a:rPr lang="en-US" sz="1000" cap="small" dirty="0" err="1">
                <a:solidFill>
                  <a:srgbClr val="7F7F7F"/>
                </a:solidFill>
              </a:rPr>
              <a:t>nationale</a:t>
            </a:r>
            <a:r>
              <a:rPr lang="en-US" sz="1000" dirty="0">
                <a:solidFill>
                  <a:srgbClr val="7F7F7F"/>
                </a:solidFill>
              </a:rPr>
              <a:t>, 2016, « </a:t>
            </a:r>
            <a:r>
              <a:rPr lang="en-US" sz="1000" dirty="0" err="1">
                <a:solidFill>
                  <a:srgbClr val="7F7F7F"/>
                </a:solidFill>
              </a:rPr>
              <a:t>Filles</a:t>
            </a:r>
            <a:r>
              <a:rPr lang="en-US" sz="1000" dirty="0">
                <a:solidFill>
                  <a:srgbClr val="7F7F7F"/>
                </a:solidFill>
              </a:rPr>
              <a:t> et </a:t>
            </a:r>
            <a:r>
              <a:rPr lang="en-US" sz="1000" dirty="0" err="1">
                <a:solidFill>
                  <a:srgbClr val="7F7F7F"/>
                </a:solidFill>
              </a:rPr>
              <a:t>garçons</a:t>
            </a:r>
            <a:r>
              <a:rPr lang="en-US" sz="1000" dirty="0">
                <a:solidFill>
                  <a:srgbClr val="7F7F7F"/>
                </a:solidFill>
              </a:rPr>
              <a:t> </a:t>
            </a:r>
            <a:r>
              <a:rPr lang="en-US" sz="1000" dirty="0" err="1">
                <a:solidFill>
                  <a:srgbClr val="7F7F7F"/>
                </a:solidFill>
              </a:rPr>
              <a:t>sur</a:t>
            </a:r>
            <a:r>
              <a:rPr lang="en-US" sz="1000" dirty="0">
                <a:solidFill>
                  <a:srgbClr val="7F7F7F"/>
                </a:solidFill>
              </a:rPr>
              <a:t> le </a:t>
            </a:r>
            <a:r>
              <a:rPr lang="en-US" sz="1000" dirty="0" err="1">
                <a:solidFill>
                  <a:srgbClr val="7F7F7F"/>
                </a:solidFill>
              </a:rPr>
              <a:t>chemin</a:t>
            </a:r>
            <a:r>
              <a:rPr lang="en-US" sz="1000" dirty="0">
                <a:solidFill>
                  <a:srgbClr val="7F7F7F"/>
                </a:solidFill>
              </a:rPr>
              <a:t> de </a:t>
            </a:r>
            <a:r>
              <a:rPr lang="en-US" sz="1000" dirty="0" err="1">
                <a:solidFill>
                  <a:srgbClr val="7F7F7F"/>
                </a:solidFill>
              </a:rPr>
              <a:t>l’égalité</a:t>
            </a:r>
            <a:r>
              <a:rPr lang="en-US" sz="1000" dirty="0">
                <a:solidFill>
                  <a:srgbClr val="7F7F7F"/>
                </a:solidFill>
              </a:rPr>
              <a:t> de </a:t>
            </a:r>
            <a:r>
              <a:rPr lang="en-US" sz="1000" dirty="0" err="1">
                <a:solidFill>
                  <a:srgbClr val="7F7F7F"/>
                </a:solidFill>
              </a:rPr>
              <a:t>l’école</a:t>
            </a:r>
            <a:r>
              <a:rPr lang="en-US" sz="1000" dirty="0">
                <a:solidFill>
                  <a:srgbClr val="7F7F7F"/>
                </a:solidFill>
              </a:rPr>
              <a:t> </a:t>
            </a:r>
            <a:r>
              <a:rPr lang="en-US" sz="1000" dirty="0" err="1">
                <a:solidFill>
                  <a:srgbClr val="7F7F7F"/>
                </a:solidFill>
              </a:rPr>
              <a:t>à</a:t>
            </a:r>
            <a:r>
              <a:rPr lang="en-US" sz="1000" dirty="0">
                <a:solidFill>
                  <a:srgbClr val="7F7F7F"/>
                </a:solidFill>
              </a:rPr>
              <a:t> </a:t>
            </a:r>
            <a:r>
              <a:rPr lang="en-US" sz="1000" dirty="0" err="1">
                <a:solidFill>
                  <a:srgbClr val="7F7F7F"/>
                </a:solidFill>
              </a:rPr>
              <a:t>l’enseignement</a:t>
            </a:r>
            <a:r>
              <a:rPr lang="en-US" sz="1000" dirty="0">
                <a:solidFill>
                  <a:srgbClr val="7F7F7F"/>
                </a:solidFill>
              </a:rPr>
              <a:t> </a:t>
            </a:r>
            <a:r>
              <a:rPr lang="en-US" sz="1000" dirty="0" err="1">
                <a:solidFill>
                  <a:srgbClr val="7F7F7F"/>
                </a:solidFill>
              </a:rPr>
              <a:t>supérieur</a:t>
            </a:r>
            <a:r>
              <a:rPr lang="en-US" sz="1000" dirty="0">
                <a:solidFill>
                  <a:srgbClr val="7F7F7F"/>
                </a:solidFill>
              </a:rPr>
              <a:t> ».</a:t>
            </a:r>
            <a:endParaRPr lang="fr-FR" sz="1000" cap="small" dirty="0">
              <a:solidFill>
                <a:srgbClr val="7F7F7F"/>
              </a:solidFill>
            </a:endParaRPr>
          </a:p>
          <a:p>
            <a:pPr algn="just">
              <a:spcAft>
                <a:spcPts val="600"/>
              </a:spcAft>
            </a:pPr>
            <a:r>
              <a:rPr lang="fr-FR" sz="1000" cap="small" dirty="0">
                <a:solidFill>
                  <a:srgbClr val="7F7F7F"/>
                </a:solidFill>
              </a:rPr>
              <a:t>OCDE</a:t>
            </a:r>
            <a:r>
              <a:rPr lang="fr-FR" sz="1000" dirty="0">
                <a:solidFill>
                  <a:srgbClr val="7F7F7F"/>
                </a:solidFill>
              </a:rPr>
              <a:t>, 2013a, </a:t>
            </a:r>
            <a:r>
              <a:rPr lang="fr-FR" sz="1000" i="1" dirty="0">
                <a:solidFill>
                  <a:srgbClr val="7F7F7F"/>
                </a:solidFill>
              </a:rPr>
              <a:t>PISA 2012 : Savoirs et savoir-faire des élèves - Performance des élèves en mathématiques, en compréhension de l’écrit et en science (Volume I)</a:t>
            </a:r>
            <a:r>
              <a:rPr lang="fr-FR" sz="1000" dirty="0">
                <a:solidFill>
                  <a:srgbClr val="7F7F7F"/>
                </a:solidFill>
              </a:rPr>
              <a:t>, OECD </a:t>
            </a:r>
            <a:r>
              <a:rPr lang="fr-FR" sz="1000" dirty="0" err="1">
                <a:solidFill>
                  <a:srgbClr val="7F7F7F"/>
                </a:solidFill>
              </a:rPr>
              <a:t>Publishing</a:t>
            </a:r>
            <a:r>
              <a:rPr lang="fr-FR" sz="1000" dirty="0">
                <a:solidFill>
                  <a:srgbClr val="7F7F7F"/>
                </a:solidFill>
              </a:rPr>
              <a:t>. Tableaux : 1.2.3.a ; 1.4.3.a ; 1.5.3.</a:t>
            </a:r>
            <a:r>
              <a:rPr lang="fr-FR" sz="1000" dirty="0" smtClean="0">
                <a:solidFill>
                  <a:srgbClr val="7F7F7F"/>
                </a:solidFill>
              </a:rPr>
              <a:t>a</a:t>
            </a:r>
            <a:endParaRPr lang="en-US" sz="1000" dirty="0" smtClean="0">
              <a:solidFill>
                <a:srgbClr val="7F7F7F"/>
              </a:solidFill>
            </a:endParaRPr>
          </a:p>
          <a:p>
            <a:pPr algn="just">
              <a:spcAft>
                <a:spcPts val="600"/>
              </a:spcAft>
            </a:pPr>
            <a:r>
              <a:rPr lang="fr-FR" sz="1000" cap="small" dirty="0" smtClean="0">
                <a:solidFill>
                  <a:srgbClr val="7F7F7F"/>
                </a:solidFill>
              </a:rPr>
              <a:t>OCDE</a:t>
            </a:r>
            <a:r>
              <a:rPr lang="fr-FR" sz="1000" dirty="0">
                <a:solidFill>
                  <a:srgbClr val="7F7F7F"/>
                </a:solidFill>
              </a:rPr>
              <a:t>, 2013b, </a:t>
            </a:r>
            <a:r>
              <a:rPr lang="fr-FR" sz="1000" i="1" dirty="0">
                <a:solidFill>
                  <a:srgbClr val="7F7F7F"/>
                </a:solidFill>
              </a:rPr>
              <a:t>PISA 2012 : L’équité au service de l’excellence (Volume II)</a:t>
            </a:r>
            <a:r>
              <a:rPr lang="fr-FR" sz="1000" dirty="0">
                <a:solidFill>
                  <a:srgbClr val="7F7F7F"/>
                </a:solidFill>
              </a:rPr>
              <a:t>, OECD </a:t>
            </a:r>
            <a:r>
              <a:rPr lang="fr-FR" sz="1000" dirty="0" err="1">
                <a:solidFill>
                  <a:srgbClr val="7F7F7F"/>
                </a:solidFill>
              </a:rPr>
              <a:t>Publishing</a:t>
            </a:r>
            <a:r>
              <a:rPr lang="fr-FR" sz="1000" dirty="0" smtClean="0">
                <a:solidFill>
                  <a:srgbClr val="7F7F7F"/>
                </a:solidFill>
              </a:rPr>
              <a:t>.</a:t>
            </a:r>
            <a:endParaRPr lang="fr-FR" sz="1000" dirty="0">
              <a:solidFill>
                <a:srgbClr val="7F7F7F"/>
              </a:solidFill>
            </a:endParaRPr>
          </a:p>
        </p:txBody>
      </p:sp>
      <p:sp>
        <p:nvSpPr>
          <p:cNvPr id="12" name="Titre 10"/>
          <p:cNvSpPr txBox="1">
            <a:spLocks/>
          </p:cNvSpPr>
          <p:nvPr/>
        </p:nvSpPr>
        <p:spPr>
          <a:xfrm>
            <a:off x="389466" y="2920998"/>
            <a:ext cx="7188200" cy="33020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en-US" sz="1600" b="1" dirty="0" smtClean="0"/>
              <a:t>How can we explain these inequalities?</a:t>
            </a:r>
            <a:br>
              <a:rPr lang="en-US" sz="1600" b="1" dirty="0" smtClean="0"/>
            </a:br>
            <a:endParaRPr lang="en-US" sz="1600" dirty="0"/>
          </a:p>
        </p:txBody>
      </p:sp>
      <p:sp>
        <p:nvSpPr>
          <p:cNvPr id="13" name="ZoneTexte 12"/>
          <p:cNvSpPr txBox="1"/>
          <p:nvPr/>
        </p:nvSpPr>
        <p:spPr>
          <a:xfrm>
            <a:off x="389466" y="3086099"/>
            <a:ext cx="4030134" cy="2062103"/>
          </a:xfrm>
          <a:prstGeom prst="rect">
            <a:avLst/>
          </a:prstGeom>
          <a:noFill/>
        </p:spPr>
        <p:txBody>
          <a:bodyPr wrap="square" rtlCol="0">
            <a:spAutoFit/>
          </a:bodyPr>
          <a:lstStyle/>
          <a:p>
            <a:pPr algn="just"/>
            <a:r>
              <a:rPr lang="en-US" sz="1600" b="1" dirty="0" smtClean="0">
                <a:solidFill>
                  <a:schemeClr val="accent6">
                    <a:lumMod val="75000"/>
                  </a:schemeClr>
                </a:solidFill>
              </a:rPr>
              <a:t>It is not a matter of performances or skills</a:t>
            </a:r>
          </a:p>
          <a:p>
            <a:pPr algn="just"/>
            <a:endParaRPr lang="en-US" sz="1400" dirty="0" smtClean="0"/>
          </a:p>
          <a:p>
            <a:pPr marL="177800" indent="-177800" algn="just">
              <a:buFont typeface="Arial"/>
              <a:buChar char="•"/>
            </a:pPr>
            <a:r>
              <a:rPr lang="en-US" sz="1400" dirty="0" smtClean="0"/>
              <a:t>Girls in who chose science in high school do better than boys: more of them get the diploma (94% vs. 91%), and they get better grades.</a:t>
            </a:r>
          </a:p>
          <a:p>
            <a:pPr algn="just"/>
            <a:endParaRPr lang="en-US" sz="1400" dirty="0" smtClean="0"/>
          </a:p>
          <a:p>
            <a:pPr marL="177800" indent="-177800" algn="just">
              <a:buFont typeface="Arial"/>
              <a:buChar char="•"/>
            </a:pPr>
            <a:r>
              <a:rPr lang="en-US" sz="1400" dirty="0" smtClean="0"/>
              <a:t>The PISA Study shows a slight difference in favor of boys for sciences performances, but girls are better at sciences and reading.</a:t>
            </a:r>
          </a:p>
        </p:txBody>
      </p:sp>
      <p:sp>
        <p:nvSpPr>
          <p:cNvPr id="14" name="ZoneTexte 13"/>
          <p:cNvSpPr txBox="1"/>
          <p:nvPr/>
        </p:nvSpPr>
        <p:spPr>
          <a:xfrm>
            <a:off x="5088890" y="3332320"/>
            <a:ext cx="2488776" cy="1815882"/>
          </a:xfrm>
          <a:prstGeom prst="rect">
            <a:avLst/>
          </a:prstGeom>
          <a:noFill/>
          <a:ln>
            <a:solidFill>
              <a:schemeClr val="bg1">
                <a:lumMod val="65000"/>
              </a:schemeClr>
            </a:solidFill>
          </a:ln>
        </p:spPr>
        <p:txBody>
          <a:bodyPr wrap="square" rtlCol="0">
            <a:spAutoFit/>
          </a:bodyPr>
          <a:lstStyle/>
          <a:p>
            <a:pPr algn="just"/>
            <a:r>
              <a:rPr lang="fr-FR" sz="1400" dirty="0" smtClean="0"/>
              <a:t>94% des filles et 91% des garçons qui se sont présentés au Bac S l’ont obtenu en 2014.</a:t>
            </a:r>
          </a:p>
          <a:p>
            <a:pPr algn="just"/>
            <a:endParaRPr lang="fr-FR" sz="1400" dirty="0"/>
          </a:p>
          <a:p>
            <a:pPr algn="just"/>
            <a:r>
              <a:rPr lang="fr-FR" sz="1400" dirty="0" smtClean="0"/>
              <a:t>38% des filles et 33% des garçons ont obtenu leur Bac S avec mention Bien ou Très Bien </a:t>
            </a:r>
            <a:r>
              <a:rPr lang="fr-FR" sz="1100" dirty="0" smtClean="0">
                <a:solidFill>
                  <a:srgbClr val="7F7F7F"/>
                </a:solidFill>
              </a:rPr>
              <a:t>(MESR 2016)</a:t>
            </a:r>
            <a:endParaRPr lang="fr-FR" sz="1100" dirty="0">
              <a:solidFill>
                <a:srgbClr val="7F7F7F"/>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23746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grpSp>
        <p:nvGrpSpPr>
          <p:cNvPr id="8" name="Grouper 7"/>
          <p:cNvGrpSpPr/>
          <p:nvPr/>
        </p:nvGrpSpPr>
        <p:grpSpPr>
          <a:xfrm>
            <a:off x="8057933" y="1"/>
            <a:ext cx="1086070" cy="6857999"/>
            <a:chOff x="7988202" y="-76976"/>
            <a:chExt cx="1155798" cy="7380678"/>
          </a:xfrm>
        </p:grpSpPr>
        <p:sp>
          <p:nvSpPr>
            <p:cNvPr id="6" name="ZoneTexte 5"/>
            <p:cNvSpPr txBox="1"/>
            <p:nvPr/>
          </p:nvSpPr>
          <p:spPr>
            <a:xfrm>
              <a:off x="7988202" y="-76976"/>
              <a:ext cx="1155797" cy="7187770"/>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bg1"/>
                  </a:solidFill>
                </a:rPr>
                <a:t>Context and Theoretical Background</a:t>
              </a: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7" name="Rectangle 6"/>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9" name="Rectangle 8"/>
          <p:cNvSpPr/>
          <p:nvPr/>
        </p:nvSpPr>
        <p:spPr>
          <a:xfrm>
            <a:off x="3245850" y="0"/>
            <a:ext cx="4834977" cy="461665"/>
          </a:xfrm>
          <a:prstGeom prst="rect">
            <a:avLst/>
          </a:prstGeom>
        </p:spPr>
        <p:txBody>
          <a:bodyPr wrap="none">
            <a:spAutoFit/>
          </a:bodyPr>
          <a:lstStyle/>
          <a:p>
            <a:pPr algn="ctr"/>
            <a:r>
              <a:rPr lang="en-US" sz="2400" b="1" dirty="0" smtClean="0">
                <a:solidFill>
                  <a:srgbClr val="E46C0A"/>
                </a:solidFill>
              </a:rPr>
              <a:t>Context and Theoretical Background</a:t>
            </a:r>
            <a:endParaRPr lang="en-US" sz="2400" dirty="0" smtClean="0">
              <a:solidFill>
                <a:srgbClr val="E46C0A"/>
              </a:solidFill>
            </a:endParaRPr>
          </a:p>
        </p:txBody>
      </p:sp>
      <p:sp>
        <p:nvSpPr>
          <p:cNvPr id="11" name="Titre 10"/>
          <p:cNvSpPr>
            <a:spLocks noGrp="1"/>
          </p:cNvSpPr>
          <p:nvPr>
            <p:ph type="title"/>
          </p:nvPr>
        </p:nvSpPr>
        <p:spPr>
          <a:xfrm>
            <a:off x="355176" y="673098"/>
            <a:ext cx="7188200" cy="330201"/>
          </a:xfrm>
        </p:spPr>
        <p:txBody>
          <a:bodyPr>
            <a:noAutofit/>
          </a:bodyPr>
          <a:lstStyle/>
          <a:p>
            <a:pPr algn="just"/>
            <a:r>
              <a:rPr lang="en-US" sz="1600" b="1" dirty="0" smtClean="0"/>
              <a:t>How can we explain such inequalities?</a:t>
            </a:r>
            <a:br>
              <a:rPr lang="en-US" sz="1600" b="1" dirty="0" smtClean="0"/>
            </a:br>
            <a:endParaRPr lang="en-US" sz="1600" dirty="0"/>
          </a:p>
        </p:txBody>
      </p:sp>
      <p:sp>
        <p:nvSpPr>
          <p:cNvPr id="10" name="Titre 1"/>
          <p:cNvSpPr txBox="1">
            <a:spLocks/>
          </p:cNvSpPr>
          <p:nvPr/>
        </p:nvSpPr>
        <p:spPr>
          <a:xfrm>
            <a:off x="389466" y="5586552"/>
            <a:ext cx="7450667" cy="1104901"/>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100" b="1" dirty="0" smtClean="0">
              <a:solidFill>
                <a:srgbClr val="7F7F7F"/>
              </a:solidFill>
            </a:endParaRPr>
          </a:p>
          <a:p>
            <a:pPr algn="just">
              <a:spcAft>
                <a:spcPts val="600"/>
              </a:spcAft>
            </a:pPr>
            <a:r>
              <a:rPr lang="en-US" sz="1100" cap="small" dirty="0" err="1">
                <a:solidFill>
                  <a:srgbClr val="7F7F7F"/>
                </a:solidFill>
              </a:rPr>
              <a:t>Ministère</a:t>
            </a:r>
            <a:r>
              <a:rPr lang="en-US" sz="1100" cap="small" dirty="0">
                <a:solidFill>
                  <a:srgbClr val="7F7F7F"/>
                </a:solidFill>
              </a:rPr>
              <a:t> de </a:t>
            </a:r>
            <a:r>
              <a:rPr lang="en-US" sz="1100" cap="small" dirty="0" err="1">
                <a:solidFill>
                  <a:srgbClr val="7F7F7F"/>
                </a:solidFill>
              </a:rPr>
              <a:t>l’Éducation</a:t>
            </a:r>
            <a:r>
              <a:rPr lang="en-US" sz="1100" cap="small" dirty="0">
                <a:solidFill>
                  <a:srgbClr val="7F7F7F"/>
                </a:solidFill>
              </a:rPr>
              <a:t> </a:t>
            </a:r>
            <a:r>
              <a:rPr lang="en-US" sz="1100" cap="small" dirty="0" err="1">
                <a:solidFill>
                  <a:srgbClr val="7F7F7F"/>
                </a:solidFill>
              </a:rPr>
              <a:t>nationale</a:t>
            </a:r>
            <a:r>
              <a:rPr lang="en-US" sz="1100" dirty="0">
                <a:solidFill>
                  <a:srgbClr val="7F7F7F"/>
                </a:solidFill>
              </a:rPr>
              <a:t>, 2016, « </a:t>
            </a:r>
            <a:r>
              <a:rPr lang="en-US" sz="1100" dirty="0" err="1">
                <a:solidFill>
                  <a:srgbClr val="7F7F7F"/>
                </a:solidFill>
              </a:rPr>
              <a:t>Filles</a:t>
            </a:r>
            <a:r>
              <a:rPr lang="en-US" sz="1100" dirty="0">
                <a:solidFill>
                  <a:srgbClr val="7F7F7F"/>
                </a:solidFill>
              </a:rPr>
              <a:t> et </a:t>
            </a:r>
            <a:r>
              <a:rPr lang="en-US" sz="1100" dirty="0" err="1">
                <a:solidFill>
                  <a:srgbClr val="7F7F7F"/>
                </a:solidFill>
              </a:rPr>
              <a:t>garçons</a:t>
            </a:r>
            <a:r>
              <a:rPr lang="en-US" sz="1100" dirty="0">
                <a:solidFill>
                  <a:srgbClr val="7F7F7F"/>
                </a:solidFill>
              </a:rPr>
              <a:t> </a:t>
            </a:r>
            <a:r>
              <a:rPr lang="en-US" sz="1100" dirty="0" err="1">
                <a:solidFill>
                  <a:srgbClr val="7F7F7F"/>
                </a:solidFill>
              </a:rPr>
              <a:t>sur</a:t>
            </a:r>
            <a:r>
              <a:rPr lang="en-US" sz="1100" dirty="0">
                <a:solidFill>
                  <a:srgbClr val="7F7F7F"/>
                </a:solidFill>
              </a:rPr>
              <a:t> le </a:t>
            </a:r>
            <a:r>
              <a:rPr lang="en-US" sz="1100" dirty="0" err="1">
                <a:solidFill>
                  <a:srgbClr val="7F7F7F"/>
                </a:solidFill>
              </a:rPr>
              <a:t>chemin</a:t>
            </a:r>
            <a:r>
              <a:rPr lang="en-US" sz="1100" dirty="0">
                <a:solidFill>
                  <a:srgbClr val="7F7F7F"/>
                </a:solidFill>
              </a:rPr>
              <a:t> de </a:t>
            </a:r>
            <a:r>
              <a:rPr lang="en-US" sz="1100" dirty="0" err="1">
                <a:solidFill>
                  <a:srgbClr val="7F7F7F"/>
                </a:solidFill>
              </a:rPr>
              <a:t>l’égalité</a:t>
            </a:r>
            <a:r>
              <a:rPr lang="en-US" sz="1100" dirty="0">
                <a:solidFill>
                  <a:srgbClr val="7F7F7F"/>
                </a:solidFill>
              </a:rPr>
              <a:t> de </a:t>
            </a:r>
            <a:r>
              <a:rPr lang="en-US" sz="1100" dirty="0" err="1">
                <a:solidFill>
                  <a:srgbClr val="7F7F7F"/>
                </a:solidFill>
              </a:rPr>
              <a:t>l’école</a:t>
            </a:r>
            <a:r>
              <a:rPr lang="en-US" sz="1100" dirty="0">
                <a:solidFill>
                  <a:srgbClr val="7F7F7F"/>
                </a:solidFill>
              </a:rPr>
              <a:t> </a:t>
            </a:r>
            <a:r>
              <a:rPr lang="en-US" sz="1100" dirty="0" err="1">
                <a:solidFill>
                  <a:srgbClr val="7F7F7F"/>
                </a:solidFill>
              </a:rPr>
              <a:t>à</a:t>
            </a:r>
            <a:r>
              <a:rPr lang="en-US" sz="1100" dirty="0">
                <a:solidFill>
                  <a:srgbClr val="7F7F7F"/>
                </a:solidFill>
              </a:rPr>
              <a:t> </a:t>
            </a:r>
            <a:r>
              <a:rPr lang="en-US" sz="1100" dirty="0" err="1">
                <a:solidFill>
                  <a:srgbClr val="7F7F7F"/>
                </a:solidFill>
              </a:rPr>
              <a:t>l’enseignement</a:t>
            </a:r>
            <a:r>
              <a:rPr lang="en-US" sz="1100" dirty="0">
                <a:solidFill>
                  <a:srgbClr val="7F7F7F"/>
                </a:solidFill>
              </a:rPr>
              <a:t> </a:t>
            </a:r>
            <a:r>
              <a:rPr lang="en-US" sz="1100" dirty="0" err="1">
                <a:solidFill>
                  <a:srgbClr val="7F7F7F"/>
                </a:solidFill>
              </a:rPr>
              <a:t>supérieur</a:t>
            </a:r>
            <a:r>
              <a:rPr lang="en-US" sz="1100" dirty="0">
                <a:solidFill>
                  <a:srgbClr val="7F7F7F"/>
                </a:solidFill>
              </a:rPr>
              <a:t> »</a:t>
            </a:r>
            <a:r>
              <a:rPr lang="en-US" sz="1100" dirty="0" smtClean="0">
                <a:solidFill>
                  <a:srgbClr val="7F7F7F"/>
                </a:solidFill>
              </a:rPr>
              <a:t>.</a:t>
            </a:r>
            <a:endParaRPr lang="fr-FR" sz="1100" cap="small" dirty="0" smtClean="0">
              <a:solidFill>
                <a:srgbClr val="7F7F7F"/>
              </a:solidFill>
            </a:endParaRPr>
          </a:p>
          <a:p>
            <a:pPr algn="just">
              <a:spcAft>
                <a:spcPts val="600"/>
              </a:spcAft>
            </a:pPr>
            <a:r>
              <a:rPr lang="fr-FR" sz="1100" cap="small" dirty="0" smtClean="0">
                <a:solidFill>
                  <a:srgbClr val="7F7F7F"/>
                </a:solidFill>
              </a:rPr>
              <a:t>OCDE</a:t>
            </a:r>
            <a:r>
              <a:rPr lang="fr-FR" sz="1100" dirty="0">
                <a:solidFill>
                  <a:srgbClr val="7F7F7F"/>
                </a:solidFill>
              </a:rPr>
              <a:t>, 2013a, </a:t>
            </a:r>
            <a:r>
              <a:rPr lang="fr-FR" sz="1100" i="1" dirty="0">
                <a:solidFill>
                  <a:srgbClr val="7F7F7F"/>
                </a:solidFill>
              </a:rPr>
              <a:t>PISA 2012 : Savoirs et savoir-faire des élèves - Performance des élèves en mathématiques, en compréhension de l’écrit et en science (Volume I)</a:t>
            </a:r>
            <a:r>
              <a:rPr lang="fr-FR" sz="1100" dirty="0">
                <a:solidFill>
                  <a:srgbClr val="7F7F7F"/>
                </a:solidFill>
              </a:rPr>
              <a:t>, OECD </a:t>
            </a:r>
            <a:r>
              <a:rPr lang="fr-FR" sz="1100" dirty="0" err="1">
                <a:solidFill>
                  <a:srgbClr val="7F7F7F"/>
                </a:solidFill>
              </a:rPr>
              <a:t>Publishing</a:t>
            </a:r>
            <a:r>
              <a:rPr lang="fr-FR" sz="1100" dirty="0" smtClean="0">
                <a:solidFill>
                  <a:srgbClr val="7F7F7F"/>
                </a:solidFill>
              </a:rPr>
              <a:t>. Tableaux : 1.2.3.a ; 1.4.3.a ; 1.5.3.a</a:t>
            </a:r>
            <a:endParaRPr lang="fr-FR" sz="1100" dirty="0">
              <a:solidFill>
                <a:srgbClr val="7F7F7F"/>
              </a:solidFill>
            </a:endParaRPr>
          </a:p>
        </p:txBody>
      </p:sp>
      <p:sp>
        <p:nvSpPr>
          <p:cNvPr id="2" name="ZoneTexte 1"/>
          <p:cNvSpPr txBox="1"/>
          <p:nvPr/>
        </p:nvSpPr>
        <p:spPr>
          <a:xfrm>
            <a:off x="389466" y="901699"/>
            <a:ext cx="4030134" cy="2062103"/>
          </a:xfrm>
          <a:prstGeom prst="rect">
            <a:avLst/>
          </a:prstGeom>
          <a:noFill/>
        </p:spPr>
        <p:txBody>
          <a:bodyPr wrap="square" rtlCol="0">
            <a:spAutoFit/>
          </a:bodyPr>
          <a:lstStyle/>
          <a:p>
            <a:pPr algn="just"/>
            <a:r>
              <a:rPr lang="en-US" sz="1600" b="1" dirty="0" smtClean="0">
                <a:solidFill>
                  <a:schemeClr val="accent6">
                    <a:lumMod val="75000"/>
                  </a:schemeClr>
                </a:solidFill>
              </a:rPr>
              <a:t>It is not a matter of performances or skills</a:t>
            </a:r>
          </a:p>
          <a:p>
            <a:pPr algn="just"/>
            <a:endParaRPr lang="en-US" sz="1400" dirty="0" smtClean="0"/>
          </a:p>
          <a:p>
            <a:pPr marL="177800" indent="-177800" algn="just">
              <a:buFont typeface="Arial"/>
              <a:buChar char="•"/>
            </a:pPr>
            <a:r>
              <a:rPr lang="en-US" sz="1400" dirty="0" smtClean="0"/>
              <a:t>Girls in who chose science in high school do better than boys: more of them get the diploma (94% vs. 91%), and they get better grades.</a:t>
            </a:r>
          </a:p>
          <a:p>
            <a:pPr algn="just"/>
            <a:endParaRPr lang="en-US" sz="1400" dirty="0" smtClean="0"/>
          </a:p>
          <a:p>
            <a:pPr marL="177800" indent="-177800" algn="just">
              <a:buFont typeface="Arial"/>
              <a:buChar char="•"/>
            </a:pPr>
            <a:r>
              <a:rPr lang="en-US" sz="1400" dirty="0" smtClean="0"/>
              <a:t>The PISA Study shows a slight difference in favor of boys for sciences performances, but girls are better at sciences and reading : </a:t>
            </a:r>
          </a:p>
        </p:txBody>
      </p:sp>
      <p:sp>
        <p:nvSpPr>
          <p:cNvPr id="3" name="ZoneTexte 2"/>
          <p:cNvSpPr txBox="1"/>
          <p:nvPr/>
        </p:nvSpPr>
        <p:spPr>
          <a:xfrm>
            <a:off x="4957657" y="1003298"/>
            <a:ext cx="2488776" cy="1815882"/>
          </a:xfrm>
          <a:prstGeom prst="rect">
            <a:avLst/>
          </a:prstGeom>
          <a:noFill/>
          <a:ln>
            <a:solidFill>
              <a:schemeClr val="bg1">
                <a:lumMod val="65000"/>
              </a:schemeClr>
            </a:solidFill>
          </a:ln>
        </p:spPr>
        <p:txBody>
          <a:bodyPr wrap="square" rtlCol="0">
            <a:spAutoFit/>
          </a:bodyPr>
          <a:lstStyle/>
          <a:p>
            <a:pPr algn="just"/>
            <a:r>
              <a:rPr lang="fr-FR" sz="1400" dirty="0" smtClean="0"/>
              <a:t>94% des filles et 91% des garçons qui se sont présentés au Bac S l’ont obtenu en 2014.</a:t>
            </a:r>
          </a:p>
          <a:p>
            <a:pPr algn="just"/>
            <a:endParaRPr lang="fr-FR" sz="1400" dirty="0"/>
          </a:p>
          <a:p>
            <a:pPr algn="just"/>
            <a:r>
              <a:rPr lang="fr-FR" sz="1400" dirty="0" smtClean="0"/>
              <a:t>38% des filles et 33% des garçons ont obtenu leur Bac S avec mention Bien ou Très Bien </a:t>
            </a:r>
            <a:r>
              <a:rPr lang="fr-FR" sz="1100" dirty="0" smtClean="0">
                <a:solidFill>
                  <a:srgbClr val="7F7F7F"/>
                </a:solidFill>
              </a:rPr>
              <a:t>(MESR 2016)</a:t>
            </a:r>
            <a:endParaRPr lang="fr-FR" sz="1100" dirty="0">
              <a:solidFill>
                <a:srgbClr val="7F7F7F"/>
              </a:solidFill>
            </a:endParaRPr>
          </a:p>
        </p:txBody>
      </p:sp>
      <p:graphicFrame>
        <p:nvGraphicFramePr>
          <p:cNvPr id="12" name="Tableau 11"/>
          <p:cNvGraphicFramePr>
            <a:graphicFrameLocks noGrp="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3476255"/>
              </p:ext>
            </p:extLst>
          </p:nvPr>
        </p:nvGraphicFramePr>
        <p:xfrm>
          <a:off x="922866" y="3110824"/>
          <a:ext cx="6176434" cy="2204720"/>
        </p:xfrm>
        <a:graphic>
          <a:graphicData uri="http://schemas.openxmlformats.org/drawingml/2006/table">
            <a:tbl>
              <a:tblPr firstRow="1" bandRow="1">
                <a:tableStyleId>{FABFCF23-3B69-468F-B69F-88F6DE6A72F2}</a:tableStyleId>
              </a:tblPr>
              <a:tblGrid>
                <a:gridCol w="1193803"/>
                <a:gridCol w="1193800"/>
                <a:gridCol w="1016000"/>
                <a:gridCol w="1104900"/>
                <a:gridCol w="1667931"/>
              </a:tblGrid>
              <a:tr h="635912">
                <a:tc>
                  <a:txBody>
                    <a:bodyPr/>
                    <a:lstStyle/>
                    <a:p>
                      <a:pPr algn="ctr"/>
                      <a:r>
                        <a:rPr lang="fr-FR" sz="1200" dirty="0" smtClean="0"/>
                        <a:t>Domaine</a:t>
                      </a:r>
                    </a:p>
                    <a:p>
                      <a:pPr algn="ctr"/>
                      <a:r>
                        <a:rPr lang="fr-FR" sz="1200" i="1" dirty="0" smtClean="0"/>
                        <a:t>Field</a:t>
                      </a:r>
                      <a:endParaRPr lang="fr-FR" sz="1200" i="1"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prstClr val="white">
                          <a:lumMod val="65000"/>
                        </a:prstClr>
                      </a:solidFill>
                      <a:prstDash val="solid"/>
                      <a:round/>
                      <a:headEnd type="none" w="med" len="med"/>
                      <a:tailEnd type="none" w="med" len="med"/>
                    </a:lnB>
                    <a:solidFill>
                      <a:srgbClr val="31859C"/>
                    </a:solidFill>
                  </a:tcPr>
                </a:tc>
                <a:tc>
                  <a:txBody>
                    <a:bodyPr/>
                    <a:lstStyle/>
                    <a:p>
                      <a:pPr algn="ctr"/>
                      <a:r>
                        <a:rPr lang="fr-FR" sz="1200" dirty="0" smtClean="0"/>
                        <a:t>Score</a:t>
                      </a:r>
                      <a:r>
                        <a:rPr lang="fr-FR" sz="1200" baseline="0" dirty="0" smtClean="0"/>
                        <a:t> moyen des garçons</a:t>
                      </a:r>
                    </a:p>
                    <a:p>
                      <a:pPr algn="ctr"/>
                      <a:r>
                        <a:rPr lang="fr-FR" sz="1200" b="0" i="1" baseline="0" dirty="0" err="1" smtClean="0"/>
                        <a:t>Average</a:t>
                      </a:r>
                      <a:r>
                        <a:rPr lang="fr-FR" sz="1200" b="0" i="1" baseline="0" dirty="0" smtClean="0"/>
                        <a:t> score for boys</a:t>
                      </a:r>
                      <a:endParaRPr lang="fr-FR" sz="1200" b="0" i="1"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prstClr val="white">
                          <a:lumMod val="65000"/>
                        </a:prstClr>
                      </a:solidFill>
                      <a:prstDash val="solid"/>
                      <a:round/>
                      <a:headEnd type="none" w="med" len="med"/>
                      <a:tailEnd type="none" w="med" len="med"/>
                    </a:lnB>
                    <a:solidFill>
                      <a:schemeClr val="accent5">
                        <a:lumMod val="75000"/>
                      </a:schemeClr>
                    </a:solidFill>
                  </a:tcPr>
                </a:tc>
                <a:tc>
                  <a:txBody>
                    <a:bodyPr/>
                    <a:lstStyle/>
                    <a:p>
                      <a:pPr algn="ctr"/>
                      <a:r>
                        <a:rPr lang="fr-FR" sz="1200" dirty="0" smtClean="0"/>
                        <a:t>Score moyen</a:t>
                      </a:r>
                      <a:r>
                        <a:rPr lang="fr-FR" sz="1200" baseline="0" dirty="0" smtClean="0"/>
                        <a:t> des filles</a:t>
                      </a:r>
                    </a:p>
                    <a:p>
                      <a:pPr algn="ctr"/>
                      <a:r>
                        <a:rPr lang="fr-FR" sz="1200" b="0" i="1" baseline="0" dirty="0" err="1" smtClean="0"/>
                        <a:t>Average</a:t>
                      </a:r>
                      <a:r>
                        <a:rPr lang="fr-FR" sz="1200" b="0" i="1" baseline="0" dirty="0" smtClean="0"/>
                        <a:t> score for girls</a:t>
                      </a:r>
                      <a:endParaRPr lang="fr-FR" sz="1200" b="0" i="1"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prstClr val="white">
                          <a:lumMod val="65000"/>
                        </a:prstClr>
                      </a:solidFill>
                      <a:prstDash val="solid"/>
                      <a:round/>
                      <a:headEnd type="none" w="med" len="med"/>
                      <a:tailEnd type="none" w="med" len="med"/>
                    </a:lnB>
                    <a:solidFill>
                      <a:schemeClr val="accent5">
                        <a:lumMod val="75000"/>
                      </a:schemeClr>
                    </a:solidFill>
                  </a:tcPr>
                </a:tc>
                <a:tc>
                  <a:txBody>
                    <a:bodyPr/>
                    <a:lstStyle/>
                    <a:p>
                      <a:pPr algn="ctr"/>
                      <a:r>
                        <a:rPr lang="fr-FR" sz="1200" dirty="0" smtClean="0"/>
                        <a:t>Différence</a:t>
                      </a:r>
                      <a:r>
                        <a:rPr lang="fr-FR" sz="1200" baseline="0" dirty="0" smtClean="0"/>
                        <a:t> garçons/filles</a:t>
                      </a:r>
                    </a:p>
                    <a:p>
                      <a:pPr algn="ctr"/>
                      <a:r>
                        <a:rPr lang="fr-FR" sz="1200" b="0" i="1" baseline="0" dirty="0" smtClean="0"/>
                        <a:t>Boys/Girls </a:t>
                      </a:r>
                      <a:r>
                        <a:rPr lang="fr-FR" sz="1200" b="0" i="1" baseline="0" dirty="0" err="1" smtClean="0"/>
                        <a:t>difference</a:t>
                      </a:r>
                      <a:endParaRPr lang="fr-FR" sz="1200" b="0" i="1"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prstClr val="white">
                          <a:lumMod val="65000"/>
                        </a:prstClr>
                      </a:solidFill>
                      <a:prstDash val="solid"/>
                      <a:round/>
                      <a:headEnd type="none" w="med" len="med"/>
                      <a:tailEnd type="none" w="med" len="med"/>
                    </a:lnB>
                    <a:solidFill>
                      <a:schemeClr val="accent5">
                        <a:lumMod val="75000"/>
                      </a:schemeClr>
                    </a:solidFill>
                  </a:tcPr>
                </a:tc>
                <a:tc>
                  <a:txBody>
                    <a:bodyPr/>
                    <a:lstStyle/>
                    <a:p>
                      <a:pPr algn="ctr"/>
                      <a:r>
                        <a:rPr lang="fr-FR" sz="1200" dirty="0" smtClean="0"/>
                        <a:t>Différence moyenne</a:t>
                      </a:r>
                      <a:r>
                        <a:rPr lang="fr-FR" sz="1200" baseline="0" dirty="0" smtClean="0"/>
                        <a:t> dans l’OCDE</a:t>
                      </a:r>
                    </a:p>
                    <a:p>
                      <a:pPr algn="ctr"/>
                      <a:r>
                        <a:rPr lang="fr-FR" sz="1200" b="0" i="1" baseline="0" dirty="0" err="1" smtClean="0"/>
                        <a:t>Average</a:t>
                      </a:r>
                      <a:r>
                        <a:rPr lang="fr-FR" sz="1200" b="0" i="1" baseline="0" dirty="0" smtClean="0"/>
                        <a:t> </a:t>
                      </a:r>
                      <a:r>
                        <a:rPr lang="fr-FR" sz="1200" b="0" i="1" baseline="0" dirty="0" err="1" smtClean="0"/>
                        <a:t>difference</a:t>
                      </a:r>
                      <a:r>
                        <a:rPr lang="fr-FR" sz="1200" b="0" i="1" baseline="0" dirty="0" smtClean="0"/>
                        <a:t> in OECD</a:t>
                      </a:r>
                      <a:endParaRPr lang="fr-FR" sz="1200" b="0" i="1"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B w="12700" cap="flat" cmpd="sng" algn="ctr">
                      <a:solidFill>
                        <a:prstClr val="white">
                          <a:lumMod val="65000"/>
                        </a:prstClr>
                      </a:solidFill>
                      <a:prstDash val="solid"/>
                      <a:round/>
                      <a:headEnd type="none" w="med" len="med"/>
                      <a:tailEnd type="none" w="med" len="med"/>
                    </a:lnB>
                    <a:solidFill>
                      <a:schemeClr val="accent5">
                        <a:lumMod val="75000"/>
                      </a:schemeClr>
                    </a:solidFill>
                  </a:tcPr>
                </a:tc>
              </a:tr>
              <a:tr h="370840">
                <a:tc>
                  <a:txBody>
                    <a:bodyPr/>
                    <a:lstStyle/>
                    <a:p>
                      <a:pPr algn="ctr"/>
                      <a:r>
                        <a:rPr lang="fr-FR" sz="1200" b="1" dirty="0" smtClean="0"/>
                        <a:t>Mathématiques</a:t>
                      </a:r>
                    </a:p>
                  </a:txBody>
                  <a:tcPr>
                    <a:lnL w="12700" cap="flat" cmpd="sng" algn="ctr">
                      <a:solidFill>
                        <a:srgbClr val="A6A6A6"/>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499</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491</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9</a:t>
                      </a:r>
                      <a:endParaRPr lang="fr-FR" sz="1200"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11</a:t>
                      </a:r>
                      <a:endParaRPr lang="fr-FR" sz="1200" dirty="0"/>
                    </a:p>
                  </a:txBody>
                  <a:tcP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r>
              <a:tr h="370840">
                <a:tc>
                  <a:txBody>
                    <a:bodyPr/>
                    <a:lstStyle/>
                    <a:p>
                      <a:pPr algn="ctr"/>
                      <a:r>
                        <a:rPr lang="fr-FR" sz="1200" b="1" dirty="0" smtClean="0"/>
                        <a:t>Compréhension</a:t>
                      </a:r>
                      <a:r>
                        <a:rPr lang="fr-FR" sz="1200" b="1" baseline="0" dirty="0" smtClean="0"/>
                        <a:t> de l’écrit </a:t>
                      </a:r>
                    </a:p>
                    <a:p>
                      <a:pPr algn="ctr"/>
                      <a:r>
                        <a:rPr lang="fr-FR" sz="1200" i="1" baseline="0" dirty="0" smtClean="0"/>
                        <a:t>Reading</a:t>
                      </a:r>
                      <a:endParaRPr lang="fr-FR" sz="1200" i="1" dirty="0"/>
                    </a:p>
                  </a:txBody>
                  <a:tcPr>
                    <a:lnL w="12700" cap="flat" cmpd="sng" algn="ctr">
                      <a:solidFill>
                        <a:srgbClr val="A6A6A6"/>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483</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527</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-44</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c>
                  <a:txBody>
                    <a:bodyPr/>
                    <a:lstStyle/>
                    <a:p>
                      <a:pPr algn="ctr"/>
                      <a:r>
                        <a:rPr lang="fr-FR" sz="1200" dirty="0" smtClean="0"/>
                        <a:t>-38</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prstClr val="white">
                          <a:lumMod val="65000"/>
                        </a:prstClr>
                      </a:solidFill>
                      <a:prstDash val="solid"/>
                      <a:round/>
                      <a:headEnd type="none" w="med" len="med"/>
                      <a:tailEnd type="none" w="med" len="med"/>
                    </a:lnB>
                  </a:tcPr>
                </a:tc>
              </a:tr>
              <a:tr h="370840">
                <a:tc>
                  <a:txBody>
                    <a:bodyPr/>
                    <a:lstStyle/>
                    <a:p>
                      <a:pPr algn="ctr"/>
                      <a:r>
                        <a:rPr lang="fr-FR" sz="1200" b="1" dirty="0" smtClean="0"/>
                        <a:t>Sciences</a:t>
                      </a:r>
                      <a:endParaRPr lang="fr-FR" sz="1200" b="1" dirty="0"/>
                    </a:p>
                  </a:txBody>
                  <a:tcPr>
                    <a:lnL w="12700" cap="flat" cmpd="sng" algn="ctr">
                      <a:solidFill>
                        <a:srgbClr val="A6A6A6"/>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a:r>
                        <a:rPr lang="fr-FR" sz="1200" dirty="0" smtClean="0"/>
                        <a:t>498</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a:r>
                        <a:rPr lang="fr-FR" sz="1200" dirty="0" smtClean="0"/>
                        <a:t>500</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a:r>
                        <a:rPr lang="fr-FR" sz="1200" dirty="0" smtClean="0"/>
                        <a:t>-2</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prstClr val="white">
                          <a:lumMod val="65000"/>
                        </a:prstClr>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algn="ctr"/>
                      <a:r>
                        <a:rPr lang="fr-FR" sz="1200" dirty="0" smtClean="0"/>
                        <a:t>-1</a:t>
                      </a:r>
                      <a:endParaRPr lang="fr-FR" sz="1200" dirty="0"/>
                    </a:p>
                  </a:txBody>
                  <a:tcPr>
                    <a:lnL w="12700" cap="flat" cmpd="sng" algn="ctr">
                      <a:solidFill>
                        <a:prstClr val="white">
                          <a:lumMod val="65000"/>
                        </a:prst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prstClr val="white">
                          <a:lumMod val="65000"/>
                        </a:prstClr>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bl>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74936340"/>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mp:transition xmlns:mp="http://schemas.microsoft.com/office/mac/powerpoint/2008/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7999"/>
            <a:chOff x="7988202" y="-76976"/>
            <a:chExt cx="1155798" cy="7380678"/>
          </a:xfrm>
        </p:grpSpPr>
        <p:sp>
          <p:nvSpPr>
            <p:cNvPr id="5" name="ZoneTexte 4"/>
            <p:cNvSpPr txBox="1"/>
            <p:nvPr/>
          </p:nvSpPr>
          <p:spPr>
            <a:xfrm>
              <a:off x="7988202" y="-76976"/>
              <a:ext cx="1155797" cy="7254016"/>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bg1"/>
                  </a:solidFill>
                </a:rPr>
                <a:t>Rationale </a:t>
              </a:r>
              <a:r>
                <a:rPr lang="en-US" sz="1200" b="1" dirty="0">
                  <a:solidFill>
                    <a:schemeClr val="bg1"/>
                  </a:solidFill>
                </a:rPr>
                <a:t>Study </a:t>
              </a:r>
              <a:r>
                <a:rPr lang="en-US" sz="1200" b="1" dirty="0" smtClean="0">
                  <a:solidFill>
                    <a:schemeClr val="bg1"/>
                  </a:solidFill>
                </a:rPr>
                <a:t>Design </a:t>
              </a:r>
              <a:r>
                <a:rPr lang="en-US" sz="1200" b="1" dirty="0">
                  <a:solidFill>
                    <a:schemeClr val="bg1"/>
                  </a:solidFill>
                </a:rPr>
                <a:t>and </a:t>
              </a:r>
              <a:r>
                <a:rPr lang="en-US" sz="1200" b="1" dirty="0" smtClean="0">
                  <a:solidFill>
                    <a:schemeClr val="bg1"/>
                  </a:solidFill>
                </a:rPr>
                <a:t>Sample</a:t>
              </a:r>
              <a:endParaRPr lang="en-US" sz="120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3185235" y="0"/>
            <a:ext cx="4872698" cy="461665"/>
          </a:xfrm>
          <a:prstGeom prst="rect">
            <a:avLst/>
          </a:prstGeom>
        </p:spPr>
        <p:txBody>
          <a:bodyPr wrap="none">
            <a:spAutoFit/>
          </a:bodyPr>
          <a:lstStyle/>
          <a:p>
            <a:pPr algn="ctr"/>
            <a:r>
              <a:rPr lang="en-US" sz="2400" b="1" dirty="0" smtClean="0">
                <a:solidFill>
                  <a:srgbClr val="E46C0A"/>
                </a:solidFill>
              </a:rPr>
              <a:t>Rationale; Study Design and Sample</a:t>
            </a:r>
            <a:endParaRPr lang="en-US" sz="2400" dirty="0" smtClean="0">
              <a:solidFill>
                <a:srgbClr val="E46C0A"/>
              </a:solidFill>
            </a:endParaRPr>
          </a:p>
        </p:txBody>
      </p:sp>
      <p:sp>
        <p:nvSpPr>
          <p:cNvPr id="8" name="Titre 1"/>
          <p:cNvSpPr txBox="1">
            <a:spLocks/>
          </p:cNvSpPr>
          <p:nvPr/>
        </p:nvSpPr>
        <p:spPr>
          <a:xfrm>
            <a:off x="389466" y="5523052"/>
            <a:ext cx="7450667" cy="1104901"/>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endParaRPr lang="en-US" sz="1100" b="1" dirty="0">
              <a:solidFill>
                <a:srgbClr val="7F7F7F"/>
              </a:solidFill>
            </a:endParaRPr>
          </a:p>
          <a:p>
            <a:pPr algn="l">
              <a:spcAft>
                <a:spcPts val="600"/>
              </a:spcAft>
            </a:pPr>
            <a:r>
              <a:rPr lang="fr-FR" sz="1100" cap="small" dirty="0" smtClean="0">
                <a:solidFill>
                  <a:srgbClr val="7F7F7F"/>
                </a:solidFill>
              </a:rPr>
              <a:t>Archer</a:t>
            </a:r>
            <a:r>
              <a:rPr lang="fr-FR" sz="1100" cap="small" dirty="0">
                <a:solidFill>
                  <a:srgbClr val="7F7F7F"/>
                </a:solidFill>
              </a:rPr>
              <a:t>, L.</a:t>
            </a:r>
            <a:r>
              <a:rPr lang="fr-FR" sz="1100" dirty="0">
                <a:solidFill>
                  <a:srgbClr val="7F7F7F"/>
                </a:solidFill>
              </a:rPr>
              <a:t>, </a:t>
            </a:r>
            <a:r>
              <a:rPr lang="fr-FR" sz="1100" cap="small" dirty="0" err="1">
                <a:solidFill>
                  <a:srgbClr val="7F7F7F"/>
                </a:solidFill>
              </a:rPr>
              <a:t>Moote</a:t>
            </a:r>
            <a:r>
              <a:rPr lang="fr-FR" sz="1100" cap="small" dirty="0">
                <a:solidFill>
                  <a:srgbClr val="7F7F7F"/>
                </a:solidFill>
              </a:rPr>
              <a:t>, J.</a:t>
            </a:r>
            <a:r>
              <a:rPr lang="fr-FR" sz="1100" dirty="0">
                <a:solidFill>
                  <a:srgbClr val="7F7F7F"/>
                </a:solidFill>
              </a:rPr>
              <a:t> (</a:t>
            </a:r>
            <a:r>
              <a:rPr lang="fr-FR" sz="1100" dirty="0" err="1">
                <a:solidFill>
                  <a:srgbClr val="7F7F7F"/>
                </a:solidFill>
              </a:rPr>
              <a:t>dirs</a:t>
            </a:r>
            <a:r>
              <a:rPr lang="fr-FR" sz="1100" dirty="0">
                <a:solidFill>
                  <a:srgbClr val="7F7F7F"/>
                </a:solidFill>
              </a:rPr>
              <a:t>.), 2016, </a:t>
            </a:r>
            <a:r>
              <a:rPr lang="fr-FR" sz="1100" i="1" dirty="0">
                <a:solidFill>
                  <a:srgbClr val="7F7F7F"/>
                </a:solidFill>
              </a:rPr>
              <a:t>ASPIRES 2: Project </a:t>
            </a:r>
            <a:r>
              <a:rPr lang="fr-FR" sz="1100" i="1" dirty="0" err="1">
                <a:solidFill>
                  <a:srgbClr val="7F7F7F"/>
                </a:solidFill>
              </a:rPr>
              <a:t>Spotlight</a:t>
            </a:r>
            <a:r>
              <a:rPr lang="fr-FR" sz="1100" i="1" dirty="0">
                <a:solidFill>
                  <a:srgbClr val="7F7F7F"/>
                </a:solidFill>
              </a:rPr>
              <a:t>. </a:t>
            </a:r>
            <a:r>
              <a:rPr lang="fr-FR" sz="1100" i="1" dirty="0" err="1">
                <a:solidFill>
                  <a:srgbClr val="7F7F7F"/>
                </a:solidFill>
              </a:rPr>
              <a:t>Year</a:t>
            </a:r>
            <a:r>
              <a:rPr lang="fr-FR" sz="1100" i="1" dirty="0">
                <a:solidFill>
                  <a:srgbClr val="7F7F7F"/>
                </a:solidFill>
              </a:rPr>
              <a:t> 11 </a:t>
            </a:r>
            <a:r>
              <a:rPr lang="fr-FR" sz="1100" i="1" dirty="0" err="1">
                <a:solidFill>
                  <a:srgbClr val="7F7F7F"/>
                </a:solidFill>
              </a:rPr>
              <a:t>Students</a:t>
            </a:r>
            <a:r>
              <a:rPr lang="fr-FR" sz="1100" i="1" dirty="0">
                <a:solidFill>
                  <a:srgbClr val="7F7F7F"/>
                </a:solidFill>
              </a:rPr>
              <a:t>’ </a:t>
            </a:r>
            <a:r>
              <a:rPr lang="fr-FR" sz="1100" i="1" dirty="0" err="1">
                <a:solidFill>
                  <a:srgbClr val="7F7F7F"/>
                </a:solidFill>
              </a:rPr>
              <a:t>Views</a:t>
            </a:r>
            <a:r>
              <a:rPr lang="fr-FR" sz="1100" i="1" dirty="0">
                <a:solidFill>
                  <a:srgbClr val="7F7F7F"/>
                </a:solidFill>
              </a:rPr>
              <a:t> of </a:t>
            </a:r>
            <a:r>
              <a:rPr lang="fr-FR" sz="1100" i="1" dirty="0" err="1">
                <a:solidFill>
                  <a:srgbClr val="7F7F7F"/>
                </a:solidFill>
              </a:rPr>
              <a:t>Careers</a:t>
            </a:r>
            <a:r>
              <a:rPr lang="fr-FR" sz="1100" i="1" dirty="0">
                <a:solidFill>
                  <a:srgbClr val="7F7F7F"/>
                </a:solidFill>
              </a:rPr>
              <a:t> Education and </a:t>
            </a:r>
            <a:r>
              <a:rPr lang="fr-FR" sz="1100" i="1" dirty="0" err="1">
                <a:solidFill>
                  <a:srgbClr val="7F7F7F"/>
                </a:solidFill>
              </a:rPr>
              <a:t>Work</a:t>
            </a:r>
            <a:r>
              <a:rPr lang="fr-FR" sz="1100" i="1" dirty="0">
                <a:solidFill>
                  <a:srgbClr val="7F7F7F"/>
                </a:solidFill>
              </a:rPr>
              <a:t> </a:t>
            </a:r>
            <a:r>
              <a:rPr lang="fr-FR" sz="1100" i="1" dirty="0" err="1">
                <a:solidFill>
                  <a:srgbClr val="7F7F7F"/>
                </a:solidFill>
              </a:rPr>
              <a:t>Experience</a:t>
            </a:r>
            <a:r>
              <a:rPr lang="fr-FR" sz="1100" dirty="0">
                <a:solidFill>
                  <a:srgbClr val="7F7F7F"/>
                </a:solidFill>
              </a:rPr>
              <a:t>, London, </a:t>
            </a:r>
            <a:r>
              <a:rPr lang="fr-FR" sz="1100" dirty="0" err="1">
                <a:solidFill>
                  <a:srgbClr val="7F7F7F"/>
                </a:solidFill>
              </a:rPr>
              <a:t>King’s</a:t>
            </a:r>
            <a:r>
              <a:rPr lang="fr-FR" sz="1100" dirty="0">
                <a:solidFill>
                  <a:srgbClr val="7F7F7F"/>
                </a:solidFill>
              </a:rPr>
              <a:t> </a:t>
            </a:r>
            <a:r>
              <a:rPr lang="fr-FR" sz="1100" dirty="0" err="1">
                <a:solidFill>
                  <a:srgbClr val="7F7F7F"/>
                </a:solidFill>
              </a:rPr>
              <a:t>College</a:t>
            </a:r>
            <a:r>
              <a:rPr lang="fr-FR" sz="1100" dirty="0">
                <a:solidFill>
                  <a:srgbClr val="7F7F7F"/>
                </a:solidFill>
              </a:rPr>
              <a:t> </a:t>
            </a:r>
            <a:r>
              <a:rPr lang="fr-FR" sz="1100" dirty="0" smtClean="0">
                <a:solidFill>
                  <a:srgbClr val="7F7F7F"/>
                </a:solidFill>
              </a:rPr>
              <a:t>London.</a:t>
            </a:r>
          </a:p>
          <a:p>
            <a:pPr algn="l">
              <a:spcAft>
                <a:spcPts val="600"/>
              </a:spcAft>
            </a:pPr>
            <a:r>
              <a:rPr lang="fr-FR" sz="1100" cap="small" dirty="0" smtClean="0">
                <a:solidFill>
                  <a:srgbClr val="7F7F7F"/>
                </a:solidFill>
              </a:rPr>
              <a:t>Archer</a:t>
            </a:r>
            <a:r>
              <a:rPr lang="fr-FR" sz="1100" cap="small" dirty="0">
                <a:solidFill>
                  <a:srgbClr val="7F7F7F"/>
                </a:solidFill>
              </a:rPr>
              <a:t>, L.</a:t>
            </a:r>
            <a:r>
              <a:rPr lang="fr-FR" sz="1100" dirty="0">
                <a:solidFill>
                  <a:srgbClr val="7F7F7F"/>
                </a:solidFill>
              </a:rPr>
              <a:t>, </a:t>
            </a:r>
            <a:r>
              <a:rPr lang="fr-FR" sz="1100" cap="small" dirty="0">
                <a:solidFill>
                  <a:srgbClr val="7F7F7F"/>
                </a:solidFill>
              </a:rPr>
              <a:t>Osborne, J.</a:t>
            </a:r>
            <a:r>
              <a:rPr lang="fr-FR" sz="1100" dirty="0">
                <a:solidFill>
                  <a:srgbClr val="7F7F7F"/>
                </a:solidFill>
              </a:rPr>
              <a:t>, </a:t>
            </a:r>
            <a:r>
              <a:rPr lang="fr-FR" sz="1100" cap="small" dirty="0" err="1">
                <a:solidFill>
                  <a:srgbClr val="7F7F7F"/>
                </a:solidFill>
              </a:rPr>
              <a:t>DeWitt</a:t>
            </a:r>
            <a:r>
              <a:rPr lang="fr-FR" sz="1100" cap="small" dirty="0">
                <a:solidFill>
                  <a:srgbClr val="7F7F7F"/>
                </a:solidFill>
              </a:rPr>
              <a:t>, J.</a:t>
            </a:r>
            <a:r>
              <a:rPr lang="fr-FR" sz="1100" dirty="0">
                <a:solidFill>
                  <a:srgbClr val="7F7F7F"/>
                </a:solidFill>
              </a:rPr>
              <a:t>, </a:t>
            </a:r>
            <a:r>
              <a:rPr lang="fr-FR" sz="1100" cap="small" dirty="0">
                <a:solidFill>
                  <a:srgbClr val="7F7F7F"/>
                </a:solidFill>
              </a:rPr>
              <a:t>Dillon, J.</a:t>
            </a:r>
            <a:r>
              <a:rPr lang="fr-FR" sz="1100" dirty="0">
                <a:solidFill>
                  <a:srgbClr val="7F7F7F"/>
                </a:solidFill>
              </a:rPr>
              <a:t>, </a:t>
            </a:r>
            <a:r>
              <a:rPr lang="fr-FR" sz="1100" cap="small" dirty="0">
                <a:solidFill>
                  <a:srgbClr val="7F7F7F"/>
                </a:solidFill>
              </a:rPr>
              <a:t>Wong, B.</a:t>
            </a:r>
            <a:r>
              <a:rPr lang="fr-FR" sz="1100" dirty="0">
                <a:solidFill>
                  <a:srgbClr val="7F7F7F"/>
                </a:solidFill>
              </a:rPr>
              <a:t>, </a:t>
            </a:r>
            <a:r>
              <a:rPr lang="fr-FR" sz="1100" cap="small" dirty="0">
                <a:solidFill>
                  <a:srgbClr val="7F7F7F"/>
                </a:solidFill>
              </a:rPr>
              <a:t>Willis, B.</a:t>
            </a:r>
            <a:r>
              <a:rPr lang="fr-FR" sz="1100" dirty="0">
                <a:solidFill>
                  <a:srgbClr val="7F7F7F"/>
                </a:solidFill>
              </a:rPr>
              <a:t> (</a:t>
            </a:r>
            <a:r>
              <a:rPr lang="fr-FR" sz="1100" dirty="0" err="1">
                <a:solidFill>
                  <a:srgbClr val="7F7F7F"/>
                </a:solidFill>
              </a:rPr>
              <a:t>dirs</a:t>
            </a:r>
            <a:r>
              <a:rPr lang="fr-FR" sz="1100" dirty="0">
                <a:solidFill>
                  <a:srgbClr val="7F7F7F"/>
                </a:solidFill>
              </a:rPr>
              <a:t>.), 2013, </a:t>
            </a:r>
            <a:r>
              <a:rPr lang="fr-FR" sz="1100" i="1" dirty="0">
                <a:solidFill>
                  <a:srgbClr val="7F7F7F"/>
                </a:solidFill>
              </a:rPr>
              <a:t>ASPIRES: </a:t>
            </a:r>
            <a:r>
              <a:rPr lang="fr-FR" sz="1100" i="1" dirty="0" err="1">
                <a:solidFill>
                  <a:srgbClr val="7F7F7F"/>
                </a:solidFill>
              </a:rPr>
              <a:t>young</a:t>
            </a:r>
            <a:r>
              <a:rPr lang="fr-FR" sz="1100" i="1" dirty="0">
                <a:solidFill>
                  <a:srgbClr val="7F7F7F"/>
                </a:solidFill>
              </a:rPr>
              <a:t> </a:t>
            </a:r>
            <a:r>
              <a:rPr lang="fr-FR" sz="1100" i="1" dirty="0" err="1">
                <a:solidFill>
                  <a:srgbClr val="7F7F7F"/>
                </a:solidFill>
              </a:rPr>
              <a:t>people’s</a:t>
            </a:r>
            <a:r>
              <a:rPr lang="fr-FR" sz="1100" i="1" dirty="0">
                <a:solidFill>
                  <a:srgbClr val="7F7F7F"/>
                </a:solidFill>
              </a:rPr>
              <a:t> science and </a:t>
            </a:r>
            <a:r>
              <a:rPr lang="fr-FR" sz="1100" i="1" dirty="0" err="1">
                <a:solidFill>
                  <a:srgbClr val="7F7F7F"/>
                </a:solidFill>
              </a:rPr>
              <a:t>career</a:t>
            </a:r>
            <a:r>
              <a:rPr lang="fr-FR" sz="1100" i="1" dirty="0">
                <a:solidFill>
                  <a:srgbClr val="7F7F7F"/>
                </a:solidFill>
              </a:rPr>
              <a:t> aspirations, </a:t>
            </a:r>
            <a:r>
              <a:rPr lang="fr-FR" sz="1100" i="1" dirty="0" err="1">
                <a:solidFill>
                  <a:srgbClr val="7F7F7F"/>
                </a:solidFill>
              </a:rPr>
              <a:t>age</a:t>
            </a:r>
            <a:r>
              <a:rPr lang="fr-FR" sz="1100" i="1" dirty="0">
                <a:solidFill>
                  <a:srgbClr val="7F7F7F"/>
                </a:solidFill>
              </a:rPr>
              <a:t> 10-14</a:t>
            </a:r>
            <a:r>
              <a:rPr lang="fr-FR" sz="1100" dirty="0">
                <a:solidFill>
                  <a:srgbClr val="7F7F7F"/>
                </a:solidFill>
              </a:rPr>
              <a:t>, London, </a:t>
            </a:r>
            <a:r>
              <a:rPr lang="fr-FR" sz="1100" dirty="0" err="1">
                <a:solidFill>
                  <a:srgbClr val="7F7F7F"/>
                </a:solidFill>
              </a:rPr>
              <a:t>King’s</a:t>
            </a:r>
            <a:r>
              <a:rPr lang="fr-FR" sz="1100" dirty="0">
                <a:solidFill>
                  <a:srgbClr val="7F7F7F"/>
                </a:solidFill>
              </a:rPr>
              <a:t> </a:t>
            </a:r>
            <a:r>
              <a:rPr lang="fr-FR" sz="1100" dirty="0" err="1">
                <a:solidFill>
                  <a:srgbClr val="7F7F7F"/>
                </a:solidFill>
              </a:rPr>
              <a:t>College</a:t>
            </a:r>
            <a:r>
              <a:rPr lang="fr-FR" sz="1100" dirty="0">
                <a:solidFill>
                  <a:srgbClr val="7F7F7F"/>
                </a:solidFill>
              </a:rPr>
              <a:t> London.</a:t>
            </a:r>
          </a:p>
        </p:txBody>
      </p:sp>
      <p:sp>
        <p:nvSpPr>
          <p:cNvPr id="9" name="ZoneTexte 8"/>
          <p:cNvSpPr txBox="1"/>
          <p:nvPr/>
        </p:nvSpPr>
        <p:spPr>
          <a:xfrm>
            <a:off x="491066" y="863958"/>
            <a:ext cx="7052734" cy="4031873"/>
          </a:xfrm>
          <a:prstGeom prst="rect">
            <a:avLst/>
          </a:prstGeom>
          <a:noFill/>
        </p:spPr>
        <p:txBody>
          <a:bodyPr wrap="square" rtlCol="0">
            <a:spAutoFit/>
          </a:bodyPr>
          <a:lstStyle/>
          <a:p>
            <a:pPr algn="just"/>
            <a:r>
              <a:rPr lang="en-US" sz="1600" dirty="0" smtClean="0"/>
              <a:t>Since skills and performances alone fail to explain inequalities in academic and career choices, I propose to look at science through a sociological lens; that is not only as a an ensemble of school subjects, but as a </a:t>
            </a:r>
            <a:r>
              <a:rPr lang="en-US" sz="1600" b="1" dirty="0" smtClean="0"/>
              <a:t>cultural fact.</a:t>
            </a:r>
          </a:p>
          <a:p>
            <a:pPr algn="just"/>
            <a:endParaRPr lang="en-US" sz="1600" b="1" dirty="0"/>
          </a:p>
          <a:p>
            <a:pPr algn="just"/>
            <a:r>
              <a:rPr lang="en-US" sz="1600" dirty="0" smtClean="0"/>
              <a:t>This means focusing on children’s </a:t>
            </a:r>
            <a:r>
              <a:rPr lang="en-US" sz="1600" b="1" dirty="0" smtClean="0"/>
              <a:t>relationship to </a:t>
            </a:r>
            <a:r>
              <a:rPr lang="en-US" sz="1600" b="1" dirty="0" smtClean="0"/>
              <a:t>science</a:t>
            </a:r>
            <a:r>
              <a:rPr lang="en-US" sz="1600" dirty="0" smtClean="0"/>
              <a:t>, </a:t>
            </a:r>
            <a:r>
              <a:rPr lang="en-US" sz="1600" dirty="0" smtClean="0"/>
              <a:t>and taking into </a:t>
            </a:r>
            <a:r>
              <a:rPr lang="en-US" sz="1600" dirty="0" smtClean="0"/>
              <a:t>account</a:t>
            </a:r>
            <a:r>
              <a:rPr lang="en-US" sz="1600" dirty="0" smtClean="0"/>
              <a:t>:</a:t>
            </a:r>
          </a:p>
          <a:p>
            <a:pPr algn="just"/>
            <a:r>
              <a:rPr lang="en-US" sz="1100" dirty="0" smtClean="0">
                <a:solidFill>
                  <a:srgbClr val="7F7F7F"/>
                </a:solidFill>
              </a:rPr>
              <a:t>(</a:t>
            </a:r>
            <a:r>
              <a:rPr lang="fr-FR" sz="1100" cap="small" dirty="0" smtClean="0">
                <a:solidFill>
                  <a:srgbClr val="7F7F7F"/>
                </a:solidFill>
              </a:rPr>
              <a:t>Archer </a:t>
            </a:r>
            <a:r>
              <a:rPr lang="en-US" sz="1100" dirty="0" smtClean="0">
                <a:solidFill>
                  <a:srgbClr val="7F7F7F"/>
                </a:solidFill>
              </a:rPr>
              <a:t>et al., 2013 &amp; 2016)</a:t>
            </a:r>
            <a:endParaRPr lang="en-US" sz="1100" dirty="0" smtClean="0"/>
          </a:p>
          <a:p>
            <a:pPr algn="just"/>
            <a:endParaRPr lang="en-US" sz="1600" dirty="0"/>
          </a:p>
          <a:p>
            <a:pPr marL="285750" indent="-285750" algn="just">
              <a:buFont typeface="Arial"/>
              <a:buChar char="•"/>
            </a:pPr>
            <a:r>
              <a:rPr lang="en-US" sz="1600" b="1" dirty="0" smtClean="0"/>
              <a:t>Attitudes</a:t>
            </a:r>
            <a:r>
              <a:rPr lang="en-US" sz="1600" dirty="0"/>
              <a:t>:</a:t>
            </a:r>
            <a:r>
              <a:rPr lang="en-US" sz="1600" dirty="0" smtClean="0"/>
              <a:t> </a:t>
            </a:r>
          </a:p>
          <a:p>
            <a:pPr marL="742950" lvl="1" indent="-285750" algn="just">
              <a:buFont typeface="Arial"/>
              <a:buChar char="•"/>
            </a:pPr>
            <a:r>
              <a:rPr lang="en-US" sz="1600" dirty="0" smtClean="0"/>
              <a:t>Taste: “what I like/don’t like”; </a:t>
            </a:r>
          </a:p>
          <a:p>
            <a:pPr marL="742950" lvl="1" indent="-285750" algn="just">
              <a:buFont typeface="Arial"/>
              <a:buChar char="•"/>
            </a:pPr>
            <a:r>
              <a:rPr lang="en-US" sz="1600" dirty="0" smtClean="0"/>
              <a:t>Representations: “what are science and scientists like? Can I identity with that? Is is ‘for me, not for me’?”</a:t>
            </a:r>
          </a:p>
          <a:p>
            <a:pPr algn="just"/>
            <a:endParaRPr lang="en-US" sz="1600" dirty="0" smtClean="0"/>
          </a:p>
          <a:p>
            <a:pPr marL="285750" indent="-285750" algn="just">
              <a:buFont typeface="Arial"/>
              <a:buChar char="•"/>
            </a:pPr>
            <a:r>
              <a:rPr lang="en-US" sz="1600" b="1" dirty="0" smtClean="0"/>
              <a:t>Practices</a:t>
            </a:r>
            <a:r>
              <a:rPr lang="en-US" sz="1600" dirty="0" smtClean="0"/>
              <a:t>: </a:t>
            </a:r>
          </a:p>
          <a:p>
            <a:pPr marL="742950" lvl="1" indent="-285750" algn="just">
              <a:buFont typeface="Arial"/>
              <a:buChar char="•"/>
            </a:pPr>
            <a:r>
              <a:rPr lang="en-US" sz="1600" dirty="0" smtClean="0"/>
              <a:t>classroom participation;</a:t>
            </a:r>
          </a:p>
          <a:p>
            <a:pPr marL="742950" lvl="1" indent="-285750" algn="just">
              <a:buFont typeface="Arial"/>
              <a:buChar char="•"/>
            </a:pPr>
            <a:r>
              <a:rPr lang="en-US" sz="1600" dirty="0" smtClean="0"/>
              <a:t>engagement in science outside of school (clubs, TV, games, museums</a:t>
            </a:r>
            <a:r>
              <a:rPr lang="is-IS" sz="1600" dirty="0" smtClean="0"/>
              <a:t>…);</a:t>
            </a:r>
            <a:endParaRPr lang="is-IS" sz="1600" dirty="0" smtClean="0"/>
          </a:p>
          <a:p>
            <a:pPr marL="742950" lvl="1" indent="-285750" algn="just">
              <a:buFont typeface="Arial"/>
              <a:buChar char="•"/>
            </a:pPr>
            <a:r>
              <a:rPr lang="is-IS" sz="1600" dirty="0" smtClean="0"/>
              <a:t>choices </a:t>
            </a:r>
            <a:r>
              <a:rPr lang="is-IS" sz="1600" dirty="0" smtClean="0"/>
              <a:t>of classes and training, aspiration to become a scientist.</a:t>
            </a:r>
            <a:endParaRPr lang="en-US" sz="16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29035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er 3"/>
          <p:cNvGrpSpPr/>
          <p:nvPr/>
        </p:nvGrpSpPr>
        <p:grpSpPr>
          <a:xfrm>
            <a:off x="8057933" y="1"/>
            <a:ext cx="1086070" cy="6857999"/>
            <a:chOff x="7988202" y="-76976"/>
            <a:chExt cx="1155798" cy="7380678"/>
          </a:xfrm>
        </p:grpSpPr>
        <p:sp>
          <p:nvSpPr>
            <p:cNvPr id="5" name="ZoneTexte 4"/>
            <p:cNvSpPr txBox="1"/>
            <p:nvPr/>
          </p:nvSpPr>
          <p:spPr>
            <a:xfrm>
              <a:off x="7988202" y="-76976"/>
              <a:ext cx="1155797" cy="7254016"/>
            </a:xfrm>
            <a:prstGeom prst="rect">
              <a:avLst/>
            </a:prstGeom>
            <a:solidFill>
              <a:schemeClr val="accent6">
                <a:lumMod val="75000"/>
              </a:schemeClr>
            </a:solidFill>
          </p:spPr>
          <p:txBody>
            <a:bodyPr wrap="square" rtlCol="0">
              <a:spAutoFit/>
            </a:bodyPr>
            <a:lstStyle/>
            <a:p>
              <a:pPr algn="ctr"/>
              <a:r>
                <a:rPr lang="en-US" sz="1200" b="1" dirty="0">
                  <a:solidFill>
                    <a:srgbClr val="31859C"/>
                  </a:solidFill>
                </a:rPr>
                <a:t>“Science Is (not) My Thing”</a:t>
              </a:r>
              <a:endParaRPr lang="en-US" sz="1300" b="1" dirty="0">
                <a:solidFill>
                  <a:srgbClr val="31859C"/>
                </a:solidFill>
              </a:endParaRPr>
            </a:p>
            <a:p>
              <a:pPr algn="ctr"/>
              <a:endParaRPr lang="en-US" sz="1200" b="1" dirty="0" smtClean="0">
                <a:solidFill>
                  <a:schemeClr val="bg1"/>
                </a:solidFill>
              </a:endParaRPr>
            </a:p>
            <a:p>
              <a:pPr algn="ctr"/>
              <a:r>
                <a:rPr lang="en-US" sz="1200" b="1" dirty="0" smtClean="0">
                  <a:solidFill>
                    <a:schemeClr val="accent6">
                      <a:lumMod val="60000"/>
                      <a:lumOff val="40000"/>
                    </a:schemeClr>
                  </a:solidFill>
                </a:rPr>
                <a:t>Introduction</a:t>
              </a:r>
            </a:p>
            <a:p>
              <a:pPr algn="ctr"/>
              <a:endParaRPr lang="en-US" sz="1200" b="1" dirty="0">
                <a:solidFill>
                  <a:schemeClr val="bg1"/>
                </a:solidFill>
              </a:endParaRPr>
            </a:p>
            <a:p>
              <a:pPr algn="ctr"/>
              <a:r>
                <a:rPr lang="en-US" sz="1200" b="1" dirty="0" smtClean="0">
                  <a:solidFill>
                    <a:schemeClr val="accent6">
                      <a:lumMod val="60000"/>
                      <a:lumOff val="40000"/>
                    </a:schemeClr>
                  </a:solidFill>
                </a:rPr>
                <a:t>Context and Theoretical Background</a:t>
              </a:r>
            </a:p>
            <a:p>
              <a:pPr algn="ctr"/>
              <a:endParaRPr lang="en-US" sz="1200" b="1" dirty="0">
                <a:solidFill>
                  <a:schemeClr val="bg1"/>
                </a:solidFill>
              </a:endParaRPr>
            </a:p>
            <a:p>
              <a:pPr algn="ctr"/>
              <a:r>
                <a:rPr lang="en-US" sz="1200" b="1" dirty="0" smtClean="0">
                  <a:solidFill>
                    <a:schemeClr val="bg1"/>
                  </a:solidFill>
                </a:rPr>
                <a:t>Rationale </a:t>
              </a:r>
              <a:r>
                <a:rPr lang="en-US" sz="1200" b="1" dirty="0">
                  <a:solidFill>
                    <a:schemeClr val="bg1"/>
                  </a:solidFill>
                </a:rPr>
                <a:t>Study </a:t>
              </a:r>
              <a:r>
                <a:rPr lang="en-US" sz="1200" b="1" dirty="0" smtClean="0">
                  <a:solidFill>
                    <a:schemeClr val="bg1"/>
                  </a:solidFill>
                </a:rPr>
                <a:t>Design </a:t>
              </a:r>
              <a:r>
                <a:rPr lang="en-US" sz="1200" b="1" dirty="0">
                  <a:solidFill>
                    <a:schemeClr val="bg1"/>
                  </a:solidFill>
                </a:rPr>
                <a:t>and </a:t>
              </a:r>
              <a:r>
                <a:rPr lang="en-US" sz="1200" b="1" dirty="0" smtClean="0">
                  <a:solidFill>
                    <a:schemeClr val="bg1"/>
                  </a:solidFill>
                </a:rPr>
                <a:t>Sample</a:t>
              </a:r>
              <a:endParaRPr lang="en-US" sz="1200" dirty="0">
                <a:solidFill>
                  <a:schemeClr val="bg1"/>
                </a:solidFill>
              </a:endParaRPr>
            </a:p>
            <a:p>
              <a:pPr algn="ctr"/>
              <a:endParaRPr lang="en-US" sz="1200" dirty="0" smtClean="0">
                <a:solidFill>
                  <a:schemeClr val="bg1"/>
                </a:solidFill>
              </a:endParaRPr>
            </a:p>
            <a:p>
              <a:pPr algn="ctr"/>
              <a:endParaRPr lang="en-US" sz="1200" b="1" dirty="0" smtClean="0">
                <a:solidFill>
                  <a:schemeClr val="bg1"/>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a:p>
              <a:pPr algn="ctr"/>
              <a:endParaRPr lang="en-US" sz="2800" dirty="0" smtClean="0">
                <a:solidFill>
                  <a:schemeClr val="accent6">
                    <a:lumMod val="75000"/>
                  </a:schemeClr>
                </a:solidFill>
              </a:endParaRPr>
            </a:p>
          </p:txBody>
        </p:sp>
        <p:sp>
          <p:nvSpPr>
            <p:cNvPr id="6" name="Rectangle 5"/>
            <p:cNvSpPr/>
            <p:nvPr/>
          </p:nvSpPr>
          <p:spPr>
            <a:xfrm>
              <a:off x="7988202" y="6264538"/>
              <a:ext cx="1155798" cy="1039164"/>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7" name="Rectangle 6"/>
          <p:cNvSpPr/>
          <p:nvPr/>
        </p:nvSpPr>
        <p:spPr>
          <a:xfrm>
            <a:off x="3185235" y="0"/>
            <a:ext cx="4872698" cy="461665"/>
          </a:xfrm>
          <a:prstGeom prst="rect">
            <a:avLst/>
          </a:prstGeom>
        </p:spPr>
        <p:txBody>
          <a:bodyPr wrap="none">
            <a:spAutoFit/>
          </a:bodyPr>
          <a:lstStyle/>
          <a:p>
            <a:pPr algn="ctr"/>
            <a:r>
              <a:rPr lang="en-US" sz="2400" b="1" dirty="0" smtClean="0">
                <a:solidFill>
                  <a:srgbClr val="E46C0A"/>
                </a:solidFill>
              </a:rPr>
              <a:t>Rationale; Study Design and Sample</a:t>
            </a:r>
            <a:endParaRPr lang="en-US" sz="2400" dirty="0" smtClean="0">
              <a:solidFill>
                <a:srgbClr val="E46C0A"/>
              </a:solidFill>
            </a:endParaRPr>
          </a:p>
        </p:txBody>
      </p:sp>
      <p:sp>
        <p:nvSpPr>
          <p:cNvPr id="8" name="Titre 1"/>
          <p:cNvSpPr txBox="1">
            <a:spLocks/>
          </p:cNvSpPr>
          <p:nvPr/>
        </p:nvSpPr>
        <p:spPr>
          <a:xfrm>
            <a:off x="389466" y="5791199"/>
            <a:ext cx="7450667" cy="787401"/>
          </a:xfrm>
          <a:prstGeom prst="rect">
            <a:avLst/>
          </a:prstGeom>
          <a:ln w="12700" cap="flat" cmpd="sng" algn="ctr">
            <a:solidFill>
              <a:schemeClr val="accent6">
                <a:lumMod val="75000"/>
              </a:schemeClr>
            </a:solidFill>
            <a:prstDash val="solid"/>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ctr" defTabSz="4572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Aft>
                <a:spcPts val="600"/>
              </a:spcAft>
            </a:pPr>
            <a:r>
              <a:rPr lang="en-US" sz="1100" b="1" dirty="0" smtClean="0">
                <a:solidFill>
                  <a:schemeClr val="accent5">
                    <a:lumMod val="75000"/>
                  </a:schemeClr>
                </a:solidFill>
              </a:rPr>
              <a:t>References</a:t>
            </a:r>
          </a:p>
          <a:p>
            <a:pPr algn="l">
              <a:spcAft>
                <a:spcPts val="600"/>
              </a:spcAft>
            </a:pPr>
            <a:r>
              <a:rPr lang="en-US" sz="1100" cap="small" dirty="0" smtClean="0">
                <a:solidFill>
                  <a:srgbClr val="7F7F7F"/>
                </a:solidFill>
              </a:rPr>
              <a:t>Archer </a:t>
            </a:r>
            <a:r>
              <a:rPr lang="en-US" sz="1100" cap="small" dirty="0">
                <a:solidFill>
                  <a:srgbClr val="7F7F7F"/>
                </a:solidFill>
              </a:rPr>
              <a:t>L.</a:t>
            </a:r>
            <a:r>
              <a:rPr lang="en-US" sz="1100" dirty="0">
                <a:solidFill>
                  <a:srgbClr val="7F7F7F"/>
                </a:solidFill>
              </a:rPr>
              <a:t>, </a:t>
            </a:r>
            <a:r>
              <a:rPr lang="en-US" sz="1100" cap="small" dirty="0">
                <a:solidFill>
                  <a:srgbClr val="7F7F7F"/>
                </a:solidFill>
              </a:rPr>
              <a:t>DeWitt J.</a:t>
            </a:r>
            <a:r>
              <a:rPr lang="en-US" sz="1100" dirty="0">
                <a:solidFill>
                  <a:srgbClr val="7F7F7F"/>
                </a:solidFill>
              </a:rPr>
              <a:t>, </a:t>
            </a:r>
            <a:r>
              <a:rPr lang="en-US" sz="1100" cap="small" dirty="0">
                <a:solidFill>
                  <a:srgbClr val="7F7F7F"/>
                </a:solidFill>
              </a:rPr>
              <a:t>Osborne J.</a:t>
            </a:r>
            <a:r>
              <a:rPr lang="en-US" sz="1100" dirty="0">
                <a:solidFill>
                  <a:srgbClr val="7F7F7F"/>
                </a:solidFill>
              </a:rPr>
              <a:t>, </a:t>
            </a:r>
            <a:r>
              <a:rPr lang="en-US" sz="1100" cap="small" dirty="0">
                <a:solidFill>
                  <a:srgbClr val="7F7F7F"/>
                </a:solidFill>
              </a:rPr>
              <a:t>Dillon J.</a:t>
            </a:r>
            <a:r>
              <a:rPr lang="en-US" sz="1100" dirty="0">
                <a:solidFill>
                  <a:srgbClr val="7F7F7F"/>
                </a:solidFill>
              </a:rPr>
              <a:t>, </a:t>
            </a:r>
            <a:r>
              <a:rPr lang="en-US" sz="1100" cap="small" dirty="0">
                <a:solidFill>
                  <a:srgbClr val="7F7F7F"/>
                </a:solidFill>
              </a:rPr>
              <a:t>Willis B.</a:t>
            </a:r>
            <a:r>
              <a:rPr lang="en-US" sz="1100" dirty="0">
                <a:solidFill>
                  <a:srgbClr val="7F7F7F"/>
                </a:solidFill>
              </a:rPr>
              <a:t>, </a:t>
            </a:r>
            <a:r>
              <a:rPr lang="en-US" sz="1100" cap="small" dirty="0">
                <a:solidFill>
                  <a:srgbClr val="7F7F7F"/>
                </a:solidFill>
              </a:rPr>
              <a:t>Wong B.</a:t>
            </a:r>
            <a:r>
              <a:rPr lang="en-US" sz="1100" dirty="0">
                <a:solidFill>
                  <a:srgbClr val="7F7F7F"/>
                </a:solidFill>
              </a:rPr>
              <a:t>, 2012, « “Balancing acts”’: Elementary school girls’ negotiations of femininity, achievement, and science », </a:t>
            </a:r>
            <a:r>
              <a:rPr lang="en-US" sz="1100" i="1" dirty="0">
                <a:solidFill>
                  <a:srgbClr val="7F7F7F"/>
                </a:solidFill>
              </a:rPr>
              <a:t>Science Education</a:t>
            </a:r>
            <a:r>
              <a:rPr lang="en-US" sz="1100" dirty="0">
                <a:solidFill>
                  <a:srgbClr val="7F7F7F"/>
                </a:solidFill>
              </a:rPr>
              <a:t>, </a:t>
            </a:r>
            <a:r>
              <a:rPr lang="en-US" sz="1100" i="1" dirty="0">
                <a:solidFill>
                  <a:srgbClr val="7F7F7F"/>
                </a:solidFill>
              </a:rPr>
              <a:t>96</a:t>
            </a:r>
            <a:r>
              <a:rPr lang="en-US" sz="1100" dirty="0">
                <a:solidFill>
                  <a:srgbClr val="7F7F7F"/>
                </a:solidFill>
              </a:rPr>
              <a:t>, 6, p. 967‑989</a:t>
            </a:r>
            <a:r>
              <a:rPr lang="en-US" sz="1100" dirty="0" smtClean="0">
                <a:solidFill>
                  <a:srgbClr val="7F7F7F"/>
                </a:solidFill>
              </a:rPr>
              <a:t>.</a:t>
            </a:r>
            <a:endParaRPr lang="en-US" sz="1100" dirty="0">
              <a:solidFill>
                <a:srgbClr val="7F7F7F"/>
              </a:solidFill>
            </a:endParaRPr>
          </a:p>
        </p:txBody>
      </p:sp>
      <p:sp>
        <p:nvSpPr>
          <p:cNvPr id="9" name="ZoneTexte 8"/>
          <p:cNvSpPr txBox="1"/>
          <p:nvPr/>
        </p:nvSpPr>
        <p:spPr>
          <a:xfrm>
            <a:off x="499533" y="832029"/>
            <a:ext cx="7082367" cy="3293209"/>
          </a:xfrm>
          <a:prstGeom prst="rect">
            <a:avLst/>
          </a:prstGeom>
          <a:noFill/>
        </p:spPr>
        <p:txBody>
          <a:bodyPr wrap="square" rtlCol="0">
            <a:spAutoFit/>
          </a:bodyPr>
          <a:lstStyle/>
          <a:p>
            <a:pPr algn="just"/>
            <a:r>
              <a:rPr lang="en-US" sz="1600" b="1" dirty="0" smtClean="0">
                <a:solidFill>
                  <a:schemeClr val="accent5">
                    <a:lumMod val="75000"/>
                  </a:schemeClr>
                </a:solidFill>
              </a:rPr>
              <a:t>Rationale</a:t>
            </a:r>
          </a:p>
          <a:p>
            <a:pPr algn="just"/>
            <a:endParaRPr lang="en-US" sz="1600" b="1" dirty="0" smtClean="0"/>
          </a:p>
          <a:p>
            <a:pPr algn="just"/>
            <a:r>
              <a:rPr lang="en-US" sz="1600" dirty="0" smtClean="0"/>
              <a:t>In primary school, taste for/interest in science is well-distributed amongst children, regardless of gender and class.</a:t>
            </a:r>
          </a:p>
          <a:p>
            <a:pPr algn="just"/>
            <a:endParaRPr lang="en-US" sz="1600" b="1" dirty="0" smtClean="0"/>
          </a:p>
          <a:p>
            <a:pPr algn="just"/>
            <a:r>
              <a:rPr lang="en-US" sz="1600" dirty="0" smtClean="0"/>
              <a:t>Taste and interest don’t play the biggest part in the construct of scientific aspirations. Rather, “an intersecting cluster of social, cultural, and structural factors operate[s] to dissuade and pull girls and women [and working class children] away from science” </a:t>
            </a:r>
            <a:r>
              <a:rPr lang="en-US" sz="1600" dirty="0" smtClean="0">
                <a:solidFill>
                  <a:schemeClr val="bg1">
                    <a:lumMod val="50000"/>
                  </a:schemeClr>
                </a:solidFill>
              </a:rPr>
              <a:t>(</a:t>
            </a:r>
            <a:r>
              <a:rPr lang="en-US" sz="1600" cap="small" dirty="0" smtClean="0">
                <a:solidFill>
                  <a:schemeClr val="bg1">
                    <a:lumMod val="50000"/>
                  </a:schemeClr>
                </a:solidFill>
              </a:rPr>
              <a:t>Archer </a:t>
            </a:r>
            <a:r>
              <a:rPr lang="en-US" sz="1600" dirty="0" smtClean="0">
                <a:solidFill>
                  <a:schemeClr val="bg1">
                    <a:lumMod val="50000"/>
                  </a:schemeClr>
                </a:solidFill>
              </a:rPr>
              <a:t>et al. 2012, p. 968)</a:t>
            </a:r>
          </a:p>
          <a:p>
            <a:pPr lvl="1" algn="just"/>
            <a:endParaRPr lang="en-US" sz="1600" dirty="0" smtClean="0"/>
          </a:p>
          <a:p>
            <a:pPr lvl="1" algn="just"/>
            <a:endParaRPr lang="en-US" sz="1600" dirty="0" smtClean="0"/>
          </a:p>
          <a:p>
            <a:pPr marL="285750" indent="-285750" algn="just">
              <a:buFont typeface="Wingdings" charset="0"/>
              <a:buChar char="à"/>
            </a:pPr>
            <a:r>
              <a:rPr lang="en-US" sz="1600" b="1" dirty="0" smtClean="0">
                <a:sym typeface="Wingdings"/>
              </a:rPr>
              <a:t>What social, cultural and structural factors at play at school determines whether a child who likes science will become a scientist?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1704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1398</TotalTime>
  <Words>7069</Words>
  <Application>Microsoft Macintosh PowerPoint</Application>
  <PresentationFormat>Présentation à l'écran (4:3)</PresentationFormat>
  <Paragraphs>832</Paragraphs>
  <Slides>24</Slides>
  <Notes>1</Notes>
  <HiddenSlides>1</HiddenSlides>
  <MMClips>0</MMClips>
  <ScaleCrop>false</ScaleCrop>
  <HeadingPairs>
    <vt:vector size="4" baseType="variant">
      <vt:variant>
        <vt:lpstr>Modèle de conception</vt:lpstr>
      </vt:variant>
      <vt:variant>
        <vt:i4>1</vt:i4>
      </vt:variant>
      <vt:variant>
        <vt:lpstr>Titres des diapositives</vt:lpstr>
      </vt:variant>
      <vt:variant>
        <vt:i4>24</vt:i4>
      </vt:variant>
    </vt:vector>
  </HeadingPairs>
  <TitlesOfParts>
    <vt:vector size="25" baseType="lpstr">
      <vt:lpstr>Thème Office</vt:lpstr>
      <vt:lpstr>“Science Is (not) My Thing”: the Construction of Differentiated Relationships to Science Amongst Working-class Children</vt:lpstr>
      <vt:lpstr>Diapositive 2</vt:lpstr>
      <vt:lpstr> References Albertini P., 2006 [1992], L’École en France du XIXe siècle à nos jours : de la maternelle à l’université, 3e édition, Paris, Hachette Supérieur.  Blickenstaff J.C., 2005, « Women and science careers: leaky pipeline or gender filter? », Gender and Education, 17, 4, p. 369‑386. </vt:lpstr>
      <vt:lpstr>Diapositive 4</vt:lpstr>
      <vt:lpstr>1. Feminine scientific branches: sciences of “care”: biology, chemistry, medicine, health.   2. Masculine scientific branches: “pure” and “abstract” sciences: mathematics, physics, computer sciences.  The polarization is linked with gender and class, as evidenced by the distribution of women (x-axis) and upper classes (y-axis) students in different branches of higher education:</vt:lpstr>
      <vt:lpstr>Social Inequalities in Science  In 2001, 40% of children of teachers and executives acceded to a scientific high-school diploma (Bac S), but only 5% of children of unskilled workers did (Merle , 2002)  France is particularly inequitable: it has one of the most intense relation between students’ performance in mathematics and socio-economic status, and performance gaps linked to socio-economic status are stronger for mathematics and sciences than for reading. (OECD 2013b fig. II.1.2.)</vt:lpstr>
      <vt:lpstr>How can we explain such inequalities?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is (not) my thing”: the construction of differentiated relationships to science amongst working class children</dc:title>
  <dc:creator>Correcteur Correcteur</dc:creator>
  <cp:lastModifiedBy>Correcteur Correcteur</cp:lastModifiedBy>
  <cp:revision>83</cp:revision>
  <dcterms:created xsi:type="dcterms:W3CDTF">2016-10-12T06:00:45Z</dcterms:created>
  <dcterms:modified xsi:type="dcterms:W3CDTF">2016-10-12T08:09:42Z</dcterms:modified>
</cp:coreProperties>
</file>