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Default Extension="wdp" ContentType="image/vnd.ms-photo"/>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0" r:id="rId4"/>
    <p:sldId id="258" r:id="rId5"/>
    <p:sldId id="285" r:id="rId6"/>
    <p:sldId id="286" r:id="rId7"/>
    <p:sldId id="288" r:id="rId8"/>
    <p:sldId id="289" r:id="rId9"/>
    <p:sldId id="290" r:id="rId10"/>
    <p:sldId id="291" r:id="rId11"/>
    <p:sldId id="264" r:id="rId12"/>
    <p:sldId id="265" r:id="rId13"/>
    <p:sldId id="293" r:id="rId14"/>
    <p:sldId id="292" r:id="rId15"/>
    <p:sldId id="266" r:id="rId16"/>
    <p:sldId id="272" r:id="rId17"/>
    <p:sldId id="271" r:id="rId18"/>
    <p:sldId id="276" r:id="rId19"/>
    <p:sldId id="277" r:id="rId20"/>
    <p:sldId id="273" r:id="rId21"/>
    <p:sldId id="275" r:id="rId22"/>
    <p:sldId id="278" r:id="rId23"/>
    <p:sldId id="279" r:id="rId24"/>
    <p:sldId id="280" r:id="rId25"/>
    <p:sldId id="283" r:id="rId26"/>
    <p:sldId id="281" r:id="rId27"/>
    <p:sldId id="282" r:id="rId28"/>
    <p:sldId id="261" r:id="rId2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3775B"/>
    <a:srgbClr val="EAC46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p:scale>
          <a:sx n="100" d="100"/>
          <a:sy n="100" d="100"/>
        </p:scale>
        <p:origin x="-1112" y="-328"/>
      </p:cViewPr>
      <p:guideLst>
        <p:guide orient="horz" pos="2176"/>
        <p:guide pos="2987"/>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209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442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812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829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603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0839156-76B8-884F-A264-C1A36706586D}" type="datetimeFigureOut">
              <a:rPr lang="fr-FR" smtClean="0"/>
              <a:pPr/>
              <a:t>26/10/16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326060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0839156-76B8-884F-A264-C1A36706586D}" type="datetimeFigureOut">
              <a:rPr lang="fr-FR" smtClean="0"/>
              <a:pPr/>
              <a:t>26/10/16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082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0839156-76B8-884F-A264-C1A36706586D}" type="datetimeFigureOut">
              <a:rPr lang="fr-FR" smtClean="0"/>
              <a:pPr/>
              <a:t>26/10/16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910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0839156-76B8-884F-A264-C1A36706586D}" type="datetimeFigureOut">
              <a:rPr lang="fr-FR" smtClean="0"/>
              <a:pPr/>
              <a:t>26/10/16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197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839156-76B8-884F-A264-C1A36706586D}" type="datetimeFigureOut">
              <a:rPr lang="fr-FR" smtClean="0"/>
              <a:pPr/>
              <a:t>26/10/16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987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0839156-76B8-884F-A264-C1A36706586D}" type="datetimeFigureOut">
              <a:rPr lang="fr-FR" smtClean="0"/>
              <a:pPr/>
              <a:t>26/10/16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8596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9156-76B8-884F-A264-C1A36706586D}" type="datetimeFigureOut">
              <a:rPr lang="fr-FR" smtClean="0"/>
              <a:pPr/>
              <a:t>26/10/16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CB42B-BB4C-EE4A-AA68-72DAB86A6A21}" type="slidenum">
              <a:rPr lang="fr-FR" smtClean="0"/>
              <a:pPr/>
              <a:t>‹#›</a:t>
            </a:fld>
            <a:endParaRPr 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2728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2844800" y="290511"/>
            <a:ext cx="2540000" cy="612775"/>
          </a:xfrm>
        </p:spPr>
        <p:txBody>
          <a:bodyPr>
            <a:normAutofit/>
          </a:bodyPr>
          <a:lstStyle/>
          <a:p>
            <a:r>
              <a:rPr lang="fr-FR" sz="1800" dirty="0" smtClean="0"/>
              <a:t>Atelier/Workshop</a:t>
            </a:r>
            <a:endParaRPr lang="fr-FR" sz="1800" dirty="0"/>
          </a:p>
        </p:txBody>
      </p:sp>
      <p:sp>
        <p:nvSpPr>
          <p:cNvPr id="3" name="Sous-titre 2"/>
          <p:cNvSpPr>
            <a:spLocks noGrp="1"/>
          </p:cNvSpPr>
          <p:nvPr>
            <p:ph type="subTitle" idx="1"/>
          </p:nvPr>
        </p:nvSpPr>
        <p:spPr>
          <a:xfrm>
            <a:off x="215900" y="2470150"/>
            <a:ext cx="8699500" cy="1993900"/>
          </a:xfrm>
        </p:spPr>
        <p:txBody>
          <a:bodyPr>
            <a:normAutofit fontScale="85000" lnSpcReduction="20000"/>
          </a:bodyPr>
          <a:lstStyle/>
          <a:p>
            <a:r>
              <a:rPr lang="fr-FR" b="1" dirty="0" smtClean="0">
                <a:solidFill>
                  <a:schemeClr val="tx1"/>
                </a:solidFill>
              </a:rPr>
              <a:t>Foot de rue et promenades au parc :</a:t>
            </a:r>
            <a:r>
              <a:rPr lang="fr-FR" b="1" dirty="0" smtClean="0">
                <a:solidFill>
                  <a:schemeClr val="tx1"/>
                </a:solidFill>
              </a:rPr>
              <a:t> penser la place du quartier dans les cultures enfantines en milieux populaires urbains </a:t>
            </a:r>
            <a:r>
              <a:rPr lang="fr-FR" b="1" dirty="0" smtClean="0">
                <a:solidFill>
                  <a:schemeClr val="tx1"/>
                </a:solidFill>
              </a:rPr>
              <a:t>– des inégalités filles/garçons</a:t>
            </a:r>
          </a:p>
          <a:p>
            <a:endParaRPr lang="fr-FR" b="1" dirty="0" smtClean="0">
              <a:solidFill>
                <a:schemeClr val="tx1"/>
              </a:solidFill>
            </a:endParaRPr>
          </a:p>
          <a:p>
            <a:r>
              <a:rPr lang="fr-FR" sz="2118" b="1" dirty="0" err="1" smtClean="0">
                <a:solidFill>
                  <a:srgbClr val="D3775B"/>
                </a:solidFill>
              </a:rPr>
              <a:t>Straßenfußball</a:t>
            </a:r>
            <a:r>
              <a:rPr lang="fr-FR" sz="2118" b="1" dirty="0" smtClean="0">
                <a:solidFill>
                  <a:srgbClr val="D3775B"/>
                </a:solidFill>
              </a:rPr>
              <a:t> </a:t>
            </a:r>
            <a:r>
              <a:rPr lang="fr-FR" sz="2118" b="1" dirty="0" err="1" smtClean="0">
                <a:solidFill>
                  <a:srgbClr val="D3775B"/>
                </a:solidFill>
              </a:rPr>
              <a:t>und</a:t>
            </a:r>
            <a:r>
              <a:rPr lang="fr-FR" sz="2118" b="1" dirty="0" smtClean="0">
                <a:solidFill>
                  <a:srgbClr val="D3775B"/>
                </a:solidFill>
              </a:rPr>
              <a:t> </a:t>
            </a:r>
            <a:r>
              <a:rPr lang="fr-FR" sz="2118" b="1" dirty="0" err="1" smtClean="0">
                <a:solidFill>
                  <a:srgbClr val="D3775B"/>
                </a:solidFill>
              </a:rPr>
              <a:t>Spaziergänge</a:t>
            </a:r>
            <a:r>
              <a:rPr lang="fr-FR" sz="2118" b="1" dirty="0" smtClean="0">
                <a:solidFill>
                  <a:srgbClr val="D3775B"/>
                </a:solidFill>
              </a:rPr>
              <a:t> </a:t>
            </a:r>
            <a:r>
              <a:rPr lang="fr-FR" sz="2118" b="1" dirty="0" err="1" smtClean="0">
                <a:solidFill>
                  <a:srgbClr val="D3775B"/>
                </a:solidFill>
              </a:rPr>
              <a:t>im</a:t>
            </a:r>
            <a:r>
              <a:rPr lang="fr-FR" sz="2118" b="1" dirty="0" smtClean="0">
                <a:solidFill>
                  <a:srgbClr val="D3775B"/>
                </a:solidFill>
              </a:rPr>
              <a:t> Park: die  </a:t>
            </a:r>
            <a:r>
              <a:rPr lang="fr-FR" sz="2118" b="1" dirty="0" err="1" smtClean="0">
                <a:solidFill>
                  <a:srgbClr val="D3775B"/>
                </a:solidFill>
              </a:rPr>
              <a:t>Kulturen</a:t>
            </a:r>
            <a:r>
              <a:rPr lang="fr-FR" sz="2118" b="1" dirty="0" smtClean="0">
                <a:solidFill>
                  <a:srgbClr val="D3775B"/>
                </a:solidFill>
              </a:rPr>
              <a:t> der </a:t>
            </a:r>
            <a:r>
              <a:rPr lang="fr-FR" sz="2118" b="1" dirty="0" err="1" smtClean="0">
                <a:solidFill>
                  <a:srgbClr val="D3775B"/>
                </a:solidFill>
              </a:rPr>
              <a:t>Kinder</a:t>
            </a:r>
            <a:r>
              <a:rPr lang="fr-FR" sz="2118" b="1" dirty="0" smtClean="0">
                <a:solidFill>
                  <a:srgbClr val="D3775B"/>
                </a:solidFill>
              </a:rPr>
              <a:t> in </a:t>
            </a:r>
            <a:r>
              <a:rPr lang="fr-FR" sz="2118" b="1" dirty="0" err="1" smtClean="0">
                <a:solidFill>
                  <a:srgbClr val="D3775B"/>
                </a:solidFill>
              </a:rPr>
              <a:t>städtischen</a:t>
            </a:r>
            <a:r>
              <a:rPr lang="fr-FR" sz="2118" b="1" dirty="0" smtClean="0">
                <a:solidFill>
                  <a:srgbClr val="D3775B"/>
                </a:solidFill>
              </a:rPr>
              <a:t> </a:t>
            </a:r>
            <a:r>
              <a:rPr lang="fr-FR" sz="2118" b="1" dirty="0" err="1" smtClean="0">
                <a:solidFill>
                  <a:srgbClr val="D3775B"/>
                </a:solidFill>
              </a:rPr>
              <a:t>Arbeitermilieus</a:t>
            </a:r>
            <a:r>
              <a:rPr lang="fr-FR" sz="2118" b="1" dirty="0" smtClean="0">
                <a:solidFill>
                  <a:srgbClr val="D3775B"/>
                </a:solidFill>
              </a:rPr>
              <a:t> - </a:t>
            </a:r>
            <a:r>
              <a:rPr lang="fr-FR" sz="2118" b="1" dirty="0" err="1" smtClean="0">
                <a:solidFill>
                  <a:srgbClr val="D3775B"/>
                </a:solidFill>
              </a:rPr>
              <a:t>Ungleichheiten</a:t>
            </a:r>
            <a:r>
              <a:rPr lang="fr-FR" sz="2118" b="1" dirty="0" smtClean="0">
                <a:solidFill>
                  <a:srgbClr val="D3775B"/>
                </a:solidFill>
              </a:rPr>
              <a:t> </a:t>
            </a:r>
            <a:r>
              <a:rPr lang="fr-FR" sz="2118" b="1" dirty="0" err="1" smtClean="0">
                <a:solidFill>
                  <a:srgbClr val="D3775B"/>
                </a:solidFill>
              </a:rPr>
              <a:t>Mädchen</a:t>
            </a:r>
            <a:r>
              <a:rPr lang="fr-FR" sz="2118" b="1" dirty="0" smtClean="0">
                <a:solidFill>
                  <a:srgbClr val="D3775B"/>
                </a:solidFill>
              </a:rPr>
              <a:t> / </a:t>
            </a:r>
            <a:r>
              <a:rPr lang="fr-FR" sz="2118" b="1" dirty="0" err="1" smtClean="0">
                <a:solidFill>
                  <a:srgbClr val="D3775B"/>
                </a:solidFill>
              </a:rPr>
              <a:t>Jungen</a:t>
            </a:r>
            <a:endParaRPr lang="fr-FR" sz="2118" b="1" dirty="0" smtClean="0">
              <a:solidFill>
                <a:srgbClr val="D3775B"/>
              </a:solidFill>
            </a:endParaRPr>
          </a:p>
          <a:p>
            <a:endParaRPr lang="fr-FR" dirty="0"/>
          </a:p>
        </p:txBody>
      </p:sp>
      <p:pic>
        <p:nvPicPr>
          <p:cNvPr id="5" name="Image 4"/>
          <p:cNvPicPr>
            <a:picLocks noChangeAspect="1"/>
          </p:cNvPicPr>
          <p:nvPr/>
        </p:nvPicPr>
        <p:blipFill rotWithShape="1">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backgroundRemoval t="9900" b="89975" l="1717" r="98681">
                        <a14:foregroundMark x1="6225" y1="29198" x2="3220" y2="36216"/>
                        <a14:foregroundMark x1="16314" y1="35338" x2="22754" y2="34461"/>
                        <a14:foregroundMark x1="33916" y1="36216" x2="33916" y2="52005"/>
                        <a14:foregroundMark x1="56854" y1="33584" x2="56639" y2="46742"/>
                        <a14:foregroundMark x1="82613" y1="38847" x2="82398" y2="60777"/>
                        <a14:foregroundMark x1="89696" y1="40602" x2="89267" y2="57268"/>
                        <a14:foregroundMark x1="96136" y1="52005" x2="96565" y2="61654"/>
                      </a14:backgroundRemoval>
                    </a14:imgEffect>
                  </a14:imgLayer>
                </a14:imgProps>
              </a:ext>
            </a:extLst>
          </a:blip>
          <a:srcRect t="16912" b="19073"/>
          <a:stretch/>
        </p:blipFill>
        <p:spPr>
          <a:xfrm>
            <a:off x="2984500" y="752473"/>
            <a:ext cx="5918200" cy="927101"/>
          </a:xfrm>
          <a:prstGeom prst="rect">
            <a:avLst/>
          </a:prstGeom>
        </p:spPr>
      </p:pic>
      <p:sp>
        <p:nvSpPr>
          <p:cNvPr id="6" name="ZoneTexte 5"/>
          <p:cNvSpPr txBox="1"/>
          <p:nvPr/>
        </p:nvSpPr>
        <p:spPr>
          <a:xfrm>
            <a:off x="6007100" y="4648200"/>
            <a:ext cx="2515132" cy="584776"/>
          </a:xfrm>
          <a:prstGeom prst="rect">
            <a:avLst/>
          </a:prstGeom>
          <a:noFill/>
        </p:spPr>
        <p:txBody>
          <a:bodyPr wrap="none" rtlCol="0">
            <a:spAutoFit/>
          </a:bodyPr>
          <a:lstStyle/>
          <a:p>
            <a:r>
              <a:rPr lang="fr-FR" b="1" dirty="0" smtClean="0"/>
              <a:t>Clémence Perronnet</a:t>
            </a:r>
          </a:p>
          <a:p>
            <a:r>
              <a:rPr lang="fr-FR" sz="1400" dirty="0" smtClean="0"/>
              <a:t>Centre Max Weber, ENS de Lyon</a:t>
            </a:r>
            <a:endParaRPr lang="fr-FR"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766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2253565"/>
            <a:ext cx="4330700" cy="819835"/>
          </a:xfrm>
        </p:spPr>
        <p:txBody>
          <a:bodyPr anchor="t">
            <a:noAutofit/>
          </a:bodyPr>
          <a:lstStyle/>
          <a:p>
            <a:pPr algn="just"/>
            <a:r>
              <a:rPr lang="fr-FR" sz="1600" dirty="0" smtClean="0"/>
              <a:t>Comment, historiquement, la différence des sexes s’est-elle traduite dans la ville ? </a:t>
            </a:r>
            <a:r>
              <a:rPr lang="fr-FR" sz="1600" b="1" dirty="0" smtClean="0"/>
              <a:t/>
            </a:r>
            <a:br>
              <a:rPr lang="fr-FR" sz="1600" b="1" dirty="0" smtClean="0"/>
            </a:br>
            <a:r>
              <a:rPr lang="fr-FR" sz="1800" i="1" dirty="0"/>
              <a:t/>
            </a:r>
            <a:br>
              <a:rPr lang="fr-FR" sz="1800" i="1" dirty="0"/>
            </a:br>
            <a:r>
              <a:rPr lang="fr-FR" sz="1800" i="1" dirty="0" smtClean="0"/>
              <a:t/>
            </a:r>
            <a:br>
              <a:rPr lang="fr-FR" sz="1800" i="1" dirty="0" smtClean="0"/>
            </a:br>
            <a:endParaRPr lang="fr-FR" sz="1800" i="1" dirty="0"/>
          </a:p>
        </p:txBody>
      </p:sp>
      <p:sp>
        <p:nvSpPr>
          <p:cNvPr id="10" name="ZoneTexte 9"/>
          <p:cNvSpPr txBox="1"/>
          <p:nvPr/>
        </p:nvSpPr>
        <p:spPr>
          <a:xfrm>
            <a:off x="342900" y="1301065"/>
            <a:ext cx="3987800" cy="746358"/>
          </a:xfrm>
          <a:prstGeom prst="rect">
            <a:avLst/>
          </a:prstGeom>
          <a:noFill/>
          <a:ln>
            <a:solidFill>
              <a:schemeClr val="tx1"/>
            </a:solidFill>
          </a:ln>
        </p:spPr>
        <p:txBody>
          <a:bodyPr wrap="square" rtlCol="0">
            <a:spAutoFit/>
          </a:bodyPr>
          <a:lstStyle/>
          <a:p>
            <a:r>
              <a:rPr lang="fr-FR" sz="1600" dirty="0" smtClean="0"/>
              <a:t>« </a:t>
            </a:r>
            <a:r>
              <a:rPr lang="fr-FR" sz="1600" i="1" dirty="0" smtClean="0"/>
              <a:t>L’espace public, dont la ville est une forme, souligne avec éclat la différence des sexes</a:t>
            </a:r>
            <a:r>
              <a:rPr lang="fr-FR" sz="1600" dirty="0" smtClean="0"/>
              <a:t>. » </a:t>
            </a:r>
            <a:r>
              <a:rPr lang="fr-FR" dirty="0" smtClean="0"/>
              <a:t/>
            </a:r>
            <a:br>
              <a:rPr lang="fr-FR" dirty="0" smtClean="0"/>
            </a:br>
            <a:r>
              <a:rPr lang="fr-FR" sz="1050" dirty="0" smtClean="0"/>
              <a:t>(Perrot, 1997, p. 149)</a:t>
            </a:r>
            <a:endParaRPr lang="fr-FR" dirty="0"/>
          </a:p>
        </p:txBody>
      </p:sp>
      <p:sp>
        <p:nvSpPr>
          <p:cNvPr id="12" name="Titre 1"/>
          <p:cNvSpPr txBox="1">
            <a:spLocks/>
          </p:cNvSpPr>
          <p:nvPr/>
        </p:nvSpPr>
        <p:spPr>
          <a:xfrm>
            <a:off x="4724400" y="2246530"/>
            <a:ext cx="4559300" cy="7887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err="1" smtClean="0">
                <a:solidFill>
                  <a:srgbClr val="984807"/>
                </a:solidFill>
              </a:rPr>
              <a:t>Wie</a:t>
            </a:r>
            <a:r>
              <a:rPr lang="fr-FR" sz="1600" dirty="0" smtClean="0">
                <a:solidFill>
                  <a:srgbClr val="984807"/>
                </a:solidFill>
              </a:rPr>
              <a:t> </a:t>
            </a:r>
            <a:r>
              <a:rPr lang="fr-FR" sz="1600" dirty="0" err="1" smtClean="0">
                <a:solidFill>
                  <a:srgbClr val="984807"/>
                </a:solidFill>
              </a:rPr>
              <a:t>drückt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der </a:t>
            </a:r>
            <a:r>
              <a:rPr lang="fr-FR" sz="1600" dirty="0" err="1" smtClean="0">
                <a:solidFill>
                  <a:srgbClr val="984807"/>
                </a:solidFill>
              </a:rPr>
              <a:t>Geschlechtsunterschied</a:t>
            </a:r>
            <a:r>
              <a:rPr lang="fr-FR" sz="1600" dirty="0" smtClean="0">
                <a:solidFill>
                  <a:srgbClr val="984807"/>
                </a:solidFill>
              </a:rPr>
              <a:t> </a:t>
            </a:r>
            <a:r>
              <a:rPr lang="fr-FR" sz="1600" dirty="0" err="1" smtClean="0">
                <a:solidFill>
                  <a:srgbClr val="984807"/>
                </a:solidFill>
              </a:rPr>
              <a:t>historisch</a:t>
            </a:r>
            <a:r>
              <a:rPr lang="fr-FR" sz="1600" dirty="0" smtClean="0">
                <a:solidFill>
                  <a:srgbClr val="984807"/>
                </a:solidFill>
              </a:rPr>
              <a:t> in der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aus</a:t>
            </a:r>
            <a:r>
              <a:rPr lang="fr-FR" sz="1600" dirty="0" smtClean="0">
                <a:solidFill>
                  <a:srgbClr val="984807"/>
                </a:solidFill>
              </a:rPr>
              <a:t>?</a:t>
            </a:r>
            <a:r>
              <a:rPr lang="fr-FR" sz="1600" b="1" dirty="0" smtClean="0">
                <a:solidFill>
                  <a:srgbClr val="984807"/>
                </a:solidFill>
              </a:rPr>
              <a:t/>
            </a:r>
            <a:br>
              <a:rPr lang="fr-FR" sz="1600" b="1" dirty="0" smtClean="0">
                <a:solidFill>
                  <a:srgbClr val="984807"/>
                </a:solidFill>
              </a:rPr>
            </a:br>
            <a:r>
              <a:rPr lang="fr-FR" sz="1600" b="1" dirty="0" smtClean="0">
                <a:solidFill>
                  <a:srgbClr val="984807"/>
                </a:solidFill>
              </a:rPr>
              <a:t/>
            </a:r>
            <a:br>
              <a:rPr lang="fr-FR" sz="1600" b="1" dirty="0" smtClean="0">
                <a:solidFill>
                  <a:srgbClr val="984807"/>
                </a:solidFill>
              </a:rPr>
            </a:br>
            <a:r>
              <a:rPr lang="fr-FR" sz="1800" i="1" dirty="0" smtClean="0"/>
              <a:t/>
            </a:r>
            <a:br>
              <a:rPr lang="fr-FR" sz="1800" i="1" dirty="0" smtClean="0"/>
            </a:br>
            <a:r>
              <a:rPr lang="fr-FR" sz="1800" i="1" dirty="0" smtClean="0"/>
              <a:t/>
            </a:r>
            <a:br>
              <a:rPr lang="fr-FR" sz="1800" i="1" dirty="0" smtClean="0"/>
            </a:br>
            <a:endParaRPr lang="fr-FR" sz="1800" i="1" dirty="0"/>
          </a:p>
        </p:txBody>
      </p:sp>
      <p:sp>
        <p:nvSpPr>
          <p:cNvPr id="13" name="ZoneTexte 12"/>
          <p:cNvSpPr txBox="1"/>
          <p:nvPr/>
        </p:nvSpPr>
        <p:spPr>
          <a:xfrm>
            <a:off x="4927600" y="1193253"/>
            <a:ext cx="3987800" cy="992579"/>
          </a:xfrm>
          <a:prstGeom prst="rect">
            <a:avLst/>
          </a:prstGeom>
          <a:noFill/>
          <a:ln>
            <a:solidFill>
              <a:schemeClr val="accent6">
                <a:lumMod val="50000"/>
              </a:schemeClr>
            </a:solidFill>
          </a:ln>
        </p:spPr>
        <p:txBody>
          <a:bodyPr wrap="square" rtlCol="0">
            <a:spAutoFit/>
          </a:bodyPr>
          <a:lstStyle/>
          <a:p>
            <a:r>
              <a:rPr lang="fr-FR" sz="1600" dirty="0" smtClean="0">
                <a:solidFill>
                  <a:srgbClr val="984807"/>
                </a:solidFill>
              </a:rPr>
              <a:t>“</a:t>
            </a:r>
            <a:r>
              <a:rPr lang="fr-FR" sz="1600" i="1" dirty="0" smtClean="0">
                <a:solidFill>
                  <a:srgbClr val="984807"/>
                </a:solidFill>
              </a:rPr>
              <a:t>Der </a:t>
            </a:r>
            <a:r>
              <a:rPr lang="fr-FR" sz="1600" i="1" dirty="0" err="1" smtClean="0">
                <a:solidFill>
                  <a:srgbClr val="984807"/>
                </a:solidFill>
              </a:rPr>
              <a:t>öffentliche</a:t>
            </a:r>
            <a:r>
              <a:rPr lang="fr-FR" sz="1600" i="1" dirty="0" smtClean="0">
                <a:solidFill>
                  <a:srgbClr val="984807"/>
                </a:solidFill>
              </a:rPr>
              <a:t> </a:t>
            </a:r>
            <a:r>
              <a:rPr lang="fr-FR" sz="1600" i="1" dirty="0" err="1" smtClean="0">
                <a:solidFill>
                  <a:srgbClr val="984807"/>
                </a:solidFill>
              </a:rPr>
              <a:t>Raum</a:t>
            </a:r>
            <a:r>
              <a:rPr lang="fr-FR" sz="1600" i="1" dirty="0" smtClean="0">
                <a:solidFill>
                  <a:srgbClr val="984807"/>
                </a:solidFill>
              </a:rPr>
              <a:t>, </a:t>
            </a:r>
            <a:r>
              <a:rPr lang="fr-FR" sz="1600" i="1" dirty="0" err="1" smtClean="0">
                <a:solidFill>
                  <a:srgbClr val="984807"/>
                </a:solidFill>
              </a:rPr>
              <a:t>dessen</a:t>
            </a:r>
            <a:r>
              <a:rPr lang="fr-FR" sz="1600" i="1" dirty="0" smtClean="0">
                <a:solidFill>
                  <a:srgbClr val="984807"/>
                </a:solidFill>
              </a:rPr>
              <a:t> die </a:t>
            </a:r>
            <a:r>
              <a:rPr lang="fr-FR" sz="1600" i="1" dirty="0" err="1" smtClean="0">
                <a:solidFill>
                  <a:srgbClr val="984807"/>
                </a:solidFill>
              </a:rPr>
              <a:t>Stadt</a:t>
            </a:r>
            <a:r>
              <a:rPr lang="fr-FR" sz="1600" i="1" dirty="0" smtClean="0">
                <a:solidFill>
                  <a:srgbClr val="984807"/>
                </a:solidFill>
              </a:rPr>
              <a:t> </a:t>
            </a:r>
            <a:r>
              <a:rPr lang="fr-FR" sz="1600" i="1" dirty="0" err="1" smtClean="0">
                <a:solidFill>
                  <a:srgbClr val="984807"/>
                </a:solidFill>
              </a:rPr>
              <a:t>eine</a:t>
            </a:r>
            <a:r>
              <a:rPr lang="fr-FR" sz="1600" i="1" dirty="0" smtClean="0">
                <a:solidFill>
                  <a:srgbClr val="984807"/>
                </a:solidFill>
              </a:rPr>
              <a:t> </a:t>
            </a:r>
            <a:r>
              <a:rPr lang="fr-FR" sz="1600" i="1" dirty="0" err="1" smtClean="0">
                <a:solidFill>
                  <a:srgbClr val="984807"/>
                </a:solidFill>
              </a:rPr>
              <a:t>Form</a:t>
            </a:r>
            <a:r>
              <a:rPr lang="fr-FR" sz="1600" i="1" dirty="0" smtClean="0">
                <a:solidFill>
                  <a:srgbClr val="984807"/>
                </a:solidFill>
              </a:rPr>
              <a:t> </a:t>
            </a:r>
            <a:r>
              <a:rPr lang="fr-FR" sz="1600" i="1" dirty="0" err="1" smtClean="0">
                <a:solidFill>
                  <a:srgbClr val="984807"/>
                </a:solidFill>
              </a:rPr>
              <a:t>ist</a:t>
            </a:r>
            <a:r>
              <a:rPr lang="fr-FR" sz="1600" i="1" dirty="0" smtClean="0">
                <a:solidFill>
                  <a:srgbClr val="984807"/>
                </a:solidFill>
              </a:rPr>
              <a:t>, </a:t>
            </a:r>
            <a:r>
              <a:rPr lang="fr-FR" sz="1600" i="1" dirty="0" err="1" smtClean="0">
                <a:solidFill>
                  <a:srgbClr val="984807"/>
                </a:solidFill>
              </a:rPr>
              <a:t>verdeutlicht</a:t>
            </a:r>
            <a:r>
              <a:rPr lang="fr-FR" sz="1600" i="1" dirty="0" smtClean="0">
                <a:solidFill>
                  <a:srgbClr val="984807"/>
                </a:solidFill>
              </a:rPr>
              <a:t> die </a:t>
            </a:r>
            <a:r>
              <a:rPr lang="fr-FR" sz="1600" i="1" dirty="0" err="1" smtClean="0">
                <a:solidFill>
                  <a:srgbClr val="984807"/>
                </a:solidFill>
              </a:rPr>
              <a:t>Unterschiede</a:t>
            </a:r>
            <a:r>
              <a:rPr lang="fr-FR" sz="1600" i="1" dirty="0" smtClean="0">
                <a:solidFill>
                  <a:srgbClr val="984807"/>
                </a:solidFill>
              </a:rPr>
              <a:t> </a:t>
            </a:r>
            <a:r>
              <a:rPr lang="fr-FR" sz="1600" i="1" dirty="0" err="1" smtClean="0">
                <a:solidFill>
                  <a:srgbClr val="984807"/>
                </a:solidFill>
              </a:rPr>
              <a:t>zwischen</a:t>
            </a:r>
            <a:r>
              <a:rPr lang="fr-FR" sz="1600" i="1" dirty="0" smtClean="0">
                <a:solidFill>
                  <a:srgbClr val="984807"/>
                </a:solidFill>
              </a:rPr>
              <a:t> den </a:t>
            </a:r>
            <a:r>
              <a:rPr lang="fr-FR" sz="1600" i="1" dirty="0" err="1" smtClean="0">
                <a:solidFill>
                  <a:srgbClr val="984807"/>
                </a:solidFill>
              </a:rPr>
              <a:t>Geschlechtern</a:t>
            </a:r>
            <a:r>
              <a:rPr lang="fr-FR" sz="1600" i="1" dirty="0" smtClean="0">
                <a:solidFill>
                  <a:srgbClr val="984807"/>
                </a:solidFill>
              </a:rPr>
              <a:t>.</a:t>
            </a:r>
            <a:r>
              <a:rPr lang="fr-FR" sz="1600" dirty="0" smtClean="0">
                <a:solidFill>
                  <a:srgbClr val="984807"/>
                </a:solidFill>
              </a:rPr>
              <a:t>” </a:t>
            </a:r>
            <a:br>
              <a:rPr lang="fr-FR" sz="1600" dirty="0" smtClean="0">
                <a:solidFill>
                  <a:srgbClr val="984807"/>
                </a:solidFill>
              </a:rPr>
            </a:br>
            <a:r>
              <a:rPr lang="fr-FR" sz="1050" dirty="0" smtClean="0">
                <a:solidFill>
                  <a:srgbClr val="984807"/>
                </a:solidFill>
              </a:rPr>
              <a:t>(Perrot, 1997, S. 149)</a:t>
            </a:r>
            <a:endParaRPr lang="fr-FR" sz="1600" dirty="0">
              <a:solidFill>
                <a:srgbClr val="984807"/>
              </a:solidFill>
            </a:endParaRPr>
          </a:p>
        </p:txBody>
      </p:sp>
      <p:sp>
        <p:nvSpPr>
          <p:cNvPr id="2" name="ZoneTexte 1"/>
          <p:cNvSpPr txBox="1"/>
          <p:nvPr/>
        </p:nvSpPr>
        <p:spPr>
          <a:xfrm>
            <a:off x="165100" y="3733800"/>
            <a:ext cx="4267200" cy="1384995"/>
          </a:xfrm>
          <a:prstGeom prst="rect">
            <a:avLst/>
          </a:prstGeom>
          <a:noFill/>
        </p:spPr>
        <p:txBody>
          <a:bodyPr wrap="square" rtlCol="0">
            <a:spAutoFit/>
          </a:bodyPr>
          <a:lstStyle/>
          <a:p>
            <a:pPr marL="285750" indent="-285750">
              <a:buFont typeface="Wingdings" charset="2"/>
              <a:buChar char="Ø"/>
            </a:pPr>
            <a:r>
              <a:rPr lang="fr-FR" sz="1600" b="1" dirty="0"/>
              <a:t>Urbanisme et  haussmannisation (</a:t>
            </a:r>
            <a:r>
              <a:rPr lang="fr-FR" sz="1600" b="1" dirty="0" err="1"/>
              <a:t>mi-XIX</a:t>
            </a:r>
            <a:r>
              <a:rPr lang="fr-FR" sz="1600" b="1" baseline="30000" dirty="0" err="1"/>
              <a:t>e</a:t>
            </a:r>
            <a:r>
              <a:rPr lang="fr-FR" sz="1600" b="1" dirty="0"/>
              <a:t>) </a:t>
            </a:r>
            <a:r>
              <a:rPr lang="fr-FR" sz="1600" dirty="0"/>
              <a:t>: désir d’ordre et recul de la mixité, exclusion des femmes</a:t>
            </a:r>
            <a:br>
              <a:rPr lang="fr-FR" sz="1600" dirty="0"/>
            </a:br>
            <a:r>
              <a:rPr lang="fr-FR" dirty="0"/>
              <a:t/>
            </a:r>
            <a:br>
              <a:rPr lang="fr-FR" dirty="0"/>
            </a:br>
            <a:endParaRPr lang="fr-FR" dirty="0"/>
          </a:p>
        </p:txBody>
      </p:sp>
      <p:sp>
        <p:nvSpPr>
          <p:cNvPr id="3" name="ZoneTexte 2"/>
          <p:cNvSpPr txBox="1"/>
          <p:nvPr/>
        </p:nvSpPr>
        <p:spPr>
          <a:xfrm>
            <a:off x="215900" y="2950001"/>
            <a:ext cx="4216400" cy="830997"/>
          </a:xfrm>
          <a:prstGeom prst="rect">
            <a:avLst/>
          </a:prstGeom>
          <a:noFill/>
        </p:spPr>
        <p:txBody>
          <a:bodyPr wrap="square" rtlCol="0">
            <a:spAutoFit/>
          </a:bodyPr>
          <a:lstStyle/>
          <a:p>
            <a:pPr marL="285750" indent="-285750">
              <a:buFont typeface="Wingdings" charset="2"/>
              <a:buChar char="Ø"/>
            </a:pPr>
            <a:r>
              <a:rPr lang="fr-FR" sz="1600" b="1" dirty="0"/>
              <a:t>Exode rural et forte urbanisation du XIX</a:t>
            </a:r>
            <a:r>
              <a:rPr lang="fr-FR" sz="1600" b="1" baseline="30000" dirty="0"/>
              <a:t>e</a:t>
            </a:r>
            <a:r>
              <a:rPr lang="fr-FR" sz="1600" b="1" dirty="0"/>
              <a:t> siècle </a:t>
            </a:r>
            <a:r>
              <a:rPr lang="fr-FR" sz="1600" dirty="0"/>
              <a:t>: la ville mixte et « confuse »</a:t>
            </a:r>
            <a:r>
              <a:rPr lang="fr-FR" sz="1600" b="1" dirty="0"/>
              <a:t/>
            </a:r>
            <a:br>
              <a:rPr lang="fr-FR" sz="1600" b="1" dirty="0"/>
            </a:br>
            <a:endParaRPr lang="fr-FR" sz="1600" dirty="0"/>
          </a:p>
        </p:txBody>
      </p:sp>
      <p:sp>
        <p:nvSpPr>
          <p:cNvPr id="5" name="ZoneTexte 4"/>
          <p:cNvSpPr txBox="1"/>
          <p:nvPr/>
        </p:nvSpPr>
        <p:spPr>
          <a:xfrm>
            <a:off x="4851400" y="2946400"/>
            <a:ext cx="4114800" cy="830997"/>
          </a:xfrm>
          <a:prstGeom prst="rect">
            <a:avLst/>
          </a:prstGeom>
          <a:noFill/>
        </p:spPr>
        <p:txBody>
          <a:bodyPr wrap="square" rtlCol="0">
            <a:spAutoFit/>
          </a:bodyPr>
          <a:lstStyle/>
          <a:p>
            <a:pPr marL="285750" indent="-285750">
              <a:buFont typeface="Wingdings" charset="2"/>
              <a:buChar char="Ø"/>
            </a:pPr>
            <a:r>
              <a:rPr lang="fr-FR" sz="1600" b="1" dirty="0" err="1" smtClean="0">
                <a:solidFill>
                  <a:srgbClr val="984807"/>
                </a:solidFill>
              </a:rPr>
              <a:t>Landflucht</a:t>
            </a:r>
            <a:r>
              <a:rPr lang="fr-FR" sz="1600" b="1" dirty="0" smtClean="0">
                <a:solidFill>
                  <a:srgbClr val="984807"/>
                </a:solidFill>
              </a:rPr>
              <a:t> </a:t>
            </a:r>
            <a:r>
              <a:rPr lang="fr-FR" sz="1600" b="1" dirty="0" err="1" smtClean="0">
                <a:solidFill>
                  <a:srgbClr val="984807"/>
                </a:solidFill>
              </a:rPr>
              <a:t>und</a:t>
            </a:r>
            <a:r>
              <a:rPr lang="fr-FR" sz="1600" b="1" dirty="0" smtClean="0">
                <a:solidFill>
                  <a:srgbClr val="984807"/>
                </a:solidFill>
              </a:rPr>
              <a:t> </a:t>
            </a:r>
            <a:r>
              <a:rPr lang="fr-FR" sz="1600" b="1" dirty="0" err="1" smtClean="0">
                <a:solidFill>
                  <a:srgbClr val="984807"/>
                </a:solidFill>
              </a:rPr>
              <a:t>hohe</a:t>
            </a:r>
            <a:r>
              <a:rPr lang="fr-FR" sz="1600" b="1" dirty="0" smtClean="0">
                <a:solidFill>
                  <a:srgbClr val="984807"/>
                </a:solidFill>
              </a:rPr>
              <a:t> </a:t>
            </a:r>
            <a:r>
              <a:rPr lang="fr-FR" sz="1600" b="1" dirty="0" err="1" smtClean="0">
                <a:solidFill>
                  <a:srgbClr val="984807"/>
                </a:solidFill>
              </a:rPr>
              <a:t>Urbanisierung</a:t>
            </a:r>
            <a:r>
              <a:rPr lang="fr-FR" sz="1600" b="1" dirty="0" smtClean="0">
                <a:solidFill>
                  <a:srgbClr val="984807"/>
                </a:solidFill>
              </a:rPr>
              <a:t> des 19. </a:t>
            </a:r>
            <a:r>
              <a:rPr lang="fr-FR" sz="1600" b="1" dirty="0" err="1" smtClean="0">
                <a:solidFill>
                  <a:srgbClr val="984807"/>
                </a:solidFill>
              </a:rPr>
              <a:t>Jh</a:t>
            </a:r>
            <a:r>
              <a:rPr lang="fr-FR" sz="1600" b="1" dirty="0" smtClean="0">
                <a:solidFill>
                  <a:srgbClr val="984807"/>
                </a:solidFill>
              </a:rPr>
              <a:t>.</a:t>
            </a:r>
            <a:r>
              <a:rPr lang="fr-FR" sz="1600" dirty="0" smtClean="0">
                <a:solidFill>
                  <a:srgbClr val="984807"/>
                </a:solidFill>
              </a:rPr>
              <a:t>: die </a:t>
            </a:r>
            <a:r>
              <a:rPr lang="fr-FR" sz="1600" dirty="0" err="1" smtClean="0">
                <a:solidFill>
                  <a:srgbClr val="984807"/>
                </a:solidFill>
              </a:rPr>
              <a:t>gemischte</a:t>
            </a:r>
            <a:r>
              <a:rPr lang="fr-FR" sz="1600" dirty="0" smtClean="0">
                <a:solidFill>
                  <a:srgbClr val="984807"/>
                </a:solidFill>
              </a:rPr>
              <a:t>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”diffuse ” </a:t>
            </a:r>
            <a:r>
              <a:rPr lang="fr-FR" sz="1600" b="1" dirty="0" smtClean="0">
                <a:solidFill>
                  <a:srgbClr val="984807"/>
                </a:solidFill>
              </a:rPr>
              <a:t/>
            </a:r>
            <a:br>
              <a:rPr lang="fr-FR" sz="1600" b="1" dirty="0" smtClean="0">
                <a:solidFill>
                  <a:srgbClr val="984807"/>
                </a:solidFill>
              </a:rPr>
            </a:br>
            <a:endParaRPr lang="fr-FR" sz="1600" dirty="0">
              <a:solidFill>
                <a:srgbClr val="984807"/>
              </a:solidFill>
            </a:endParaRPr>
          </a:p>
        </p:txBody>
      </p:sp>
      <p:sp>
        <p:nvSpPr>
          <p:cNvPr id="7" name="ZoneTexte 6"/>
          <p:cNvSpPr txBox="1"/>
          <p:nvPr/>
        </p:nvSpPr>
        <p:spPr>
          <a:xfrm>
            <a:off x="4864100" y="3733800"/>
            <a:ext cx="4000500" cy="1323439"/>
          </a:xfrm>
          <a:prstGeom prst="rect">
            <a:avLst/>
          </a:prstGeom>
          <a:noFill/>
        </p:spPr>
        <p:txBody>
          <a:bodyPr wrap="square" rtlCol="0">
            <a:spAutoFit/>
          </a:bodyPr>
          <a:lstStyle/>
          <a:p>
            <a:pPr marL="285750" indent="-285750">
              <a:buFont typeface="Wingdings" charset="2"/>
              <a:buChar char="Ø"/>
            </a:pPr>
            <a:r>
              <a:rPr lang="fr-FR" sz="1600" b="1" dirty="0" err="1" smtClean="0">
                <a:solidFill>
                  <a:srgbClr val="984807"/>
                </a:solidFill>
              </a:rPr>
              <a:t>Urbanismus</a:t>
            </a:r>
            <a:r>
              <a:rPr lang="fr-FR" sz="1600" b="1" dirty="0" smtClean="0">
                <a:solidFill>
                  <a:srgbClr val="984807"/>
                </a:solidFill>
              </a:rPr>
              <a:t> </a:t>
            </a:r>
            <a:r>
              <a:rPr lang="fr-FR" sz="1600" b="1" dirty="0" err="1" smtClean="0">
                <a:solidFill>
                  <a:srgbClr val="984807"/>
                </a:solidFill>
              </a:rPr>
              <a:t>und</a:t>
            </a:r>
            <a:r>
              <a:rPr lang="fr-FR" sz="1600" b="1" dirty="0" smtClean="0">
                <a:solidFill>
                  <a:srgbClr val="984807"/>
                </a:solidFill>
              </a:rPr>
              <a:t> Haussmannisation (</a:t>
            </a:r>
            <a:r>
              <a:rPr lang="fr-FR" sz="1600" b="1" dirty="0" err="1" smtClean="0">
                <a:solidFill>
                  <a:srgbClr val="984807"/>
                </a:solidFill>
              </a:rPr>
              <a:t>Mitte</a:t>
            </a:r>
            <a:r>
              <a:rPr lang="fr-FR" sz="1600" b="1" dirty="0" smtClean="0">
                <a:solidFill>
                  <a:srgbClr val="984807"/>
                </a:solidFill>
              </a:rPr>
              <a:t> 19. </a:t>
            </a:r>
            <a:r>
              <a:rPr lang="fr-FR" sz="1600" b="1" dirty="0" err="1" smtClean="0">
                <a:solidFill>
                  <a:srgbClr val="984807"/>
                </a:solidFill>
              </a:rPr>
              <a:t>Jh</a:t>
            </a:r>
            <a:r>
              <a:rPr lang="fr-FR" sz="1600" b="1" dirty="0" smtClean="0">
                <a:solidFill>
                  <a:srgbClr val="984807"/>
                </a:solidFill>
              </a:rPr>
              <a:t>.)</a:t>
            </a:r>
            <a:r>
              <a:rPr lang="fr-FR" sz="1600" dirty="0" smtClean="0">
                <a:solidFill>
                  <a:srgbClr val="984807"/>
                </a:solidFill>
              </a:rPr>
              <a:t>: </a:t>
            </a:r>
            <a:r>
              <a:rPr lang="fr-FR" sz="1600" dirty="0" err="1" smtClean="0">
                <a:solidFill>
                  <a:srgbClr val="984807"/>
                </a:solidFill>
              </a:rPr>
              <a:t>Wunsch</a:t>
            </a:r>
            <a:r>
              <a:rPr lang="fr-FR" sz="1600" dirty="0" smtClean="0">
                <a:solidFill>
                  <a:srgbClr val="984807"/>
                </a:solidFill>
              </a:rPr>
              <a:t> </a:t>
            </a:r>
            <a:r>
              <a:rPr lang="fr-FR" sz="1600" dirty="0" err="1" smtClean="0">
                <a:solidFill>
                  <a:srgbClr val="984807"/>
                </a:solidFill>
              </a:rPr>
              <a:t>nach</a:t>
            </a:r>
            <a:r>
              <a:rPr lang="fr-FR" sz="1600" dirty="0" smtClean="0">
                <a:solidFill>
                  <a:srgbClr val="984807"/>
                </a:solidFill>
              </a:rPr>
              <a:t> </a:t>
            </a:r>
            <a:r>
              <a:rPr lang="fr-FR" sz="1600" dirty="0" err="1" smtClean="0">
                <a:solidFill>
                  <a:srgbClr val="984807"/>
                </a:solidFill>
              </a:rPr>
              <a:t>Ordnung</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der </a:t>
            </a:r>
            <a:r>
              <a:rPr lang="fr-FR" sz="1600" dirty="0" err="1" smtClean="0">
                <a:solidFill>
                  <a:srgbClr val="984807"/>
                </a:solidFill>
              </a:rPr>
              <a:t>Rückgang</a:t>
            </a:r>
            <a:r>
              <a:rPr lang="fr-FR" sz="1600" dirty="0" smtClean="0">
                <a:solidFill>
                  <a:srgbClr val="984807"/>
                </a:solidFill>
              </a:rPr>
              <a:t> der </a:t>
            </a:r>
            <a:r>
              <a:rPr lang="fr-FR" sz="1600" dirty="0" err="1" smtClean="0">
                <a:solidFill>
                  <a:srgbClr val="984807"/>
                </a:solidFill>
              </a:rPr>
              <a:t>Diversität</a:t>
            </a:r>
            <a:r>
              <a:rPr lang="fr-FR" sz="1600" dirty="0" smtClean="0">
                <a:solidFill>
                  <a:srgbClr val="984807"/>
                </a:solidFill>
              </a:rPr>
              <a:t>, </a:t>
            </a:r>
            <a:r>
              <a:rPr lang="fr-FR" sz="1600" dirty="0" err="1" smtClean="0">
                <a:solidFill>
                  <a:srgbClr val="984807"/>
                </a:solidFill>
              </a:rPr>
              <a:t>Ausschluss</a:t>
            </a:r>
            <a:r>
              <a:rPr lang="fr-FR" sz="1600" dirty="0" smtClean="0">
                <a:solidFill>
                  <a:srgbClr val="984807"/>
                </a:solidFill>
              </a:rPr>
              <a:t> der </a:t>
            </a:r>
            <a:r>
              <a:rPr lang="fr-FR" sz="1600" dirty="0" err="1" smtClean="0">
                <a:solidFill>
                  <a:srgbClr val="984807"/>
                </a:solidFill>
              </a:rPr>
              <a:t>Frauen</a:t>
            </a:r>
            <a:r>
              <a:rPr lang="fr-FR" sz="1600" dirty="0" smtClean="0">
                <a:solidFill>
                  <a:srgbClr val="984807"/>
                </a:solidFill>
              </a:rPr>
              <a:t/>
            </a:r>
            <a:br>
              <a:rPr lang="fr-FR" sz="1600" dirty="0" smtClean="0">
                <a:solidFill>
                  <a:srgbClr val="984807"/>
                </a:solidFill>
              </a:rPr>
            </a:br>
            <a:endParaRPr lang="fr-FR" sz="1600" dirty="0"/>
          </a:p>
        </p:txBody>
      </p:sp>
      <p:sp>
        <p:nvSpPr>
          <p:cNvPr id="16" name="ZoneTexte 15"/>
          <p:cNvSpPr txBox="1"/>
          <p:nvPr/>
        </p:nvSpPr>
        <p:spPr>
          <a:xfrm>
            <a:off x="444501" y="4673600"/>
            <a:ext cx="3708399" cy="2123658"/>
          </a:xfrm>
          <a:prstGeom prst="rect">
            <a:avLst/>
          </a:prstGeom>
          <a:noFill/>
        </p:spPr>
        <p:txBody>
          <a:bodyPr wrap="square" rtlCol="0">
            <a:spAutoFit/>
          </a:bodyPr>
          <a:lstStyle/>
          <a:p>
            <a:pPr algn="just"/>
            <a:r>
              <a:rPr lang="fr-FR" sz="1600" dirty="0" smtClean="0"/>
              <a:t>« </a:t>
            </a:r>
            <a:r>
              <a:rPr lang="fr-FR" sz="1600" i="1" dirty="0" smtClean="0"/>
              <a:t>Au nom de la rationalité et de l’ordre, le XIX</a:t>
            </a:r>
            <a:r>
              <a:rPr lang="fr-FR" sz="1600" i="1" baseline="30000" dirty="0" smtClean="0"/>
              <a:t>e</a:t>
            </a:r>
            <a:r>
              <a:rPr lang="fr-FR" sz="1600" i="1" dirty="0" smtClean="0"/>
              <a:t> siècle pousse très </a:t>
            </a:r>
            <a:r>
              <a:rPr lang="fr-FR" sz="1600" b="1" i="1" dirty="0" smtClean="0"/>
              <a:t>loin la division sexuelle des rôles, et par conséquent des espaces</a:t>
            </a:r>
            <a:r>
              <a:rPr lang="fr-FR" sz="1600" i="1" dirty="0" smtClean="0"/>
              <a:t>. Sous l’angle urbain, la tendance général est celle d’un </a:t>
            </a:r>
            <a:r>
              <a:rPr lang="fr-FR" sz="1600" b="1" i="1" dirty="0" smtClean="0"/>
              <a:t>recul de la mixité spontanée, et du développement d’une mixité organisée</a:t>
            </a:r>
            <a:r>
              <a:rPr lang="fr-FR" sz="1600" i="1" dirty="0" smtClean="0"/>
              <a:t>. </a:t>
            </a:r>
            <a:r>
              <a:rPr lang="fr-FR" sz="1600" dirty="0" smtClean="0"/>
              <a:t>» </a:t>
            </a:r>
          </a:p>
          <a:p>
            <a:pPr algn="just"/>
            <a:r>
              <a:rPr lang="fr-FR" sz="1000" dirty="0" smtClean="0"/>
              <a:t>(p. 160)</a:t>
            </a:r>
            <a:br>
              <a:rPr lang="fr-FR" sz="1000" dirty="0" smtClean="0"/>
            </a:br>
            <a:endParaRPr lang="fr-FR" sz="1000" dirty="0"/>
          </a:p>
        </p:txBody>
      </p:sp>
      <p:sp>
        <p:nvSpPr>
          <p:cNvPr id="17" name="ZoneTexte 16"/>
          <p:cNvSpPr txBox="1"/>
          <p:nvPr/>
        </p:nvSpPr>
        <p:spPr>
          <a:xfrm>
            <a:off x="5207001" y="4888230"/>
            <a:ext cx="3543299" cy="1969770"/>
          </a:xfrm>
          <a:prstGeom prst="rect">
            <a:avLst/>
          </a:prstGeom>
          <a:noFill/>
        </p:spPr>
        <p:txBody>
          <a:bodyPr wrap="square" rtlCol="0">
            <a:spAutoFit/>
          </a:bodyPr>
          <a:lstStyle/>
          <a:p>
            <a:pPr algn="just"/>
            <a:r>
              <a:rPr lang="fr-FR" sz="1600" dirty="0" smtClean="0">
                <a:solidFill>
                  <a:schemeClr val="accent6">
                    <a:lumMod val="50000"/>
                  </a:schemeClr>
                </a:solidFill>
              </a:rPr>
              <a:t>“</a:t>
            </a:r>
            <a:r>
              <a:rPr lang="fr-FR" sz="1400" i="1" dirty="0" smtClean="0">
                <a:solidFill>
                  <a:schemeClr val="accent6">
                    <a:lumMod val="50000"/>
                  </a:schemeClr>
                </a:solidFill>
              </a:rPr>
              <a:t>Im </a:t>
            </a:r>
            <a:r>
              <a:rPr lang="fr-FR" sz="1400" i="1" dirty="0" err="1" smtClean="0">
                <a:solidFill>
                  <a:schemeClr val="accent6">
                    <a:lumMod val="50000"/>
                  </a:schemeClr>
                </a:solidFill>
              </a:rPr>
              <a:t>Namen</a:t>
            </a:r>
            <a:r>
              <a:rPr lang="fr-FR" sz="1400" i="1" dirty="0" smtClean="0">
                <a:solidFill>
                  <a:schemeClr val="accent6">
                    <a:lumMod val="50000"/>
                  </a:schemeClr>
                </a:solidFill>
              </a:rPr>
              <a:t> der </a:t>
            </a:r>
            <a:r>
              <a:rPr lang="fr-FR" sz="1400" i="1" dirty="0" err="1" smtClean="0">
                <a:solidFill>
                  <a:schemeClr val="accent6">
                    <a:lumMod val="50000"/>
                  </a:schemeClr>
                </a:solidFill>
              </a:rPr>
              <a:t>Rationalität</a:t>
            </a:r>
            <a:r>
              <a:rPr lang="fr-FR" sz="1400" i="1" dirty="0" smtClean="0">
                <a:solidFill>
                  <a:schemeClr val="accent6">
                    <a:lumMod val="50000"/>
                  </a:schemeClr>
                </a:solidFill>
              </a:rPr>
              <a:t> </a:t>
            </a:r>
            <a:r>
              <a:rPr lang="fr-FR" sz="1400" i="1" dirty="0" err="1" smtClean="0">
                <a:solidFill>
                  <a:schemeClr val="accent6">
                    <a:lumMod val="50000"/>
                  </a:schemeClr>
                </a:solidFill>
              </a:rPr>
              <a:t>und</a:t>
            </a:r>
            <a:r>
              <a:rPr lang="fr-FR" sz="1400" i="1" dirty="0" smtClean="0">
                <a:solidFill>
                  <a:schemeClr val="accent6">
                    <a:lumMod val="50000"/>
                  </a:schemeClr>
                </a:solidFill>
              </a:rPr>
              <a:t> der </a:t>
            </a:r>
            <a:r>
              <a:rPr lang="fr-FR" sz="1400" i="1" dirty="0" err="1" smtClean="0">
                <a:solidFill>
                  <a:schemeClr val="accent6">
                    <a:lumMod val="50000"/>
                  </a:schemeClr>
                </a:solidFill>
              </a:rPr>
              <a:t>Ordnung</a:t>
            </a:r>
            <a:r>
              <a:rPr lang="fr-FR" sz="1400" i="1" dirty="0" smtClean="0">
                <a:solidFill>
                  <a:schemeClr val="accent6">
                    <a:lumMod val="50000"/>
                  </a:schemeClr>
                </a:solidFill>
              </a:rPr>
              <a:t>, </a:t>
            </a:r>
            <a:r>
              <a:rPr lang="fr-FR" sz="1400" i="1" dirty="0" err="1" smtClean="0">
                <a:solidFill>
                  <a:schemeClr val="accent6">
                    <a:lumMod val="50000"/>
                  </a:schemeClr>
                </a:solidFill>
              </a:rPr>
              <a:t>erweitert</a:t>
            </a:r>
            <a:r>
              <a:rPr lang="fr-FR" sz="1400" i="1" dirty="0" smtClean="0">
                <a:solidFill>
                  <a:schemeClr val="accent6">
                    <a:lumMod val="50000"/>
                  </a:schemeClr>
                </a:solidFill>
              </a:rPr>
              <a:t> </a:t>
            </a:r>
            <a:r>
              <a:rPr lang="fr-FR" sz="1400" i="1" dirty="0" err="1" smtClean="0">
                <a:solidFill>
                  <a:schemeClr val="accent6">
                    <a:lumMod val="50000"/>
                  </a:schemeClr>
                </a:solidFill>
              </a:rPr>
              <a:t>das</a:t>
            </a:r>
            <a:r>
              <a:rPr lang="fr-FR" sz="1400" i="1" dirty="0" smtClean="0">
                <a:solidFill>
                  <a:schemeClr val="accent6">
                    <a:lumMod val="50000"/>
                  </a:schemeClr>
                </a:solidFill>
              </a:rPr>
              <a:t> 19. </a:t>
            </a:r>
            <a:r>
              <a:rPr lang="fr-FR" sz="1400" i="1" dirty="0" err="1" smtClean="0">
                <a:solidFill>
                  <a:schemeClr val="accent6">
                    <a:lumMod val="50000"/>
                  </a:schemeClr>
                </a:solidFill>
              </a:rPr>
              <a:t>Jahrhundert</a:t>
            </a:r>
            <a:r>
              <a:rPr lang="fr-FR" sz="1400" i="1" dirty="0" smtClean="0">
                <a:solidFill>
                  <a:schemeClr val="accent6">
                    <a:lumMod val="50000"/>
                  </a:schemeClr>
                </a:solidFill>
              </a:rPr>
              <a:t> die </a:t>
            </a:r>
            <a:r>
              <a:rPr lang="fr-FR" sz="1400" i="1" dirty="0" err="1" smtClean="0">
                <a:solidFill>
                  <a:schemeClr val="accent6">
                    <a:lumMod val="50000"/>
                  </a:schemeClr>
                </a:solidFill>
              </a:rPr>
              <a:t>Geschlechterrollenverteilung</a:t>
            </a:r>
            <a:r>
              <a:rPr lang="fr-FR" sz="1400" i="1" dirty="0" smtClean="0">
                <a:solidFill>
                  <a:schemeClr val="accent6">
                    <a:lumMod val="50000"/>
                  </a:schemeClr>
                </a:solidFill>
              </a:rPr>
              <a:t> </a:t>
            </a:r>
            <a:r>
              <a:rPr lang="fr-FR" sz="1400" i="1" dirty="0" err="1" smtClean="0">
                <a:solidFill>
                  <a:schemeClr val="accent6">
                    <a:lumMod val="50000"/>
                  </a:schemeClr>
                </a:solidFill>
              </a:rPr>
              <a:t>und</a:t>
            </a:r>
            <a:r>
              <a:rPr lang="fr-FR" sz="1400" i="1" dirty="0" smtClean="0">
                <a:solidFill>
                  <a:schemeClr val="accent6">
                    <a:lumMod val="50000"/>
                  </a:schemeClr>
                </a:solidFill>
              </a:rPr>
              <a:t> </a:t>
            </a:r>
            <a:r>
              <a:rPr lang="fr-FR" sz="1400" i="1" dirty="0" err="1" smtClean="0">
                <a:solidFill>
                  <a:schemeClr val="accent6">
                    <a:lumMod val="50000"/>
                  </a:schemeClr>
                </a:solidFill>
              </a:rPr>
              <a:t>damit</a:t>
            </a:r>
            <a:r>
              <a:rPr lang="fr-FR" sz="1400" i="1" dirty="0" smtClean="0">
                <a:solidFill>
                  <a:schemeClr val="accent6">
                    <a:lumMod val="50000"/>
                  </a:schemeClr>
                </a:solidFill>
              </a:rPr>
              <a:t>  die </a:t>
            </a:r>
            <a:r>
              <a:rPr lang="fr-FR" sz="1400" i="1" dirty="0" err="1" smtClean="0">
                <a:solidFill>
                  <a:schemeClr val="accent6">
                    <a:lumMod val="50000"/>
                  </a:schemeClr>
                </a:solidFill>
              </a:rPr>
              <a:t>Verteilung</a:t>
            </a:r>
            <a:r>
              <a:rPr lang="fr-FR" sz="1400" i="1" dirty="0" smtClean="0">
                <a:solidFill>
                  <a:schemeClr val="accent6">
                    <a:lumMod val="50000"/>
                  </a:schemeClr>
                </a:solidFill>
              </a:rPr>
              <a:t> der </a:t>
            </a:r>
            <a:r>
              <a:rPr lang="fr-FR" sz="1400" i="1" dirty="0" err="1" smtClean="0">
                <a:solidFill>
                  <a:schemeClr val="accent6">
                    <a:lumMod val="50000"/>
                  </a:schemeClr>
                </a:solidFill>
              </a:rPr>
              <a:t>Räume</a:t>
            </a:r>
            <a:r>
              <a:rPr lang="fr-FR" sz="1400" i="1" dirty="0" smtClean="0">
                <a:solidFill>
                  <a:schemeClr val="accent6">
                    <a:lumMod val="50000"/>
                  </a:schemeClr>
                </a:solidFill>
              </a:rPr>
              <a:t>. </a:t>
            </a:r>
            <a:r>
              <a:rPr lang="fr-FR" sz="1400" i="1" dirty="0" err="1" smtClean="0">
                <a:solidFill>
                  <a:schemeClr val="accent6">
                    <a:lumMod val="50000"/>
                  </a:schemeClr>
                </a:solidFill>
              </a:rPr>
              <a:t>Unter</a:t>
            </a:r>
            <a:r>
              <a:rPr lang="fr-FR" sz="1400" i="1" dirty="0" smtClean="0">
                <a:solidFill>
                  <a:schemeClr val="accent6">
                    <a:lumMod val="50000"/>
                  </a:schemeClr>
                </a:solidFill>
              </a:rPr>
              <a:t> der </a:t>
            </a:r>
            <a:r>
              <a:rPr lang="fr-FR" sz="1400" i="1" dirty="0" err="1" smtClean="0">
                <a:solidFill>
                  <a:schemeClr val="accent6">
                    <a:lumMod val="50000"/>
                  </a:schemeClr>
                </a:solidFill>
              </a:rPr>
              <a:t>städtischen</a:t>
            </a:r>
            <a:r>
              <a:rPr lang="fr-FR" sz="1400" i="1" dirty="0" smtClean="0">
                <a:solidFill>
                  <a:schemeClr val="accent6">
                    <a:lumMod val="50000"/>
                  </a:schemeClr>
                </a:solidFill>
              </a:rPr>
              <a:t> </a:t>
            </a:r>
            <a:r>
              <a:rPr lang="fr-FR" sz="1400" i="1" dirty="0" err="1" smtClean="0">
                <a:solidFill>
                  <a:schemeClr val="accent6">
                    <a:lumMod val="50000"/>
                  </a:schemeClr>
                </a:solidFill>
              </a:rPr>
              <a:t>Sicht</a:t>
            </a:r>
            <a:r>
              <a:rPr lang="fr-FR" sz="1400" i="1" dirty="0" smtClean="0">
                <a:solidFill>
                  <a:schemeClr val="accent6">
                    <a:lumMod val="50000"/>
                  </a:schemeClr>
                </a:solidFill>
              </a:rPr>
              <a:t> </a:t>
            </a:r>
            <a:r>
              <a:rPr lang="fr-FR" sz="1400" i="1" dirty="0" err="1" smtClean="0">
                <a:solidFill>
                  <a:schemeClr val="accent6">
                    <a:lumMod val="50000"/>
                  </a:schemeClr>
                </a:solidFill>
              </a:rPr>
              <a:t>ist</a:t>
            </a:r>
            <a:r>
              <a:rPr lang="fr-FR" sz="1400" i="1" dirty="0" smtClean="0">
                <a:solidFill>
                  <a:schemeClr val="accent6">
                    <a:lumMod val="50000"/>
                  </a:schemeClr>
                </a:solidFill>
              </a:rPr>
              <a:t> der </a:t>
            </a:r>
            <a:r>
              <a:rPr lang="fr-FR" sz="1400" i="1" dirty="0" err="1" smtClean="0">
                <a:solidFill>
                  <a:schemeClr val="accent6">
                    <a:lumMod val="50000"/>
                  </a:schemeClr>
                </a:solidFill>
              </a:rPr>
              <a:t>allgemeine</a:t>
            </a:r>
            <a:r>
              <a:rPr lang="fr-FR" sz="1400" i="1" dirty="0" smtClean="0">
                <a:solidFill>
                  <a:schemeClr val="accent6">
                    <a:lumMod val="50000"/>
                  </a:schemeClr>
                </a:solidFill>
              </a:rPr>
              <a:t> Trend </a:t>
            </a:r>
            <a:r>
              <a:rPr lang="fr-FR" sz="1400" i="1" dirty="0" err="1" smtClean="0">
                <a:solidFill>
                  <a:schemeClr val="accent6">
                    <a:lumMod val="50000"/>
                  </a:schemeClr>
                </a:solidFill>
              </a:rPr>
              <a:t>ein</a:t>
            </a:r>
            <a:r>
              <a:rPr lang="fr-FR" sz="1400" i="1" dirty="0" smtClean="0">
                <a:solidFill>
                  <a:schemeClr val="accent6">
                    <a:lumMod val="50000"/>
                  </a:schemeClr>
                </a:solidFill>
              </a:rPr>
              <a:t> </a:t>
            </a:r>
            <a:r>
              <a:rPr lang="fr-FR" sz="1400" i="1" dirty="0" err="1" smtClean="0">
                <a:solidFill>
                  <a:schemeClr val="accent6">
                    <a:lumMod val="50000"/>
                  </a:schemeClr>
                </a:solidFill>
              </a:rPr>
              <a:t>Rückgang</a:t>
            </a:r>
            <a:r>
              <a:rPr lang="fr-FR" sz="1400" i="1" dirty="0" smtClean="0">
                <a:solidFill>
                  <a:schemeClr val="accent6">
                    <a:lumMod val="50000"/>
                  </a:schemeClr>
                </a:solidFill>
              </a:rPr>
              <a:t> der </a:t>
            </a:r>
            <a:r>
              <a:rPr lang="fr-FR" sz="1400" i="1" dirty="0" err="1" smtClean="0">
                <a:solidFill>
                  <a:schemeClr val="accent6">
                    <a:lumMod val="50000"/>
                  </a:schemeClr>
                </a:solidFill>
              </a:rPr>
              <a:t>spontane</a:t>
            </a:r>
            <a:r>
              <a:rPr lang="fr-FR" sz="1400" i="1" dirty="0" smtClean="0">
                <a:solidFill>
                  <a:schemeClr val="accent6">
                    <a:lumMod val="50000"/>
                  </a:schemeClr>
                </a:solidFill>
              </a:rPr>
              <a:t> Mix, </a:t>
            </a:r>
            <a:r>
              <a:rPr lang="fr-FR" sz="1400" i="1" dirty="0" err="1" smtClean="0">
                <a:solidFill>
                  <a:schemeClr val="accent6">
                    <a:lumMod val="50000"/>
                  </a:schemeClr>
                </a:solidFill>
              </a:rPr>
              <a:t>und</a:t>
            </a:r>
            <a:r>
              <a:rPr lang="fr-FR" sz="1400" i="1" dirty="0" smtClean="0">
                <a:solidFill>
                  <a:schemeClr val="accent6">
                    <a:lumMod val="50000"/>
                  </a:schemeClr>
                </a:solidFill>
              </a:rPr>
              <a:t> die </a:t>
            </a:r>
            <a:r>
              <a:rPr lang="fr-FR" sz="1400" i="1" dirty="0" err="1" smtClean="0">
                <a:solidFill>
                  <a:schemeClr val="accent6">
                    <a:lumMod val="50000"/>
                  </a:schemeClr>
                </a:solidFill>
              </a:rPr>
              <a:t>Entwicklung</a:t>
            </a:r>
            <a:r>
              <a:rPr lang="fr-FR" sz="1400" i="1" dirty="0" smtClean="0">
                <a:solidFill>
                  <a:schemeClr val="accent6">
                    <a:lumMod val="50000"/>
                  </a:schemeClr>
                </a:solidFill>
              </a:rPr>
              <a:t> </a:t>
            </a:r>
            <a:r>
              <a:rPr lang="fr-FR" sz="1400" i="1" dirty="0" err="1" smtClean="0">
                <a:solidFill>
                  <a:schemeClr val="accent6">
                    <a:lumMod val="50000"/>
                  </a:schemeClr>
                </a:solidFill>
              </a:rPr>
              <a:t>eines</a:t>
            </a:r>
            <a:r>
              <a:rPr lang="fr-FR" sz="1400" i="1" dirty="0" smtClean="0">
                <a:solidFill>
                  <a:schemeClr val="accent6">
                    <a:lumMod val="50000"/>
                  </a:schemeClr>
                </a:solidFill>
              </a:rPr>
              <a:t> </a:t>
            </a:r>
            <a:r>
              <a:rPr lang="fr-FR" sz="1400" i="1" dirty="0" err="1" smtClean="0">
                <a:solidFill>
                  <a:schemeClr val="accent6">
                    <a:lumMod val="50000"/>
                  </a:schemeClr>
                </a:solidFill>
              </a:rPr>
              <a:t>organisierten</a:t>
            </a:r>
            <a:r>
              <a:rPr lang="fr-FR" sz="1400" i="1" dirty="0" smtClean="0">
                <a:solidFill>
                  <a:schemeClr val="accent6">
                    <a:lumMod val="50000"/>
                  </a:schemeClr>
                </a:solidFill>
              </a:rPr>
              <a:t> Mixes</a:t>
            </a:r>
            <a:r>
              <a:rPr lang="fr-FR" sz="1400" dirty="0" smtClean="0">
                <a:solidFill>
                  <a:schemeClr val="accent6">
                    <a:lumMod val="50000"/>
                  </a:schemeClr>
                </a:solidFill>
              </a:rPr>
              <a:t>.</a:t>
            </a:r>
            <a:r>
              <a:rPr lang="fr-FR" sz="1600" dirty="0" smtClean="0">
                <a:solidFill>
                  <a:schemeClr val="accent6">
                    <a:lumMod val="50000"/>
                  </a:schemeClr>
                </a:solidFill>
              </a:rPr>
              <a:t>” </a:t>
            </a:r>
          </a:p>
          <a:p>
            <a:pPr algn="just"/>
            <a:r>
              <a:rPr lang="fr-FR" sz="1000" dirty="0" smtClean="0">
                <a:solidFill>
                  <a:schemeClr val="accent6">
                    <a:lumMod val="50000"/>
                  </a:schemeClr>
                </a:solidFill>
              </a:rPr>
              <a:t>(</a:t>
            </a:r>
            <a:r>
              <a:rPr lang="fr-FR" sz="1000" dirty="0">
                <a:solidFill>
                  <a:schemeClr val="accent6">
                    <a:lumMod val="50000"/>
                  </a:schemeClr>
                </a:solidFill>
              </a:rPr>
              <a:t>S</a:t>
            </a:r>
            <a:r>
              <a:rPr lang="fr-FR" sz="1000" dirty="0" smtClean="0">
                <a:solidFill>
                  <a:schemeClr val="accent6">
                    <a:lumMod val="50000"/>
                  </a:schemeClr>
                </a:solidFill>
              </a:rPr>
              <a:t>. 160)</a:t>
            </a:r>
            <a:br>
              <a:rPr lang="fr-FR" sz="1000" dirty="0" smtClean="0">
                <a:solidFill>
                  <a:schemeClr val="accent6">
                    <a:lumMod val="50000"/>
                  </a:schemeClr>
                </a:solidFill>
              </a:rPr>
            </a:br>
            <a:endParaRPr lang="fr-FR" sz="1000"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2912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1193253"/>
            <a:ext cx="4330700" cy="5664747"/>
          </a:xfrm>
        </p:spPr>
        <p:txBody>
          <a:bodyPr anchor="t">
            <a:noAutofit/>
          </a:bodyPr>
          <a:lstStyle/>
          <a:p>
            <a:pPr algn="l"/>
            <a:r>
              <a:rPr lang="fr-FR" sz="1600" dirty="0" smtClean="0"/>
              <a:t>Dès le début du XX</a:t>
            </a:r>
            <a:r>
              <a:rPr lang="fr-FR" sz="1600" baseline="30000" dirty="0" smtClean="0"/>
              <a:t>e</a:t>
            </a:r>
            <a:r>
              <a:rPr lang="fr-FR" sz="1600" dirty="0" smtClean="0"/>
              <a:t> siècle, les populations féminines se mobilisent contre </a:t>
            </a:r>
            <a:r>
              <a:rPr lang="fr-FR" sz="1600" b="1" dirty="0" smtClean="0"/>
              <a:t>la ségrégation des sexes induite par l’espace.</a:t>
            </a:r>
            <a:r>
              <a:rPr lang="fr-FR" sz="1600" dirty="0" smtClean="0"/>
              <a:t/>
            </a:r>
            <a:br>
              <a:rPr lang="fr-FR" sz="1600" dirty="0" smtClean="0"/>
            </a:br>
            <a:r>
              <a:rPr lang="fr-FR" sz="1600" i="1" dirty="0" smtClean="0"/>
              <a:t>La recherche universitaire, notamment en géographie, ne suit pas tout de suite. </a:t>
            </a:r>
            <a:r>
              <a:rPr lang="fr-FR" sz="1600" dirty="0" smtClean="0"/>
              <a:t/>
            </a:r>
            <a:br>
              <a:rPr lang="fr-FR" sz="1600" dirty="0" smtClean="0"/>
            </a:br>
            <a:r>
              <a:rPr lang="fr-FR" sz="1600" dirty="0"/>
              <a:t/>
            </a:r>
            <a:br>
              <a:rPr lang="fr-FR" sz="1600" dirty="0"/>
            </a:br>
            <a:r>
              <a:rPr lang="fr-FR" sz="1600" dirty="0" smtClean="0"/>
              <a:t>En </a:t>
            </a:r>
            <a:r>
              <a:rPr lang="fr-FR" sz="1600" dirty="0"/>
              <a:t>1994,</a:t>
            </a:r>
            <a:r>
              <a:rPr lang="fr-FR" sz="1600" b="1" dirty="0"/>
              <a:t> les femmes européennes obtiennent une reconnaissance théorique de leurs </a:t>
            </a:r>
            <a:r>
              <a:rPr lang="fr-FR" sz="1600" b="1" dirty="0" smtClean="0"/>
              <a:t>droits.</a:t>
            </a:r>
            <a:br>
              <a:rPr lang="fr-FR" sz="1600" b="1" dirty="0" smtClean="0"/>
            </a:br>
            <a:r>
              <a:rPr lang="fr-FR" sz="1600" b="1" dirty="0"/>
              <a:t/>
            </a:r>
            <a:br>
              <a:rPr lang="fr-FR" sz="1600" b="1" dirty="0"/>
            </a:br>
            <a:r>
              <a:rPr lang="fr-FR" sz="1600" dirty="0" smtClean="0">
                <a:sym typeface="Wingdings"/>
              </a:rPr>
              <a:t> </a:t>
            </a:r>
            <a:r>
              <a:rPr lang="fr-FR" sz="1600" dirty="0" smtClean="0"/>
              <a:t>Mise en place d’une </a:t>
            </a:r>
            <a:r>
              <a:rPr lang="fr-FR" sz="1600" b="1" dirty="0" smtClean="0"/>
              <a:t>« </a:t>
            </a:r>
            <a:r>
              <a:rPr lang="fr-FR" sz="1600" b="1" dirty="0"/>
              <a:t>charte </a:t>
            </a:r>
            <a:r>
              <a:rPr lang="fr-FR" sz="1600" b="1" dirty="0" smtClean="0"/>
              <a:t>européenne des femmes dans la cité » </a:t>
            </a:r>
            <a:r>
              <a:rPr lang="fr-FR" sz="1600" dirty="0" smtClean="0"/>
              <a:t>pour orienter les pratiques de planification : l’égalité hommes/femmes dans les villes est identifiée comme un enjeu important. </a:t>
            </a:r>
            <a:br>
              <a:rPr lang="fr-FR" sz="1600" dirty="0" smtClean="0"/>
            </a:br>
            <a:r>
              <a:rPr lang="fr-FR" sz="1600" dirty="0"/>
              <a:t/>
            </a:r>
            <a:br>
              <a:rPr lang="fr-FR" sz="1600" dirty="0"/>
            </a:br>
            <a:r>
              <a:rPr lang="fr-FR" sz="1600" dirty="0" smtClean="0"/>
              <a:t>L’ « </a:t>
            </a:r>
            <a:r>
              <a:rPr lang="fr-FR" sz="1600" dirty="0" err="1"/>
              <a:t>androcentrisme</a:t>
            </a:r>
            <a:r>
              <a:rPr lang="fr-FR" sz="1600" dirty="0"/>
              <a:t> » </a:t>
            </a:r>
            <a:r>
              <a:rPr lang="fr-FR" sz="1600" dirty="0" smtClean="0"/>
              <a:t>urbain est pointé du doigt.</a:t>
            </a:r>
            <a:br>
              <a:rPr lang="fr-FR" sz="1600" dirty="0" smtClean="0"/>
            </a:br>
            <a:r>
              <a:rPr lang="fr-FR" sz="1600" dirty="0"/>
              <a:t/>
            </a:r>
            <a:br>
              <a:rPr lang="fr-FR" sz="1600" dirty="0"/>
            </a:br>
            <a:r>
              <a:rPr lang="fr-FR" sz="1600" dirty="0" smtClean="0"/>
              <a:t/>
            </a:r>
            <a:br>
              <a:rPr lang="fr-FR" sz="1600" dirty="0" smtClean="0"/>
            </a:br>
            <a:r>
              <a:rPr lang="fr-FR" sz="1600" dirty="0" smtClean="0"/>
              <a:t/>
            </a:r>
            <a:br>
              <a:rPr lang="fr-FR" sz="1600" dirty="0" smtClean="0"/>
            </a:br>
            <a:r>
              <a:rPr lang="fr-FR" sz="1600" dirty="0"/>
              <a:t/>
            </a:r>
            <a:br>
              <a:rPr lang="fr-FR" sz="1600" dirty="0"/>
            </a:br>
            <a:r>
              <a:rPr lang="fr-FR" sz="1600" dirty="0" smtClean="0"/>
              <a:t/>
            </a:r>
            <a:br>
              <a:rPr lang="fr-FR" sz="1600" dirty="0" smtClean="0"/>
            </a:br>
            <a:r>
              <a:rPr lang="fr-FR" sz="1000" dirty="0" smtClean="0"/>
              <a:t>Source : </a:t>
            </a:r>
            <a:r>
              <a:rPr lang="fr-FR" sz="1000" i="1" dirty="0" smtClean="0">
                <a:effectLst/>
              </a:rPr>
              <a:t>Rapport d’étude : l’usage de la ville par le genre. Les femmes, </a:t>
            </a:r>
            <a:r>
              <a:rPr lang="fr-FR" sz="1000" dirty="0" smtClean="0">
                <a:effectLst/>
              </a:rPr>
              <a:t>Bordeaux, </a:t>
            </a:r>
            <a:r>
              <a:rPr lang="fr-FR" sz="1000" cap="small" dirty="0" smtClean="0">
                <a:effectLst/>
              </a:rPr>
              <a:t>A’URBA</a:t>
            </a:r>
            <a:r>
              <a:rPr lang="fr-FR" sz="1000" dirty="0" smtClean="0">
                <a:effectLst/>
              </a:rPr>
              <a:t>, </a:t>
            </a:r>
            <a:r>
              <a:rPr lang="fr-FR" sz="1000" cap="small" dirty="0" smtClean="0">
                <a:effectLst/>
              </a:rPr>
              <a:t>ADES-CNRS</a:t>
            </a:r>
            <a:r>
              <a:rPr lang="fr-FR" sz="1000" dirty="0" smtClean="0">
                <a:effectLst/>
              </a:rPr>
              <a:t>, 2011)</a:t>
            </a:r>
            <a:r>
              <a:rPr lang="fr-FR" sz="1000" i="1" dirty="0" smtClean="0"/>
              <a:t/>
            </a:r>
            <a:br>
              <a:rPr lang="fr-FR" sz="1000" i="1" dirty="0" smtClean="0"/>
            </a:br>
            <a:endParaRPr lang="fr-FR" sz="1000" i="1" dirty="0"/>
          </a:p>
        </p:txBody>
      </p:sp>
      <p:sp>
        <p:nvSpPr>
          <p:cNvPr id="12" name="Titre 1"/>
          <p:cNvSpPr txBox="1">
            <a:spLocks/>
          </p:cNvSpPr>
          <p:nvPr/>
        </p:nvSpPr>
        <p:spPr>
          <a:xfrm>
            <a:off x="4724400" y="1193253"/>
            <a:ext cx="4419600" cy="566474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smtClean="0">
                <a:solidFill>
                  <a:srgbClr val="984807"/>
                </a:solidFill>
              </a:rPr>
              <a:t>Ab </a:t>
            </a:r>
            <a:r>
              <a:rPr lang="fr-FR" sz="1600" dirty="0" err="1" smtClean="0">
                <a:solidFill>
                  <a:srgbClr val="984807"/>
                </a:solidFill>
              </a:rPr>
              <a:t>dem</a:t>
            </a:r>
            <a:r>
              <a:rPr lang="fr-FR" sz="1600" dirty="0" smtClean="0">
                <a:solidFill>
                  <a:srgbClr val="984807"/>
                </a:solidFill>
              </a:rPr>
              <a:t> </a:t>
            </a:r>
            <a:r>
              <a:rPr lang="fr-FR" sz="1600" dirty="0" err="1" smtClean="0">
                <a:solidFill>
                  <a:srgbClr val="984807"/>
                </a:solidFill>
              </a:rPr>
              <a:t>Anfang</a:t>
            </a:r>
            <a:r>
              <a:rPr lang="fr-FR" sz="1600" dirty="0" smtClean="0">
                <a:solidFill>
                  <a:srgbClr val="984807"/>
                </a:solidFill>
              </a:rPr>
              <a:t> des </a:t>
            </a:r>
            <a:r>
              <a:rPr lang="fr-FR" sz="1600" dirty="0" err="1" smtClean="0">
                <a:solidFill>
                  <a:srgbClr val="984807"/>
                </a:solidFill>
              </a:rPr>
              <a:t>zwanzigsten</a:t>
            </a:r>
            <a:r>
              <a:rPr lang="fr-FR" sz="1600" dirty="0" smtClean="0">
                <a:solidFill>
                  <a:srgbClr val="984807"/>
                </a:solidFill>
              </a:rPr>
              <a:t> </a:t>
            </a:r>
            <a:r>
              <a:rPr lang="fr-FR" sz="1600" dirty="0" err="1" smtClean="0">
                <a:solidFill>
                  <a:srgbClr val="984807"/>
                </a:solidFill>
              </a:rPr>
              <a:t>Jahrhunderts</a:t>
            </a:r>
            <a:r>
              <a:rPr lang="fr-FR" sz="1600" dirty="0" smtClean="0">
                <a:solidFill>
                  <a:srgbClr val="984807"/>
                </a:solidFill>
              </a:rPr>
              <a:t>, </a:t>
            </a:r>
            <a:r>
              <a:rPr lang="fr-FR" sz="1600" dirty="0" err="1" smtClean="0">
                <a:solidFill>
                  <a:srgbClr val="984807"/>
                </a:solidFill>
              </a:rPr>
              <a:t>tritt</a:t>
            </a:r>
            <a:r>
              <a:rPr lang="fr-FR" sz="1600" dirty="0" smtClean="0">
                <a:solidFill>
                  <a:srgbClr val="984807"/>
                </a:solidFill>
              </a:rPr>
              <a:t> die </a:t>
            </a:r>
            <a:r>
              <a:rPr lang="fr-FR" sz="1600" dirty="0" err="1" smtClean="0">
                <a:solidFill>
                  <a:srgbClr val="984807"/>
                </a:solidFill>
              </a:rPr>
              <a:t>weibliche</a:t>
            </a:r>
            <a:r>
              <a:rPr lang="fr-FR" sz="1600" dirty="0" smtClean="0">
                <a:solidFill>
                  <a:srgbClr val="984807"/>
                </a:solidFill>
              </a:rPr>
              <a:t> </a:t>
            </a:r>
            <a:r>
              <a:rPr lang="fr-FR" sz="1600" dirty="0" err="1" smtClean="0">
                <a:solidFill>
                  <a:srgbClr val="984807"/>
                </a:solidFill>
              </a:rPr>
              <a:t>Bevölkerung</a:t>
            </a:r>
            <a:r>
              <a:rPr lang="fr-FR" sz="1600" dirty="0" smtClean="0">
                <a:solidFill>
                  <a:srgbClr val="984807"/>
                </a:solidFill>
              </a:rPr>
              <a:t> </a:t>
            </a:r>
            <a:r>
              <a:rPr lang="fr-FR" sz="1600" dirty="0" err="1" smtClean="0">
                <a:solidFill>
                  <a:srgbClr val="984807"/>
                </a:solidFill>
              </a:rPr>
              <a:t>gegen</a:t>
            </a:r>
            <a:r>
              <a:rPr lang="fr-FR" sz="1600" dirty="0" smtClean="0">
                <a:solidFill>
                  <a:srgbClr val="984807"/>
                </a:solidFill>
              </a:rPr>
              <a:t> </a:t>
            </a:r>
            <a:r>
              <a:rPr lang="fr-FR" sz="1600" dirty="0" err="1" smtClean="0">
                <a:solidFill>
                  <a:srgbClr val="984807"/>
                </a:solidFill>
              </a:rPr>
              <a:t>Geschlechtertrennung</a:t>
            </a:r>
            <a:r>
              <a:rPr lang="fr-FR" sz="1600" dirty="0" smtClean="0">
                <a:solidFill>
                  <a:srgbClr val="984807"/>
                </a:solidFill>
              </a:rPr>
              <a:t> </a:t>
            </a:r>
            <a:r>
              <a:rPr lang="fr-FR" sz="1600" dirty="0" err="1" smtClean="0">
                <a:solidFill>
                  <a:srgbClr val="984807"/>
                </a:solidFill>
              </a:rPr>
              <a:t>nach</a:t>
            </a:r>
            <a:r>
              <a:rPr lang="fr-FR" sz="1600" dirty="0" smtClean="0">
                <a:solidFill>
                  <a:srgbClr val="984807"/>
                </a:solidFill>
              </a:rPr>
              <a:t> </a:t>
            </a:r>
            <a:r>
              <a:rPr lang="fr-FR" sz="1600" dirty="0" err="1" smtClean="0">
                <a:solidFill>
                  <a:srgbClr val="984807"/>
                </a:solidFill>
              </a:rPr>
              <a:t>Raum</a:t>
            </a:r>
            <a:r>
              <a:rPr lang="fr-FR" sz="1600" dirty="0" smtClean="0">
                <a:solidFill>
                  <a:srgbClr val="984807"/>
                </a:solidFill>
              </a:rPr>
              <a:t> </a:t>
            </a:r>
            <a:r>
              <a:rPr lang="fr-FR" sz="1600" dirty="0" err="1" smtClean="0">
                <a:solidFill>
                  <a:srgbClr val="984807"/>
                </a:solidFill>
              </a:rPr>
              <a:t>induzierte</a:t>
            </a:r>
            <a:r>
              <a:rPr lang="fr-FR" sz="1600" dirty="0" smtClean="0">
                <a:solidFill>
                  <a:srgbClr val="984807"/>
                </a:solidFill>
              </a:rPr>
              <a:t> </a:t>
            </a:r>
            <a:r>
              <a:rPr lang="fr-FR" sz="1600" dirty="0" err="1" smtClean="0">
                <a:solidFill>
                  <a:srgbClr val="984807"/>
                </a:solidFill>
              </a:rPr>
              <a:t>Mobilisierung</a:t>
            </a:r>
            <a:r>
              <a:rPr lang="fr-FR" sz="1600" dirty="0" smtClean="0">
                <a:solidFill>
                  <a:srgbClr val="984807"/>
                </a:solidFill>
              </a:rPr>
              <a:t> an. </a:t>
            </a:r>
            <a:endParaRPr lang="fr-FR" sz="1600" dirty="0">
              <a:solidFill>
                <a:srgbClr val="984807"/>
              </a:solidFill>
            </a:endParaRPr>
          </a:p>
          <a:p>
            <a:pPr algn="l"/>
            <a:r>
              <a:rPr lang="fr-FR" sz="1600" i="1" dirty="0" err="1" smtClean="0">
                <a:solidFill>
                  <a:srgbClr val="984807"/>
                </a:solidFill>
              </a:rPr>
              <a:t>Forschung</a:t>
            </a:r>
            <a:r>
              <a:rPr lang="fr-FR" sz="1600" i="1" dirty="0" smtClean="0">
                <a:solidFill>
                  <a:srgbClr val="984807"/>
                </a:solidFill>
              </a:rPr>
              <a:t>, </a:t>
            </a:r>
            <a:r>
              <a:rPr lang="fr-FR" sz="1600" i="1" dirty="0" err="1" smtClean="0">
                <a:solidFill>
                  <a:srgbClr val="984807"/>
                </a:solidFill>
              </a:rPr>
              <a:t>einschließlich</a:t>
            </a:r>
            <a:r>
              <a:rPr lang="fr-FR" sz="1600" i="1" dirty="0" smtClean="0">
                <a:solidFill>
                  <a:srgbClr val="984807"/>
                </a:solidFill>
              </a:rPr>
              <a:t> der </a:t>
            </a:r>
            <a:r>
              <a:rPr lang="fr-FR" sz="1600" i="1" dirty="0" err="1" smtClean="0">
                <a:solidFill>
                  <a:srgbClr val="984807"/>
                </a:solidFill>
              </a:rPr>
              <a:t>Geografie</a:t>
            </a:r>
            <a:r>
              <a:rPr lang="fr-FR" sz="1600" i="1" dirty="0" smtClean="0">
                <a:solidFill>
                  <a:srgbClr val="984807"/>
                </a:solidFill>
              </a:rPr>
              <a:t>, </a:t>
            </a:r>
            <a:r>
              <a:rPr lang="fr-FR" sz="1600" i="1" dirty="0" err="1" smtClean="0">
                <a:solidFill>
                  <a:srgbClr val="984807"/>
                </a:solidFill>
              </a:rPr>
              <a:t>folgt</a:t>
            </a:r>
            <a:r>
              <a:rPr lang="fr-FR" sz="1600" i="1" dirty="0" smtClean="0">
                <a:solidFill>
                  <a:srgbClr val="984807"/>
                </a:solidFill>
              </a:rPr>
              <a:t> </a:t>
            </a:r>
            <a:r>
              <a:rPr lang="fr-FR" sz="1600" i="1" dirty="0" err="1" smtClean="0">
                <a:solidFill>
                  <a:srgbClr val="984807"/>
                </a:solidFill>
              </a:rPr>
              <a:t>nicht</a:t>
            </a:r>
            <a:r>
              <a:rPr lang="fr-FR" sz="1600" i="1" dirty="0" smtClean="0">
                <a:solidFill>
                  <a:srgbClr val="984807"/>
                </a:solidFill>
              </a:rPr>
              <a:t> </a:t>
            </a:r>
            <a:r>
              <a:rPr lang="fr-FR" sz="1600" i="1" dirty="0" err="1" smtClean="0">
                <a:solidFill>
                  <a:srgbClr val="984807"/>
                </a:solidFill>
              </a:rPr>
              <a:t>sofort</a:t>
            </a:r>
            <a:r>
              <a:rPr lang="fr-FR" sz="1600" i="1" dirty="0" smtClean="0">
                <a:solidFill>
                  <a:srgbClr val="984807"/>
                </a:solidFill>
              </a:rPr>
              <a:t>.</a:t>
            </a:r>
          </a:p>
          <a:p>
            <a:pPr algn="l"/>
            <a:endParaRPr lang="fr-FR" sz="1600" dirty="0" smtClean="0">
              <a:solidFill>
                <a:srgbClr val="984807"/>
              </a:solidFill>
            </a:endParaRPr>
          </a:p>
          <a:p>
            <a:pPr algn="l"/>
            <a:r>
              <a:rPr lang="fr-FR" sz="1600" dirty="0" smtClean="0">
                <a:solidFill>
                  <a:srgbClr val="984807"/>
                </a:solidFill>
              </a:rPr>
              <a:t>Im </a:t>
            </a:r>
            <a:r>
              <a:rPr lang="fr-FR" sz="1600" dirty="0" err="1" smtClean="0">
                <a:solidFill>
                  <a:srgbClr val="984807"/>
                </a:solidFill>
              </a:rPr>
              <a:t>Jahr</a:t>
            </a:r>
            <a:r>
              <a:rPr lang="fr-FR" sz="1600" dirty="0" smtClean="0">
                <a:solidFill>
                  <a:srgbClr val="984807"/>
                </a:solidFill>
              </a:rPr>
              <a:t> 1994 </a:t>
            </a:r>
            <a:r>
              <a:rPr lang="fr-FR" sz="1600" dirty="0" err="1" smtClean="0">
                <a:solidFill>
                  <a:srgbClr val="984807"/>
                </a:solidFill>
              </a:rPr>
              <a:t>erhalten</a:t>
            </a:r>
            <a:r>
              <a:rPr lang="fr-FR" sz="1600" dirty="0" smtClean="0">
                <a:solidFill>
                  <a:srgbClr val="984807"/>
                </a:solidFill>
              </a:rPr>
              <a:t> </a:t>
            </a:r>
            <a:r>
              <a:rPr lang="fr-FR" sz="1600" dirty="0" err="1" smtClean="0">
                <a:solidFill>
                  <a:srgbClr val="984807"/>
                </a:solidFill>
              </a:rPr>
              <a:t>europäische</a:t>
            </a:r>
            <a:r>
              <a:rPr lang="fr-FR" sz="1600" dirty="0" smtClean="0">
                <a:solidFill>
                  <a:srgbClr val="984807"/>
                </a:solidFill>
              </a:rPr>
              <a:t> </a:t>
            </a:r>
            <a:r>
              <a:rPr lang="fr-FR" sz="1600" dirty="0" err="1" smtClean="0">
                <a:solidFill>
                  <a:srgbClr val="984807"/>
                </a:solidFill>
              </a:rPr>
              <a:t>Frauen</a:t>
            </a:r>
            <a:r>
              <a:rPr lang="fr-FR" sz="1600" dirty="0" smtClean="0">
                <a:solidFill>
                  <a:srgbClr val="984807"/>
                </a:solidFill>
              </a:rPr>
              <a:t> </a:t>
            </a:r>
            <a:r>
              <a:rPr lang="fr-FR" sz="1600" dirty="0" err="1" smtClean="0">
                <a:solidFill>
                  <a:srgbClr val="984807"/>
                </a:solidFill>
              </a:rPr>
              <a:t>theoretische</a:t>
            </a:r>
            <a:r>
              <a:rPr lang="fr-FR" sz="1600" dirty="0" smtClean="0">
                <a:solidFill>
                  <a:srgbClr val="984807"/>
                </a:solidFill>
              </a:rPr>
              <a:t> </a:t>
            </a:r>
            <a:r>
              <a:rPr lang="fr-FR" sz="1600" dirty="0" err="1" smtClean="0">
                <a:solidFill>
                  <a:srgbClr val="984807"/>
                </a:solidFill>
              </a:rPr>
              <a:t>Anerkunnung</a:t>
            </a:r>
            <a:r>
              <a:rPr lang="fr-FR" sz="1600" dirty="0" smtClean="0">
                <a:solidFill>
                  <a:srgbClr val="984807"/>
                </a:solidFill>
              </a:rPr>
              <a:t> </a:t>
            </a:r>
            <a:r>
              <a:rPr lang="fr-FR" sz="1600" dirty="0" err="1" smtClean="0">
                <a:solidFill>
                  <a:srgbClr val="984807"/>
                </a:solidFill>
              </a:rPr>
              <a:t>ihrer</a:t>
            </a:r>
            <a:r>
              <a:rPr lang="fr-FR" sz="1600" dirty="0" smtClean="0">
                <a:solidFill>
                  <a:srgbClr val="984807"/>
                </a:solidFill>
              </a:rPr>
              <a:t> </a:t>
            </a:r>
            <a:r>
              <a:rPr lang="fr-FR" sz="1600" dirty="0" err="1" smtClean="0">
                <a:solidFill>
                  <a:srgbClr val="984807"/>
                </a:solidFill>
              </a:rPr>
              <a:t>Rechte</a:t>
            </a:r>
            <a:r>
              <a:rPr lang="fr-FR" sz="1600" dirty="0">
                <a:solidFill>
                  <a:srgbClr val="984807"/>
                </a:solidFill>
              </a:rPr>
              <a:t>.</a:t>
            </a:r>
            <a:endParaRPr lang="fr-FR" sz="1600" b="1" dirty="0" smtClean="0">
              <a:solidFill>
                <a:srgbClr val="984807"/>
              </a:solidFill>
            </a:endParaRPr>
          </a:p>
          <a:p>
            <a:pPr algn="l"/>
            <a:endParaRPr lang="fr-FR" sz="1600" b="1" dirty="0">
              <a:solidFill>
                <a:srgbClr val="984807"/>
              </a:solidFill>
            </a:endParaRPr>
          </a:p>
          <a:p>
            <a:pPr algn="l"/>
            <a:r>
              <a:rPr lang="fr-FR" sz="1600" dirty="0" smtClean="0">
                <a:solidFill>
                  <a:srgbClr val="984807"/>
                </a:solidFill>
                <a:sym typeface="Wingdings"/>
              </a:rPr>
              <a:t> </a:t>
            </a:r>
            <a:r>
              <a:rPr lang="fr-FR" sz="1600" dirty="0" err="1" smtClean="0">
                <a:solidFill>
                  <a:srgbClr val="984807"/>
                </a:solidFill>
              </a:rPr>
              <a:t>Einrichtung</a:t>
            </a:r>
            <a:r>
              <a:rPr lang="fr-FR" sz="1600" dirty="0" smtClean="0">
                <a:solidFill>
                  <a:srgbClr val="984807"/>
                </a:solidFill>
              </a:rPr>
              <a:t> </a:t>
            </a:r>
            <a:r>
              <a:rPr lang="fr-FR" sz="1600" dirty="0" err="1" smtClean="0">
                <a:solidFill>
                  <a:srgbClr val="984807"/>
                </a:solidFill>
              </a:rPr>
              <a:t>einer</a:t>
            </a:r>
            <a:r>
              <a:rPr lang="fr-FR" sz="1600" dirty="0" smtClean="0">
                <a:solidFill>
                  <a:srgbClr val="984807"/>
                </a:solidFill>
              </a:rPr>
              <a:t> "</a:t>
            </a:r>
            <a:r>
              <a:rPr lang="fr-FR" sz="1600" dirty="0" err="1" smtClean="0">
                <a:solidFill>
                  <a:srgbClr val="984807"/>
                </a:solidFill>
              </a:rPr>
              <a:t>Europäischen</a:t>
            </a:r>
            <a:r>
              <a:rPr lang="fr-FR" sz="1600" dirty="0" smtClean="0">
                <a:solidFill>
                  <a:srgbClr val="984807"/>
                </a:solidFill>
              </a:rPr>
              <a:t> </a:t>
            </a:r>
            <a:r>
              <a:rPr lang="fr-FR" sz="1600" dirty="0" err="1" smtClean="0">
                <a:solidFill>
                  <a:srgbClr val="984807"/>
                </a:solidFill>
              </a:rPr>
              <a:t>Charta</a:t>
            </a:r>
            <a:r>
              <a:rPr lang="fr-FR" sz="1600" dirty="0" smtClean="0">
                <a:solidFill>
                  <a:srgbClr val="984807"/>
                </a:solidFill>
              </a:rPr>
              <a:t> </a:t>
            </a:r>
            <a:r>
              <a:rPr lang="fr-FR" sz="1600" dirty="0" err="1" smtClean="0">
                <a:solidFill>
                  <a:srgbClr val="984807"/>
                </a:solidFill>
              </a:rPr>
              <a:t>für</a:t>
            </a:r>
            <a:r>
              <a:rPr lang="fr-FR" sz="1600" dirty="0" smtClean="0">
                <a:solidFill>
                  <a:srgbClr val="984807"/>
                </a:solidFill>
              </a:rPr>
              <a:t> </a:t>
            </a:r>
            <a:r>
              <a:rPr lang="fr-FR" sz="1600" dirty="0" err="1" smtClean="0">
                <a:solidFill>
                  <a:srgbClr val="984807"/>
                </a:solidFill>
              </a:rPr>
              <a:t>Frauen</a:t>
            </a:r>
            <a:r>
              <a:rPr lang="fr-FR" sz="1600" dirty="0" smtClean="0">
                <a:solidFill>
                  <a:srgbClr val="984807"/>
                </a:solidFill>
              </a:rPr>
              <a:t> in der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um</a:t>
            </a:r>
            <a:r>
              <a:rPr lang="fr-FR" sz="1600" dirty="0" smtClean="0">
                <a:solidFill>
                  <a:srgbClr val="984807"/>
                </a:solidFill>
              </a:rPr>
              <a:t> </a:t>
            </a:r>
            <a:r>
              <a:rPr lang="fr-FR" sz="1600" dirty="0" err="1" smtClean="0">
                <a:solidFill>
                  <a:srgbClr val="984807"/>
                </a:solidFill>
              </a:rPr>
              <a:t>Planungspraxis</a:t>
            </a:r>
            <a:r>
              <a:rPr lang="fr-FR" sz="1600" dirty="0" smtClean="0">
                <a:solidFill>
                  <a:srgbClr val="984807"/>
                </a:solidFill>
              </a:rPr>
              <a:t> </a:t>
            </a:r>
            <a:r>
              <a:rPr lang="fr-FR" sz="1600" dirty="0" err="1" smtClean="0">
                <a:solidFill>
                  <a:srgbClr val="984807"/>
                </a:solidFill>
              </a:rPr>
              <a:t>zu</a:t>
            </a:r>
            <a:r>
              <a:rPr lang="fr-FR" sz="1600" dirty="0" smtClean="0">
                <a:solidFill>
                  <a:srgbClr val="984807"/>
                </a:solidFill>
              </a:rPr>
              <a:t> </a:t>
            </a:r>
            <a:r>
              <a:rPr lang="fr-FR" sz="1600" dirty="0" err="1" smtClean="0">
                <a:solidFill>
                  <a:srgbClr val="984807"/>
                </a:solidFill>
              </a:rPr>
              <a:t>führen</a:t>
            </a:r>
            <a:r>
              <a:rPr lang="fr-FR" sz="1600" dirty="0" smtClean="0">
                <a:solidFill>
                  <a:srgbClr val="984807"/>
                </a:solidFill>
              </a:rPr>
              <a:t>: die </a:t>
            </a:r>
            <a:r>
              <a:rPr lang="fr-FR" sz="1600" dirty="0" err="1" smtClean="0">
                <a:solidFill>
                  <a:srgbClr val="984807"/>
                </a:solidFill>
              </a:rPr>
              <a:t>Gleichstellung</a:t>
            </a:r>
            <a:r>
              <a:rPr lang="fr-FR" sz="1600" dirty="0" smtClean="0">
                <a:solidFill>
                  <a:srgbClr val="984807"/>
                </a:solidFill>
              </a:rPr>
              <a:t> der </a:t>
            </a:r>
            <a:r>
              <a:rPr lang="fr-FR" sz="1600" dirty="0" err="1" smtClean="0">
                <a:solidFill>
                  <a:srgbClr val="984807"/>
                </a:solidFill>
              </a:rPr>
              <a:t>Geschlechter</a:t>
            </a:r>
            <a:r>
              <a:rPr lang="fr-FR" sz="1600" dirty="0" smtClean="0">
                <a:solidFill>
                  <a:srgbClr val="984807"/>
                </a:solidFill>
              </a:rPr>
              <a:t> / </a:t>
            </a:r>
            <a:r>
              <a:rPr lang="fr-FR" sz="1600" dirty="0" err="1" smtClean="0">
                <a:solidFill>
                  <a:srgbClr val="984807"/>
                </a:solidFill>
              </a:rPr>
              <a:t>Frauen</a:t>
            </a:r>
            <a:r>
              <a:rPr lang="fr-FR" sz="1600" dirty="0" smtClean="0">
                <a:solidFill>
                  <a:srgbClr val="984807"/>
                </a:solidFill>
              </a:rPr>
              <a:t> in den </a:t>
            </a:r>
            <a:r>
              <a:rPr lang="fr-FR" sz="1600" dirty="0" err="1" smtClean="0">
                <a:solidFill>
                  <a:srgbClr val="984807"/>
                </a:solidFill>
              </a:rPr>
              <a:t>Städten</a:t>
            </a:r>
            <a:r>
              <a:rPr lang="fr-FR" sz="1600" dirty="0" smtClean="0">
                <a:solidFill>
                  <a:srgbClr val="984807"/>
                </a:solidFill>
              </a:rPr>
              <a:t> </a:t>
            </a:r>
            <a:r>
              <a:rPr lang="fr-FR" sz="1600" dirty="0" err="1" smtClean="0">
                <a:solidFill>
                  <a:srgbClr val="984807"/>
                </a:solidFill>
              </a:rPr>
              <a:t>wird</a:t>
            </a:r>
            <a:r>
              <a:rPr lang="fr-FR" sz="1600" dirty="0" smtClean="0">
                <a:solidFill>
                  <a:srgbClr val="984807"/>
                </a:solidFill>
              </a:rPr>
              <a:t> </a:t>
            </a:r>
            <a:r>
              <a:rPr lang="fr-FR" sz="1600" dirty="0" err="1" smtClean="0">
                <a:solidFill>
                  <a:srgbClr val="984807"/>
                </a:solidFill>
              </a:rPr>
              <a:t>als</a:t>
            </a:r>
            <a:r>
              <a:rPr lang="fr-FR" sz="1600" dirty="0" smtClean="0">
                <a:solidFill>
                  <a:srgbClr val="984807"/>
                </a:solidFill>
              </a:rPr>
              <a:t> </a:t>
            </a:r>
            <a:r>
              <a:rPr lang="fr-FR" sz="1600" dirty="0" err="1" smtClean="0">
                <a:solidFill>
                  <a:srgbClr val="984807"/>
                </a:solidFill>
              </a:rPr>
              <a:t>wichtiges</a:t>
            </a:r>
            <a:r>
              <a:rPr lang="fr-FR" sz="1600" dirty="0" smtClean="0">
                <a:solidFill>
                  <a:srgbClr val="984807"/>
                </a:solidFill>
              </a:rPr>
              <a:t> </a:t>
            </a:r>
            <a:r>
              <a:rPr lang="fr-FR" sz="1600" dirty="0" err="1" smtClean="0">
                <a:solidFill>
                  <a:srgbClr val="984807"/>
                </a:solidFill>
              </a:rPr>
              <a:t>Thema</a:t>
            </a:r>
            <a:r>
              <a:rPr lang="fr-FR" sz="1600" dirty="0" smtClean="0">
                <a:solidFill>
                  <a:srgbClr val="984807"/>
                </a:solidFill>
              </a:rPr>
              <a:t> </a:t>
            </a:r>
            <a:r>
              <a:rPr lang="fr-FR" sz="1600" dirty="0" err="1" smtClean="0">
                <a:solidFill>
                  <a:srgbClr val="984807"/>
                </a:solidFill>
              </a:rPr>
              <a:t>erkannt</a:t>
            </a:r>
            <a:r>
              <a:rPr lang="fr-FR" sz="1600" dirty="0" smtClean="0">
                <a:solidFill>
                  <a:srgbClr val="984807"/>
                </a:solidFill>
              </a:rPr>
              <a:t>. </a:t>
            </a:r>
          </a:p>
          <a:p>
            <a:pPr algn="l"/>
            <a:endParaRPr lang="fr-FR" sz="1600" dirty="0">
              <a:solidFill>
                <a:srgbClr val="984807"/>
              </a:solidFill>
            </a:endParaRPr>
          </a:p>
          <a:p>
            <a:pPr algn="l"/>
            <a:endParaRPr lang="fr-FR" sz="1600" dirty="0">
              <a:solidFill>
                <a:srgbClr val="984807"/>
              </a:solidFill>
            </a:endParaRPr>
          </a:p>
          <a:p>
            <a:pPr algn="l"/>
            <a:r>
              <a:rPr lang="fr-FR" sz="1600" dirty="0" err="1" smtClean="0">
                <a:solidFill>
                  <a:srgbClr val="984807"/>
                </a:solidFill>
              </a:rPr>
              <a:t>Auf</a:t>
            </a:r>
            <a:r>
              <a:rPr lang="fr-FR" sz="1600" dirty="0" smtClean="0">
                <a:solidFill>
                  <a:srgbClr val="984807"/>
                </a:solidFill>
              </a:rPr>
              <a:t> den </a:t>
            </a:r>
            <a:r>
              <a:rPr lang="fr-FR" sz="1600" dirty="0" err="1" smtClean="0">
                <a:solidFill>
                  <a:srgbClr val="984807"/>
                </a:solidFill>
              </a:rPr>
              <a:t>urbanen</a:t>
            </a:r>
            <a:r>
              <a:rPr lang="fr-FR" sz="1600" dirty="0" smtClean="0">
                <a:solidFill>
                  <a:srgbClr val="984807"/>
                </a:solidFill>
              </a:rPr>
              <a:t> "</a:t>
            </a:r>
            <a:r>
              <a:rPr lang="fr-FR" sz="1600" dirty="0" err="1" smtClean="0">
                <a:solidFill>
                  <a:srgbClr val="984807"/>
                </a:solidFill>
              </a:rPr>
              <a:t>Androzentrismus</a:t>
            </a:r>
            <a:r>
              <a:rPr lang="fr-FR" sz="1600" dirty="0" smtClean="0">
                <a:solidFill>
                  <a:srgbClr val="984807"/>
                </a:solidFill>
              </a:rPr>
              <a:t> » </a:t>
            </a:r>
            <a:r>
              <a:rPr lang="fr-FR" sz="1600" dirty="0" err="1" smtClean="0">
                <a:solidFill>
                  <a:srgbClr val="984807"/>
                </a:solidFill>
              </a:rPr>
              <a:t>wird</a:t>
            </a:r>
            <a:r>
              <a:rPr lang="fr-FR" sz="1600" dirty="0" smtClean="0">
                <a:solidFill>
                  <a:srgbClr val="984807"/>
                </a:solidFill>
              </a:rPr>
              <a:t> </a:t>
            </a:r>
            <a:r>
              <a:rPr lang="fr-FR" sz="1600" dirty="0" err="1" smtClean="0">
                <a:solidFill>
                  <a:srgbClr val="984807"/>
                </a:solidFill>
              </a:rPr>
              <a:t>hingewiesen</a:t>
            </a:r>
            <a:r>
              <a:rPr lang="fr-FR" sz="1600" dirty="0" smtClean="0">
                <a:solidFill>
                  <a:srgbClr val="984807"/>
                </a:solidFill>
              </a:rPr>
              <a:t>.</a:t>
            </a:r>
          </a:p>
          <a:p>
            <a:pPr algn="l"/>
            <a:r>
              <a:rPr lang="fr-FR" sz="1800" i="1" dirty="0" smtClean="0"/>
              <a:t/>
            </a:r>
            <a:br>
              <a:rPr lang="fr-FR" sz="1800" i="1" dirty="0" smtClean="0"/>
            </a:br>
            <a:endParaRPr lang="fr-FR" sz="1800" i="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0442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1193253"/>
            <a:ext cx="4330700" cy="5664747"/>
          </a:xfrm>
        </p:spPr>
        <p:txBody>
          <a:bodyPr anchor="t">
            <a:noAutofit/>
          </a:bodyPr>
          <a:lstStyle/>
          <a:p>
            <a:pPr algn="just"/>
            <a:r>
              <a:rPr lang="fr-FR" sz="1600" dirty="0" smtClean="0"/>
              <a:t>Années 2000 : la géographie s’intéresse au genre</a:t>
            </a:r>
            <a:br>
              <a:rPr lang="fr-FR" sz="1600" dirty="0" smtClean="0"/>
            </a:br>
            <a:r>
              <a:rPr lang="fr-FR" sz="1000" dirty="0" smtClean="0"/>
              <a:t>(</a:t>
            </a:r>
            <a:r>
              <a:rPr lang="fr-FR" sz="1000" dirty="0" err="1" smtClean="0"/>
              <a:t>Maruéjouls</a:t>
            </a:r>
            <a:r>
              <a:rPr lang="fr-FR" sz="1000" dirty="0" smtClean="0"/>
              <a:t>, 2014) </a:t>
            </a:r>
            <a:br>
              <a:rPr lang="fr-FR" sz="1000" dirty="0" smtClean="0"/>
            </a:br>
            <a:r>
              <a:rPr lang="fr-FR" sz="1600" dirty="0" smtClean="0"/>
              <a:t/>
            </a:r>
            <a:br>
              <a:rPr lang="fr-FR" sz="1600" dirty="0" smtClean="0"/>
            </a:br>
            <a:endParaRPr lang="fr-FR" sz="1000" i="1" dirty="0"/>
          </a:p>
        </p:txBody>
      </p:sp>
      <p:sp>
        <p:nvSpPr>
          <p:cNvPr id="12" name="Titre 1"/>
          <p:cNvSpPr txBox="1">
            <a:spLocks/>
          </p:cNvSpPr>
          <p:nvPr/>
        </p:nvSpPr>
        <p:spPr>
          <a:xfrm>
            <a:off x="4724400" y="1193253"/>
            <a:ext cx="4318000" cy="566474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1600" dirty="0" smtClean="0">
                <a:solidFill>
                  <a:srgbClr val="984807"/>
                </a:solidFill>
              </a:rPr>
              <a:t>2000</a:t>
            </a:r>
            <a:r>
              <a:rPr lang="fr-FR" sz="1400" dirty="0" smtClean="0">
                <a:solidFill>
                  <a:srgbClr val="984807"/>
                </a:solidFill>
              </a:rPr>
              <a:t>er </a:t>
            </a:r>
            <a:r>
              <a:rPr lang="fr-FR" sz="1400" dirty="0" err="1" smtClean="0">
                <a:solidFill>
                  <a:srgbClr val="984807"/>
                </a:solidFill>
              </a:rPr>
              <a:t>Jahre</a:t>
            </a:r>
            <a:r>
              <a:rPr lang="fr-FR" sz="1600" dirty="0" smtClean="0">
                <a:solidFill>
                  <a:srgbClr val="984807"/>
                </a:solidFill>
              </a:rPr>
              <a:t>: </a:t>
            </a:r>
            <a:r>
              <a:rPr lang="fr-FR" sz="1600" dirty="0" err="1" smtClean="0">
                <a:solidFill>
                  <a:srgbClr val="984807"/>
                </a:solidFill>
              </a:rPr>
              <a:t>Geographie</a:t>
            </a:r>
            <a:r>
              <a:rPr lang="fr-FR" sz="1600" dirty="0" smtClean="0">
                <a:solidFill>
                  <a:srgbClr val="984807"/>
                </a:solidFill>
              </a:rPr>
              <a:t> </a:t>
            </a:r>
            <a:r>
              <a:rPr lang="fr-FR" sz="1600" dirty="0" err="1" smtClean="0">
                <a:solidFill>
                  <a:srgbClr val="984807"/>
                </a:solidFill>
              </a:rPr>
              <a:t>interessiert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a:t>
            </a:r>
            <a:r>
              <a:rPr lang="fr-FR" sz="1600" dirty="0" err="1" smtClean="0">
                <a:solidFill>
                  <a:srgbClr val="984807"/>
                </a:solidFill>
              </a:rPr>
              <a:t>für</a:t>
            </a:r>
            <a:r>
              <a:rPr lang="fr-FR" sz="1600" dirty="0" smtClean="0">
                <a:solidFill>
                  <a:srgbClr val="984807"/>
                </a:solidFill>
              </a:rPr>
              <a:t> den </a:t>
            </a:r>
            <a:r>
              <a:rPr lang="fr-FR" sz="1600" dirty="0" err="1" smtClean="0">
                <a:solidFill>
                  <a:srgbClr val="984807"/>
                </a:solidFill>
              </a:rPr>
              <a:t>Gender</a:t>
            </a:r>
            <a:r>
              <a:rPr lang="fr-FR" sz="1600" dirty="0" smtClean="0">
                <a:solidFill>
                  <a:srgbClr val="984807"/>
                </a:solidFill>
              </a:rPr>
              <a:t>. </a:t>
            </a:r>
            <a:r>
              <a:rPr lang="fr-FR" sz="1000" dirty="0" smtClean="0">
                <a:solidFill>
                  <a:srgbClr val="984807"/>
                </a:solidFill>
              </a:rPr>
              <a:t>(</a:t>
            </a:r>
            <a:r>
              <a:rPr lang="fr-FR" sz="1000" dirty="0" err="1" smtClean="0">
                <a:solidFill>
                  <a:srgbClr val="984807"/>
                </a:solidFill>
              </a:rPr>
              <a:t>Maruéjouls</a:t>
            </a:r>
            <a:r>
              <a:rPr lang="fr-FR" sz="1000" dirty="0" smtClean="0">
                <a:solidFill>
                  <a:srgbClr val="984807"/>
                </a:solidFill>
              </a:rPr>
              <a:t>, 2014)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99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1193253"/>
            <a:ext cx="4330700" cy="5664747"/>
          </a:xfrm>
        </p:spPr>
        <p:txBody>
          <a:bodyPr anchor="t">
            <a:noAutofit/>
          </a:bodyPr>
          <a:lstStyle/>
          <a:p>
            <a:pPr algn="just"/>
            <a:r>
              <a:rPr lang="fr-FR" sz="1600" dirty="0" smtClean="0"/>
              <a:t>Années 2000 : la géographie s’intéresse au genre</a:t>
            </a:r>
            <a:br>
              <a:rPr lang="fr-FR" sz="1600" dirty="0" smtClean="0"/>
            </a:br>
            <a:r>
              <a:rPr lang="fr-FR" sz="1000" dirty="0" smtClean="0"/>
              <a:t>(</a:t>
            </a:r>
            <a:r>
              <a:rPr lang="fr-FR" sz="1000" dirty="0" err="1" smtClean="0"/>
              <a:t>Maruéjouls</a:t>
            </a:r>
            <a:r>
              <a:rPr lang="fr-FR" sz="1000" dirty="0" smtClean="0"/>
              <a:t>, 2014) </a:t>
            </a:r>
            <a:br>
              <a:rPr lang="fr-FR" sz="1000" dirty="0" smtClean="0"/>
            </a:br>
            <a:r>
              <a:rPr lang="fr-FR" sz="1600" dirty="0" smtClean="0"/>
              <a:t/>
            </a:r>
            <a:br>
              <a:rPr lang="fr-FR" sz="1600" dirty="0" smtClean="0"/>
            </a:br>
            <a:r>
              <a:rPr lang="fr-FR" sz="1600" b="1" dirty="0" smtClean="0"/>
              <a:t>Qu’est-ce que l’individu </a:t>
            </a:r>
            <a:r>
              <a:rPr lang="fr-FR" sz="1600" b="1" dirty="0" err="1" smtClean="0"/>
              <a:t>genré</a:t>
            </a:r>
            <a:r>
              <a:rPr lang="fr-FR" sz="1600" b="1" dirty="0" smtClean="0"/>
              <a:t> fait au territoire ?</a:t>
            </a:r>
            <a:r>
              <a:rPr lang="fr-FR" sz="1600" dirty="0" smtClean="0"/>
              <a:t/>
            </a:r>
            <a:br>
              <a:rPr lang="fr-FR" sz="1600" dirty="0" smtClean="0"/>
            </a:br>
            <a:r>
              <a:rPr lang="fr-FR" sz="1600" dirty="0" smtClean="0">
                <a:sym typeface="Wingdings"/>
              </a:rPr>
              <a:t> étude des lieux « masculins » et des lieux « féminins »</a:t>
            </a:r>
            <a:r>
              <a:rPr lang="fr-FR" sz="1600" dirty="0"/>
              <a:t/>
            </a:r>
            <a:br>
              <a:rPr lang="fr-FR" sz="1600" dirty="0"/>
            </a:br>
            <a:r>
              <a:rPr lang="fr-FR" sz="1600" dirty="0" smtClean="0"/>
              <a:t/>
            </a:r>
            <a:br>
              <a:rPr lang="fr-FR" sz="1600" dirty="0" smtClean="0"/>
            </a:br>
            <a:r>
              <a:rPr lang="fr-FR" sz="1600" b="1" dirty="0">
                <a:sym typeface="Wingdings"/>
              </a:rPr>
              <a:t>C</a:t>
            </a:r>
            <a:r>
              <a:rPr lang="fr-FR" sz="1600" b="1" dirty="0" smtClean="0">
                <a:sym typeface="Wingdings"/>
              </a:rPr>
              <a:t>omment </a:t>
            </a:r>
            <a:r>
              <a:rPr lang="fr-FR" sz="1600" b="1" dirty="0" smtClean="0"/>
              <a:t>les </a:t>
            </a:r>
            <a:r>
              <a:rPr lang="fr-FR" sz="1600" b="1" dirty="0"/>
              <a:t>espaces sexués participent à la distinction entre les femmes et les hommes </a:t>
            </a:r>
            <a:r>
              <a:rPr lang="fr-FR" sz="1600" dirty="0"/>
              <a:t>et </a:t>
            </a:r>
            <a:br>
              <a:rPr lang="fr-FR" sz="1600" dirty="0"/>
            </a:br>
            <a:r>
              <a:rPr lang="fr-FR" sz="1600" dirty="0" smtClean="0"/>
              <a:t>favorisent l’intégration des normes de genre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endParaRPr lang="fr-FR" sz="1000" i="1" dirty="0"/>
          </a:p>
        </p:txBody>
      </p:sp>
      <p:sp>
        <p:nvSpPr>
          <p:cNvPr id="12" name="Titre 1"/>
          <p:cNvSpPr txBox="1">
            <a:spLocks/>
          </p:cNvSpPr>
          <p:nvPr/>
        </p:nvSpPr>
        <p:spPr>
          <a:xfrm>
            <a:off x="4724400" y="1193253"/>
            <a:ext cx="4318000" cy="566474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1600" dirty="0" smtClean="0">
                <a:solidFill>
                  <a:srgbClr val="984807"/>
                </a:solidFill>
              </a:rPr>
              <a:t>2000</a:t>
            </a:r>
            <a:r>
              <a:rPr lang="fr-FR" sz="1400" dirty="0" smtClean="0">
                <a:solidFill>
                  <a:srgbClr val="984807"/>
                </a:solidFill>
              </a:rPr>
              <a:t>er </a:t>
            </a:r>
            <a:r>
              <a:rPr lang="fr-FR" sz="1400" dirty="0" err="1" smtClean="0">
                <a:solidFill>
                  <a:srgbClr val="984807"/>
                </a:solidFill>
              </a:rPr>
              <a:t>Jahre</a:t>
            </a:r>
            <a:r>
              <a:rPr lang="fr-FR" sz="1600" dirty="0" smtClean="0">
                <a:solidFill>
                  <a:srgbClr val="984807"/>
                </a:solidFill>
              </a:rPr>
              <a:t>: </a:t>
            </a:r>
            <a:r>
              <a:rPr lang="fr-FR" sz="1600" dirty="0" err="1" smtClean="0">
                <a:solidFill>
                  <a:srgbClr val="984807"/>
                </a:solidFill>
              </a:rPr>
              <a:t>Geographie</a:t>
            </a:r>
            <a:r>
              <a:rPr lang="fr-FR" sz="1600" dirty="0" smtClean="0">
                <a:solidFill>
                  <a:srgbClr val="984807"/>
                </a:solidFill>
              </a:rPr>
              <a:t> </a:t>
            </a:r>
            <a:r>
              <a:rPr lang="fr-FR" sz="1600" dirty="0" err="1" smtClean="0">
                <a:solidFill>
                  <a:srgbClr val="984807"/>
                </a:solidFill>
              </a:rPr>
              <a:t>interessiert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a:t>
            </a:r>
            <a:r>
              <a:rPr lang="fr-FR" sz="1600" dirty="0" err="1" smtClean="0">
                <a:solidFill>
                  <a:srgbClr val="984807"/>
                </a:solidFill>
              </a:rPr>
              <a:t>für</a:t>
            </a:r>
            <a:r>
              <a:rPr lang="fr-FR" sz="1600" dirty="0" smtClean="0">
                <a:solidFill>
                  <a:srgbClr val="984807"/>
                </a:solidFill>
              </a:rPr>
              <a:t> den </a:t>
            </a:r>
            <a:r>
              <a:rPr lang="fr-FR" sz="1600" dirty="0" err="1" smtClean="0">
                <a:solidFill>
                  <a:srgbClr val="984807"/>
                </a:solidFill>
              </a:rPr>
              <a:t>Gender</a:t>
            </a:r>
            <a:r>
              <a:rPr lang="fr-FR" sz="1600" dirty="0" smtClean="0">
                <a:solidFill>
                  <a:srgbClr val="984807"/>
                </a:solidFill>
              </a:rPr>
              <a:t>. </a:t>
            </a:r>
            <a:r>
              <a:rPr lang="fr-FR" sz="1000" dirty="0" smtClean="0">
                <a:solidFill>
                  <a:srgbClr val="984807"/>
                </a:solidFill>
              </a:rPr>
              <a:t>(</a:t>
            </a:r>
            <a:r>
              <a:rPr lang="fr-FR" sz="1000" dirty="0" err="1" smtClean="0">
                <a:solidFill>
                  <a:srgbClr val="984807"/>
                </a:solidFill>
              </a:rPr>
              <a:t>Maruéjouls</a:t>
            </a:r>
            <a:r>
              <a:rPr lang="fr-FR" sz="1000" dirty="0" smtClean="0">
                <a:solidFill>
                  <a:srgbClr val="984807"/>
                </a:solidFill>
              </a:rPr>
              <a:t>, 2014)</a:t>
            </a:r>
          </a:p>
          <a:p>
            <a:pPr algn="just"/>
            <a:endParaRPr lang="fr-FR" sz="1600" dirty="0" smtClean="0">
              <a:solidFill>
                <a:srgbClr val="984807"/>
              </a:solidFill>
            </a:endParaRPr>
          </a:p>
          <a:p>
            <a:pPr algn="l"/>
            <a:r>
              <a:rPr lang="fr-FR" sz="1600" b="1" dirty="0" err="1" smtClean="0">
                <a:solidFill>
                  <a:srgbClr val="984807"/>
                </a:solidFill>
              </a:rPr>
              <a:t>Was</a:t>
            </a:r>
            <a:r>
              <a:rPr lang="fr-FR" sz="1600" b="1" dirty="0" smtClean="0">
                <a:solidFill>
                  <a:srgbClr val="984807"/>
                </a:solidFill>
              </a:rPr>
              <a:t> </a:t>
            </a:r>
            <a:r>
              <a:rPr lang="fr-FR" sz="1600" b="1" dirty="0" err="1" smtClean="0">
                <a:solidFill>
                  <a:srgbClr val="984807"/>
                </a:solidFill>
              </a:rPr>
              <a:t>macht</a:t>
            </a:r>
            <a:r>
              <a:rPr lang="fr-FR" sz="1600" b="1" dirty="0" smtClean="0">
                <a:solidFill>
                  <a:srgbClr val="984807"/>
                </a:solidFill>
              </a:rPr>
              <a:t> der </a:t>
            </a:r>
            <a:r>
              <a:rPr lang="fr-FR" sz="1600" b="1" dirty="0" err="1" smtClean="0">
                <a:solidFill>
                  <a:srgbClr val="984807"/>
                </a:solidFill>
              </a:rPr>
              <a:t>genderbestimmte</a:t>
            </a:r>
            <a:r>
              <a:rPr lang="fr-FR" sz="1600" b="1" dirty="0" smtClean="0">
                <a:solidFill>
                  <a:srgbClr val="984807"/>
                </a:solidFill>
              </a:rPr>
              <a:t> </a:t>
            </a:r>
            <a:r>
              <a:rPr lang="fr-FR" sz="1600" b="1" dirty="0" err="1" smtClean="0">
                <a:solidFill>
                  <a:srgbClr val="984807"/>
                </a:solidFill>
              </a:rPr>
              <a:t>Mensch</a:t>
            </a:r>
            <a:r>
              <a:rPr lang="fr-FR" sz="1600" b="1" dirty="0" smtClean="0">
                <a:solidFill>
                  <a:srgbClr val="984807"/>
                </a:solidFill>
              </a:rPr>
              <a:t> mit </a:t>
            </a:r>
            <a:r>
              <a:rPr lang="fr-FR" sz="1600" b="1" dirty="0" err="1" smtClean="0">
                <a:solidFill>
                  <a:srgbClr val="984807"/>
                </a:solidFill>
              </a:rPr>
              <a:t>dem</a:t>
            </a:r>
            <a:r>
              <a:rPr lang="fr-FR" sz="1600" b="1" dirty="0" smtClean="0">
                <a:solidFill>
                  <a:srgbClr val="984807"/>
                </a:solidFill>
              </a:rPr>
              <a:t> </a:t>
            </a:r>
            <a:r>
              <a:rPr lang="fr-FR" sz="1600" b="1" dirty="0" err="1" smtClean="0">
                <a:solidFill>
                  <a:srgbClr val="984807"/>
                </a:solidFill>
              </a:rPr>
              <a:t>Territorium</a:t>
            </a:r>
            <a:r>
              <a:rPr lang="fr-FR" sz="1600" b="1" dirty="0" smtClean="0">
                <a:solidFill>
                  <a:srgbClr val="984807"/>
                </a:solidFill>
              </a:rPr>
              <a:t>? </a:t>
            </a:r>
          </a:p>
          <a:p>
            <a:pPr marL="285750" indent="-285750" algn="l">
              <a:buFont typeface="Wingdings" charset="0"/>
              <a:buChar char="à"/>
            </a:pPr>
            <a:r>
              <a:rPr lang="fr-FR" sz="1600" dirty="0" err="1" smtClean="0">
                <a:solidFill>
                  <a:srgbClr val="984807"/>
                </a:solidFill>
              </a:rPr>
              <a:t>Studien</a:t>
            </a:r>
            <a:r>
              <a:rPr lang="fr-FR" sz="1600" dirty="0" smtClean="0">
                <a:solidFill>
                  <a:srgbClr val="984807"/>
                </a:solidFill>
              </a:rPr>
              <a:t> der "</a:t>
            </a:r>
            <a:r>
              <a:rPr lang="fr-FR" sz="1600" dirty="0" err="1" smtClean="0">
                <a:solidFill>
                  <a:srgbClr val="984807"/>
                </a:solidFill>
              </a:rPr>
              <a:t>männlichen</a:t>
            </a:r>
            <a:r>
              <a:rPr lang="fr-FR" sz="1600" dirty="0" smtClean="0">
                <a:solidFill>
                  <a:srgbClr val="984807"/>
                </a:solidFill>
              </a:rPr>
              <a:t>" </a:t>
            </a:r>
            <a:r>
              <a:rPr lang="fr-FR" sz="1600" dirty="0" err="1" smtClean="0">
                <a:solidFill>
                  <a:srgbClr val="984807"/>
                </a:solidFill>
              </a:rPr>
              <a:t>Orte</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a:t>
            </a:r>
            <a:r>
              <a:rPr lang="fr-FR" sz="1600" dirty="0" err="1" smtClean="0">
                <a:solidFill>
                  <a:srgbClr val="984807"/>
                </a:solidFill>
              </a:rPr>
              <a:t>Plätze</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der "</a:t>
            </a:r>
            <a:r>
              <a:rPr lang="fr-FR" sz="1600" dirty="0" err="1" smtClean="0">
                <a:solidFill>
                  <a:srgbClr val="984807"/>
                </a:solidFill>
              </a:rPr>
              <a:t>weiblichen</a:t>
            </a:r>
            <a:r>
              <a:rPr lang="fr-FR" sz="1600" dirty="0" smtClean="0">
                <a:solidFill>
                  <a:srgbClr val="984807"/>
                </a:solidFill>
              </a:rPr>
              <a:t> » </a:t>
            </a:r>
          </a:p>
          <a:p>
            <a:pPr marL="285750" indent="-285750" algn="just">
              <a:buFont typeface="Wingdings" charset="0"/>
              <a:buChar char="à"/>
            </a:pPr>
            <a:endParaRPr lang="fr-FR" sz="1600" dirty="0">
              <a:solidFill>
                <a:srgbClr val="984807"/>
              </a:solidFill>
            </a:endParaRPr>
          </a:p>
          <a:p>
            <a:pPr algn="l"/>
            <a:r>
              <a:rPr lang="fr-FR" sz="1600" b="1" dirty="0" err="1" smtClean="0">
                <a:solidFill>
                  <a:srgbClr val="984807"/>
                </a:solidFill>
              </a:rPr>
              <a:t>Wie</a:t>
            </a:r>
            <a:r>
              <a:rPr lang="fr-FR" sz="1600" b="1" dirty="0" smtClean="0">
                <a:solidFill>
                  <a:srgbClr val="984807"/>
                </a:solidFill>
              </a:rPr>
              <a:t> </a:t>
            </a:r>
            <a:r>
              <a:rPr lang="fr-FR" sz="1600" b="1" dirty="0" err="1" smtClean="0">
                <a:solidFill>
                  <a:srgbClr val="984807"/>
                </a:solidFill>
              </a:rPr>
              <a:t>Geschlechterräume</a:t>
            </a:r>
            <a:r>
              <a:rPr lang="fr-FR" sz="1600" b="1" dirty="0" smtClean="0">
                <a:solidFill>
                  <a:srgbClr val="984807"/>
                </a:solidFill>
              </a:rPr>
              <a:t> in der </a:t>
            </a:r>
            <a:r>
              <a:rPr lang="fr-FR" sz="1600" b="1" dirty="0" err="1" smtClean="0">
                <a:solidFill>
                  <a:srgbClr val="984807"/>
                </a:solidFill>
              </a:rPr>
              <a:t>Unterscheidung</a:t>
            </a:r>
            <a:r>
              <a:rPr lang="fr-FR" sz="1600" b="1" dirty="0" smtClean="0">
                <a:solidFill>
                  <a:srgbClr val="984807"/>
                </a:solidFill>
              </a:rPr>
              <a:t> </a:t>
            </a:r>
            <a:r>
              <a:rPr lang="fr-FR" sz="1600" b="1" dirty="0" err="1" smtClean="0">
                <a:solidFill>
                  <a:srgbClr val="984807"/>
                </a:solidFill>
              </a:rPr>
              <a:t>zwischen</a:t>
            </a:r>
            <a:r>
              <a:rPr lang="fr-FR" sz="1600" b="1" dirty="0" smtClean="0">
                <a:solidFill>
                  <a:srgbClr val="984807"/>
                </a:solidFill>
              </a:rPr>
              <a:t> </a:t>
            </a:r>
            <a:r>
              <a:rPr lang="fr-FR" sz="1600" b="1" dirty="0" err="1" smtClean="0">
                <a:solidFill>
                  <a:srgbClr val="984807"/>
                </a:solidFill>
              </a:rPr>
              <a:t>Frauen</a:t>
            </a:r>
            <a:r>
              <a:rPr lang="fr-FR" sz="1600" b="1" dirty="0" smtClean="0">
                <a:solidFill>
                  <a:srgbClr val="984807"/>
                </a:solidFill>
              </a:rPr>
              <a:t> </a:t>
            </a:r>
            <a:r>
              <a:rPr lang="fr-FR" sz="1600" b="1" dirty="0" err="1" smtClean="0">
                <a:solidFill>
                  <a:srgbClr val="984807"/>
                </a:solidFill>
              </a:rPr>
              <a:t>und</a:t>
            </a:r>
            <a:r>
              <a:rPr lang="fr-FR" sz="1600" b="1" dirty="0" smtClean="0">
                <a:solidFill>
                  <a:srgbClr val="984807"/>
                </a:solidFill>
              </a:rPr>
              <a:t> </a:t>
            </a:r>
            <a:r>
              <a:rPr lang="fr-FR" sz="1600" b="1" dirty="0" err="1" smtClean="0">
                <a:solidFill>
                  <a:srgbClr val="984807"/>
                </a:solidFill>
              </a:rPr>
              <a:t>Männern</a:t>
            </a:r>
            <a:r>
              <a:rPr lang="fr-FR" sz="1600" b="1" dirty="0" smtClean="0">
                <a:solidFill>
                  <a:srgbClr val="984807"/>
                </a:solidFill>
              </a:rPr>
              <a:t> </a:t>
            </a:r>
            <a:r>
              <a:rPr lang="fr-FR" sz="1600" b="1" dirty="0" err="1" smtClean="0">
                <a:solidFill>
                  <a:srgbClr val="984807"/>
                </a:solidFill>
              </a:rPr>
              <a:t>mitwirkt</a:t>
            </a:r>
            <a:r>
              <a:rPr lang="fr-FR" sz="1600" b="1" dirty="0" smtClean="0">
                <a:solidFill>
                  <a:srgbClr val="984807"/>
                </a:solidFill>
              </a:rPr>
              <a:t>? </a:t>
            </a:r>
            <a:r>
              <a:rPr lang="fr-FR" sz="1400" dirty="0" err="1" smtClean="0">
                <a:solidFill>
                  <a:srgbClr val="984807"/>
                </a:solidFill>
              </a:rPr>
              <a:t>Förderung</a:t>
            </a:r>
            <a:r>
              <a:rPr lang="fr-FR" sz="1400" dirty="0" smtClean="0">
                <a:solidFill>
                  <a:srgbClr val="984807"/>
                </a:solidFill>
              </a:rPr>
              <a:t> der </a:t>
            </a:r>
            <a:r>
              <a:rPr lang="fr-FR" sz="1400" dirty="0" err="1" smtClean="0">
                <a:solidFill>
                  <a:srgbClr val="984807"/>
                </a:solidFill>
              </a:rPr>
              <a:t>Integration</a:t>
            </a:r>
            <a:r>
              <a:rPr lang="fr-FR" sz="1400" dirty="0" smtClean="0">
                <a:solidFill>
                  <a:srgbClr val="984807"/>
                </a:solidFill>
              </a:rPr>
              <a:t> der </a:t>
            </a:r>
            <a:r>
              <a:rPr lang="fr-FR" sz="1400" dirty="0" err="1" smtClean="0">
                <a:solidFill>
                  <a:srgbClr val="984807"/>
                </a:solidFill>
              </a:rPr>
              <a:t>Geschlechternormen</a:t>
            </a:r>
            <a:r>
              <a:rPr lang="fr-FR" sz="1400" dirty="0" smtClean="0">
                <a:solidFill>
                  <a:srgbClr val="984807"/>
                </a:solidFill>
              </a:rPr>
              <a:t>?</a:t>
            </a:r>
          </a:p>
          <a:p>
            <a:pPr algn="just"/>
            <a:endParaRPr lang="fr-FR" sz="1600" dirty="0" smtClean="0">
              <a:solidFill>
                <a:srgbClr val="984807"/>
              </a:solidFill>
            </a:endParaRPr>
          </a:p>
          <a:p>
            <a:pPr algn="just"/>
            <a:endParaRPr lang="fr-FR" sz="1600" b="1" dirty="0" smtClean="0">
              <a:solidFill>
                <a:srgbClr val="984807"/>
              </a:solidFill>
            </a:endParaRPr>
          </a:p>
        </p:txBody>
      </p:sp>
      <p:cxnSp>
        <p:nvCxnSpPr>
          <p:cNvPr id="3" name="Connecteur droit 2"/>
          <p:cNvCxnSpPr/>
          <p:nvPr/>
        </p:nvCxnSpPr>
        <p:spPr>
          <a:xfrm>
            <a:off x="787400" y="3937000"/>
            <a:ext cx="29083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5384800" y="4089400"/>
            <a:ext cx="2908300" cy="0"/>
          </a:xfrm>
          <a:prstGeom prst="line">
            <a:avLst/>
          </a:prstGeom>
          <a:ln>
            <a:solidFill>
              <a:srgbClr val="984807"/>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99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1193253"/>
            <a:ext cx="4330700" cy="5664747"/>
          </a:xfrm>
        </p:spPr>
        <p:txBody>
          <a:bodyPr anchor="t">
            <a:noAutofit/>
          </a:bodyPr>
          <a:lstStyle/>
          <a:p>
            <a:pPr algn="just"/>
            <a:r>
              <a:rPr lang="fr-FR" sz="1600" dirty="0" smtClean="0"/>
              <a:t>Années 2000 : la géographie s’intéresse au genre</a:t>
            </a:r>
            <a:br>
              <a:rPr lang="fr-FR" sz="1600" dirty="0" smtClean="0"/>
            </a:br>
            <a:r>
              <a:rPr lang="fr-FR" sz="1000" dirty="0" smtClean="0"/>
              <a:t>(</a:t>
            </a:r>
            <a:r>
              <a:rPr lang="fr-FR" sz="1000" dirty="0" err="1" smtClean="0"/>
              <a:t>Maruéjouls</a:t>
            </a:r>
            <a:r>
              <a:rPr lang="fr-FR" sz="1000" dirty="0" smtClean="0"/>
              <a:t>, 2014) </a:t>
            </a:r>
            <a:br>
              <a:rPr lang="fr-FR" sz="1000" dirty="0" smtClean="0"/>
            </a:br>
            <a:r>
              <a:rPr lang="fr-FR" sz="1600" dirty="0" smtClean="0"/>
              <a:t/>
            </a:r>
            <a:br>
              <a:rPr lang="fr-FR" sz="1600" dirty="0" smtClean="0"/>
            </a:br>
            <a:r>
              <a:rPr lang="fr-FR" sz="1600" b="1" dirty="0" smtClean="0"/>
              <a:t>Qu’est-ce que l’individu </a:t>
            </a:r>
            <a:r>
              <a:rPr lang="fr-FR" sz="1600" b="1" dirty="0" err="1" smtClean="0"/>
              <a:t>genré</a:t>
            </a:r>
            <a:r>
              <a:rPr lang="fr-FR" sz="1600" b="1" dirty="0" smtClean="0"/>
              <a:t> fait au territoire ?</a:t>
            </a:r>
            <a:r>
              <a:rPr lang="fr-FR" sz="1600" dirty="0" smtClean="0"/>
              <a:t/>
            </a:r>
            <a:br>
              <a:rPr lang="fr-FR" sz="1600" dirty="0" smtClean="0"/>
            </a:br>
            <a:r>
              <a:rPr lang="fr-FR" sz="1600" dirty="0" smtClean="0">
                <a:sym typeface="Wingdings"/>
              </a:rPr>
              <a:t> étude des lieux « masculins » et des lieux « féminins »</a:t>
            </a:r>
            <a:r>
              <a:rPr lang="fr-FR" sz="1600" dirty="0"/>
              <a:t/>
            </a:r>
            <a:br>
              <a:rPr lang="fr-FR" sz="1600" dirty="0"/>
            </a:br>
            <a:r>
              <a:rPr lang="fr-FR" sz="1600" dirty="0" smtClean="0"/>
              <a:t/>
            </a:r>
            <a:br>
              <a:rPr lang="fr-FR" sz="1600" dirty="0" smtClean="0"/>
            </a:br>
            <a:r>
              <a:rPr lang="fr-FR" sz="1600" b="1" dirty="0">
                <a:sym typeface="Wingdings"/>
              </a:rPr>
              <a:t>C</a:t>
            </a:r>
            <a:r>
              <a:rPr lang="fr-FR" sz="1600" b="1" dirty="0" smtClean="0">
                <a:sym typeface="Wingdings"/>
              </a:rPr>
              <a:t>omment </a:t>
            </a:r>
            <a:r>
              <a:rPr lang="fr-FR" sz="1600" b="1" dirty="0" smtClean="0"/>
              <a:t>les </a:t>
            </a:r>
            <a:r>
              <a:rPr lang="fr-FR" sz="1600" b="1" dirty="0"/>
              <a:t>espaces sexués participent à la distinction entre les femmes et les hommes </a:t>
            </a:r>
            <a:r>
              <a:rPr lang="fr-FR" sz="1600" dirty="0"/>
              <a:t>et </a:t>
            </a:r>
            <a:br>
              <a:rPr lang="fr-FR" sz="1600" dirty="0"/>
            </a:br>
            <a:r>
              <a:rPr lang="fr-FR" sz="1600" dirty="0" smtClean="0"/>
              <a:t>favorisent l’intégration des normes de genre ?</a:t>
            </a:r>
            <a:br>
              <a:rPr lang="fr-FR" sz="1600" dirty="0" smtClean="0"/>
            </a:br>
            <a:r>
              <a:rPr lang="fr-FR" sz="1600" dirty="0" smtClean="0"/>
              <a:t/>
            </a:r>
            <a:br>
              <a:rPr lang="fr-FR" sz="1600" dirty="0" smtClean="0"/>
            </a:br>
            <a:r>
              <a:rPr lang="fr-FR" sz="1600" dirty="0" smtClean="0"/>
              <a:t/>
            </a:r>
            <a:br>
              <a:rPr lang="fr-FR" sz="1600" dirty="0" smtClean="0"/>
            </a:br>
            <a:r>
              <a:rPr lang="fr-FR" sz="1600" dirty="0" smtClean="0"/>
              <a:t/>
            </a:r>
            <a:br>
              <a:rPr lang="fr-FR" sz="1600" dirty="0" smtClean="0"/>
            </a:br>
            <a:r>
              <a:rPr lang="fr-FR" sz="1600" b="1" dirty="0" smtClean="0"/>
              <a:t>L’échec des politiques de planification ? </a:t>
            </a:r>
            <a:br>
              <a:rPr lang="fr-FR" sz="1600" b="1" dirty="0" smtClean="0"/>
            </a:br>
            <a:r>
              <a:rPr lang="fr-FR" sz="1600" dirty="0" smtClean="0"/>
              <a:t> « </a:t>
            </a:r>
            <a:r>
              <a:rPr lang="fr-FR" sz="1600" i="1" dirty="0" smtClean="0"/>
              <a:t>S’il </a:t>
            </a:r>
            <a:r>
              <a:rPr lang="fr-FR" sz="1600" i="1" dirty="0"/>
              <a:t>existe dans les pays de l’Union Européenne un foisonnement d’actions locales visant spécifiquement la population féminine, très rares sont les villes qui prennent en considération la dimension du genre dans une perspective globale d’élimination des discriminations entre les </a:t>
            </a:r>
            <a:r>
              <a:rPr lang="fr-FR" sz="1600" i="1" dirty="0" smtClean="0"/>
              <a:t>sexes.</a:t>
            </a:r>
            <a:r>
              <a:rPr lang="fr-FR" sz="1600" dirty="0" smtClean="0"/>
              <a:t> »</a:t>
            </a:r>
            <a:r>
              <a:rPr lang="fr-FR" sz="1600" dirty="0"/>
              <a:t>. </a:t>
            </a:r>
            <a:r>
              <a:rPr lang="fr-FR" sz="1600" dirty="0" smtClean="0"/>
              <a:t/>
            </a:r>
            <a:br>
              <a:rPr lang="fr-FR" sz="1600" dirty="0" smtClean="0"/>
            </a:br>
            <a:r>
              <a:rPr lang="fr-FR" sz="1000" dirty="0" smtClean="0"/>
              <a:t>« Guide pour l’intégration de l’égalité des sexes dans les politiques locales », 2004</a:t>
            </a:r>
            <a:endParaRPr lang="fr-FR" sz="1000" i="1" dirty="0"/>
          </a:p>
        </p:txBody>
      </p:sp>
      <p:sp>
        <p:nvSpPr>
          <p:cNvPr id="12" name="Titre 1"/>
          <p:cNvSpPr txBox="1">
            <a:spLocks/>
          </p:cNvSpPr>
          <p:nvPr/>
        </p:nvSpPr>
        <p:spPr>
          <a:xfrm>
            <a:off x="4724400" y="1193253"/>
            <a:ext cx="4318000" cy="566474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fr-FR" sz="1600" dirty="0" smtClean="0">
                <a:solidFill>
                  <a:srgbClr val="984807"/>
                </a:solidFill>
              </a:rPr>
              <a:t>2000</a:t>
            </a:r>
            <a:r>
              <a:rPr lang="fr-FR" sz="1400" dirty="0" smtClean="0">
                <a:solidFill>
                  <a:srgbClr val="984807"/>
                </a:solidFill>
              </a:rPr>
              <a:t>er </a:t>
            </a:r>
            <a:r>
              <a:rPr lang="fr-FR" sz="1400" dirty="0" err="1" smtClean="0">
                <a:solidFill>
                  <a:srgbClr val="984807"/>
                </a:solidFill>
              </a:rPr>
              <a:t>Jahre</a:t>
            </a:r>
            <a:r>
              <a:rPr lang="fr-FR" sz="1600" dirty="0" smtClean="0">
                <a:solidFill>
                  <a:srgbClr val="984807"/>
                </a:solidFill>
              </a:rPr>
              <a:t>: </a:t>
            </a:r>
            <a:r>
              <a:rPr lang="fr-FR" sz="1600" dirty="0" err="1" smtClean="0">
                <a:solidFill>
                  <a:srgbClr val="984807"/>
                </a:solidFill>
              </a:rPr>
              <a:t>Geographie</a:t>
            </a:r>
            <a:r>
              <a:rPr lang="fr-FR" sz="1600" dirty="0" smtClean="0">
                <a:solidFill>
                  <a:srgbClr val="984807"/>
                </a:solidFill>
              </a:rPr>
              <a:t> </a:t>
            </a:r>
            <a:r>
              <a:rPr lang="fr-FR" sz="1600" dirty="0" err="1" smtClean="0">
                <a:solidFill>
                  <a:srgbClr val="984807"/>
                </a:solidFill>
              </a:rPr>
              <a:t>interessiert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a:t>
            </a:r>
            <a:r>
              <a:rPr lang="fr-FR" sz="1600" dirty="0" err="1" smtClean="0">
                <a:solidFill>
                  <a:srgbClr val="984807"/>
                </a:solidFill>
              </a:rPr>
              <a:t>für</a:t>
            </a:r>
            <a:r>
              <a:rPr lang="fr-FR" sz="1600" dirty="0" smtClean="0">
                <a:solidFill>
                  <a:srgbClr val="984807"/>
                </a:solidFill>
              </a:rPr>
              <a:t> den </a:t>
            </a:r>
            <a:r>
              <a:rPr lang="fr-FR" sz="1600" dirty="0" err="1" smtClean="0">
                <a:solidFill>
                  <a:srgbClr val="984807"/>
                </a:solidFill>
              </a:rPr>
              <a:t>Gender</a:t>
            </a:r>
            <a:r>
              <a:rPr lang="fr-FR" sz="1600" dirty="0" smtClean="0">
                <a:solidFill>
                  <a:srgbClr val="984807"/>
                </a:solidFill>
              </a:rPr>
              <a:t>. </a:t>
            </a:r>
            <a:r>
              <a:rPr lang="fr-FR" sz="1000" dirty="0" smtClean="0">
                <a:solidFill>
                  <a:srgbClr val="984807"/>
                </a:solidFill>
              </a:rPr>
              <a:t>(</a:t>
            </a:r>
            <a:r>
              <a:rPr lang="fr-FR" sz="1000" dirty="0" err="1" smtClean="0">
                <a:solidFill>
                  <a:srgbClr val="984807"/>
                </a:solidFill>
              </a:rPr>
              <a:t>Maruéjouls</a:t>
            </a:r>
            <a:r>
              <a:rPr lang="fr-FR" sz="1000" dirty="0" smtClean="0">
                <a:solidFill>
                  <a:srgbClr val="984807"/>
                </a:solidFill>
              </a:rPr>
              <a:t>, 2014)</a:t>
            </a:r>
          </a:p>
          <a:p>
            <a:pPr algn="just"/>
            <a:endParaRPr lang="fr-FR" sz="1600" dirty="0" smtClean="0">
              <a:solidFill>
                <a:srgbClr val="984807"/>
              </a:solidFill>
            </a:endParaRPr>
          </a:p>
          <a:p>
            <a:pPr algn="l"/>
            <a:r>
              <a:rPr lang="fr-FR" sz="1600" b="1" dirty="0" err="1" smtClean="0">
                <a:solidFill>
                  <a:srgbClr val="984807"/>
                </a:solidFill>
              </a:rPr>
              <a:t>Was</a:t>
            </a:r>
            <a:r>
              <a:rPr lang="fr-FR" sz="1600" b="1" dirty="0" smtClean="0">
                <a:solidFill>
                  <a:srgbClr val="984807"/>
                </a:solidFill>
              </a:rPr>
              <a:t> </a:t>
            </a:r>
            <a:r>
              <a:rPr lang="fr-FR" sz="1600" b="1" dirty="0" err="1" smtClean="0">
                <a:solidFill>
                  <a:srgbClr val="984807"/>
                </a:solidFill>
              </a:rPr>
              <a:t>macht</a:t>
            </a:r>
            <a:r>
              <a:rPr lang="fr-FR" sz="1600" b="1" dirty="0" smtClean="0">
                <a:solidFill>
                  <a:srgbClr val="984807"/>
                </a:solidFill>
              </a:rPr>
              <a:t> der </a:t>
            </a:r>
            <a:r>
              <a:rPr lang="fr-FR" sz="1600" b="1" dirty="0" err="1" smtClean="0">
                <a:solidFill>
                  <a:srgbClr val="984807"/>
                </a:solidFill>
              </a:rPr>
              <a:t>genderbestimmte</a:t>
            </a:r>
            <a:r>
              <a:rPr lang="fr-FR" sz="1600" b="1" dirty="0" smtClean="0">
                <a:solidFill>
                  <a:srgbClr val="984807"/>
                </a:solidFill>
              </a:rPr>
              <a:t> </a:t>
            </a:r>
            <a:r>
              <a:rPr lang="fr-FR" sz="1600" b="1" dirty="0" err="1" smtClean="0">
                <a:solidFill>
                  <a:srgbClr val="984807"/>
                </a:solidFill>
              </a:rPr>
              <a:t>Mensch</a:t>
            </a:r>
            <a:r>
              <a:rPr lang="fr-FR" sz="1600" b="1" dirty="0" smtClean="0">
                <a:solidFill>
                  <a:srgbClr val="984807"/>
                </a:solidFill>
              </a:rPr>
              <a:t> mit </a:t>
            </a:r>
            <a:r>
              <a:rPr lang="fr-FR" sz="1600" b="1" dirty="0" err="1" smtClean="0">
                <a:solidFill>
                  <a:srgbClr val="984807"/>
                </a:solidFill>
              </a:rPr>
              <a:t>dem</a:t>
            </a:r>
            <a:r>
              <a:rPr lang="fr-FR" sz="1600" b="1" dirty="0" smtClean="0">
                <a:solidFill>
                  <a:srgbClr val="984807"/>
                </a:solidFill>
              </a:rPr>
              <a:t> </a:t>
            </a:r>
            <a:r>
              <a:rPr lang="fr-FR" sz="1600" b="1" dirty="0" err="1" smtClean="0">
                <a:solidFill>
                  <a:srgbClr val="984807"/>
                </a:solidFill>
              </a:rPr>
              <a:t>Territorium</a:t>
            </a:r>
            <a:r>
              <a:rPr lang="fr-FR" sz="1600" b="1" dirty="0" smtClean="0">
                <a:solidFill>
                  <a:srgbClr val="984807"/>
                </a:solidFill>
              </a:rPr>
              <a:t>? </a:t>
            </a:r>
          </a:p>
          <a:p>
            <a:pPr marL="285750" indent="-285750" algn="l">
              <a:buFont typeface="Wingdings" charset="0"/>
              <a:buChar char="à"/>
            </a:pPr>
            <a:r>
              <a:rPr lang="fr-FR" sz="1600" dirty="0" err="1" smtClean="0">
                <a:solidFill>
                  <a:srgbClr val="984807"/>
                </a:solidFill>
              </a:rPr>
              <a:t>Studien</a:t>
            </a:r>
            <a:r>
              <a:rPr lang="fr-FR" sz="1600" dirty="0" smtClean="0">
                <a:solidFill>
                  <a:srgbClr val="984807"/>
                </a:solidFill>
              </a:rPr>
              <a:t> der "</a:t>
            </a:r>
            <a:r>
              <a:rPr lang="fr-FR" sz="1600" dirty="0" err="1" smtClean="0">
                <a:solidFill>
                  <a:srgbClr val="984807"/>
                </a:solidFill>
              </a:rPr>
              <a:t>männlichen</a:t>
            </a:r>
            <a:r>
              <a:rPr lang="fr-FR" sz="1600" dirty="0" smtClean="0">
                <a:solidFill>
                  <a:srgbClr val="984807"/>
                </a:solidFill>
              </a:rPr>
              <a:t>" </a:t>
            </a:r>
            <a:r>
              <a:rPr lang="fr-FR" sz="1600" dirty="0" err="1" smtClean="0">
                <a:solidFill>
                  <a:srgbClr val="984807"/>
                </a:solidFill>
              </a:rPr>
              <a:t>Orte</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a:t>
            </a:r>
            <a:r>
              <a:rPr lang="fr-FR" sz="1600" dirty="0" err="1" smtClean="0">
                <a:solidFill>
                  <a:srgbClr val="984807"/>
                </a:solidFill>
              </a:rPr>
              <a:t>Plätze</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der "</a:t>
            </a:r>
            <a:r>
              <a:rPr lang="fr-FR" sz="1600" dirty="0" err="1" smtClean="0">
                <a:solidFill>
                  <a:srgbClr val="984807"/>
                </a:solidFill>
              </a:rPr>
              <a:t>weiblichen</a:t>
            </a:r>
            <a:r>
              <a:rPr lang="fr-FR" sz="1600" dirty="0" smtClean="0">
                <a:solidFill>
                  <a:srgbClr val="984807"/>
                </a:solidFill>
              </a:rPr>
              <a:t> » </a:t>
            </a:r>
          </a:p>
          <a:p>
            <a:pPr marL="285750" indent="-285750" algn="just">
              <a:buFont typeface="Wingdings" charset="0"/>
              <a:buChar char="à"/>
            </a:pPr>
            <a:endParaRPr lang="fr-FR" sz="1600" dirty="0">
              <a:solidFill>
                <a:srgbClr val="984807"/>
              </a:solidFill>
            </a:endParaRPr>
          </a:p>
          <a:p>
            <a:pPr algn="l"/>
            <a:r>
              <a:rPr lang="fr-FR" sz="1600" b="1" dirty="0" err="1" smtClean="0">
                <a:solidFill>
                  <a:srgbClr val="984807"/>
                </a:solidFill>
              </a:rPr>
              <a:t>Wie</a:t>
            </a:r>
            <a:r>
              <a:rPr lang="fr-FR" sz="1600" b="1" dirty="0" smtClean="0">
                <a:solidFill>
                  <a:srgbClr val="984807"/>
                </a:solidFill>
              </a:rPr>
              <a:t> </a:t>
            </a:r>
            <a:r>
              <a:rPr lang="fr-FR" sz="1600" b="1" dirty="0" err="1" smtClean="0">
                <a:solidFill>
                  <a:srgbClr val="984807"/>
                </a:solidFill>
              </a:rPr>
              <a:t>Geschlechterräume</a:t>
            </a:r>
            <a:r>
              <a:rPr lang="fr-FR" sz="1600" b="1" dirty="0" smtClean="0">
                <a:solidFill>
                  <a:srgbClr val="984807"/>
                </a:solidFill>
              </a:rPr>
              <a:t> in der </a:t>
            </a:r>
            <a:r>
              <a:rPr lang="fr-FR" sz="1600" b="1" dirty="0" err="1" smtClean="0">
                <a:solidFill>
                  <a:srgbClr val="984807"/>
                </a:solidFill>
              </a:rPr>
              <a:t>Unterscheidung</a:t>
            </a:r>
            <a:r>
              <a:rPr lang="fr-FR" sz="1600" b="1" dirty="0" smtClean="0">
                <a:solidFill>
                  <a:srgbClr val="984807"/>
                </a:solidFill>
              </a:rPr>
              <a:t> </a:t>
            </a:r>
            <a:r>
              <a:rPr lang="fr-FR" sz="1600" b="1" dirty="0" err="1" smtClean="0">
                <a:solidFill>
                  <a:srgbClr val="984807"/>
                </a:solidFill>
              </a:rPr>
              <a:t>zwischen</a:t>
            </a:r>
            <a:r>
              <a:rPr lang="fr-FR" sz="1600" b="1" dirty="0" smtClean="0">
                <a:solidFill>
                  <a:srgbClr val="984807"/>
                </a:solidFill>
              </a:rPr>
              <a:t> </a:t>
            </a:r>
            <a:r>
              <a:rPr lang="fr-FR" sz="1600" b="1" dirty="0" err="1" smtClean="0">
                <a:solidFill>
                  <a:srgbClr val="984807"/>
                </a:solidFill>
              </a:rPr>
              <a:t>Frauen</a:t>
            </a:r>
            <a:r>
              <a:rPr lang="fr-FR" sz="1600" b="1" dirty="0" smtClean="0">
                <a:solidFill>
                  <a:srgbClr val="984807"/>
                </a:solidFill>
              </a:rPr>
              <a:t> </a:t>
            </a:r>
            <a:r>
              <a:rPr lang="fr-FR" sz="1600" b="1" dirty="0" err="1" smtClean="0">
                <a:solidFill>
                  <a:srgbClr val="984807"/>
                </a:solidFill>
              </a:rPr>
              <a:t>und</a:t>
            </a:r>
            <a:r>
              <a:rPr lang="fr-FR" sz="1600" b="1" dirty="0" smtClean="0">
                <a:solidFill>
                  <a:srgbClr val="984807"/>
                </a:solidFill>
              </a:rPr>
              <a:t> </a:t>
            </a:r>
            <a:r>
              <a:rPr lang="fr-FR" sz="1600" b="1" dirty="0" err="1" smtClean="0">
                <a:solidFill>
                  <a:srgbClr val="984807"/>
                </a:solidFill>
              </a:rPr>
              <a:t>Männern</a:t>
            </a:r>
            <a:r>
              <a:rPr lang="fr-FR" sz="1600" b="1" dirty="0" smtClean="0">
                <a:solidFill>
                  <a:srgbClr val="984807"/>
                </a:solidFill>
              </a:rPr>
              <a:t> </a:t>
            </a:r>
            <a:r>
              <a:rPr lang="fr-FR" sz="1600" b="1" dirty="0" err="1" smtClean="0">
                <a:solidFill>
                  <a:srgbClr val="984807"/>
                </a:solidFill>
              </a:rPr>
              <a:t>mitwirkt</a:t>
            </a:r>
            <a:r>
              <a:rPr lang="fr-FR" sz="1600" b="1" dirty="0" smtClean="0">
                <a:solidFill>
                  <a:srgbClr val="984807"/>
                </a:solidFill>
              </a:rPr>
              <a:t>? </a:t>
            </a:r>
            <a:r>
              <a:rPr lang="fr-FR" sz="1400" dirty="0" err="1" smtClean="0">
                <a:solidFill>
                  <a:srgbClr val="984807"/>
                </a:solidFill>
              </a:rPr>
              <a:t>Förderung</a:t>
            </a:r>
            <a:r>
              <a:rPr lang="fr-FR" sz="1400" dirty="0" smtClean="0">
                <a:solidFill>
                  <a:srgbClr val="984807"/>
                </a:solidFill>
              </a:rPr>
              <a:t> der </a:t>
            </a:r>
            <a:r>
              <a:rPr lang="fr-FR" sz="1400" dirty="0" err="1" smtClean="0">
                <a:solidFill>
                  <a:srgbClr val="984807"/>
                </a:solidFill>
              </a:rPr>
              <a:t>Integration</a:t>
            </a:r>
            <a:r>
              <a:rPr lang="fr-FR" sz="1400" dirty="0" smtClean="0">
                <a:solidFill>
                  <a:srgbClr val="984807"/>
                </a:solidFill>
              </a:rPr>
              <a:t> der </a:t>
            </a:r>
            <a:r>
              <a:rPr lang="fr-FR" sz="1400" dirty="0" err="1" smtClean="0">
                <a:solidFill>
                  <a:srgbClr val="984807"/>
                </a:solidFill>
              </a:rPr>
              <a:t>Geschlechternormen</a:t>
            </a:r>
            <a:r>
              <a:rPr lang="fr-FR" sz="1400" dirty="0" smtClean="0">
                <a:solidFill>
                  <a:srgbClr val="984807"/>
                </a:solidFill>
              </a:rPr>
              <a:t>?</a:t>
            </a:r>
          </a:p>
          <a:p>
            <a:pPr algn="just"/>
            <a:endParaRPr lang="fr-FR" sz="1600" dirty="0" smtClean="0">
              <a:solidFill>
                <a:srgbClr val="984807"/>
              </a:solidFill>
            </a:endParaRPr>
          </a:p>
          <a:p>
            <a:pPr algn="just"/>
            <a:endParaRPr lang="fr-FR" sz="1600" b="1" dirty="0" smtClean="0">
              <a:solidFill>
                <a:srgbClr val="984807"/>
              </a:solidFill>
            </a:endParaRPr>
          </a:p>
          <a:p>
            <a:pPr algn="just"/>
            <a:r>
              <a:rPr lang="fr-FR" sz="1600" b="1" dirty="0" err="1" smtClean="0">
                <a:solidFill>
                  <a:srgbClr val="984807"/>
                </a:solidFill>
              </a:rPr>
              <a:t>Das</a:t>
            </a:r>
            <a:r>
              <a:rPr lang="fr-FR" sz="1600" b="1" dirty="0" smtClean="0">
                <a:solidFill>
                  <a:srgbClr val="984807"/>
                </a:solidFill>
              </a:rPr>
              <a:t> </a:t>
            </a:r>
            <a:r>
              <a:rPr lang="fr-FR" sz="1600" b="1" dirty="0" err="1" smtClean="0">
                <a:solidFill>
                  <a:srgbClr val="984807"/>
                </a:solidFill>
              </a:rPr>
              <a:t>Scheitern</a:t>
            </a:r>
            <a:r>
              <a:rPr lang="fr-FR" sz="1600" b="1" dirty="0" smtClean="0">
                <a:solidFill>
                  <a:srgbClr val="984807"/>
                </a:solidFill>
              </a:rPr>
              <a:t> der </a:t>
            </a:r>
            <a:r>
              <a:rPr lang="fr-FR" sz="1600" b="1" dirty="0" err="1" smtClean="0">
                <a:solidFill>
                  <a:srgbClr val="984807"/>
                </a:solidFill>
              </a:rPr>
              <a:t>Planung</a:t>
            </a:r>
            <a:r>
              <a:rPr lang="fr-FR" sz="1600" b="1" dirty="0" smtClean="0">
                <a:solidFill>
                  <a:srgbClr val="984807"/>
                </a:solidFill>
              </a:rPr>
              <a:t> in der </a:t>
            </a:r>
            <a:r>
              <a:rPr lang="fr-FR" sz="1600" b="1" dirty="0" err="1" smtClean="0">
                <a:solidFill>
                  <a:srgbClr val="984807"/>
                </a:solidFill>
              </a:rPr>
              <a:t>Politik</a:t>
            </a:r>
            <a:r>
              <a:rPr lang="fr-FR" sz="1600" b="1" dirty="0" smtClean="0">
                <a:solidFill>
                  <a:srgbClr val="984807"/>
                </a:solidFill>
              </a:rPr>
              <a:t>?</a:t>
            </a:r>
            <a:endParaRPr lang="fr-FR" sz="1600" b="1" dirty="0">
              <a:solidFill>
                <a:srgbClr val="984807"/>
              </a:solidFill>
            </a:endParaRPr>
          </a:p>
          <a:p>
            <a:pPr algn="just"/>
            <a:r>
              <a:rPr lang="fr-FR" sz="1600" dirty="0" smtClean="0">
                <a:solidFill>
                  <a:srgbClr val="984807"/>
                </a:solidFill>
              </a:rPr>
              <a:t>“</a:t>
            </a:r>
            <a:r>
              <a:rPr lang="fr-FR" sz="1400" i="1" dirty="0" err="1" smtClean="0">
                <a:solidFill>
                  <a:srgbClr val="984807"/>
                </a:solidFill>
              </a:rPr>
              <a:t>Wenn</a:t>
            </a:r>
            <a:r>
              <a:rPr lang="fr-FR" sz="1400" i="1" dirty="0" smtClean="0">
                <a:solidFill>
                  <a:srgbClr val="984807"/>
                </a:solidFill>
              </a:rPr>
              <a:t> es in den </a:t>
            </a:r>
            <a:r>
              <a:rPr lang="fr-FR" sz="1400" i="1" dirty="0" err="1" smtClean="0">
                <a:solidFill>
                  <a:srgbClr val="984807"/>
                </a:solidFill>
              </a:rPr>
              <a:t>Ländern</a:t>
            </a:r>
            <a:r>
              <a:rPr lang="fr-FR" sz="1400" i="1" dirty="0" smtClean="0">
                <a:solidFill>
                  <a:srgbClr val="984807"/>
                </a:solidFill>
              </a:rPr>
              <a:t> der </a:t>
            </a:r>
            <a:r>
              <a:rPr lang="fr-FR" sz="1400" i="1" dirty="0" err="1" smtClean="0">
                <a:solidFill>
                  <a:srgbClr val="984807"/>
                </a:solidFill>
              </a:rPr>
              <a:t>Europäischen</a:t>
            </a:r>
            <a:r>
              <a:rPr lang="fr-FR" sz="1400" i="1" dirty="0" smtClean="0">
                <a:solidFill>
                  <a:srgbClr val="984807"/>
                </a:solidFill>
              </a:rPr>
              <a:t> Union </a:t>
            </a:r>
            <a:r>
              <a:rPr lang="fr-FR" sz="1400" i="1" dirty="0" err="1" smtClean="0">
                <a:solidFill>
                  <a:srgbClr val="984807"/>
                </a:solidFill>
              </a:rPr>
              <a:t>eine</a:t>
            </a:r>
            <a:r>
              <a:rPr lang="fr-FR" sz="1400" i="1" dirty="0" smtClean="0">
                <a:solidFill>
                  <a:srgbClr val="984807"/>
                </a:solidFill>
              </a:rPr>
              <a:t> </a:t>
            </a:r>
            <a:r>
              <a:rPr lang="fr-FR" sz="1400" i="1" dirty="0" err="1" smtClean="0">
                <a:solidFill>
                  <a:srgbClr val="984807"/>
                </a:solidFill>
              </a:rPr>
              <a:t>Fülle</a:t>
            </a:r>
            <a:r>
              <a:rPr lang="fr-FR" sz="1400" i="1" dirty="0" smtClean="0">
                <a:solidFill>
                  <a:srgbClr val="984807"/>
                </a:solidFill>
              </a:rPr>
              <a:t> </a:t>
            </a:r>
            <a:r>
              <a:rPr lang="fr-FR" sz="1400" i="1" dirty="0" err="1" smtClean="0">
                <a:solidFill>
                  <a:srgbClr val="984807"/>
                </a:solidFill>
              </a:rPr>
              <a:t>von</a:t>
            </a:r>
            <a:r>
              <a:rPr lang="fr-FR" sz="1400" i="1" dirty="0" smtClean="0">
                <a:solidFill>
                  <a:srgbClr val="984807"/>
                </a:solidFill>
              </a:rPr>
              <a:t> </a:t>
            </a:r>
            <a:r>
              <a:rPr lang="fr-FR" sz="1400" i="1" dirty="0" err="1" smtClean="0">
                <a:solidFill>
                  <a:srgbClr val="984807"/>
                </a:solidFill>
              </a:rPr>
              <a:t>lokalen</a:t>
            </a:r>
            <a:r>
              <a:rPr lang="fr-FR" sz="1400" i="1" dirty="0" smtClean="0">
                <a:solidFill>
                  <a:srgbClr val="984807"/>
                </a:solidFill>
              </a:rPr>
              <a:t> </a:t>
            </a:r>
            <a:r>
              <a:rPr lang="fr-FR" sz="1400" i="1" dirty="0" err="1" smtClean="0">
                <a:solidFill>
                  <a:srgbClr val="984807"/>
                </a:solidFill>
              </a:rPr>
              <a:t>Maßnahmen</a:t>
            </a:r>
            <a:r>
              <a:rPr lang="fr-FR" sz="1400" i="1" dirty="0" smtClean="0">
                <a:solidFill>
                  <a:srgbClr val="984807"/>
                </a:solidFill>
              </a:rPr>
              <a:t> </a:t>
            </a:r>
            <a:r>
              <a:rPr lang="fr-FR" sz="1400" i="1" dirty="0" err="1" smtClean="0">
                <a:solidFill>
                  <a:srgbClr val="984807"/>
                </a:solidFill>
              </a:rPr>
              <a:t>speziell</a:t>
            </a:r>
            <a:r>
              <a:rPr lang="fr-FR" sz="1400" i="1" dirty="0" smtClean="0">
                <a:solidFill>
                  <a:srgbClr val="984807"/>
                </a:solidFill>
              </a:rPr>
              <a:t> </a:t>
            </a:r>
            <a:r>
              <a:rPr lang="fr-FR" sz="1400" i="1" dirty="0" err="1" smtClean="0">
                <a:solidFill>
                  <a:srgbClr val="984807"/>
                </a:solidFill>
              </a:rPr>
              <a:t>auf</a:t>
            </a:r>
            <a:r>
              <a:rPr lang="fr-FR" sz="1400" i="1" dirty="0" smtClean="0">
                <a:solidFill>
                  <a:srgbClr val="984807"/>
                </a:solidFill>
              </a:rPr>
              <a:t> die </a:t>
            </a:r>
            <a:r>
              <a:rPr lang="fr-FR" sz="1400" i="1" dirty="0" err="1" smtClean="0">
                <a:solidFill>
                  <a:srgbClr val="984807"/>
                </a:solidFill>
              </a:rPr>
              <a:t>weibliche</a:t>
            </a:r>
            <a:r>
              <a:rPr lang="fr-FR" sz="1400" i="1" dirty="0" smtClean="0">
                <a:solidFill>
                  <a:srgbClr val="984807"/>
                </a:solidFill>
              </a:rPr>
              <a:t> </a:t>
            </a:r>
            <a:r>
              <a:rPr lang="fr-FR" sz="1400" i="1" dirty="0" err="1" smtClean="0">
                <a:solidFill>
                  <a:srgbClr val="984807"/>
                </a:solidFill>
              </a:rPr>
              <a:t>Bevölkerung</a:t>
            </a:r>
            <a:r>
              <a:rPr lang="fr-FR" sz="1400" i="1" dirty="0" smtClean="0">
                <a:solidFill>
                  <a:srgbClr val="984807"/>
                </a:solidFill>
              </a:rPr>
              <a:t> </a:t>
            </a:r>
            <a:r>
              <a:rPr lang="fr-FR" sz="1400" i="1" dirty="0" err="1" smtClean="0">
                <a:solidFill>
                  <a:srgbClr val="984807"/>
                </a:solidFill>
              </a:rPr>
              <a:t>gerichtet</a:t>
            </a:r>
            <a:r>
              <a:rPr lang="fr-FR" sz="1400" i="1" dirty="0" smtClean="0">
                <a:solidFill>
                  <a:srgbClr val="984807"/>
                </a:solidFill>
              </a:rPr>
              <a:t> </a:t>
            </a:r>
            <a:r>
              <a:rPr lang="fr-FR" sz="1400" i="1" dirty="0" err="1" smtClean="0">
                <a:solidFill>
                  <a:srgbClr val="984807"/>
                </a:solidFill>
              </a:rPr>
              <a:t>vorhanden</a:t>
            </a:r>
            <a:r>
              <a:rPr lang="fr-FR" sz="1400" i="1" dirty="0" smtClean="0">
                <a:solidFill>
                  <a:srgbClr val="984807"/>
                </a:solidFill>
              </a:rPr>
              <a:t> </a:t>
            </a:r>
            <a:r>
              <a:rPr lang="fr-FR" sz="1400" i="1" dirty="0" err="1" smtClean="0">
                <a:solidFill>
                  <a:srgbClr val="984807"/>
                </a:solidFill>
              </a:rPr>
              <a:t>ist</a:t>
            </a:r>
            <a:r>
              <a:rPr lang="fr-FR" sz="1400" i="1" dirty="0" smtClean="0">
                <a:solidFill>
                  <a:srgbClr val="984807"/>
                </a:solidFill>
              </a:rPr>
              <a:t>, </a:t>
            </a:r>
            <a:r>
              <a:rPr lang="fr-FR" sz="1400" i="1" dirty="0" err="1" smtClean="0">
                <a:solidFill>
                  <a:srgbClr val="984807"/>
                </a:solidFill>
              </a:rPr>
              <a:t>gibt</a:t>
            </a:r>
            <a:r>
              <a:rPr lang="fr-FR" sz="1400" i="1" dirty="0" smtClean="0">
                <a:solidFill>
                  <a:srgbClr val="984807"/>
                </a:solidFill>
              </a:rPr>
              <a:t> es </a:t>
            </a:r>
            <a:r>
              <a:rPr lang="fr-FR" sz="1400" i="1" dirty="0" err="1" smtClean="0">
                <a:solidFill>
                  <a:srgbClr val="984807"/>
                </a:solidFill>
              </a:rPr>
              <a:t>nur</a:t>
            </a:r>
            <a:r>
              <a:rPr lang="fr-FR" sz="1400" i="1" dirty="0" smtClean="0">
                <a:solidFill>
                  <a:srgbClr val="984807"/>
                </a:solidFill>
              </a:rPr>
              <a:t> </a:t>
            </a:r>
            <a:r>
              <a:rPr lang="fr-FR" sz="1400" i="1" dirty="0" err="1" smtClean="0">
                <a:solidFill>
                  <a:srgbClr val="984807"/>
                </a:solidFill>
              </a:rPr>
              <a:t>wenige</a:t>
            </a:r>
            <a:r>
              <a:rPr lang="fr-FR" sz="1400" i="1" dirty="0" smtClean="0">
                <a:solidFill>
                  <a:srgbClr val="984807"/>
                </a:solidFill>
              </a:rPr>
              <a:t> </a:t>
            </a:r>
            <a:r>
              <a:rPr lang="fr-FR" sz="1400" i="1" dirty="0" err="1" smtClean="0">
                <a:solidFill>
                  <a:srgbClr val="984807"/>
                </a:solidFill>
              </a:rPr>
              <a:t>Städte</a:t>
            </a:r>
            <a:r>
              <a:rPr lang="fr-FR" sz="1400" i="1" dirty="0" smtClean="0">
                <a:solidFill>
                  <a:srgbClr val="984807"/>
                </a:solidFill>
              </a:rPr>
              <a:t>, die </a:t>
            </a:r>
            <a:r>
              <a:rPr lang="fr-FR" sz="1400" i="1" dirty="0" err="1" smtClean="0">
                <a:solidFill>
                  <a:srgbClr val="984807"/>
                </a:solidFill>
              </a:rPr>
              <a:t>Berücksichtigung</a:t>
            </a:r>
            <a:r>
              <a:rPr lang="fr-FR" sz="1400" i="1" dirty="0" smtClean="0">
                <a:solidFill>
                  <a:srgbClr val="984807"/>
                </a:solidFill>
              </a:rPr>
              <a:t> der </a:t>
            </a:r>
            <a:r>
              <a:rPr lang="fr-FR" sz="1400" i="1" dirty="0" err="1" smtClean="0">
                <a:solidFill>
                  <a:srgbClr val="984807"/>
                </a:solidFill>
              </a:rPr>
              <a:t>Geschlechterdimension</a:t>
            </a:r>
            <a:r>
              <a:rPr lang="fr-FR" sz="1400" i="1" dirty="0" smtClean="0">
                <a:solidFill>
                  <a:srgbClr val="984807"/>
                </a:solidFill>
              </a:rPr>
              <a:t> in </a:t>
            </a:r>
            <a:r>
              <a:rPr lang="fr-FR" sz="1400" i="1" dirty="0" err="1" smtClean="0">
                <a:solidFill>
                  <a:srgbClr val="984807"/>
                </a:solidFill>
              </a:rPr>
              <a:t>einer</a:t>
            </a:r>
            <a:r>
              <a:rPr lang="fr-FR" sz="1400" i="1" dirty="0" smtClean="0">
                <a:solidFill>
                  <a:srgbClr val="984807"/>
                </a:solidFill>
              </a:rPr>
              <a:t> </a:t>
            </a:r>
            <a:r>
              <a:rPr lang="fr-FR" sz="1400" i="1" dirty="0" err="1" smtClean="0">
                <a:solidFill>
                  <a:srgbClr val="984807"/>
                </a:solidFill>
              </a:rPr>
              <a:t>globalen</a:t>
            </a:r>
            <a:r>
              <a:rPr lang="fr-FR" sz="1400" i="1" dirty="0" smtClean="0">
                <a:solidFill>
                  <a:srgbClr val="984807"/>
                </a:solidFill>
              </a:rPr>
              <a:t> </a:t>
            </a:r>
            <a:r>
              <a:rPr lang="fr-FR" sz="1400" i="1" dirty="0" err="1" smtClean="0">
                <a:solidFill>
                  <a:srgbClr val="984807"/>
                </a:solidFill>
              </a:rPr>
              <a:t>Perspektive</a:t>
            </a:r>
            <a:r>
              <a:rPr lang="fr-FR" sz="1400" i="1" dirty="0" smtClean="0">
                <a:solidFill>
                  <a:srgbClr val="984807"/>
                </a:solidFill>
              </a:rPr>
              <a:t> der </a:t>
            </a:r>
            <a:r>
              <a:rPr lang="fr-FR" sz="1400" i="1" dirty="0" err="1" smtClean="0">
                <a:solidFill>
                  <a:srgbClr val="984807"/>
                </a:solidFill>
              </a:rPr>
              <a:t>Beseitigung</a:t>
            </a:r>
            <a:r>
              <a:rPr lang="fr-FR" sz="1400" i="1" dirty="0" smtClean="0">
                <a:solidFill>
                  <a:srgbClr val="984807"/>
                </a:solidFill>
              </a:rPr>
              <a:t> </a:t>
            </a:r>
            <a:r>
              <a:rPr lang="fr-FR" sz="1400" i="1" dirty="0" err="1" smtClean="0">
                <a:solidFill>
                  <a:srgbClr val="984807"/>
                </a:solidFill>
              </a:rPr>
              <a:t>von</a:t>
            </a:r>
            <a:r>
              <a:rPr lang="fr-FR" sz="1400" i="1" dirty="0" smtClean="0">
                <a:solidFill>
                  <a:srgbClr val="984807"/>
                </a:solidFill>
              </a:rPr>
              <a:t> </a:t>
            </a:r>
            <a:r>
              <a:rPr lang="fr-FR" sz="1400" i="1" dirty="0" err="1" smtClean="0">
                <a:solidFill>
                  <a:srgbClr val="984807"/>
                </a:solidFill>
              </a:rPr>
              <a:t>Diskriminierung</a:t>
            </a:r>
            <a:r>
              <a:rPr lang="fr-FR" sz="1400" i="1" dirty="0" smtClean="0">
                <a:solidFill>
                  <a:srgbClr val="984807"/>
                </a:solidFill>
              </a:rPr>
              <a:t> </a:t>
            </a:r>
            <a:r>
              <a:rPr lang="fr-FR" sz="1400" i="1" dirty="0" err="1" smtClean="0">
                <a:solidFill>
                  <a:srgbClr val="984807"/>
                </a:solidFill>
              </a:rPr>
              <a:t>aufgrund</a:t>
            </a:r>
            <a:r>
              <a:rPr lang="fr-FR" sz="1400" i="1" dirty="0" smtClean="0">
                <a:solidFill>
                  <a:srgbClr val="984807"/>
                </a:solidFill>
              </a:rPr>
              <a:t> des </a:t>
            </a:r>
            <a:r>
              <a:rPr lang="fr-FR" sz="1400" i="1" dirty="0" err="1" smtClean="0">
                <a:solidFill>
                  <a:srgbClr val="984807"/>
                </a:solidFill>
              </a:rPr>
              <a:t>Geschlechts</a:t>
            </a:r>
            <a:r>
              <a:rPr lang="fr-FR" sz="1400" i="1" dirty="0" smtClean="0">
                <a:solidFill>
                  <a:srgbClr val="984807"/>
                </a:solidFill>
              </a:rPr>
              <a:t> </a:t>
            </a:r>
            <a:r>
              <a:rPr lang="fr-FR" sz="1400" i="1" dirty="0" err="1" smtClean="0">
                <a:solidFill>
                  <a:srgbClr val="984807"/>
                </a:solidFill>
              </a:rPr>
              <a:t>zu</a:t>
            </a:r>
            <a:r>
              <a:rPr lang="fr-FR" sz="1400" i="1" dirty="0" smtClean="0">
                <a:solidFill>
                  <a:srgbClr val="984807"/>
                </a:solidFill>
              </a:rPr>
              <a:t> </a:t>
            </a:r>
            <a:r>
              <a:rPr lang="fr-FR" sz="1400" i="1" dirty="0" err="1" smtClean="0">
                <a:solidFill>
                  <a:srgbClr val="984807"/>
                </a:solidFill>
              </a:rPr>
              <a:t>nehmen</a:t>
            </a:r>
            <a:r>
              <a:rPr lang="fr-FR" sz="1600" dirty="0" smtClean="0">
                <a:solidFill>
                  <a:srgbClr val="984807"/>
                </a:solidFill>
              </a:rPr>
              <a:t>.”</a:t>
            </a:r>
          </a:p>
          <a:p>
            <a:pPr algn="just"/>
            <a:r>
              <a:rPr lang="fr-FR" sz="1000" dirty="0" err="1" smtClean="0">
                <a:solidFill>
                  <a:srgbClr val="984807"/>
                </a:solidFill>
              </a:rPr>
              <a:t>Leitfaden</a:t>
            </a:r>
            <a:r>
              <a:rPr lang="fr-FR" sz="1000" dirty="0" smtClean="0">
                <a:solidFill>
                  <a:srgbClr val="984807"/>
                </a:solidFill>
              </a:rPr>
              <a:t> </a:t>
            </a:r>
            <a:r>
              <a:rPr lang="fr-FR" sz="1000" dirty="0" err="1" smtClean="0">
                <a:solidFill>
                  <a:srgbClr val="984807"/>
                </a:solidFill>
              </a:rPr>
              <a:t>für</a:t>
            </a:r>
            <a:r>
              <a:rPr lang="fr-FR" sz="1000" dirty="0" smtClean="0">
                <a:solidFill>
                  <a:srgbClr val="984807"/>
                </a:solidFill>
              </a:rPr>
              <a:t> die </a:t>
            </a:r>
            <a:r>
              <a:rPr lang="fr-FR" sz="1000" dirty="0" err="1" smtClean="0">
                <a:solidFill>
                  <a:srgbClr val="984807"/>
                </a:solidFill>
              </a:rPr>
              <a:t>Integration</a:t>
            </a:r>
            <a:r>
              <a:rPr lang="fr-FR" sz="1000" dirty="0" smtClean="0">
                <a:solidFill>
                  <a:srgbClr val="984807"/>
                </a:solidFill>
              </a:rPr>
              <a:t> der </a:t>
            </a:r>
            <a:r>
              <a:rPr lang="fr-FR" sz="1000" dirty="0" err="1" smtClean="0">
                <a:solidFill>
                  <a:srgbClr val="984807"/>
                </a:solidFill>
              </a:rPr>
              <a:t>Geschlechtergleichstellung</a:t>
            </a:r>
            <a:r>
              <a:rPr lang="fr-FR" sz="1000" dirty="0" smtClean="0">
                <a:solidFill>
                  <a:srgbClr val="984807"/>
                </a:solidFill>
              </a:rPr>
              <a:t> in </a:t>
            </a:r>
            <a:r>
              <a:rPr lang="fr-FR" sz="1000" dirty="0" err="1" smtClean="0">
                <a:solidFill>
                  <a:srgbClr val="984807"/>
                </a:solidFill>
              </a:rPr>
              <a:t>lokalen</a:t>
            </a:r>
            <a:r>
              <a:rPr lang="fr-FR" sz="1000" dirty="0" smtClean="0">
                <a:solidFill>
                  <a:srgbClr val="984807"/>
                </a:solidFill>
              </a:rPr>
              <a:t> </a:t>
            </a:r>
            <a:r>
              <a:rPr lang="fr-FR" sz="1000" dirty="0" err="1" smtClean="0">
                <a:solidFill>
                  <a:srgbClr val="984807"/>
                </a:solidFill>
              </a:rPr>
              <a:t>Richtlinien</a:t>
            </a:r>
            <a:r>
              <a:rPr lang="fr-FR" sz="1000" dirty="0" smtClean="0">
                <a:solidFill>
                  <a:srgbClr val="984807"/>
                </a:solidFill>
              </a:rPr>
              <a:t>, 2004</a:t>
            </a:r>
            <a:endParaRPr lang="fr-FR" sz="1600" dirty="0" smtClean="0">
              <a:solidFill>
                <a:srgbClr val="984807"/>
              </a:solidFill>
            </a:endParaRPr>
          </a:p>
        </p:txBody>
      </p:sp>
      <p:cxnSp>
        <p:nvCxnSpPr>
          <p:cNvPr id="3" name="Connecteur droit 2"/>
          <p:cNvCxnSpPr/>
          <p:nvPr/>
        </p:nvCxnSpPr>
        <p:spPr>
          <a:xfrm>
            <a:off x="787400" y="3937000"/>
            <a:ext cx="29083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5384800" y="4089400"/>
            <a:ext cx="2908300" cy="0"/>
          </a:xfrm>
          <a:prstGeom prst="line">
            <a:avLst/>
          </a:prstGeom>
          <a:ln>
            <a:solidFill>
              <a:srgbClr val="984807"/>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99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Titre 1"/>
          <p:cNvSpPr txBox="1">
            <a:spLocks/>
          </p:cNvSpPr>
          <p:nvPr/>
        </p:nvSpPr>
        <p:spPr>
          <a:xfrm>
            <a:off x="317500" y="-88900"/>
            <a:ext cx="8712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solidFill>
                  <a:schemeClr val="bg1"/>
                </a:solidFill>
              </a:rPr>
              <a:t> </a:t>
            </a:r>
          </a:p>
          <a:p>
            <a:pPr algn="r"/>
            <a:r>
              <a:rPr lang="fr-FR" sz="1800" b="1" dirty="0" smtClean="0">
                <a:solidFill>
                  <a:schemeClr val="bg1"/>
                </a:solidFill>
              </a:rPr>
              <a:t>2. Les inégalités culturelles urbaines </a:t>
            </a:r>
            <a:r>
              <a:rPr lang="fr-FR" sz="1800" b="1" dirty="0" err="1" smtClean="0">
                <a:solidFill>
                  <a:schemeClr val="bg1"/>
                </a:solidFill>
              </a:rPr>
              <a:t>genrées</a:t>
            </a:r>
            <a:r>
              <a:rPr lang="fr-FR" sz="1800" b="1" dirty="0" smtClean="0">
                <a:solidFill>
                  <a:schemeClr val="bg1"/>
                </a:solidFill>
              </a:rPr>
              <a:t> au prisme des loisirs juvéniles populaires		</a:t>
            </a:r>
            <a:r>
              <a:rPr lang="fr-FR" sz="1600" dirty="0" err="1">
                <a:solidFill>
                  <a:schemeClr val="accent6">
                    <a:lumMod val="20000"/>
                    <a:lumOff val="80000"/>
                  </a:schemeClr>
                </a:solidFill>
              </a:rPr>
              <a:t>Städtischen</a:t>
            </a:r>
            <a:r>
              <a:rPr lang="fr-FR" sz="1600" dirty="0">
                <a:solidFill>
                  <a:schemeClr val="accent6">
                    <a:lumMod val="20000"/>
                    <a:lumOff val="80000"/>
                  </a:schemeClr>
                </a:solidFill>
              </a:rPr>
              <a:t> </a:t>
            </a:r>
            <a:r>
              <a:rPr lang="fr-FR" sz="1600" dirty="0" err="1">
                <a:solidFill>
                  <a:schemeClr val="accent6">
                    <a:lumMod val="20000"/>
                    <a:lumOff val="80000"/>
                  </a:schemeClr>
                </a:solidFill>
              </a:rPr>
              <a:t>kulturellen</a:t>
            </a:r>
            <a:r>
              <a:rPr lang="fr-FR" sz="1600" dirty="0">
                <a:solidFill>
                  <a:schemeClr val="accent6">
                    <a:lumMod val="20000"/>
                    <a:lumOff val="80000"/>
                  </a:schemeClr>
                </a:solidFill>
              </a:rPr>
              <a:t> </a:t>
            </a:r>
            <a:r>
              <a:rPr lang="fr-FR" sz="1600" dirty="0" err="1">
                <a:solidFill>
                  <a:schemeClr val="accent6">
                    <a:lumMod val="20000"/>
                    <a:lumOff val="80000"/>
                  </a:schemeClr>
                </a:solidFill>
              </a:rPr>
              <a:t>Ungleichheiten</a:t>
            </a:r>
            <a:r>
              <a:rPr lang="fr-FR" sz="1600" dirty="0">
                <a:solidFill>
                  <a:schemeClr val="accent6">
                    <a:lumMod val="20000"/>
                    <a:lumOff val="80000"/>
                  </a:schemeClr>
                </a:solidFill>
              </a:rPr>
              <a:t> </a:t>
            </a:r>
            <a:r>
              <a:rPr lang="fr-FR" sz="1600" dirty="0" err="1">
                <a:solidFill>
                  <a:schemeClr val="accent6">
                    <a:lumMod val="20000"/>
                    <a:lumOff val="80000"/>
                  </a:schemeClr>
                </a:solidFill>
              </a:rPr>
              <a:t>im</a:t>
            </a:r>
            <a:r>
              <a:rPr lang="fr-FR" sz="1600" dirty="0">
                <a:solidFill>
                  <a:schemeClr val="accent6">
                    <a:lumMod val="20000"/>
                    <a:lumOff val="80000"/>
                  </a:schemeClr>
                </a:solidFill>
              </a:rPr>
              <a:t> </a:t>
            </a:r>
            <a:r>
              <a:rPr lang="fr-FR" sz="1600" dirty="0" err="1">
                <a:solidFill>
                  <a:schemeClr val="accent6">
                    <a:lumMod val="20000"/>
                    <a:lumOff val="80000"/>
                  </a:schemeClr>
                </a:solidFill>
              </a:rPr>
              <a:t>Geschlechter</a:t>
            </a:r>
            <a:r>
              <a:rPr lang="fr-FR" sz="1600" dirty="0">
                <a:solidFill>
                  <a:schemeClr val="accent6">
                    <a:lumMod val="20000"/>
                    <a:lumOff val="80000"/>
                  </a:schemeClr>
                </a:solidFill>
              </a:rPr>
              <a:t> </a:t>
            </a:r>
            <a:r>
              <a:rPr lang="fr-FR" sz="1600" dirty="0" err="1">
                <a:solidFill>
                  <a:schemeClr val="accent6">
                    <a:lumMod val="20000"/>
                    <a:lumOff val="80000"/>
                  </a:schemeClr>
                </a:solidFill>
              </a:rPr>
              <a:t>beliebten</a:t>
            </a:r>
            <a:r>
              <a:rPr lang="fr-FR" sz="1600" dirty="0">
                <a:solidFill>
                  <a:schemeClr val="accent6">
                    <a:lumMod val="20000"/>
                    <a:lumOff val="80000"/>
                  </a:schemeClr>
                </a:solidFill>
              </a:rPr>
              <a:t> </a:t>
            </a:r>
            <a:r>
              <a:rPr lang="fr-FR" sz="1600" dirty="0" err="1">
                <a:solidFill>
                  <a:schemeClr val="accent6">
                    <a:lumMod val="20000"/>
                    <a:lumOff val="80000"/>
                  </a:schemeClr>
                </a:solidFill>
              </a:rPr>
              <a:t>JugendfreizeitPrisma</a:t>
            </a:r>
            <a:endParaRPr lang="fr-FR" sz="1600" dirty="0" smtClean="0">
              <a:solidFill>
                <a:schemeClr val="accent6">
                  <a:lumMod val="20000"/>
                  <a:lumOff val="80000"/>
                </a:schemeClr>
              </a:solidFill>
            </a:endParaRPr>
          </a:p>
          <a:p>
            <a:pPr algn="r"/>
            <a:r>
              <a:rPr lang="fr-FR" sz="1800" b="1" dirty="0" smtClean="0">
                <a:solidFill>
                  <a:schemeClr val="bg1"/>
                </a:solidFill>
              </a:rPr>
              <a:t>	</a:t>
            </a:r>
            <a:endParaRPr lang="fr-FR" sz="1800" dirty="0">
              <a:solidFill>
                <a:schemeClr val="accent6">
                  <a:lumMod val="20000"/>
                  <a:lumOff val="80000"/>
                </a:schemeClr>
              </a:solidFill>
            </a:endParaRPr>
          </a:p>
        </p:txBody>
      </p:sp>
      <p:sp>
        <p:nvSpPr>
          <p:cNvPr id="9" name="ZoneTexte 8"/>
          <p:cNvSpPr txBox="1"/>
          <p:nvPr/>
        </p:nvSpPr>
        <p:spPr>
          <a:xfrm>
            <a:off x="317500" y="1260569"/>
            <a:ext cx="3898900" cy="1600438"/>
          </a:xfrm>
          <a:prstGeom prst="rect">
            <a:avLst/>
          </a:prstGeom>
          <a:noFill/>
          <a:ln>
            <a:solidFill>
              <a:schemeClr val="tx1"/>
            </a:solidFill>
          </a:ln>
        </p:spPr>
        <p:txBody>
          <a:bodyPr wrap="square" rtlCol="0">
            <a:spAutoFit/>
          </a:bodyPr>
          <a:lstStyle/>
          <a:p>
            <a:r>
              <a:rPr lang="fr-FR" sz="1400" b="1" dirty="0" smtClean="0"/>
              <a:t>Terrain d’enquête</a:t>
            </a:r>
          </a:p>
          <a:p>
            <a:endParaRPr lang="fr-FR" sz="1400" b="1" dirty="0" smtClean="0"/>
          </a:p>
          <a:p>
            <a:pPr marL="285750" indent="-285750">
              <a:buFont typeface="Arial"/>
              <a:buChar char="•"/>
            </a:pPr>
            <a:r>
              <a:rPr lang="fr-FR" sz="1400" dirty="0" smtClean="0"/>
              <a:t>2 écoles et 4 classes de Lyon 8</a:t>
            </a:r>
            <a:r>
              <a:rPr lang="fr-FR" sz="1400" baseline="30000" dirty="0" smtClean="0"/>
              <a:t>e</a:t>
            </a:r>
            <a:r>
              <a:rPr lang="fr-FR" sz="1400" dirty="0" smtClean="0"/>
              <a:t> </a:t>
            </a:r>
            <a:endParaRPr lang="fr-FR" sz="1400" dirty="0"/>
          </a:p>
          <a:p>
            <a:pPr marL="285750" indent="-285750">
              <a:buFont typeface="Arial"/>
              <a:buChar char="•"/>
            </a:pPr>
            <a:r>
              <a:rPr lang="fr-FR" sz="1400" dirty="0" smtClean="0"/>
              <a:t>45 enfants de CM2 (10-12 ans) interrogés lors d’entretiens semi-directifs</a:t>
            </a:r>
            <a:endParaRPr lang="fr-FR" sz="1400" dirty="0"/>
          </a:p>
          <a:p>
            <a:pPr marL="285750" indent="-285750">
              <a:buFont typeface="Arial"/>
              <a:buChar char="•"/>
            </a:pPr>
            <a:r>
              <a:rPr lang="fr-FR" sz="1400" dirty="0" smtClean="0"/>
              <a:t>Deux années d’observation en classe et dans le quartier</a:t>
            </a:r>
            <a:endParaRPr lang="fr-FR" sz="1400" dirty="0"/>
          </a:p>
        </p:txBody>
      </p:sp>
      <p:sp>
        <p:nvSpPr>
          <p:cNvPr id="14" name="ZoneTexte 13"/>
          <p:cNvSpPr txBox="1"/>
          <p:nvPr/>
        </p:nvSpPr>
        <p:spPr>
          <a:xfrm>
            <a:off x="4897120" y="1249682"/>
            <a:ext cx="3898900" cy="1600438"/>
          </a:xfrm>
          <a:prstGeom prst="rect">
            <a:avLst/>
          </a:prstGeom>
          <a:noFill/>
          <a:ln>
            <a:solidFill>
              <a:schemeClr val="accent6">
                <a:lumMod val="50000"/>
              </a:schemeClr>
            </a:solidFill>
          </a:ln>
        </p:spPr>
        <p:txBody>
          <a:bodyPr wrap="square" rtlCol="0">
            <a:spAutoFit/>
          </a:bodyPr>
          <a:lstStyle/>
          <a:p>
            <a:r>
              <a:rPr lang="fr-FR" sz="1400" b="1" dirty="0" err="1" smtClean="0">
                <a:solidFill>
                  <a:srgbClr val="984807"/>
                </a:solidFill>
              </a:rPr>
              <a:t>Forschungsterrain</a:t>
            </a:r>
            <a:endParaRPr lang="fr-FR" sz="1400" b="1" dirty="0" smtClean="0">
              <a:solidFill>
                <a:srgbClr val="984807"/>
              </a:solidFill>
            </a:endParaRPr>
          </a:p>
          <a:p>
            <a:endParaRPr lang="fr-FR" sz="1400" b="1" dirty="0" smtClean="0">
              <a:solidFill>
                <a:srgbClr val="984807"/>
              </a:solidFill>
            </a:endParaRPr>
          </a:p>
          <a:p>
            <a:pPr marL="285750" indent="-285750">
              <a:buFont typeface="Arial"/>
              <a:buChar char="•"/>
            </a:pPr>
            <a:r>
              <a:rPr lang="fr-FR" sz="1400" dirty="0">
                <a:solidFill>
                  <a:srgbClr val="984807"/>
                </a:solidFill>
              </a:rPr>
              <a:t>2 </a:t>
            </a:r>
            <a:r>
              <a:rPr lang="fr-FR" sz="1400" dirty="0" err="1">
                <a:solidFill>
                  <a:srgbClr val="984807"/>
                </a:solidFill>
              </a:rPr>
              <a:t>Schulen</a:t>
            </a:r>
            <a:r>
              <a:rPr lang="fr-FR" sz="1400" dirty="0">
                <a:solidFill>
                  <a:srgbClr val="984807"/>
                </a:solidFill>
              </a:rPr>
              <a:t> </a:t>
            </a:r>
            <a:r>
              <a:rPr lang="fr-FR" sz="1400" dirty="0" err="1">
                <a:solidFill>
                  <a:srgbClr val="984807"/>
                </a:solidFill>
              </a:rPr>
              <a:t>und</a:t>
            </a:r>
            <a:r>
              <a:rPr lang="fr-FR" sz="1400" dirty="0">
                <a:solidFill>
                  <a:srgbClr val="984807"/>
                </a:solidFill>
              </a:rPr>
              <a:t> 4 </a:t>
            </a:r>
            <a:r>
              <a:rPr lang="fr-FR" sz="1400" dirty="0" err="1" smtClean="0">
                <a:solidFill>
                  <a:srgbClr val="984807"/>
                </a:solidFill>
              </a:rPr>
              <a:t>Klassen</a:t>
            </a:r>
            <a:r>
              <a:rPr lang="fr-FR" sz="1400" dirty="0" smtClean="0">
                <a:solidFill>
                  <a:srgbClr val="984807"/>
                </a:solidFill>
              </a:rPr>
              <a:t> (Lyon 8</a:t>
            </a:r>
            <a:r>
              <a:rPr lang="fr-FR" sz="1400" baseline="30000" dirty="0" smtClean="0">
                <a:solidFill>
                  <a:srgbClr val="984807"/>
                </a:solidFill>
              </a:rPr>
              <a:t>e</a:t>
            </a:r>
            <a:r>
              <a:rPr lang="fr-FR" sz="1400" dirty="0" smtClean="0">
                <a:solidFill>
                  <a:srgbClr val="984807"/>
                </a:solidFill>
              </a:rPr>
              <a:t> )</a:t>
            </a:r>
            <a:endParaRPr lang="fr-FR" sz="1400" dirty="0">
              <a:solidFill>
                <a:srgbClr val="984807"/>
              </a:solidFill>
            </a:endParaRPr>
          </a:p>
          <a:p>
            <a:pPr marL="285750" indent="-285750">
              <a:buFont typeface="Arial"/>
              <a:buChar char="•"/>
            </a:pPr>
            <a:r>
              <a:rPr lang="fr-FR" sz="1400" dirty="0" smtClean="0">
                <a:solidFill>
                  <a:srgbClr val="984807"/>
                </a:solidFill>
              </a:rPr>
              <a:t>45 </a:t>
            </a:r>
            <a:r>
              <a:rPr lang="fr-FR" sz="1400" dirty="0" err="1" smtClean="0">
                <a:solidFill>
                  <a:srgbClr val="984807"/>
                </a:solidFill>
              </a:rPr>
              <a:t>Kinder</a:t>
            </a:r>
            <a:r>
              <a:rPr lang="fr-FR" sz="1400" dirty="0" smtClean="0">
                <a:solidFill>
                  <a:srgbClr val="984807"/>
                </a:solidFill>
              </a:rPr>
              <a:t> (10-12 </a:t>
            </a:r>
            <a:r>
              <a:rPr lang="fr-FR" sz="1400" dirty="0" err="1" smtClean="0">
                <a:solidFill>
                  <a:srgbClr val="984807"/>
                </a:solidFill>
              </a:rPr>
              <a:t>Jahre</a:t>
            </a:r>
            <a:r>
              <a:rPr lang="fr-FR" sz="1400" dirty="0" smtClean="0">
                <a:solidFill>
                  <a:srgbClr val="984807"/>
                </a:solidFill>
              </a:rPr>
              <a:t>)</a:t>
            </a:r>
          </a:p>
          <a:p>
            <a:pPr marL="285750" indent="-285750">
              <a:buFont typeface="Arial"/>
              <a:buChar char="•"/>
            </a:pPr>
            <a:r>
              <a:rPr lang="fr-FR" sz="1400" dirty="0" err="1">
                <a:solidFill>
                  <a:srgbClr val="984807"/>
                </a:solidFill>
              </a:rPr>
              <a:t>Zwei</a:t>
            </a:r>
            <a:r>
              <a:rPr lang="fr-FR" sz="1400" dirty="0">
                <a:solidFill>
                  <a:srgbClr val="984807"/>
                </a:solidFill>
              </a:rPr>
              <a:t> </a:t>
            </a:r>
            <a:r>
              <a:rPr lang="fr-FR" sz="1400" dirty="0" err="1">
                <a:solidFill>
                  <a:srgbClr val="984807"/>
                </a:solidFill>
              </a:rPr>
              <a:t>Jahre</a:t>
            </a:r>
            <a:r>
              <a:rPr lang="fr-FR" sz="1400" dirty="0">
                <a:solidFill>
                  <a:srgbClr val="984807"/>
                </a:solidFill>
              </a:rPr>
              <a:t> der </a:t>
            </a:r>
            <a:r>
              <a:rPr lang="fr-FR" sz="1400" dirty="0" err="1">
                <a:solidFill>
                  <a:srgbClr val="984807"/>
                </a:solidFill>
              </a:rPr>
              <a:t>Beobachtung</a:t>
            </a:r>
            <a:r>
              <a:rPr lang="fr-FR" sz="1400" dirty="0">
                <a:solidFill>
                  <a:srgbClr val="984807"/>
                </a:solidFill>
              </a:rPr>
              <a:t> </a:t>
            </a:r>
            <a:r>
              <a:rPr lang="fr-FR" sz="1400" dirty="0" err="1">
                <a:solidFill>
                  <a:srgbClr val="984807"/>
                </a:solidFill>
              </a:rPr>
              <a:t>im</a:t>
            </a:r>
            <a:r>
              <a:rPr lang="fr-FR" sz="1400" dirty="0">
                <a:solidFill>
                  <a:srgbClr val="984807"/>
                </a:solidFill>
              </a:rPr>
              <a:t> </a:t>
            </a:r>
            <a:r>
              <a:rPr lang="fr-FR" sz="1400" dirty="0" err="1">
                <a:solidFill>
                  <a:srgbClr val="984807"/>
                </a:solidFill>
              </a:rPr>
              <a:t>Klassenzimmer</a:t>
            </a:r>
            <a:r>
              <a:rPr lang="fr-FR" sz="1400" dirty="0">
                <a:solidFill>
                  <a:srgbClr val="984807"/>
                </a:solidFill>
              </a:rPr>
              <a:t> </a:t>
            </a:r>
            <a:r>
              <a:rPr lang="fr-FR" sz="1400" dirty="0" err="1">
                <a:solidFill>
                  <a:srgbClr val="984807"/>
                </a:solidFill>
              </a:rPr>
              <a:t>und</a:t>
            </a:r>
            <a:r>
              <a:rPr lang="fr-FR" sz="1400" dirty="0">
                <a:solidFill>
                  <a:srgbClr val="984807"/>
                </a:solidFill>
              </a:rPr>
              <a:t> in der </a:t>
            </a:r>
            <a:r>
              <a:rPr lang="fr-FR" sz="1400" dirty="0" err="1" smtClean="0">
                <a:solidFill>
                  <a:srgbClr val="984807"/>
                </a:solidFill>
              </a:rPr>
              <a:t>Nachbarschaft</a:t>
            </a:r>
            <a:endParaRPr lang="fr-FR" sz="1400" dirty="0" smtClean="0">
              <a:solidFill>
                <a:srgbClr val="984807"/>
              </a:solidFill>
            </a:endParaRPr>
          </a:p>
          <a:p>
            <a:pPr marL="285750" indent="-285750"/>
            <a:endParaRPr lang="fr-FR" sz="14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091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Titre 1"/>
          <p:cNvSpPr txBox="1">
            <a:spLocks/>
          </p:cNvSpPr>
          <p:nvPr/>
        </p:nvSpPr>
        <p:spPr>
          <a:xfrm>
            <a:off x="317500" y="-88900"/>
            <a:ext cx="8712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solidFill>
                  <a:schemeClr val="bg1"/>
                </a:solidFill>
              </a:rPr>
              <a:t> </a:t>
            </a:r>
          </a:p>
          <a:p>
            <a:pPr algn="r"/>
            <a:r>
              <a:rPr lang="fr-FR" sz="1800" b="1" dirty="0" smtClean="0">
                <a:solidFill>
                  <a:schemeClr val="bg1"/>
                </a:solidFill>
              </a:rPr>
              <a:t>2. Les inégalités culturelles urbaines </a:t>
            </a:r>
            <a:r>
              <a:rPr lang="fr-FR" sz="1800" b="1" dirty="0" err="1" smtClean="0">
                <a:solidFill>
                  <a:schemeClr val="bg1"/>
                </a:solidFill>
              </a:rPr>
              <a:t>genrées</a:t>
            </a:r>
            <a:r>
              <a:rPr lang="fr-FR" sz="1800" b="1" dirty="0" smtClean="0">
                <a:solidFill>
                  <a:schemeClr val="bg1"/>
                </a:solidFill>
              </a:rPr>
              <a:t> au prisme des loisirs juvéniles populaires		</a:t>
            </a:r>
            <a:r>
              <a:rPr lang="fr-FR" sz="1600" dirty="0" err="1">
                <a:solidFill>
                  <a:schemeClr val="accent6">
                    <a:lumMod val="20000"/>
                    <a:lumOff val="80000"/>
                  </a:schemeClr>
                </a:solidFill>
              </a:rPr>
              <a:t>Städtischen</a:t>
            </a:r>
            <a:r>
              <a:rPr lang="fr-FR" sz="1600" dirty="0">
                <a:solidFill>
                  <a:schemeClr val="accent6">
                    <a:lumMod val="20000"/>
                    <a:lumOff val="80000"/>
                  </a:schemeClr>
                </a:solidFill>
              </a:rPr>
              <a:t> </a:t>
            </a:r>
            <a:r>
              <a:rPr lang="fr-FR" sz="1600" dirty="0" err="1">
                <a:solidFill>
                  <a:schemeClr val="accent6">
                    <a:lumMod val="20000"/>
                    <a:lumOff val="80000"/>
                  </a:schemeClr>
                </a:solidFill>
              </a:rPr>
              <a:t>kulturellen</a:t>
            </a:r>
            <a:r>
              <a:rPr lang="fr-FR" sz="1600" dirty="0">
                <a:solidFill>
                  <a:schemeClr val="accent6">
                    <a:lumMod val="20000"/>
                    <a:lumOff val="80000"/>
                  </a:schemeClr>
                </a:solidFill>
              </a:rPr>
              <a:t> </a:t>
            </a:r>
            <a:r>
              <a:rPr lang="fr-FR" sz="1600" dirty="0" err="1">
                <a:solidFill>
                  <a:schemeClr val="accent6">
                    <a:lumMod val="20000"/>
                    <a:lumOff val="80000"/>
                  </a:schemeClr>
                </a:solidFill>
              </a:rPr>
              <a:t>Ungleichheiten</a:t>
            </a:r>
            <a:r>
              <a:rPr lang="fr-FR" sz="1600" dirty="0">
                <a:solidFill>
                  <a:schemeClr val="accent6">
                    <a:lumMod val="20000"/>
                    <a:lumOff val="80000"/>
                  </a:schemeClr>
                </a:solidFill>
              </a:rPr>
              <a:t> </a:t>
            </a:r>
            <a:r>
              <a:rPr lang="fr-FR" sz="1600" dirty="0" err="1">
                <a:solidFill>
                  <a:schemeClr val="accent6">
                    <a:lumMod val="20000"/>
                    <a:lumOff val="80000"/>
                  </a:schemeClr>
                </a:solidFill>
              </a:rPr>
              <a:t>im</a:t>
            </a:r>
            <a:r>
              <a:rPr lang="fr-FR" sz="1600" dirty="0">
                <a:solidFill>
                  <a:schemeClr val="accent6">
                    <a:lumMod val="20000"/>
                    <a:lumOff val="80000"/>
                  </a:schemeClr>
                </a:solidFill>
              </a:rPr>
              <a:t> </a:t>
            </a:r>
            <a:r>
              <a:rPr lang="fr-FR" sz="1600" dirty="0" err="1">
                <a:solidFill>
                  <a:schemeClr val="accent6">
                    <a:lumMod val="20000"/>
                    <a:lumOff val="80000"/>
                  </a:schemeClr>
                </a:solidFill>
              </a:rPr>
              <a:t>Geschlechter</a:t>
            </a:r>
            <a:r>
              <a:rPr lang="fr-FR" sz="1600" dirty="0">
                <a:solidFill>
                  <a:schemeClr val="accent6">
                    <a:lumMod val="20000"/>
                    <a:lumOff val="80000"/>
                  </a:schemeClr>
                </a:solidFill>
              </a:rPr>
              <a:t> </a:t>
            </a:r>
            <a:r>
              <a:rPr lang="fr-FR" sz="1600" dirty="0" err="1">
                <a:solidFill>
                  <a:schemeClr val="accent6">
                    <a:lumMod val="20000"/>
                    <a:lumOff val="80000"/>
                  </a:schemeClr>
                </a:solidFill>
              </a:rPr>
              <a:t>beliebten</a:t>
            </a:r>
            <a:r>
              <a:rPr lang="fr-FR" sz="1600" dirty="0">
                <a:solidFill>
                  <a:schemeClr val="accent6">
                    <a:lumMod val="20000"/>
                    <a:lumOff val="80000"/>
                  </a:schemeClr>
                </a:solidFill>
              </a:rPr>
              <a:t> </a:t>
            </a:r>
            <a:r>
              <a:rPr lang="fr-FR" sz="1600" dirty="0" err="1">
                <a:solidFill>
                  <a:schemeClr val="accent6">
                    <a:lumMod val="20000"/>
                    <a:lumOff val="80000"/>
                  </a:schemeClr>
                </a:solidFill>
              </a:rPr>
              <a:t>JugendfreizeitPrisma</a:t>
            </a:r>
            <a:endParaRPr lang="fr-FR" sz="1600" dirty="0" smtClean="0">
              <a:solidFill>
                <a:schemeClr val="accent6">
                  <a:lumMod val="20000"/>
                  <a:lumOff val="80000"/>
                </a:schemeClr>
              </a:solidFill>
            </a:endParaRPr>
          </a:p>
          <a:p>
            <a:pPr algn="r"/>
            <a:r>
              <a:rPr lang="fr-FR" sz="1800" b="1" dirty="0" smtClean="0">
                <a:solidFill>
                  <a:schemeClr val="bg1"/>
                </a:solidFill>
              </a:rPr>
              <a:t>	</a:t>
            </a:r>
            <a:endParaRPr lang="fr-FR" sz="1800" dirty="0">
              <a:solidFill>
                <a:schemeClr val="accent6">
                  <a:lumMod val="20000"/>
                  <a:lumOff val="80000"/>
                </a:schemeClr>
              </a:solidFill>
            </a:endParaRPr>
          </a:p>
        </p:txBody>
      </p:sp>
      <p:sp>
        <p:nvSpPr>
          <p:cNvPr id="9" name="ZoneTexte 8"/>
          <p:cNvSpPr txBox="1"/>
          <p:nvPr/>
        </p:nvSpPr>
        <p:spPr>
          <a:xfrm>
            <a:off x="317500" y="1260569"/>
            <a:ext cx="3886200" cy="1600438"/>
          </a:xfrm>
          <a:prstGeom prst="rect">
            <a:avLst/>
          </a:prstGeom>
          <a:noFill/>
          <a:ln>
            <a:solidFill>
              <a:schemeClr val="tx1"/>
            </a:solidFill>
          </a:ln>
        </p:spPr>
        <p:txBody>
          <a:bodyPr wrap="square" rtlCol="0">
            <a:spAutoFit/>
          </a:bodyPr>
          <a:lstStyle/>
          <a:p>
            <a:r>
              <a:rPr lang="fr-FR" sz="1400" b="1" dirty="0" smtClean="0"/>
              <a:t>Terrain d’enquête</a:t>
            </a:r>
          </a:p>
          <a:p>
            <a:endParaRPr lang="fr-FR" sz="1400" b="1" dirty="0" smtClean="0"/>
          </a:p>
          <a:p>
            <a:pPr marL="285750" indent="-285750">
              <a:buFont typeface="Arial"/>
              <a:buChar char="•"/>
            </a:pPr>
            <a:r>
              <a:rPr lang="fr-FR" sz="1400" dirty="0" smtClean="0"/>
              <a:t>2 écoles et 4 classes de Lyon 8</a:t>
            </a:r>
            <a:r>
              <a:rPr lang="fr-FR" sz="1400" baseline="30000" dirty="0" smtClean="0"/>
              <a:t>e</a:t>
            </a:r>
            <a:r>
              <a:rPr lang="fr-FR" sz="1400" dirty="0" smtClean="0"/>
              <a:t> </a:t>
            </a:r>
            <a:endParaRPr lang="fr-FR" sz="1400" dirty="0"/>
          </a:p>
          <a:p>
            <a:pPr marL="285750" indent="-285750">
              <a:buFont typeface="Arial"/>
              <a:buChar char="•"/>
            </a:pPr>
            <a:r>
              <a:rPr lang="fr-FR" sz="1400" dirty="0" smtClean="0"/>
              <a:t>45 enfants de CM2 (10-12 ans) interrogés lors d’entretiens semi-directifs</a:t>
            </a:r>
            <a:endParaRPr lang="fr-FR" sz="1400" dirty="0"/>
          </a:p>
          <a:p>
            <a:pPr marL="285750" indent="-285750">
              <a:buFont typeface="Arial"/>
              <a:buChar char="•"/>
            </a:pPr>
            <a:r>
              <a:rPr lang="fr-FR" sz="1400" dirty="0" smtClean="0"/>
              <a:t>Deux années d’observation en classe et dans le quartier</a:t>
            </a:r>
            <a:endParaRPr lang="fr-FR" sz="1400" dirty="0"/>
          </a:p>
        </p:txBody>
      </p:sp>
      <p:sp>
        <p:nvSpPr>
          <p:cNvPr id="10" name="ZoneTexte 9"/>
          <p:cNvSpPr txBox="1"/>
          <p:nvPr/>
        </p:nvSpPr>
        <p:spPr>
          <a:xfrm>
            <a:off x="232228" y="3416663"/>
            <a:ext cx="4356100" cy="4124207"/>
          </a:xfrm>
          <a:prstGeom prst="rect">
            <a:avLst/>
          </a:prstGeom>
          <a:noFill/>
        </p:spPr>
        <p:txBody>
          <a:bodyPr wrap="square" rtlCol="0">
            <a:spAutoFit/>
          </a:bodyPr>
          <a:lstStyle/>
          <a:p>
            <a:r>
              <a:rPr lang="fr-FR" b="1" dirty="0" smtClean="0">
                <a:solidFill>
                  <a:srgbClr val="000000"/>
                </a:solidFill>
              </a:rPr>
              <a:t>2.1. Enfance, ville et mixité</a:t>
            </a:r>
          </a:p>
          <a:p>
            <a:endParaRPr lang="fr-FR" dirty="0">
              <a:solidFill>
                <a:srgbClr val="000000"/>
              </a:solidFill>
            </a:endParaRPr>
          </a:p>
          <a:p>
            <a:pPr marL="285750" indent="-285750">
              <a:buFont typeface="Arial"/>
              <a:buChar char="•"/>
            </a:pPr>
            <a:r>
              <a:rPr lang="fr-FR" dirty="0" smtClean="0">
                <a:solidFill>
                  <a:srgbClr val="000000"/>
                </a:solidFill>
              </a:rPr>
              <a:t>l’école : de la mixité totale à la mixité relative </a:t>
            </a:r>
            <a:r>
              <a:rPr lang="fr-FR" sz="1000" dirty="0" smtClean="0">
                <a:solidFill>
                  <a:srgbClr val="000000"/>
                </a:solidFill>
              </a:rPr>
              <a:t>(</a:t>
            </a:r>
            <a:r>
              <a:rPr lang="fr-FR" sz="1000" dirty="0" err="1" smtClean="0">
                <a:solidFill>
                  <a:srgbClr val="000000"/>
                </a:solidFill>
              </a:rPr>
              <a:t>Raibaud</a:t>
            </a:r>
            <a:r>
              <a:rPr lang="fr-FR" sz="1000" dirty="0" smtClean="0">
                <a:solidFill>
                  <a:srgbClr val="000000"/>
                </a:solidFill>
              </a:rPr>
              <a:t>, 2007)</a:t>
            </a:r>
          </a:p>
          <a:p>
            <a:pPr marL="285750" indent="-285750">
              <a:buFont typeface="Arial"/>
              <a:buChar char="•"/>
            </a:pPr>
            <a:endParaRPr lang="fr-FR" sz="1000" dirty="0">
              <a:solidFill>
                <a:srgbClr val="000000"/>
              </a:solidFill>
            </a:endParaRPr>
          </a:p>
          <a:p>
            <a:endParaRPr lang="fr-FR" dirty="0" smtClean="0">
              <a:solidFill>
                <a:srgbClr val="000000"/>
              </a:solidFill>
            </a:endParaRPr>
          </a:p>
          <a:p>
            <a:endParaRPr lang="fr-FR" dirty="0" smtClean="0">
              <a:solidFill>
                <a:srgbClr val="984807"/>
              </a:solidFill>
            </a:endParaRPr>
          </a:p>
          <a:p>
            <a:pPr marL="285750" indent="-285750">
              <a:buFont typeface="Arial"/>
              <a:buChar char="•"/>
            </a:pPr>
            <a:endParaRPr lang="fr-FR" dirty="0">
              <a:solidFill>
                <a:srgbClr val="984807"/>
              </a:solidFill>
            </a:endParaRPr>
          </a:p>
          <a:p>
            <a:endParaRPr lang="fr-FR" dirty="0" smtClean="0">
              <a:solidFill>
                <a:srgbClr val="984807"/>
              </a:solidFill>
            </a:endParaRPr>
          </a:p>
          <a:p>
            <a:endParaRPr lang="fr-FR" dirty="0" smtClean="0"/>
          </a:p>
          <a:p>
            <a:endParaRPr lang="fr-FR" dirty="0"/>
          </a:p>
          <a:p>
            <a:endParaRPr lang="fr-FR" dirty="0" smtClean="0"/>
          </a:p>
          <a:p>
            <a:endParaRPr lang="fr-FR" dirty="0"/>
          </a:p>
          <a:p>
            <a:endParaRPr lang="fr-FR" dirty="0" smtClean="0"/>
          </a:p>
          <a:p>
            <a:endParaRPr lang="fr-FR" dirty="0"/>
          </a:p>
        </p:txBody>
      </p:sp>
      <p:sp>
        <p:nvSpPr>
          <p:cNvPr id="11" name="ZoneTexte 10"/>
          <p:cNvSpPr txBox="1"/>
          <p:nvPr/>
        </p:nvSpPr>
        <p:spPr>
          <a:xfrm>
            <a:off x="4787900" y="3386183"/>
            <a:ext cx="4356100" cy="2893100"/>
          </a:xfrm>
          <a:prstGeom prst="rect">
            <a:avLst/>
          </a:prstGeom>
          <a:noFill/>
        </p:spPr>
        <p:txBody>
          <a:bodyPr wrap="square" rtlCol="0">
            <a:spAutoFit/>
          </a:bodyPr>
          <a:lstStyle/>
          <a:p>
            <a:r>
              <a:rPr lang="fr-FR" b="1" dirty="0" smtClean="0">
                <a:solidFill>
                  <a:srgbClr val="984807"/>
                </a:solidFill>
              </a:rPr>
              <a:t>2.1. </a:t>
            </a:r>
            <a:r>
              <a:rPr lang="fr-FR" b="1" dirty="0" err="1" smtClean="0">
                <a:solidFill>
                  <a:srgbClr val="984807"/>
                </a:solidFill>
              </a:rPr>
              <a:t>Kindheit</a:t>
            </a:r>
            <a:r>
              <a:rPr lang="fr-FR" b="1" dirty="0" smtClean="0">
                <a:solidFill>
                  <a:srgbClr val="984807"/>
                </a:solidFill>
              </a:rPr>
              <a:t>, </a:t>
            </a:r>
            <a:r>
              <a:rPr lang="fr-FR" b="1" dirty="0" err="1" smtClean="0">
                <a:solidFill>
                  <a:srgbClr val="984807"/>
                </a:solidFill>
              </a:rPr>
              <a:t>Stadt</a:t>
            </a:r>
            <a:r>
              <a:rPr lang="fr-FR" b="1" dirty="0" smtClean="0">
                <a:solidFill>
                  <a:srgbClr val="984807"/>
                </a:solidFill>
              </a:rPr>
              <a:t> </a:t>
            </a:r>
            <a:r>
              <a:rPr lang="fr-FR" b="1" dirty="0" err="1" smtClean="0">
                <a:solidFill>
                  <a:srgbClr val="984807"/>
                </a:solidFill>
              </a:rPr>
              <a:t>und</a:t>
            </a:r>
            <a:r>
              <a:rPr lang="fr-FR" b="1" dirty="0" smtClean="0">
                <a:solidFill>
                  <a:srgbClr val="984807"/>
                </a:solidFill>
              </a:rPr>
              <a:t> </a:t>
            </a:r>
            <a:r>
              <a:rPr lang="fr-FR" b="1" dirty="0" err="1" smtClean="0">
                <a:solidFill>
                  <a:srgbClr val="984807"/>
                </a:solidFill>
              </a:rPr>
              <a:t>Mixität</a:t>
            </a:r>
            <a:endParaRPr lang="fr-FR" b="1" dirty="0" smtClean="0">
              <a:solidFill>
                <a:srgbClr val="984807"/>
              </a:solidFill>
            </a:endParaRPr>
          </a:p>
          <a:p>
            <a:endParaRPr lang="fr-FR" dirty="0" smtClean="0">
              <a:solidFill>
                <a:srgbClr val="984807"/>
              </a:solidFill>
            </a:endParaRPr>
          </a:p>
          <a:p>
            <a:pPr marL="285750" indent="-285750">
              <a:buFont typeface="Arial"/>
              <a:buChar char="•"/>
            </a:pPr>
            <a:r>
              <a:rPr lang="fr-FR" dirty="0" err="1" smtClean="0">
                <a:solidFill>
                  <a:srgbClr val="984807"/>
                </a:solidFill>
              </a:rPr>
              <a:t>Schule</a:t>
            </a:r>
            <a:r>
              <a:rPr lang="fr-FR" dirty="0">
                <a:solidFill>
                  <a:srgbClr val="984807"/>
                </a:solidFill>
              </a:rPr>
              <a:t>: </a:t>
            </a:r>
            <a:r>
              <a:rPr lang="fr-FR" dirty="0" err="1" smtClean="0">
                <a:solidFill>
                  <a:srgbClr val="984807"/>
                </a:solidFill>
              </a:rPr>
              <a:t>von</a:t>
            </a:r>
            <a:r>
              <a:rPr lang="fr-FR" dirty="0" smtClean="0">
                <a:solidFill>
                  <a:srgbClr val="984807"/>
                </a:solidFill>
              </a:rPr>
              <a:t> </a:t>
            </a:r>
            <a:r>
              <a:rPr lang="fr-FR" dirty="0">
                <a:solidFill>
                  <a:srgbClr val="984807"/>
                </a:solidFill>
              </a:rPr>
              <a:t>der </a:t>
            </a:r>
            <a:r>
              <a:rPr lang="fr-FR" dirty="0" err="1">
                <a:solidFill>
                  <a:srgbClr val="984807"/>
                </a:solidFill>
              </a:rPr>
              <a:t>Gesamtmischung</a:t>
            </a:r>
            <a:r>
              <a:rPr lang="fr-FR" dirty="0">
                <a:solidFill>
                  <a:srgbClr val="984807"/>
                </a:solidFill>
              </a:rPr>
              <a:t> </a:t>
            </a:r>
            <a:r>
              <a:rPr lang="fr-FR" dirty="0" err="1" smtClean="0">
                <a:solidFill>
                  <a:srgbClr val="984807"/>
                </a:solidFill>
              </a:rPr>
              <a:t>zur</a:t>
            </a:r>
            <a:r>
              <a:rPr lang="fr-FR" dirty="0" smtClean="0">
                <a:solidFill>
                  <a:srgbClr val="984807"/>
                </a:solidFill>
              </a:rPr>
              <a:t> </a:t>
            </a:r>
            <a:r>
              <a:rPr lang="fr-FR" dirty="0" err="1">
                <a:solidFill>
                  <a:srgbClr val="984807"/>
                </a:solidFill>
              </a:rPr>
              <a:t>relativen</a:t>
            </a:r>
            <a:r>
              <a:rPr lang="fr-FR" dirty="0">
                <a:solidFill>
                  <a:srgbClr val="984807"/>
                </a:solidFill>
              </a:rPr>
              <a:t> Mix </a:t>
            </a:r>
            <a:r>
              <a:rPr lang="fr-FR" sz="1000" dirty="0" smtClean="0">
                <a:solidFill>
                  <a:srgbClr val="984807"/>
                </a:solidFill>
              </a:rPr>
              <a:t>(</a:t>
            </a:r>
            <a:r>
              <a:rPr lang="fr-FR" sz="1000" dirty="0" err="1" smtClean="0">
                <a:solidFill>
                  <a:srgbClr val="984807"/>
                </a:solidFill>
              </a:rPr>
              <a:t>Raibaud</a:t>
            </a:r>
            <a:r>
              <a:rPr lang="fr-FR" sz="1000" dirty="0" smtClean="0">
                <a:solidFill>
                  <a:srgbClr val="984807"/>
                </a:solidFill>
              </a:rPr>
              <a:t>, 2007)</a:t>
            </a:r>
          </a:p>
          <a:p>
            <a:pPr marL="285750" indent="-285750">
              <a:buFont typeface="Arial"/>
              <a:buChar char="•"/>
            </a:pPr>
            <a:endParaRPr lang="fr-FR" sz="1000" dirty="0">
              <a:solidFill>
                <a:srgbClr val="984807"/>
              </a:solidFill>
            </a:endParaRPr>
          </a:p>
          <a:p>
            <a:endParaRPr lang="fr-FR" sz="1000" dirty="0" smtClean="0">
              <a:solidFill>
                <a:srgbClr val="984807"/>
              </a:solidFill>
            </a:endParaRPr>
          </a:p>
          <a:p>
            <a:endParaRPr lang="fr-FR" dirty="0">
              <a:solidFill>
                <a:srgbClr val="984807"/>
              </a:solidFill>
            </a:endParaRPr>
          </a:p>
          <a:p>
            <a:endParaRPr lang="fr-FR" dirty="0" smtClean="0"/>
          </a:p>
          <a:p>
            <a:endParaRPr lang="fr-FR" dirty="0"/>
          </a:p>
          <a:p>
            <a:endParaRPr lang="fr-FR" dirty="0" smtClean="0"/>
          </a:p>
          <a:p>
            <a:endParaRPr lang="fr-FR" dirty="0"/>
          </a:p>
        </p:txBody>
      </p:sp>
      <p:sp>
        <p:nvSpPr>
          <p:cNvPr id="8" name="ZoneTexte 7"/>
          <p:cNvSpPr txBox="1"/>
          <p:nvPr/>
        </p:nvSpPr>
        <p:spPr>
          <a:xfrm>
            <a:off x="4897120" y="1249682"/>
            <a:ext cx="3898900" cy="1600438"/>
          </a:xfrm>
          <a:prstGeom prst="rect">
            <a:avLst/>
          </a:prstGeom>
          <a:noFill/>
          <a:ln>
            <a:solidFill>
              <a:schemeClr val="accent6">
                <a:lumMod val="50000"/>
              </a:schemeClr>
            </a:solidFill>
          </a:ln>
        </p:spPr>
        <p:txBody>
          <a:bodyPr wrap="square" rtlCol="0">
            <a:spAutoFit/>
          </a:bodyPr>
          <a:lstStyle/>
          <a:p>
            <a:r>
              <a:rPr lang="fr-FR" sz="1400" b="1" dirty="0" err="1" smtClean="0">
                <a:solidFill>
                  <a:srgbClr val="984807"/>
                </a:solidFill>
              </a:rPr>
              <a:t>Forschungsterrain</a:t>
            </a:r>
            <a:endParaRPr lang="fr-FR" sz="1400" b="1" dirty="0" smtClean="0">
              <a:solidFill>
                <a:srgbClr val="984807"/>
              </a:solidFill>
            </a:endParaRPr>
          </a:p>
          <a:p>
            <a:endParaRPr lang="fr-FR" sz="1400" b="1" dirty="0" smtClean="0">
              <a:solidFill>
                <a:srgbClr val="984807"/>
              </a:solidFill>
            </a:endParaRPr>
          </a:p>
          <a:p>
            <a:pPr marL="285750" indent="-285750">
              <a:buFont typeface="Arial"/>
              <a:buChar char="•"/>
            </a:pPr>
            <a:r>
              <a:rPr lang="fr-FR" sz="1400" dirty="0">
                <a:solidFill>
                  <a:srgbClr val="984807"/>
                </a:solidFill>
              </a:rPr>
              <a:t>2 </a:t>
            </a:r>
            <a:r>
              <a:rPr lang="fr-FR" sz="1400" dirty="0" err="1">
                <a:solidFill>
                  <a:srgbClr val="984807"/>
                </a:solidFill>
              </a:rPr>
              <a:t>Schulen</a:t>
            </a:r>
            <a:r>
              <a:rPr lang="fr-FR" sz="1400" dirty="0">
                <a:solidFill>
                  <a:srgbClr val="984807"/>
                </a:solidFill>
              </a:rPr>
              <a:t> </a:t>
            </a:r>
            <a:r>
              <a:rPr lang="fr-FR" sz="1400" dirty="0" err="1">
                <a:solidFill>
                  <a:srgbClr val="984807"/>
                </a:solidFill>
              </a:rPr>
              <a:t>und</a:t>
            </a:r>
            <a:r>
              <a:rPr lang="fr-FR" sz="1400" dirty="0">
                <a:solidFill>
                  <a:srgbClr val="984807"/>
                </a:solidFill>
              </a:rPr>
              <a:t> 4 </a:t>
            </a:r>
            <a:r>
              <a:rPr lang="fr-FR" sz="1400" dirty="0" err="1" smtClean="0">
                <a:solidFill>
                  <a:srgbClr val="984807"/>
                </a:solidFill>
              </a:rPr>
              <a:t>Klassen</a:t>
            </a:r>
            <a:r>
              <a:rPr lang="fr-FR" sz="1400" dirty="0" smtClean="0">
                <a:solidFill>
                  <a:srgbClr val="984807"/>
                </a:solidFill>
              </a:rPr>
              <a:t> (Lyon 8</a:t>
            </a:r>
            <a:r>
              <a:rPr lang="fr-FR" sz="1400" baseline="30000" dirty="0" smtClean="0">
                <a:solidFill>
                  <a:srgbClr val="984807"/>
                </a:solidFill>
              </a:rPr>
              <a:t>e</a:t>
            </a:r>
            <a:r>
              <a:rPr lang="fr-FR" sz="1400" dirty="0" smtClean="0">
                <a:solidFill>
                  <a:srgbClr val="984807"/>
                </a:solidFill>
              </a:rPr>
              <a:t> )</a:t>
            </a:r>
            <a:endParaRPr lang="fr-FR" sz="1400" dirty="0">
              <a:solidFill>
                <a:srgbClr val="984807"/>
              </a:solidFill>
            </a:endParaRPr>
          </a:p>
          <a:p>
            <a:pPr marL="285750" indent="-285750">
              <a:buFont typeface="Arial"/>
              <a:buChar char="•"/>
            </a:pPr>
            <a:r>
              <a:rPr lang="fr-FR" sz="1400" dirty="0" smtClean="0">
                <a:solidFill>
                  <a:srgbClr val="984807"/>
                </a:solidFill>
              </a:rPr>
              <a:t>45 </a:t>
            </a:r>
            <a:r>
              <a:rPr lang="fr-FR" sz="1400" dirty="0" err="1" smtClean="0">
                <a:solidFill>
                  <a:srgbClr val="984807"/>
                </a:solidFill>
              </a:rPr>
              <a:t>Kinder</a:t>
            </a:r>
            <a:r>
              <a:rPr lang="fr-FR" sz="1400" dirty="0" smtClean="0">
                <a:solidFill>
                  <a:srgbClr val="984807"/>
                </a:solidFill>
              </a:rPr>
              <a:t> (10-12 </a:t>
            </a:r>
            <a:r>
              <a:rPr lang="fr-FR" sz="1400" dirty="0" err="1" smtClean="0">
                <a:solidFill>
                  <a:srgbClr val="984807"/>
                </a:solidFill>
              </a:rPr>
              <a:t>Jahre</a:t>
            </a:r>
            <a:r>
              <a:rPr lang="fr-FR" sz="1400" dirty="0" smtClean="0">
                <a:solidFill>
                  <a:srgbClr val="984807"/>
                </a:solidFill>
              </a:rPr>
              <a:t>)</a:t>
            </a:r>
          </a:p>
          <a:p>
            <a:pPr marL="285750" indent="-285750">
              <a:buFont typeface="Arial"/>
              <a:buChar char="•"/>
            </a:pPr>
            <a:r>
              <a:rPr lang="fr-FR" sz="1400" dirty="0" err="1">
                <a:solidFill>
                  <a:srgbClr val="984807"/>
                </a:solidFill>
              </a:rPr>
              <a:t>Zwei</a:t>
            </a:r>
            <a:r>
              <a:rPr lang="fr-FR" sz="1400" dirty="0">
                <a:solidFill>
                  <a:srgbClr val="984807"/>
                </a:solidFill>
              </a:rPr>
              <a:t> </a:t>
            </a:r>
            <a:r>
              <a:rPr lang="fr-FR" sz="1400" dirty="0" err="1">
                <a:solidFill>
                  <a:srgbClr val="984807"/>
                </a:solidFill>
              </a:rPr>
              <a:t>Jahre</a:t>
            </a:r>
            <a:r>
              <a:rPr lang="fr-FR" sz="1400" dirty="0">
                <a:solidFill>
                  <a:srgbClr val="984807"/>
                </a:solidFill>
              </a:rPr>
              <a:t> der </a:t>
            </a:r>
            <a:r>
              <a:rPr lang="fr-FR" sz="1400" dirty="0" err="1">
                <a:solidFill>
                  <a:srgbClr val="984807"/>
                </a:solidFill>
              </a:rPr>
              <a:t>Beobachtung</a:t>
            </a:r>
            <a:r>
              <a:rPr lang="fr-FR" sz="1400" dirty="0">
                <a:solidFill>
                  <a:srgbClr val="984807"/>
                </a:solidFill>
              </a:rPr>
              <a:t> </a:t>
            </a:r>
            <a:r>
              <a:rPr lang="fr-FR" sz="1400" dirty="0" err="1">
                <a:solidFill>
                  <a:srgbClr val="984807"/>
                </a:solidFill>
              </a:rPr>
              <a:t>im</a:t>
            </a:r>
            <a:r>
              <a:rPr lang="fr-FR" sz="1400" dirty="0">
                <a:solidFill>
                  <a:srgbClr val="984807"/>
                </a:solidFill>
              </a:rPr>
              <a:t> </a:t>
            </a:r>
            <a:r>
              <a:rPr lang="fr-FR" sz="1400" dirty="0" err="1">
                <a:solidFill>
                  <a:srgbClr val="984807"/>
                </a:solidFill>
              </a:rPr>
              <a:t>Klassenzimmer</a:t>
            </a:r>
            <a:r>
              <a:rPr lang="fr-FR" sz="1400" dirty="0">
                <a:solidFill>
                  <a:srgbClr val="984807"/>
                </a:solidFill>
              </a:rPr>
              <a:t> </a:t>
            </a:r>
            <a:r>
              <a:rPr lang="fr-FR" sz="1400" dirty="0" err="1">
                <a:solidFill>
                  <a:srgbClr val="984807"/>
                </a:solidFill>
              </a:rPr>
              <a:t>und</a:t>
            </a:r>
            <a:r>
              <a:rPr lang="fr-FR" sz="1400" dirty="0">
                <a:solidFill>
                  <a:srgbClr val="984807"/>
                </a:solidFill>
              </a:rPr>
              <a:t> in der </a:t>
            </a:r>
            <a:r>
              <a:rPr lang="fr-FR" sz="1400" dirty="0" err="1" smtClean="0">
                <a:solidFill>
                  <a:srgbClr val="984807"/>
                </a:solidFill>
              </a:rPr>
              <a:t>Nachbarschaft</a:t>
            </a:r>
            <a:endParaRPr lang="fr-FR" sz="1400" dirty="0" smtClean="0">
              <a:solidFill>
                <a:srgbClr val="984807"/>
              </a:solidFill>
            </a:endParaRPr>
          </a:p>
          <a:p>
            <a:pPr marL="285750" indent="-285750"/>
            <a:endParaRPr lang="fr-FR" sz="14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677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 name="Titre 1"/>
          <p:cNvSpPr txBox="1">
            <a:spLocks/>
          </p:cNvSpPr>
          <p:nvPr/>
        </p:nvSpPr>
        <p:spPr>
          <a:xfrm>
            <a:off x="317500" y="-88900"/>
            <a:ext cx="8712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solidFill>
                  <a:schemeClr val="bg1"/>
                </a:solidFill>
              </a:rPr>
              <a:t> </a:t>
            </a:r>
          </a:p>
          <a:p>
            <a:pPr algn="r"/>
            <a:r>
              <a:rPr lang="fr-FR" sz="1800" b="1" dirty="0" smtClean="0">
                <a:solidFill>
                  <a:schemeClr val="bg1"/>
                </a:solidFill>
              </a:rPr>
              <a:t>2. Les inégalités culturelles urbaines </a:t>
            </a:r>
            <a:r>
              <a:rPr lang="fr-FR" sz="1800" b="1" dirty="0" err="1" smtClean="0">
                <a:solidFill>
                  <a:schemeClr val="bg1"/>
                </a:solidFill>
              </a:rPr>
              <a:t>genrées</a:t>
            </a:r>
            <a:r>
              <a:rPr lang="fr-FR" sz="1800" b="1" dirty="0" smtClean="0">
                <a:solidFill>
                  <a:schemeClr val="bg1"/>
                </a:solidFill>
              </a:rPr>
              <a:t> au prisme des loisirs juvéniles populaires		</a:t>
            </a:r>
            <a:r>
              <a:rPr lang="fr-FR" sz="1600" dirty="0" err="1">
                <a:solidFill>
                  <a:schemeClr val="accent6">
                    <a:lumMod val="20000"/>
                    <a:lumOff val="80000"/>
                  </a:schemeClr>
                </a:solidFill>
              </a:rPr>
              <a:t>Städtischen</a:t>
            </a:r>
            <a:r>
              <a:rPr lang="fr-FR" sz="1600" dirty="0">
                <a:solidFill>
                  <a:schemeClr val="accent6">
                    <a:lumMod val="20000"/>
                    <a:lumOff val="80000"/>
                  </a:schemeClr>
                </a:solidFill>
              </a:rPr>
              <a:t> </a:t>
            </a:r>
            <a:r>
              <a:rPr lang="fr-FR" sz="1600" dirty="0" err="1">
                <a:solidFill>
                  <a:schemeClr val="accent6">
                    <a:lumMod val="20000"/>
                    <a:lumOff val="80000"/>
                  </a:schemeClr>
                </a:solidFill>
              </a:rPr>
              <a:t>kulturellen</a:t>
            </a:r>
            <a:r>
              <a:rPr lang="fr-FR" sz="1600" dirty="0">
                <a:solidFill>
                  <a:schemeClr val="accent6">
                    <a:lumMod val="20000"/>
                    <a:lumOff val="80000"/>
                  </a:schemeClr>
                </a:solidFill>
              </a:rPr>
              <a:t> </a:t>
            </a:r>
            <a:r>
              <a:rPr lang="fr-FR" sz="1600" dirty="0" err="1">
                <a:solidFill>
                  <a:schemeClr val="accent6">
                    <a:lumMod val="20000"/>
                    <a:lumOff val="80000"/>
                  </a:schemeClr>
                </a:solidFill>
              </a:rPr>
              <a:t>Ungleichheiten</a:t>
            </a:r>
            <a:r>
              <a:rPr lang="fr-FR" sz="1600" dirty="0">
                <a:solidFill>
                  <a:schemeClr val="accent6">
                    <a:lumMod val="20000"/>
                    <a:lumOff val="80000"/>
                  </a:schemeClr>
                </a:solidFill>
              </a:rPr>
              <a:t> </a:t>
            </a:r>
            <a:r>
              <a:rPr lang="fr-FR" sz="1600" dirty="0" err="1">
                <a:solidFill>
                  <a:schemeClr val="accent6">
                    <a:lumMod val="20000"/>
                    <a:lumOff val="80000"/>
                  </a:schemeClr>
                </a:solidFill>
              </a:rPr>
              <a:t>im</a:t>
            </a:r>
            <a:r>
              <a:rPr lang="fr-FR" sz="1600" dirty="0">
                <a:solidFill>
                  <a:schemeClr val="accent6">
                    <a:lumMod val="20000"/>
                    <a:lumOff val="80000"/>
                  </a:schemeClr>
                </a:solidFill>
              </a:rPr>
              <a:t> </a:t>
            </a:r>
            <a:r>
              <a:rPr lang="fr-FR" sz="1600" dirty="0" err="1">
                <a:solidFill>
                  <a:schemeClr val="accent6">
                    <a:lumMod val="20000"/>
                    <a:lumOff val="80000"/>
                  </a:schemeClr>
                </a:solidFill>
              </a:rPr>
              <a:t>Geschlechter</a:t>
            </a:r>
            <a:r>
              <a:rPr lang="fr-FR" sz="1600" dirty="0">
                <a:solidFill>
                  <a:schemeClr val="accent6">
                    <a:lumMod val="20000"/>
                    <a:lumOff val="80000"/>
                  </a:schemeClr>
                </a:solidFill>
              </a:rPr>
              <a:t> </a:t>
            </a:r>
            <a:r>
              <a:rPr lang="fr-FR" sz="1600" dirty="0" err="1">
                <a:solidFill>
                  <a:schemeClr val="accent6">
                    <a:lumMod val="20000"/>
                    <a:lumOff val="80000"/>
                  </a:schemeClr>
                </a:solidFill>
              </a:rPr>
              <a:t>beliebten</a:t>
            </a:r>
            <a:r>
              <a:rPr lang="fr-FR" sz="1600" dirty="0">
                <a:solidFill>
                  <a:schemeClr val="accent6">
                    <a:lumMod val="20000"/>
                    <a:lumOff val="80000"/>
                  </a:schemeClr>
                </a:solidFill>
              </a:rPr>
              <a:t> </a:t>
            </a:r>
            <a:r>
              <a:rPr lang="fr-FR" sz="1600" dirty="0" err="1">
                <a:solidFill>
                  <a:schemeClr val="accent6">
                    <a:lumMod val="20000"/>
                    <a:lumOff val="80000"/>
                  </a:schemeClr>
                </a:solidFill>
              </a:rPr>
              <a:t>JugendfreizeitPrisma</a:t>
            </a:r>
            <a:endParaRPr lang="fr-FR" sz="1600" dirty="0" smtClean="0">
              <a:solidFill>
                <a:schemeClr val="accent6">
                  <a:lumMod val="20000"/>
                  <a:lumOff val="80000"/>
                </a:schemeClr>
              </a:solidFill>
            </a:endParaRPr>
          </a:p>
          <a:p>
            <a:pPr algn="r"/>
            <a:r>
              <a:rPr lang="fr-FR" sz="1800" b="1" dirty="0" smtClean="0">
                <a:solidFill>
                  <a:schemeClr val="bg1"/>
                </a:solidFill>
              </a:rPr>
              <a:t>	</a:t>
            </a:r>
            <a:endParaRPr lang="fr-FR" sz="1800" dirty="0">
              <a:solidFill>
                <a:schemeClr val="accent6">
                  <a:lumMod val="20000"/>
                  <a:lumOff val="80000"/>
                </a:schemeClr>
              </a:solidFill>
            </a:endParaRPr>
          </a:p>
        </p:txBody>
      </p:sp>
      <p:sp>
        <p:nvSpPr>
          <p:cNvPr id="9" name="ZoneTexte 8"/>
          <p:cNvSpPr txBox="1"/>
          <p:nvPr/>
        </p:nvSpPr>
        <p:spPr>
          <a:xfrm>
            <a:off x="317500" y="1260569"/>
            <a:ext cx="3898900" cy="1600438"/>
          </a:xfrm>
          <a:prstGeom prst="rect">
            <a:avLst/>
          </a:prstGeom>
          <a:noFill/>
          <a:ln>
            <a:solidFill>
              <a:schemeClr val="tx1"/>
            </a:solidFill>
          </a:ln>
        </p:spPr>
        <p:txBody>
          <a:bodyPr wrap="square" rtlCol="0">
            <a:spAutoFit/>
          </a:bodyPr>
          <a:lstStyle/>
          <a:p>
            <a:r>
              <a:rPr lang="fr-FR" sz="1400" b="1" dirty="0" smtClean="0"/>
              <a:t>Terrain d’enquête</a:t>
            </a:r>
          </a:p>
          <a:p>
            <a:endParaRPr lang="fr-FR" sz="1400" b="1" dirty="0" smtClean="0"/>
          </a:p>
          <a:p>
            <a:pPr marL="285750" indent="-285750">
              <a:buFont typeface="Arial"/>
              <a:buChar char="•"/>
            </a:pPr>
            <a:r>
              <a:rPr lang="fr-FR" sz="1400" dirty="0" smtClean="0"/>
              <a:t>2 écoles et 4 classes de Lyon 8</a:t>
            </a:r>
            <a:r>
              <a:rPr lang="fr-FR" sz="1400" baseline="30000" dirty="0" smtClean="0"/>
              <a:t>e</a:t>
            </a:r>
            <a:r>
              <a:rPr lang="fr-FR" sz="1400" dirty="0" smtClean="0"/>
              <a:t> </a:t>
            </a:r>
            <a:endParaRPr lang="fr-FR" sz="1400" dirty="0"/>
          </a:p>
          <a:p>
            <a:pPr marL="285750" indent="-285750">
              <a:buFont typeface="Arial"/>
              <a:buChar char="•"/>
            </a:pPr>
            <a:r>
              <a:rPr lang="fr-FR" sz="1400" dirty="0" smtClean="0"/>
              <a:t>45 enfants de CM2 (10-12 ans) interrogés lors d’entretiens semi-directifs</a:t>
            </a:r>
            <a:endParaRPr lang="fr-FR" sz="1400" dirty="0"/>
          </a:p>
          <a:p>
            <a:pPr marL="285750" indent="-285750">
              <a:buFont typeface="Arial"/>
              <a:buChar char="•"/>
            </a:pPr>
            <a:r>
              <a:rPr lang="fr-FR" sz="1400" dirty="0" smtClean="0"/>
              <a:t>Deux années d’observation en classe et dans le quartier</a:t>
            </a:r>
            <a:endParaRPr lang="fr-FR" sz="1400" dirty="0"/>
          </a:p>
        </p:txBody>
      </p:sp>
      <p:sp>
        <p:nvSpPr>
          <p:cNvPr id="6" name="ZoneTexte 5"/>
          <p:cNvSpPr txBox="1"/>
          <p:nvPr/>
        </p:nvSpPr>
        <p:spPr>
          <a:xfrm>
            <a:off x="232228" y="3416663"/>
            <a:ext cx="4356100" cy="4678205"/>
          </a:xfrm>
          <a:prstGeom prst="rect">
            <a:avLst/>
          </a:prstGeom>
          <a:noFill/>
        </p:spPr>
        <p:txBody>
          <a:bodyPr wrap="square" rtlCol="0">
            <a:spAutoFit/>
          </a:bodyPr>
          <a:lstStyle/>
          <a:p>
            <a:r>
              <a:rPr lang="fr-FR" b="1" dirty="0" smtClean="0">
                <a:solidFill>
                  <a:srgbClr val="000000"/>
                </a:solidFill>
              </a:rPr>
              <a:t>2.1. Enfance, ville et mixité</a:t>
            </a:r>
          </a:p>
          <a:p>
            <a:endParaRPr lang="fr-FR" dirty="0">
              <a:solidFill>
                <a:srgbClr val="000000"/>
              </a:solidFill>
            </a:endParaRPr>
          </a:p>
          <a:p>
            <a:pPr marL="285750" indent="-285750">
              <a:buFont typeface="Arial"/>
              <a:buChar char="•"/>
            </a:pPr>
            <a:r>
              <a:rPr lang="fr-FR" dirty="0" smtClean="0">
                <a:solidFill>
                  <a:srgbClr val="000000"/>
                </a:solidFill>
              </a:rPr>
              <a:t>l’école : de la mixité totale à la mixité relative </a:t>
            </a:r>
            <a:r>
              <a:rPr lang="fr-FR" sz="1000" dirty="0" smtClean="0">
                <a:solidFill>
                  <a:srgbClr val="000000"/>
                </a:solidFill>
              </a:rPr>
              <a:t>(</a:t>
            </a:r>
            <a:r>
              <a:rPr lang="fr-FR" sz="1000" dirty="0" err="1" smtClean="0">
                <a:solidFill>
                  <a:srgbClr val="000000"/>
                </a:solidFill>
              </a:rPr>
              <a:t>Raibaud</a:t>
            </a:r>
            <a:r>
              <a:rPr lang="fr-FR" sz="1000" dirty="0" smtClean="0">
                <a:solidFill>
                  <a:srgbClr val="000000"/>
                </a:solidFill>
              </a:rPr>
              <a:t>, 2007)</a:t>
            </a:r>
          </a:p>
          <a:p>
            <a:pPr marL="285750" indent="-285750">
              <a:buFont typeface="Arial"/>
              <a:buChar char="•"/>
            </a:pPr>
            <a:endParaRPr lang="fr-FR" sz="1000" dirty="0">
              <a:solidFill>
                <a:srgbClr val="000000"/>
              </a:solidFill>
            </a:endParaRPr>
          </a:p>
          <a:p>
            <a:endParaRPr lang="fr-FR" dirty="0" smtClean="0">
              <a:solidFill>
                <a:srgbClr val="000000"/>
              </a:solidFill>
            </a:endParaRPr>
          </a:p>
          <a:p>
            <a:pPr marL="285750" indent="-285750">
              <a:buFont typeface="Arial"/>
              <a:buChar char="•"/>
            </a:pPr>
            <a:r>
              <a:rPr lang="fr-FR" dirty="0">
                <a:solidFill>
                  <a:srgbClr val="000000"/>
                </a:solidFill>
              </a:rPr>
              <a:t>les activités de loisirs : définitions et lieux </a:t>
            </a:r>
            <a:r>
              <a:rPr lang="fr-FR" dirty="0" err="1">
                <a:solidFill>
                  <a:srgbClr val="000000"/>
                </a:solidFill>
              </a:rPr>
              <a:t>genrés</a:t>
            </a:r>
            <a:endParaRPr lang="fr-FR" dirty="0">
              <a:solidFill>
                <a:srgbClr val="000000"/>
              </a:solidFill>
            </a:endParaRPr>
          </a:p>
          <a:p>
            <a:pPr marL="285750" indent="-285750">
              <a:buFont typeface="Arial"/>
              <a:buChar char="•"/>
            </a:pPr>
            <a:endParaRPr lang="fr-FR" dirty="0" smtClean="0">
              <a:solidFill>
                <a:srgbClr val="984807"/>
              </a:solidFill>
            </a:endParaRPr>
          </a:p>
          <a:p>
            <a:pPr marL="285750" indent="-285750">
              <a:buFont typeface="Arial"/>
              <a:buChar char="•"/>
            </a:pPr>
            <a:endParaRPr lang="fr-FR" dirty="0">
              <a:solidFill>
                <a:srgbClr val="984807"/>
              </a:solidFill>
            </a:endParaRPr>
          </a:p>
          <a:p>
            <a:endParaRPr lang="fr-FR" dirty="0" smtClean="0">
              <a:solidFill>
                <a:srgbClr val="984807"/>
              </a:solidFill>
            </a:endParaRPr>
          </a:p>
          <a:p>
            <a:endParaRPr lang="fr-FR" dirty="0" smtClean="0"/>
          </a:p>
          <a:p>
            <a:endParaRPr lang="fr-FR" dirty="0"/>
          </a:p>
          <a:p>
            <a:endParaRPr lang="fr-FR" dirty="0" smtClean="0"/>
          </a:p>
          <a:p>
            <a:endParaRPr lang="fr-FR" dirty="0"/>
          </a:p>
          <a:p>
            <a:endParaRPr lang="fr-FR" dirty="0" smtClean="0"/>
          </a:p>
          <a:p>
            <a:endParaRPr lang="fr-FR" dirty="0"/>
          </a:p>
        </p:txBody>
      </p:sp>
      <p:sp>
        <p:nvSpPr>
          <p:cNvPr id="8" name="ZoneTexte 7"/>
          <p:cNvSpPr txBox="1"/>
          <p:nvPr/>
        </p:nvSpPr>
        <p:spPr>
          <a:xfrm>
            <a:off x="4787900" y="3386183"/>
            <a:ext cx="4356100" cy="3600986"/>
          </a:xfrm>
          <a:prstGeom prst="rect">
            <a:avLst/>
          </a:prstGeom>
          <a:noFill/>
        </p:spPr>
        <p:txBody>
          <a:bodyPr wrap="square" rtlCol="0">
            <a:spAutoFit/>
          </a:bodyPr>
          <a:lstStyle/>
          <a:p>
            <a:r>
              <a:rPr lang="fr-FR" b="1" dirty="0" smtClean="0">
                <a:solidFill>
                  <a:srgbClr val="984807"/>
                </a:solidFill>
              </a:rPr>
              <a:t>2.1. </a:t>
            </a:r>
            <a:r>
              <a:rPr lang="fr-FR" b="1" dirty="0" err="1" smtClean="0">
                <a:solidFill>
                  <a:srgbClr val="984807"/>
                </a:solidFill>
              </a:rPr>
              <a:t>Kindheit</a:t>
            </a:r>
            <a:r>
              <a:rPr lang="fr-FR" b="1" dirty="0" smtClean="0">
                <a:solidFill>
                  <a:srgbClr val="984807"/>
                </a:solidFill>
              </a:rPr>
              <a:t>, </a:t>
            </a:r>
            <a:r>
              <a:rPr lang="fr-FR" b="1" dirty="0" err="1" smtClean="0">
                <a:solidFill>
                  <a:srgbClr val="984807"/>
                </a:solidFill>
              </a:rPr>
              <a:t>Stadt</a:t>
            </a:r>
            <a:r>
              <a:rPr lang="fr-FR" b="1" dirty="0" smtClean="0">
                <a:solidFill>
                  <a:srgbClr val="984807"/>
                </a:solidFill>
              </a:rPr>
              <a:t> </a:t>
            </a:r>
            <a:r>
              <a:rPr lang="fr-FR" b="1" dirty="0" err="1" smtClean="0">
                <a:solidFill>
                  <a:srgbClr val="984807"/>
                </a:solidFill>
              </a:rPr>
              <a:t>und</a:t>
            </a:r>
            <a:r>
              <a:rPr lang="fr-FR" b="1" dirty="0" smtClean="0">
                <a:solidFill>
                  <a:srgbClr val="984807"/>
                </a:solidFill>
              </a:rPr>
              <a:t> </a:t>
            </a:r>
            <a:r>
              <a:rPr lang="fr-FR" b="1" dirty="0" err="1" smtClean="0">
                <a:solidFill>
                  <a:srgbClr val="984807"/>
                </a:solidFill>
              </a:rPr>
              <a:t>Mixität</a:t>
            </a:r>
            <a:endParaRPr lang="fr-FR" b="1" dirty="0" smtClean="0">
              <a:solidFill>
                <a:srgbClr val="984807"/>
              </a:solidFill>
            </a:endParaRPr>
          </a:p>
          <a:p>
            <a:endParaRPr lang="fr-FR" dirty="0" smtClean="0">
              <a:solidFill>
                <a:srgbClr val="984807"/>
              </a:solidFill>
            </a:endParaRPr>
          </a:p>
          <a:p>
            <a:pPr marL="285750" indent="-285750">
              <a:buFont typeface="Arial"/>
              <a:buChar char="•"/>
            </a:pPr>
            <a:r>
              <a:rPr lang="fr-FR" dirty="0" err="1" smtClean="0">
                <a:solidFill>
                  <a:srgbClr val="984807"/>
                </a:solidFill>
              </a:rPr>
              <a:t>Schule</a:t>
            </a:r>
            <a:r>
              <a:rPr lang="fr-FR" dirty="0" smtClean="0">
                <a:solidFill>
                  <a:srgbClr val="984807"/>
                </a:solidFill>
              </a:rPr>
              <a:t>: </a:t>
            </a:r>
            <a:r>
              <a:rPr lang="fr-FR" dirty="0" err="1" smtClean="0">
                <a:solidFill>
                  <a:srgbClr val="984807"/>
                </a:solidFill>
              </a:rPr>
              <a:t>von</a:t>
            </a:r>
            <a:r>
              <a:rPr lang="fr-FR" dirty="0" smtClean="0">
                <a:solidFill>
                  <a:srgbClr val="984807"/>
                </a:solidFill>
              </a:rPr>
              <a:t> der </a:t>
            </a:r>
            <a:r>
              <a:rPr lang="fr-FR" dirty="0" err="1" smtClean="0">
                <a:solidFill>
                  <a:srgbClr val="984807"/>
                </a:solidFill>
              </a:rPr>
              <a:t>Gesamtmischung</a:t>
            </a:r>
            <a:r>
              <a:rPr lang="fr-FR" dirty="0" smtClean="0">
                <a:solidFill>
                  <a:srgbClr val="984807"/>
                </a:solidFill>
              </a:rPr>
              <a:t> </a:t>
            </a:r>
            <a:r>
              <a:rPr lang="fr-FR" dirty="0" err="1" smtClean="0">
                <a:solidFill>
                  <a:srgbClr val="984807"/>
                </a:solidFill>
              </a:rPr>
              <a:t>zur</a:t>
            </a:r>
            <a:r>
              <a:rPr lang="fr-FR" dirty="0" smtClean="0">
                <a:solidFill>
                  <a:srgbClr val="984807"/>
                </a:solidFill>
              </a:rPr>
              <a:t> </a:t>
            </a:r>
            <a:r>
              <a:rPr lang="fr-FR" dirty="0" err="1" smtClean="0">
                <a:solidFill>
                  <a:srgbClr val="984807"/>
                </a:solidFill>
              </a:rPr>
              <a:t>relativen</a:t>
            </a:r>
            <a:r>
              <a:rPr lang="fr-FR" dirty="0" smtClean="0">
                <a:solidFill>
                  <a:srgbClr val="984807"/>
                </a:solidFill>
              </a:rPr>
              <a:t> Mix </a:t>
            </a:r>
            <a:r>
              <a:rPr lang="fr-FR" sz="1000" dirty="0" smtClean="0">
                <a:solidFill>
                  <a:srgbClr val="984807"/>
                </a:solidFill>
              </a:rPr>
              <a:t>(</a:t>
            </a:r>
            <a:r>
              <a:rPr lang="fr-FR" sz="1000" dirty="0" err="1" smtClean="0">
                <a:solidFill>
                  <a:srgbClr val="984807"/>
                </a:solidFill>
              </a:rPr>
              <a:t>Raibaud</a:t>
            </a:r>
            <a:r>
              <a:rPr lang="fr-FR" sz="1000" dirty="0" smtClean="0">
                <a:solidFill>
                  <a:srgbClr val="984807"/>
                </a:solidFill>
              </a:rPr>
              <a:t>, 2007)</a:t>
            </a:r>
          </a:p>
          <a:p>
            <a:pPr marL="285750" indent="-285750">
              <a:buFont typeface="Arial"/>
              <a:buChar char="•"/>
            </a:pPr>
            <a:endParaRPr lang="fr-FR" sz="1000" dirty="0" smtClean="0">
              <a:solidFill>
                <a:srgbClr val="984807"/>
              </a:solidFill>
            </a:endParaRPr>
          </a:p>
          <a:p>
            <a:endParaRPr lang="fr-FR" sz="1000" dirty="0" smtClean="0">
              <a:solidFill>
                <a:srgbClr val="984807"/>
              </a:solidFill>
            </a:endParaRPr>
          </a:p>
          <a:p>
            <a:endParaRPr lang="fr-FR" sz="1000" dirty="0" smtClean="0">
              <a:solidFill>
                <a:srgbClr val="984807"/>
              </a:solidFill>
            </a:endParaRPr>
          </a:p>
          <a:p>
            <a:pPr marL="285750" indent="-285750">
              <a:buFont typeface="Arial"/>
              <a:buChar char="•"/>
            </a:pPr>
            <a:r>
              <a:rPr lang="fr-FR" dirty="0" err="1">
                <a:solidFill>
                  <a:srgbClr val="984807"/>
                </a:solidFill>
              </a:rPr>
              <a:t>Freizeit</a:t>
            </a:r>
            <a:r>
              <a:rPr lang="fr-FR" dirty="0">
                <a:solidFill>
                  <a:srgbClr val="984807"/>
                </a:solidFill>
              </a:rPr>
              <a:t>: </a:t>
            </a:r>
            <a:r>
              <a:rPr lang="fr-FR" dirty="0" err="1">
                <a:solidFill>
                  <a:srgbClr val="984807"/>
                </a:solidFill>
              </a:rPr>
              <a:t>Definitionen</a:t>
            </a:r>
            <a:r>
              <a:rPr lang="fr-FR" dirty="0">
                <a:solidFill>
                  <a:srgbClr val="984807"/>
                </a:solidFill>
              </a:rPr>
              <a:t> </a:t>
            </a:r>
            <a:r>
              <a:rPr lang="fr-FR" dirty="0" err="1">
                <a:solidFill>
                  <a:srgbClr val="984807"/>
                </a:solidFill>
              </a:rPr>
              <a:t>und</a:t>
            </a:r>
            <a:r>
              <a:rPr lang="fr-FR" dirty="0">
                <a:solidFill>
                  <a:srgbClr val="984807"/>
                </a:solidFill>
              </a:rPr>
              <a:t> </a:t>
            </a:r>
            <a:r>
              <a:rPr lang="fr-FR" dirty="0" err="1" smtClean="0">
                <a:solidFill>
                  <a:srgbClr val="984807"/>
                </a:solidFill>
              </a:rPr>
              <a:t>genderspezifische</a:t>
            </a:r>
            <a:r>
              <a:rPr lang="fr-FR" dirty="0" smtClean="0">
                <a:solidFill>
                  <a:srgbClr val="984807"/>
                </a:solidFill>
              </a:rPr>
              <a:t> </a:t>
            </a:r>
            <a:r>
              <a:rPr lang="fr-FR" dirty="0" err="1">
                <a:solidFill>
                  <a:srgbClr val="984807"/>
                </a:solidFill>
              </a:rPr>
              <a:t>Plätze</a:t>
            </a:r>
            <a:endParaRPr lang="fr-FR" dirty="0" smtClean="0">
              <a:solidFill>
                <a:srgbClr val="984807"/>
              </a:solidFill>
            </a:endParaRPr>
          </a:p>
          <a:p>
            <a:endParaRPr lang="fr-FR" dirty="0">
              <a:solidFill>
                <a:srgbClr val="984807"/>
              </a:solidFill>
            </a:endParaRPr>
          </a:p>
          <a:p>
            <a:endParaRPr lang="fr-FR" dirty="0" smtClean="0"/>
          </a:p>
          <a:p>
            <a:endParaRPr lang="fr-FR" dirty="0"/>
          </a:p>
          <a:p>
            <a:endParaRPr lang="fr-FR" dirty="0" smtClean="0"/>
          </a:p>
          <a:p>
            <a:endParaRPr lang="fr-FR" dirty="0"/>
          </a:p>
        </p:txBody>
      </p:sp>
      <p:sp>
        <p:nvSpPr>
          <p:cNvPr id="11" name="ZoneTexte 10"/>
          <p:cNvSpPr txBox="1"/>
          <p:nvPr/>
        </p:nvSpPr>
        <p:spPr>
          <a:xfrm>
            <a:off x="4897120" y="1249682"/>
            <a:ext cx="3898900" cy="1600438"/>
          </a:xfrm>
          <a:prstGeom prst="rect">
            <a:avLst/>
          </a:prstGeom>
          <a:noFill/>
          <a:ln>
            <a:solidFill>
              <a:schemeClr val="accent6">
                <a:lumMod val="50000"/>
              </a:schemeClr>
            </a:solidFill>
          </a:ln>
        </p:spPr>
        <p:txBody>
          <a:bodyPr wrap="square" rtlCol="0">
            <a:spAutoFit/>
          </a:bodyPr>
          <a:lstStyle/>
          <a:p>
            <a:r>
              <a:rPr lang="fr-FR" sz="1400" b="1" dirty="0" err="1" smtClean="0">
                <a:solidFill>
                  <a:srgbClr val="984807"/>
                </a:solidFill>
              </a:rPr>
              <a:t>Forschungsterrain</a:t>
            </a:r>
            <a:endParaRPr lang="fr-FR" sz="1400" b="1" dirty="0" smtClean="0">
              <a:solidFill>
                <a:srgbClr val="984807"/>
              </a:solidFill>
            </a:endParaRPr>
          </a:p>
          <a:p>
            <a:endParaRPr lang="fr-FR" sz="1400" b="1" dirty="0" smtClean="0">
              <a:solidFill>
                <a:srgbClr val="984807"/>
              </a:solidFill>
            </a:endParaRPr>
          </a:p>
          <a:p>
            <a:pPr marL="285750" indent="-285750">
              <a:buFont typeface="Arial"/>
              <a:buChar char="•"/>
            </a:pPr>
            <a:r>
              <a:rPr lang="fr-FR" sz="1400" dirty="0">
                <a:solidFill>
                  <a:srgbClr val="984807"/>
                </a:solidFill>
              </a:rPr>
              <a:t>2 </a:t>
            </a:r>
            <a:r>
              <a:rPr lang="fr-FR" sz="1400" dirty="0" err="1">
                <a:solidFill>
                  <a:srgbClr val="984807"/>
                </a:solidFill>
              </a:rPr>
              <a:t>Schulen</a:t>
            </a:r>
            <a:r>
              <a:rPr lang="fr-FR" sz="1400" dirty="0">
                <a:solidFill>
                  <a:srgbClr val="984807"/>
                </a:solidFill>
              </a:rPr>
              <a:t> </a:t>
            </a:r>
            <a:r>
              <a:rPr lang="fr-FR" sz="1400" dirty="0" err="1">
                <a:solidFill>
                  <a:srgbClr val="984807"/>
                </a:solidFill>
              </a:rPr>
              <a:t>und</a:t>
            </a:r>
            <a:r>
              <a:rPr lang="fr-FR" sz="1400" dirty="0">
                <a:solidFill>
                  <a:srgbClr val="984807"/>
                </a:solidFill>
              </a:rPr>
              <a:t> 4 </a:t>
            </a:r>
            <a:r>
              <a:rPr lang="fr-FR" sz="1400" dirty="0" err="1" smtClean="0">
                <a:solidFill>
                  <a:srgbClr val="984807"/>
                </a:solidFill>
              </a:rPr>
              <a:t>Klassen</a:t>
            </a:r>
            <a:r>
              <a:rPr lang="fr-FR" sz="1400" dirty="0" smtClean="0">
                <a:solidFill>
                  <a:srgbClr val="984807"/>
                </a:solidFill>
              </a:rPr>
              <a:t> (Lyon 8</a:t>
            </a:r>
            <a:r>
              <a:rPr lang="fr-FR" sz="1400" baseline="30000" dirty="0" smtClean="0">
                <a:solidFill>
                  <a:srgbClr val="984807"/>
                </a:solidFill>
              </a:rPr>
              <a:t>e</a:t>
            </a:r>
            <a:r>
              <a:rPr lang="fr-FR" sz="1400" dirty="0" smtClean="0">
                <a:solidFill>
                  <a:srgbClr val="984807"/>
                </a:solidFill>
              </a:rPr>
              <a:t> )</a:t>
            </a:r>
            <a:endParaRPr lang="fr-FR" sz="1400" dirty="0">
              <a:solidFill>
                <a:srgbClr val="984807"/>
              </a:solidFill>
            </a:endParaRPr>
          </a:p>
          <a:p>
            <a:pPr marL="285750" indent="-285750">
              <a:buFont typeface="Arial"/>
              <a:buChar char="•"/>
            </a:pPr>
            <a:r>
              <a:rPr lang="fr-FR" sz="1400" dirty="0" smtClean="0">
                <a:solidFill>
                  <a:srgbClr val="984807"/>
                </a:solidFill>
              </a:rPr>
              <a:t>45 </a:t>
            </a:r>
            <a:r>
              <a:rPr lang="fr-FR" sz="1400" dirty="0" err="1" smtClean="0">
                <a:solidFill>
                  <a:srgbClr val="984807"/>
                </a:solidFill>
              </a:rPr>
              <a:t>Kinder</a:t>
            </a:r>
            <a:r>
              <a:rPr lang="fr-FR" sz="1400" dirty="0" smtClean="0">
                <a:solidFill>
                  <a:srgbClr val="984807"/>
                </a:solidFill>
              </a:rPr>
              <a:t> (10-12 </a:t>
            </a:r>
            <a:r>
              <a:rPr lang="fr-FR" sz="1400" dirty="0" err="1" smtClean="0">
                <a:solidFill>
                  <a:srgbClr val="984807"/>
                </a:solidFill>
              </a:rPr>
              <a:t>Jahre</a:t>
            </a:r>
            <a:r>
              <a:rPr lang="fr-FR" sz="1400" dirty="0" smtClean="0">
                <a:solidFill>
                  <a:srgbClr val="984807"/>
                </a:solidFill>
              </a:rPr>
              <a:t>)</a:t>
            </a:r>
          </a:p>
          <a:p>
            <a:pPr marL="285750" indent="-285750">
              <a:buFont typeface="Arial"/>
              <a:buChar char="•"/>
            </a:pPr>
            <a:r>
              <a:rPr lang="fr-FR" sz="1400" dirty="0" err="1">
                <a:solidFill>
                  <a:srgbClr val="984807"/>
                </a:solidFill>
              </a:rPr>
              <a:t>Zwei</a:t>
            </a:r>
            <a:r>
              <a:rPr lang="fr-FR" sz="1400" dirty="0">
                <a:solidFill>
                  <a:srgbClr val="984807"/>
                </a:solidFill>
              </a:rPr>
              <a:t> </a:t>
            </a:r>
            <a:r>
              <a:rPr lang="fr-FR" sz="1400" dirty="0" err="1">
                <a:solidFill>
                  <a:srgbClr val="984807"/>
                </a:solidFill>
              </a:rPr>
              <a:t>Jahre</a:t>
            </a:r>
            <a:r>
              <a:rPr lang="fr-FR" sz="1400" dirty="0">
                <a:solidFill>
                  <a:srgbClr val="984807"/>
                </a:solidFill>
              </a:rPr>
              <a:t> der </a:t>
            </a:r>
            <a:r>
              <a:rPr lang="fr-FR" sz="1400" dirty="0" err="1">
                <a:solidFill>
                  <a:srgbClr val="984807"/>
                </a:solidFill>
              </a:rPr>
              <a:t>Beobachtung</a:t>
            </a:r>
            <a:r>
              <a:rPr lang="fr-FR" sz="1400" dirty="0">
                <a:solidFill>
                  <a:srgbClr val="984807"/>
                </a:solidFill>
              </a:rPr>
              <a:t> </a:t>
            </a:r>
            <a:r>
              <a:rPr lang="fr-FR" sz="1400" dirty="0" err="1">
                <a:solidFill>
                  <a:srgbClr val="984807"/>
                </a:solidFill>
              </a:rPr>
              <a:t>im</a:t>
            </a:r>
            <a:r>
              <a:rPr lang="fr-FR" sz="1400" dirty="0">
                <a:solidFill>
                  <a:srgbClr val="984807"/>
                </a:solidFill>
              </a:rPr>
              <a:t> </a:t>
            </a:r>
            <a:r>
              <a:rPr lang="fr-FR" sz="1400" dirty="0" err="1">
                <a:solidFill>
                  <a:srgbClr val="984807"/>
                </a:solidFill>
              </a:rPr>
              <a:t>Klassenzimmer</a:t>
            </a:r>
            <a:r>
              <a:rPr lang="fr-FR" sz="1400" dirty="0">
                <a:solidFill>
                  <a:srgbClr val="984807"/>
                </a:solidFill>
              </a:rPr>
              <a:t> </a:t>
            </a:r>
            <a:r>
              <a:rPr lang="fr-FR" sz="1400" dirty="0" err="1">
                <a:solidFill>
                  <a:srgbClr val="984807"/>
                </a:solidFill>
              </a:rPr>
              <a:t>und</a:t>
            </a:r>
            <a:r>
              <a:rPr lang="fr-FR" sz="1400" dirty="0">
                <a:solidFill>
                  <a:srgbClr val="984807"/>
                </a:solidFill>
              </a:rPr>
              <a:t> in der </a:t>
            </a:r>
            <a:r>
              <a:rPr lang="fr-FR" sz="1400" dirty="0" err="1" smtClean="0">
                <a:solidFill>
                  <a:srgbClr val="984807"/>
                </a:solidFill>
              </a:rPr>
              <a:t>Nachbarschaft</a:t>
            </a:r>
            <a:endParaRPr lang="fr-FR" sz="1400" dirty="0" smtClean="0">
              <a:solidFill>
                <a:srgbClr val="984807"/>
              </a:solidFill>
            </a:endParaRPr>
          </a:p>
          <a:p>
            <a:pPr marL="285750" indent="-285750"/>
            <a:endParaRPr lang="fr-FR" sz="14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178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20" name="ZoneTexte 19"/>
          <p:cNvSpPr txBox="1"/>
          <p:nvPr/>
        </p:nvSpPr>
        <p:spPr>
          <a:xfrm>
            <a:off x="631748" y="1206660"/>
            <a:ext cx="2703286" cy="1754327"/>
          </a:xfrm>
          <a:prstGeom prst="rect">
            <a:avLst/>
          </a:prstGeom>
          <a:noFill/>
        </p:spPr>
        <p:txBody>
          <a:bodyPr wrap="square" rtlCol="0">
            <a:spAutoFit/>
          </a:bodyPr>
          <a:lstStyle/>
          <a:p>
            <a:r>
              <a:rPr lang="fr-FR" b="1" dirty="0" smtClean="0"/>
              <a:t>Où sont les enfants ?</a:t>
            </a:r>
          </a:p>
          <a:p>
            <a:pPr marL="285750" indent="-285750">
              <a:buFont typeface="Arial"/>
              <a:buChar char="•"/>
            </a:pPr>
            <a:r>
              <a:rPr lang="fr-FR" dirty="0"/>
              <a:t>e</a:t>
            </a:r>
            <a:r>
              <a:rPr lang="fr-FR" dirty="0" smtClean="0"/>
              <a:t>n famille, au parc, en promenade, à la piscine… </a:t>
            </a:r>
          </a:p>
          <a:p>
            <a:pPr marL="285750" indent="-285750">
              <a:buFont typeface="Arial"/>
              <a:buChar char="•"/>
            </a:pPr>
            <a:r>
              <a:rPr lang="fr-FR" dirty="0" smtClean="0"/>
              <a:t>dans les centre aérés  </a:t>
            </a:r>
          </a:p>
          <a:p>
            <a:endParaRPr lang="fr-FR" dirty="0"/>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16" name="ZoneTexte 15"/>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dirty="0" smtClean="0">
              <a:solidFill>
                <a:schemeClr val="accent6">
                  <a:lumMod val="20000"/>
                  <a:lumOff val="80000"/>
                </a:schemeClr>
              </a:solidFill>
            </a:endParaRPr>
          </a:p>
          <a:p>
            <a:pPr algn="r"/>
            <a:endParaRPr lang="fr-FR" dirty="0"/>
          </a:p>
        </p:txBody>
      </p:sp>
      <p:sp>
        <p:nvSpPr>
          <p:cNvPr id="24" name="ZoneTexte 23"/>
          <p:cNvSpPr txBox="1"/>
          <p:nvPr/>
        </p:nvSpPr>
        <p:spPr>
          <a:xfrm>
            <a:off x="5982077" y="1206660"/>
            <a:ext cx="2703286" cy="1200329"/>
          </a:xfrm>
          <a:prstGeom prst="rect">
            <a:avLst/>
          </a:prstGeom>
          <a:noFill/>
        </p:spPr>
        <p:txBody>
          <a:bodyPr wrap="square" rtlCol="0">
            <a:spAutoFit/>
          </a:bodyPr>
          <a:lstStyle/>
          <a:p>
            <a:r>
              <a:rPr lang="fr-FR" b="1" dirty="0" err="1">
                <a:solidFill>
                  <a:schemeClr val="accent6">
                    <a:lumMod val="50000"/>
                  </a:schemeClr>
                </a:solidFill>
              </a:rPr>
              <a:t>Wo</a:t>
            </a:r>
            <a:r>
              <a:rPr lang="fr-FR" b="1" dirty="0">
                <a:solidFill>
                  <a:schemeClr val="accent6">
                    <a:lumMod val="50000"/>
                  </a:schemeClr>
                </a:solidFill>
              </a:rPr>
              <a:t> </a:t>
            </a:r>
            <a:r>
              <a:rPr lang="fr-FR" b="1" dirty="0" err="1">
                <a:solidFill>
                  <a:schemeClr val="accent6">
                    <a:lumMod val="50000"/>
                  </a:schemeClr>
                </a:solidFill>
              </a:rPr>
              <a:t>sind</a:t>
            </a:r>
            <a:r>
              <a:rPr lang="fr-FR" b="1" dirty="0">
                <a:solidFill>
                  <a:schemeClr val="accent6">
                    <a:lumMod val="50000"/>
                  </a:schemeClr>
                </a:solidFill>
              </a:rPr>
              <a:t> die </a:t>
            </a:r>
            <a:r>
              <a:rPr lang="fr-FR" b="1" dirty="0" err="1">
                <a:solidFill>
                  <a:schemeClr val="accent6">
                    <a:lumMod val="50000"/>
                  </a:schemeClr>
                </a:solidFill>
              </a:rPr>
              <a:t>Kinder</a:t>
            </a:r>
            <a:r>
              <a:rPr lang="fr-FR" b="1" dirty="0">
                <a:solidFill>
                  <a:schemeClr val="accent6">
                    <a:lumMod val="50000"/>
                  </a:schemeClr>
                </a:solidFill>
              </a:rPr>
              <a:t>?</a:t>
            </a:r>
          </a:p>
          <a:p>
            <a:pPr marL="285750" indent="-285750">
              <a:buFont typeface="Arial"/>
              <a:buChar char="•"/>
            </a:pPr>
            <a:r>
              <a:rPr lang="fr-FR" dirty="0" err="1">
                <a:solidFill>
                  <a:schemeClr val="accent6">
                    <a:lumMod val="50000"/>
                  </a:schemeClr>
                </a:solidFill>
              </a:rPr>
              <a:t>Familie</a:t>
            </a:r>
            <a:r>
              <a:rPr lang="fr-FR" dirty="0">
                <a:solidFill>
                  <a:schemeClr val="accent6">
                    <a:lumMod val="50000"/>
                  </a:schemeClr>
                </a:solidFill>
              </a:rPr>
              <a:t>, Park, </a:t>
            </a:r>
            <a:r>
              <a:rPr lang="fr-FR" dirty="0" err="1">
                <a:solidFill>
                  <a:schemeClr val="accent6">
                    <a:lumMod val="50000"/>
                  </a:schemeClr>
                </a:solidFill>
              </a:rPr>
              <a:t>fahren</a:t>
            </a:r>
            <a:r>
              <a:rPr lang="fr-FR" dirty="0">
                <a:solidFill>
                  <a:schemeClr val="accent6">
                    <a:lumMod val="50000"/>
                  </a:schemeClr>
                </a:solidFill>
              </a:rPr>
              <a:t>, </a:t>
            </a:r>
            <a:r>
              <a:rPr lang="fr-FR" dirty="0" err="1">
                <a:solidFill>
                  <a:schemeClr val="accent6">
                    <a:lumMod val="50000"/>
                  </a:schemeClr>
                </a:solidFill>
              </a:rPr>
              <a:t>Schwimmbad</a:t>
            </a:r>
            <a:r>
              <a:rPr lang="fr-FR" dirty="0">
                <a:solidFill>
                  <a:schemeClr val="accent6">
                    <a:lumMod val="50000"/>
                  </a:schemeClr>
                </a:solidFill>
              </a:rPr>
              <a:t> </a:t>
            </a:r>
            <a:r>
              <a:rPr lang="fr-FR" dirty="0" smtClean="0">
                <a:solidFill>
                  <a:schemeClr val="accent6">
                    <a:lumMod val="50000"/>
                  </a:schemeClr>
                </a:solidFill>
              </a:rPr>
              <a:t>…</a:t>
            </a:r>
            <a:endParaRPr lang="fr-FR" dirty="0">
              <a:solidFill>
                <a:schemeClr val="accent6">
                  <a:lumMod val="50000"/>
                </a:schemeClr>
              </a:solidFill>
            </a:endParaRPr>
          </a:p>
          <a:p>
            <a:pPr marL="285750" indent="-285750">
              <a:buFont typeface="Arial"/>
              <a:buChar char="•"/>
            </a:pPr>
            <a:r>
              <a:rPr lang="fr-FR" dirty="0">
                <a:solidFill>
                  <a:schemeClr val="accent6">
                    <a:lumMod val="50000"/>
                  </a:schemeClr>
                </a:solidFill>
              </a:rPr>
              <a:t>in </a:t>
            </a:r>
            <a:r>
              <a:rPr lang="fr-FR" dirty="0" err="1" smtClean="0">
                <a:solidFill>
                  <a:schemeClr val="accent6">
                    <a:lumMod val="50000"/>
                  </a:schemeClr>
                </a:solidFill>
              </a:rPr>
              <a:t>Freizeitzentren</a:t>
            </a:r>
            <a:endParaRPr lang="fr-FR" dirty="0">
              <a:solidFill>
                <a:schemeClr val="accent6">
                  <a:lumMod val="50000"/>
                </a:schemeClr>
              </a:solidFill>
            </a:endParaRPr>
          </a:p>
        </p:txBody>
      </p:sp>
      <p:pic>
        <p:nvPicPr>
          <p:cNvPr id="28" name="Image 27" descr="Capture d’écran 2015-11-18 à 12.10.37.png"/>
          <p:cNvPicPr>
            <a:picLocks noChangeAspect="1"/>
          </p:cNvPicPr>
          <p:nvPr/>
        </p:nvPicPr>
        <p:blipFill>
          <a:blip r:embed="rId2"/>
          <a:stretch>
            <a:fillRect/>
          </a:stretch>
        </p:blipFill>
        <p:spPr>
          <a:xfrm>
            <a:off x="3767997" y="1157542"/>
            <a:ext cx="1608005" cy="17562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0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ZoneTexte 1"/>
          <p:cNvSpPr txBox="1"/>
          <p:nvPr/>
        </p:nvSpPr>
        <p:spPr>
          <a:xfrm>
            <a:off x="114300" y="2745607"/>
            <a:ext cx="2824843" cy="2862323"/>
          </a:xfrm>
          <a:prstGeom prst="rect">
            <a:avLst/>
          </a:prstGeom>
          <a:noFill/>
        </p:spPr>
        <p:txBody>
          <a:bodyPr wrap="square" rtlCol="0">
            <a:spAutoFit/>
          </a:bodyPr>
          <a:lstStyle/>
          <a:p>
            <a:endParaRPr lang="fr-FR" dirty="0"/>
          </a:p>
          <a:p>
            <a:r>
              <a:rPr lang="fr-FR" b="1" dirty="0" smtClean="0"/>
              <a:t>Où sont les garçons ? </a:t>
            </a:r>
            <a:endParaRPr lang="fr-FR" dirty="0"/>
          </a:p>
          <a:p>
            <a:pPr marL="285750" indent="-285750">
              <a:buFont typeface="Arial"/>
              <a:buChar char="•"/>
            </a:pPr>
            <a:r>
              <a:rPr lang="fr-FR" dirty="0" smtClean="0"/>
              <a:t>dans « le quartier », dans la rue</a:t>
            </a:r>
          </a:p>
          <a:p>
            <a:pPr marL="285750" indent="-285750">
              <a:buFont typeface="Arial"/>
              <a:buChar char="•"/>
            </a:pPr>
            <a:r>
              <a:rPr lang="fr-FR" dirty="0" smtClean="0"/>
              <a:t>dans les clubs de sports, les « espaces jeunes »</a:t>
            </a:r>
            <a:endParaRPr lang="fr-FR" dirty="0"/>
          </a:p>
          <a:p>
            <a:endParaRPr lang="fr-FR" dirty="0" smtClean="0"/>
          </a:p>
          <a:p>
            <a:endParaRPr lang="fr-FR" dirty="0"/>
          </a:p>
          <a:p>
            <a:endParaRPr lang="fr-FR" dirty="0" smtClean="0"/>
          </a:p>
          <a:p>
            <a:endParaRPr lang="fr-FR" dirty="0"/>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20" name="ZoneTexte 19"/>
          <p:cNvSpPr txBox="1"/>
          <p:nvPr/>
        </p:nvSpPr>
        <p:spPr>
          <a:xfrm>
            <a:off x="631748" y="1206660"/>
            <a:ext cx="2703286" cy="1754327"/>
          </a:xfrm>
          <a:prstGeom prst="rect">
            <a:avLst/>
          </a:prstGeom>
          <a:noFill/>
        </p:spPr>
        <p:txBody>
          <a:bodyPr wrap="square" rtlCol="0">
            <a:spAutoFit/>
          </a:bodyPr>
          <a:lstStyle/>
          <a:p>
            <a:r>
              <a:rPr lang="fr-FR" b="1" dirty="0" smtClean="0"/>
              <a:t>Où sont les enfants ?</a:t>
            </a:r>
          </a:p>
          <a:p>
            <a:pPr marL="285750" indent="-285750">
              <a:buFont typeface="Arial"/>
              <a:buChar char="•"/>
            </a:pPr>
            <a:r>
              <a:rPr lang="fr-FR" dirty="0"/>
              <a:t>e</a:t>
            </a:r>
            <a:r>
              <a:rPr lang="fr-FR" dirty="0" smtClean="0"/>
              <a:t>n famille, au parc, en promenade, à la piscine… </a:t>
            </a:r>
          </a:p>
          <a:p>
            <a:pPr marL="285750" indent="-285750">
              <a:buFont typeface="Arial"/>
              <a:buChar char="•"/>
            </a:pPr>
            <a:r>
              <a:rPr lang="fr-FR" dirty="0" smtClean="0"/>
              <a:t>dans les centre aérés  </a:t>
            </a:r>
          </a:p>
          <a:p>
            <a:endParaRPr lang="fr-FR" dirty="0"/>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16" name="ZoneTexte 15"/>
          <p:cNvSpPr txBox="1"/>
          <p:nvPr/>
        </p:nvSpPr>
        <p:spPr>
          <a:xfrm>
            <a:off x="3035300" y="136435"/>
            <a:ext cx="5880100" cy="1200329"/>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sp>
        <p:nvSpPr>
          <p:cNvPr id="23" name="ZoneTexte 22"/>
          <p:cNvSpPr txBox="1"/>
          <p:nvPr/>
        </p:nvSpPr>
        <p:spPr>
          <a:xfrm>
            <a:off x="6132286" y="3022607"/>
            <a:ext cx="3011714" cy="1754327"/>
          </a:xfrm>
          <a:prstGeom prst="rect">
            <a:avLst/>
          </a:prstGeom>
          <a:noFill/>
        </p:spPr>
        <p:txBody>
          <a:bodyPr wrap="square" rtlCol="0">
            <a:spAutoFit/>
          </a:bodyPr>
          <a:lstStyle/>
          <a:p>
            <a:r>
              <a:rPr lang="fr-FR" b="1" dirty="0" err="1">
                <a:solidFill>
                  <a:srgbClr val="984807"/>
                </a:solidFill>
              </a:rPr>
              <a:t>Wo</a:t>
            </a:r>
            <a:r>
              <a:rPr lang="fr-FR" b="1" dirty="0">
                <a:solidFill>
                  <a:srgbClr val="984807"/>
                </a:solidFill>
              </a:rPr>
              <a:t> </a:t>
            </a:r>
            <a:r>
              <a:rPr lang="fr-FR" b="1" dirty="0" err="1">
                <a:solidFill>
                  <a:srgbClr val="984807"/>
                </a:solidFill>
              </a:rPr>
              <a:t>sind</a:t>
            </a:r>
            <a:r>
              <a:rPr lang="fr-FR" b="1" dirty="0">
                <a:solidFill>
                  <a:srgbClr val="984807"/>
                </a:solidFill>
              </a:rPr>
              <a:t> die </a:t>
            </a:r>
            <a:r>
              <a:rPr lang="fr-FR" b="1" dirty="0" err="1">
                <a:solidFill>
                  <a:srgbClr val="984807"/>
                </a:solidFill>
              </a:rPr>
              <a:t>Jungs</a:t>
            </a:r>
            <a:r>
              <a:rPr lang="fr-FR" b="1" dirty="0">
                <a:solidFill>
                  <a:srgbClr val="984807"/>
                </a:solidFill>
              </a:rPr>
              <a:t>?</a:t>
            </a:r>
          </a:p>
          <a:p>
            <a:pPr marL="285750" indent="-285750">
              <a:buFont typeface="Arial"/>
              <a:buChar char="•"/>
            </a:pPr>
            <a:r>
              <a:rPr lang="fr-FR" dirty="0">
                <a:solidFill>
                  <a:srgbClr val="984807"/>
                </a:solidFill>
              </a:rPr>
              <a:t>in "der </a:t>
            </a:r>
            <a:r>
              <a:rPr lang="fr-FR" dirty="0" err="1" smtClean="0">
                <a:solidFill>
                  <a:srgbClr val="984807"/>
                </a:solidFill>
              </a:rPr>
              <a:t>Nachbarschaft</a:t>
            </a:r>
            <a:r>
              <a:rPr lang="fr-FR" dirty="0" smtClean="0">
                <a:solidFill>
                  <a:srgbClr val="984807"/>
                </a:solidFill>
              </a:rPr>
              <a:t>/</a:t>
            </a:r>
            <a:r>
              <a:rPr lang="fr-FR" dirty="0" err="1" smtClean="0">
                <a:solidFill>
                  <a:srgbClr val="984807"/>
                </a:solidFill>
              </a:rPr>
              <a:t>Viertel</a:t>
            </a:r>
            <a:r>
              <a:rPr lang="fr-FR" dirty="0" smtClean="0">
                <a:solidFill>
                  <a:srgbClr val="984807"/>
                </a:solidFill>
              </a:rPr>
              <a:t>" </a:t>
            </a:r>
            <a:r>
              <a:rPr lang="fr-FR" dirty="0">
                <a:solidFill>
                  <a:srgbClr val="984807"/>
                </a:solidFill>
              </a:rPr>
              <a:t>in der </a:t>
            </a:r>
            <a:r>
              <a:rPr lang="fr-FR" dirty="0" err="1">
                <a:solidFill>
                  <a:srgbClr val="984807"/>
                </a:solidFill>
              </a:rPr>
              <a:t>Straße</a:t>
            </a:r>
            <a:endParaRPr lang="fr-FR" dirty="0">
              <a:solidFill>
                <a:srgbClr val="984807"/>
              </a:solidFill>
            </a:endParaRPr>
          </a:p>
          <a:p>
            <a:pPr marL="285750" indent="-285750">
              <a:buFont typeface="Arial"/>
              <a:buChar char="•"/>
            </a:pPr>
            <a:r>
              <a:rPr lang="fr-FR" dirty="0">
                <a:solidFill>
                  <a:srgbClr val="984807"/>
                </a:solidFill>
              </a:rPr>
              <a:t>in </a:t>
            </a:r>
            <a:r>
              <a:rPr lang="fr-FR" dirty="0" err="1">
                <a:solidFill>
                  <a:srgbClr val="984807"/>
                </a:solidFill>
              </a:rPr>
              <a:t>Sportvereinen</a:t>
            </a:r>
            <a:r>
              <a:rPr lang="fr-FR" dirty="0">
                <a:solidFill>
                  <a:srgbClr val="984807"/>
                </a:solidFill>
              </a:rPr>
              <a:t>, "</a:t>
            </a:r>
            <a:r>
              <a:rPr lang="fr-FR" dirty="0" err="1" smtClean="0">
                <a:solidFill>
                  <a:srgbClr val="984807"/>
                </a:solidFill>
              </a:rPr>
              <a:t>Jugendraum</a:t>
            </a:r>
            <a:r>
              <a:rPr lang="fr-FR" dirty="0" smtClean="0">
                <a:solidFill>
                  <a:srgbClr val="984807"/>
                </a:solidFill>
              </a:rPr>
              <a:t>"</a:t>
            </a:r>
          </a:p>
          <a:p>
            <a:endParaRPr lang="fr-FR" dirty="0" smtClean="0"/>
          </a:p>
        </p:txBody>
      </p:sp>
      <p:sp>
        <p:nvSpPr>
          <p:cNvPr id="24" name="ZoneTexte 23"/>
          <p:cNvSpPr txBox="1"/>
          <p:nvPr/>
        </p:nvSpPr>
        <p:spPr>
          <a:xfrm>
            <a:off x="5982077" y="1206660"/>
            <a:ext cx="2703286" cy="1200329"/>
          </a:xfrm>
          <a:prstGeom prst="rect">
            <a:avLst/>
          </a:prstGeom>
          <a:noFill/>
        </p:spPr>
        <p:txBody>
          <a:bodyPr wrap="square" rtlCol="0">
            <a:spAutoFit/>
          </a:bodyPr>
          <a:lstStyle/>
          <a:p>
            <a:r>
              <a:rPr lang="fr-FR" b="1" dirty="0" err="1" smtClean="0">
                <a:solidFill>
                  <a:schemeClr val="accent6">
                    <a:lumMod val="50000"/>
                  </a:schemeClr>
                </a:solidFill>
              </a:rPr>
              <a:t>Wo</a:t>
            </a:r>
            <a:r>
              <a:rPr lang="fr-FR" b="1" dirty="0" smtClean="0">
                <a:solidFill>
                  <a:schemeClr val="accent6">
                    <a:lumMod val="50000"/>
                  </a:schemeClr>
                </a:solidFill>
              </a:rPr>
              <a:t> </a:t>
            </a:r>
            <a:r>
              <a:rPr lang="fr-FR" b="1" dirty="0" err="1" smtClean="0">
                <a:solidFill>
                  <a:schemeClr val="accent6">
                    <a:lumMod val="50000"/>
                  </a:schemeClr>
                </a:solidFill>
              </a:rPr>
              <a:t>sind</a:t>
            </a:r>
            <a:r>
              <a:rPr lang="fr-FR" b="1" dirty="0" smtClean="0">
                <a:solidFill>
                  <a:schemeClr val="accent6">
                    <a:lumMod val="50000"/>
                  </a:schemeClr>
                </a:solidFill>
              </a:rPr>
              <a:t> die </a:t>
            </a:r>
            <a:r>
              <a:rPr lang="fr-FR" b="1" dirty="0" err="1" smtClean="0">
                <a:solidFill>
                  <a:schemeClr val="accent6">
                    <a:lumMod val="50000"/>
                  </a:schemeClr>
                </a:solidFill>
              </a:rPr>
              <a:t>Kinder</a:t>
            </a:r>
            <a:r>
              <a:rPr lang="fr-FR" b="1" dirty="0" smtClean="0">
                <a:solidFill>
                  <a:schemeClr val="accent6">
                    <a:lumMod val="50000"/>
                  </a:schemeClr>
                </a:solidFill>
              </a:rPr>
              <a:t>?</a:t>
            </a:r>
          </a:p>
          <a:p>
            <a:pPr marL="285750" indent="-285750">
              <a:buFont typeface="Arial"/>
              <a:buChar char="•"/>
            </a:pPr>
            <a:r>
              <a:rPr lang="fr-FR" dirty="0" err="1" smtClean="0">
                <a:solidFill>
                  <a:schemeClr val="accent6">
                    <a:lumMod val="50000"/>
                  </a:schemeClr>
                </a:solidFill>
              </a:rPr>
              <a:t>Familie</a:t>
            </a:r>
            <a:r>
              <a:rPr lang="fr-FR" dirty="0" smtClean="0">
                <a:solidFill>
                  <a:schemeClr val="accent6">
                    <a:lumMod val="50000"/>
                  </a:schemeClr>
                </a:solidFill>
              </a:rPr>
              <a:t>, Park, </a:t>
            </a:r>
            <a:r>
              <a:rPr lang="fr-FR" dirty="0" err="1" smtClean="0">
                <a:solidFill>
                  <a:schemeClr val="accent6">
                    <a:lumMod val="50000"/>
                  </a:schemeClr>
                </a:solidFill>
              </a:rPr>
              <a:t>fahren</a:t>
            </a:r>
            <a:r>
              <a:rPr lang="fr-FR" dirty="0" smtClean="0">
                <a:solidFill>
                  <a:schemeClr val="accent6">
                    <a:lumMod val="50000"/>
                  </a:schemeClr>
                </a:solidFill>
              </a:rPr>
              <a:t>, </a:t>
            </a:r>
            <a:r>
              <a:rPr lang="fr-FR" dirty="0" err="1" smtClean="0">
                <a:solidFill>
                  <a:schemeClr val="accent6">
                    <a:lumMod val="50000"/>
                  </a:schemeClr>
                </a:solidFill>
              </a:rPr>
              <a:t>Schwimmbad</a:t>
            </a:r>
            <a:r>
              <a:rPr lang="fr-FR" dirty="0" smtClean="0">
                <a:solidFill>
                  <a:schemeClr val="accent6">
                    <a:lumMod val="50000"/>
                  </a:schemeClr>
                </a:solidFill>
              </a:rPr>
              <a:t> …</a:t>
            </a:r>
          </a:p>
          <a:p>
            <a:pPr marL="285750" indent="-285750">
              <a:buFont typeface="Arial"/>
              <a:buChar char="•"/>
            </a:pPr>
            <a:r>
              <a:rPr lang="fr-FR" dirty="0" smtClean="0">
                <a:solidFill>
                  <a:schemeClr val="accent6">
                    <a:lumMod val="50000"/>
                  </a:schemeClr>
                </a:solidFill>
              </a:rPr>
              <a:t>in </a:t>
            </a:r>
            <a:r>
              <a:rPr lang="fr-FR" dirty="0" err="1" smtClean="0">
                <a:solidFill>
                  <a:schemeClr val="accent6">
                    <a:lumMod val="50000"/>
                  </a:schemeClr>
                </a:solidFill>
              </a:rPr>
              <a:t>Freizeitzentren</a:t>
            </a:r>
            <a:endParaRPr lang="fr-FR" dirty="0">
              <a:solidFill>
                <a:schemeClr val="accent6">
                  <a:lumMod val="50000"/>
                </a:schemeClr>
              </a:solidFill>
            </a:endParaRPr>
          </a:p>
        </p:txBody>
      </p:sp>
      <p:pic>
        <p:nvPicPr>
          <p:cNvPr id="27" name="Image 26" descr="Capture d’écran 2015-11-18 à 12.08.17.png"/>
          <p:cNvPicPr>
            <a:picLocks noChangeAspect="1"/>
          </p:cNvPicPr>
          <p:nvPr/>
        </p:nvPicPr>
        <p:blipFill>
          <a:blip r:embed="rId2"/>
          <a:stretch>
            <a:fillRect/>
          </a:stretch>
        </p:blipFill>
        <p:spPr>
          <a:xfrm>
            <a:off x="3035300" y="2745607"/>
            <a:ext cx="3147622" cy="1980699"/>
          </a:xfrm>
          <a:prstGeom prst="rect">
            <a:avLst/>
          </a:prstGeom>
        </p:spPr>
      </p:pic>
      <p:pic>
        <p:nvPicPr>
          <p:cNvPr id="28" name="Image 27" descr="Capture d’écran 2015-11-18 à 12.10.37.png"/>
          <p:cNvPicPr>
            <a:picLocks noChangeAspect="1"/>
          </p:cNvPicPr>
          <p:nvPr/>
        </p:nvPicPr>
        <p:blipFill>
          <a:blip r:embed="rId3"/>
          <a:stretch>
            <a:fillRect/>
          </a:stretch>
        </p:blipFill>
        <p:spPr>
          <a:xfrm>
            <a:off x="3767997" y="1157542"/>
            <a:ext cx="1608005" cy="17562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01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01600" y="1168400"/>
            <a:ext cx="4445000" cy="5524500"/>
          </a:xfrm>
        </p:spPr>
        <p:txBody>
          <a:bodyPr>
            <a:normAutofit fontScale="85000" lnSpcReduction="20000"/>
          </a:bodyPr>
          <a:lstStyle/>
          <a:p>
            <a:pPr marL="0" indent="0">
              <a:buNone/>
            </a:pPr>
            <a:r>
              <a:rPr lang="fr-FR" sz="2100" b="1" dirty="0" smtClean="0"/>
              <a:t>1.1. « ville » et « culture » en sciences humaines et sociales</a:t>
            </a:r>
          </a:p>
          <a:p>
            <a:pPr marL="0" indent="0">
              <a:buNone/>
            </a:pPr>
            <a:endParaRPr lang="fr-FR" sz="3000" b="1" dirty="0"/>
          </a:p>
          <a:p>
            <a:pPr marL="0" indent="0">
              <a:buNone/>
            </a:pPr>
            <a:r>
              <a:rPr lang="fr-FR" sz="1800" b="1" dirty="0" smtClean="0"/>
              <a:t>La culture </a:t>
            </a:r>
            <a:r>
              <a:rPr lang="fr-FR" sz="1800" dirty="0" smtClean="0"/>
              <a:t>: « le plus protéiforme des concepts » (</a:t>
            </a:r>
            <a:r>
              <a:rPr lang="fr-FR" sz="1800" dirty="0" err="1" smtClean="0"/>
              <a:t>Passeron</a:t>
            </a:r>
            <a:r>
              <a:rPr lang="fr-FR" sz="1800" dirty="0" smtClean="0"/>
              <a:t>, 2003) </a:t>
            </a:r>
            <a:r>
              <a:rPr lang="fr-FR" sz="1800" dirty="0" smtClean="0">
                <a:sym typeface="Wingdings"/>
              </a:rPr>
              <a:t> s’en tenir au « </a:t>
            </a:r>
            <a:r>
              <a:rPr lang="fr-FR" sz="1800" dirty="0" smtClean="0"/>
              <a:t>sens </a:t>
            </a:r>
            <a:r>
              <a:rPr lang="fr-FR" sz="1800" dirty="0"/>
              <a:t>factuel que </a:t>
            </a:r>
            <a:r>
              <a:rPr lang="fr-FR" sz="1800" dirty="0" smtClean="0"/>
              <a:t>“la culture” a </a:t>
            </a:r>
            <a:r>
              <a:rPr lang="fr-FR" sz="1800" dirty="0"/>
              <a:t>pris pour ceux qui la </a:t>
            </a:r>
            <a:r>
              <a:rPr lang="fr-FR" sz="1800" dirty="0" smtClean="0"/>
              <a:t>gèrent » : le </a:t>
            </a:r>
            <a:r>
              <a:rPr lang="fr-FR" sz="1800" dirty="0"/>
              <a:t>Ministère de </a:t>
            </a:r>
            <a:r>
              <a:rPr lang="fr-FR" sz="1800" dirty="0" smtClean="0"/>
              <a:t>la culture / les enquêtes statistiques « Pratiques culturelles des Français »</a:t>
            </a:r>
          </a:p>
          <a:p>
            <a:pPr marL="0" indent="0">
              <a:buNone/>
            </a:pPr>
            <a:endParaRPr lang="fr-FR" sz="1800" dirty="0"/>
          </a:p>
          <a:p>
            <a:pPr marL="0" indent="0">
              <a:buNone/>
            </a:pPr>
            <a:r>
              <a:rPr lang="fr-FR" sz="1800" b="1" dirty="0"/>
              <a:t>Pratiques culturelles, pratiques de loisirs </a:t>
            </a:r>
            <a:endParaRPr lang="fr-FR" sz="1800" dirty="0"/>
          </a:p>
          <a:p>
            <a:endParaRPr lang="fr-FR" sz="1800" dirty="0"/>
          </a:p>
          <a:p>
            <a:r>
              <a:rPr lang="fr-FR" sz="1800" b="1" dirty="0" smtClean="0"/>
              <a:t>Loisirs, </a:t>
            </a:r>
            <a:r>
              <a:rPr lang="fr-FR" sz="1800" b="1" dirty="0"/>
              <a:t>vacances </a:t>
            </a:r>
            <a:r>
              <a:rPr lang="fr-FR" sz="1800" dirty="0" smtClean="0"/>
              <a:t>: jeux</a:t>
            </a:r>
            <a:r>
              <a:rPr lang="fr-FR" sz="1800" dirty="0"/>
              <a:t>, pêche, chasse, jardinage, bricolage, cuisine, travaux manuels, </a:t>
            </a:r>
            <a:r>
              <a:rPr lang="fr-FR" sz="1800" dirty="0" smtClean="0"/>
              <a:t>sports</a:t>
            </a:r>
            <a:endParaRPr lang="fr-FR" sz="1800" dirty="0"/>
          </a:p>
          <a:p>
            <a:r>
              <a:rPr lang="fr-FR" sz="1800" b="1" dirty="0"/>
              <a:t>Sorties le soir</a:t>
            </a:r>
            <a:r>
              <a:rPr lang="fr-FR" sz="1800" dirty="0"/>
              <a:t>, sociabilité </a:t>
            </a:r>
          </a:p>
          <a:p>
            <a:r>
              <a:rPr lang="fr-FR" sz="1800" b="1" dirty="0"/>
              <a:t>Audiovisue</a:t>
            </a:r>
            <a:r>
              <a:rPr lang="fr-FR" sz="1800" dirty="0"/>
              <a:t>l </a:t>
            </a:r>
            <a:r>
              <a:rPr lang="fr-FR" sz="1800" dirty="0" smtClean="0"/>
              <a:t>: jeux </a:t>
            </a:r>
            <a:r>
              <a:rPr lang="fr-FR" sz="1800" dirty="0"/>
              <a:t>vidéo, ordinateur, télévision, tablette, numérique</a:t>
            </a:r>
            <a:r>
              <a:rPr lang="fr-FR" sz="1800" dirty="0" smtClean="0"/>
              <a:t>…</a:t>
            </a:r>
            <a:endParaRPr lang="fr-FR" sz="1800" dirty="0"/>
          </a:p>
          <a:p>
            <a:r>
              <a:rPr lang="fr-FR" sz="1800" b="1" dirty="0"/>
              <a:t>Musique</a:t>
            </a:r>
            <a:r>
              <a:rPr lang="fr-FR" sz="1800" dirty="0"/>
              <a:t> </a:t>
            </a:r>
            <a:r>
              <a:rPr lang="fr-FR" sz="1800" dirty="0" smtClean="0"/>
              <a:t>et radio</a:t>
            </a:r>
            <a:endParaRPr lang="fr-FR" sz="1800" dirty="0"/>
          </a:p>
          <a:p>
            <a:r>
              <a:rPr lang="fr-FR" sz="1800" b="1" dirty="0"/>
              <a:t>Lecture</a:t>
            </a:r>
            <a:r>
              <a:rPr lang="fr-FR" sz="1800" dirty="0"/>
              <a:t> </a:t>
            </a:r>
            <a:r>
              <a:rPr lang="fr-FR" sz="1800" dirty="0" smtClean="0"/>
              <a:t>: presse</a:t>
            </a:r>
            <a:r>
              <a:rPr lang="fr-FR" sz="1800" dirty="0"/>
              <a:t>, livres, </a:t>
            </a:r>
            <a:r>
              <a:rPr lang="fr-FR" sz="1800" dirty="0" smtClean="0"/>
              <a:t>bibliothèques</a:t>
            </a:r>
            <a:endParaRPr lang="fr-FR" sz="1800" dirty="0"/>
          </a:p>
          <a:p>
            <a:r>
              <a:rPr lang="fr-FR" sz="1800" b="1" dirty="0"/>
              <a:t>Spectacle vivant, cinéma </a:t>
            </a:r>
            <a:r>
              <a:rPr lang="fr-FR" sz="1800" dirty="0" smtClean="0"/>
              <a:t>: théâtre</a:t>
            </a:r>
            <a:r>
              <a:rPr lang="fr-FR" sz="1800" dirty="0"/>
              <a:t>, concerts, matchs sportifs, fêtes de rue</a:t>
            </a:r>
            <a:r>
              <a:rPr lang="fr-FR" sz="1800" dirty="0" smtClean="0"/>
              <a:t>…</a:t>
            </a:r>
            <a:endParaRPr lang="fr-FR" sz="1800" dirty="0"/>
          </a:p>
          <a:p>
            <a:r>
              <a:rPr lang="fr-FR" sz="1800" b="1" dirty="0"/>
              <a:t>Musées, patrimoine </a:t>
            </a:r>
            <a:r>
              <a:rPr lang="fr-FR" sz="1800" dirty="0" smtClean="0"/>
              <a:t>: parcs </a:t>
            </a:r>
            <a:r>
              <a:rPr lang="fr-FR" sz="1800" dirty="0"/>
              <a:t>d’attraction, zoos, jardins, fêtes foraines</a:t>
            </a:r>
            <a:r>
              <a:rPr lang="fr-FR" sz="1800" dirty="0" smtClean="0"/>
              <a:t>…</a:t>
            </a:r>
            <a:endParaRPr lang="fr-FR" sz="1800" dirty="0"/>
          </a:p>
          <a:p>
            <a:r>
              <a:rPr lang="fr-FR" sz="1800" b="1" dirty="0"/>
              <a:t>Pratiques en amateur &amp; hobby </a:t>
            </a:r>
            <a:r>
              <a:rPr lang="fr-FR" sz="1800" dirty="0" smtClean="0"/>
              <a:t>: musique</a:t>
            </a:r>
            <a:r>
              <a:rPr lang="fr-FR" sz="1800" dirty="0"/>
              <a:t>, photo, écriture, dessin, </a:t>
            </a:r>
            <a:r>
              <a:rPr lang="fr-FR" sz="1800" dirty="0" smtClean="0"/>
              <a:t>sport</a:t>
            </a:r>
            <a:endParaRPr lang="fr-FR" sz="1800" dirty="0"/>
          </a:p>
          <a:p>
            <a:pPr marL="0" indent="0">
              <a:buNone/>
            </a:pPr>
            <a:endParaRPr lang="fr-FR" sz="1800" dirty="0" smtClean="0"/>
          </a:p>
          <a:p>
            <a:pPr marL="0" indent="0">
              <a:buNone/>
            </a:pPr>
            <a:endParaRPr lang="fr-FR" sz="1800" dirty="0"/>
          </a:p>
          <a:p>
            <a:pPr marL="0" indent="0">
              <a:buNone/>
            </a:pPr>
            <a:endParaRPr lang="fr-FR" sz="1800" dirty="0"/>
          </a:p>
        </p:txBody>
      </p:sp>
      <p:sp>
        <p:nvSpPr>
          <p:cNvPr id="10" name="Espace réservé du contenu 2"/>
          <p:cNvSpPr txBox="1">
            <a:spLocks/>
          </p:cNvSpPr>
          <p:nvPr/>
        </p:nvSpPr>
        <p:spPr>
          <a:xfrm>
            <a:off x="4546600" y="1168400"/>
            <a:ext cx="4597400" cy="55245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900" b="1" dirty="0" smtClean="0">
                <a:solidFill>
                  <a:srgbClr val="984807"/>
                </a:solidFill>
              </a:rPr>
              <a:t>1.1. </a:t>
            </a:r>
            <a:r>
              <a:rPr lang="fr-FR" sz="1900" b="1" dirty="0">
                <a:solidFill>
                  <a:srgbClr val="984807"/>
                </a:solidFill>
              </a:rPr>
              <a:t>“</a:t>
            </a:r>
            <a:r>
              <a:rPr lang="fr-FR" sz="1900" b="1" dirty="0" err="1" smtClean="0">
                <a:solidFill>
                  <a:srgbClr val="984807"/>
                </a:solidFill>
              </a:rPr>
              <a:t>Stadt</a:t>
            </a:r>
            <a:r>
              <a:rPr lang="fr-FR" sz="1900" b="1" dirty="0" smtClean="0">
                <a:solidFill>
                  <a:srgbClr val="984807"/>
                </a:solidFill>
              </a:rPr>
              <a:t>” </a:t>
            </a:r>
            <a:r>
              <a:rPr lang="fr-FR" sz="1900" b="1" dirty="0" err="1">
                <a:solidFill>
                  <a:srgbClr val="984807"/>
                </a:solidFill>
              </a:rPr>
              <a:t>und</a:t>
            </a:r>
            <a:r>
              <a:rPr lang="fr-FR" sz="1900" b="1" dirty="0">
                <a:solidFill>
                  <a:srgbClr val="984807"/>
                </a:solidFill>
              </a:rPr>
              <a:t> “</a:t>
            </a:r>
            <a:r>
              <a:rPr lang="fr-FR" sz="1900" b="1" dirty="0" err="1">
                <a:solidFill>
                  <a:srgbClr val="984807"/>
                </a:solidFill>
              </a:rPr>
              <a:t>Kultur</a:t>
            </a:r>
            <a:r>
              <a:rPr lang="fr-FR" sz="1900" b="1" dirty="0">
                <a:solidFill>
                  <a:srgbClr val="984807"/>
                </a:solidFill>
              </a:rPr>
              <a:t>" </a:t>
            </a:r>
            <a:r>
              <a:rPr lang="fr-FR" sz="1900" b="1" dirty="0" smtClean="0">
                <a:solidFill>
                  <a:srgbClr val="984807"/>
                </a:solidFill>
              </a:rPr>
              <a:t>in den </a:t>
            </a:r>
            <a:r>
              <a:rPr lang="fr-FR" sz="1900" b="1" dirty="0" err="1">
                <a:solidFill>
                  <a:srgbClr val="984807"/>
                </a:solidFill>
              </a:rPr>
              <a:t>Sozial</a:t>
            </a:r>
            <a:r>
              <a:rPr lang="fr-FR" sz="1900" b="1" dirty="0">
                <a:solidFill>
                  <a:srgbClr val="984807"/>
                </a:solidFill>
              </a:rPr>
              <a:t>- </a:t>
            </a:r>
            <a:r>
              <a:rPr lang="fr-FR" sz="1900" b="1" dirty="0" err="1">
                <a:solidFill>
                  <a:srgbClr val="984807"/>
                </a:solidFill>
              </a:rPr>
              <a:t>und</a:t>
            </a:r>
            <a:r>
              <a:rPr lang="fr-FR" sz="1900" b="1" dirty="0">
                <a:solidFill>
                  <a:srgbClr val="984807"/>
                </a:solidFill>
              </a:rPr>
              <a:t> </a:t>
            </a:r>
            <a:r>
              <a:rPr lang="fr-FR" sz="1900" b="1" dirty="0" err="1" smtClean="0">
                <a:solidFill>
                  <a:srgbClr val="984807"/>
                </a:solidFill>
              </a:rPr>
              <a:t>Geisteswissenschaften</a:t>
            </a:r>
            <a:endParaRPr lang="fr-FR" sz="1900" b="1" dirty="0" smtClean="0">
              <a:solidFill>
                <a:srgbClr val="984807"/>
              </a:solidFill>
            </a:endParaRPr>
          </a:p>
          <a:p>
            <a:pPr marL="0" indent="0">
              <a:buNone/>
            </a:pPr>
            <a:endParaRPr lang="fr-FR" sz="2400" b="1" dirty="0">
              <a:solidFill>
                <a:srgbClr val="984807"/>
              </a:solidFill>
            </a:endParaRPr>
          </a:p>
          <a:p>
            <a:pPr marL="0" indent="0">
              <a:buNone/>
            </a:pPr>
            <a:r>
              <a:rPr lang="fr-FR" sz="1600" b="1" dirty="0" err="1" smtClean="0">
                <a:solidFill>
                  <a:srgbClr val="984807"/>
                </a:solidFill>
              </a:rPr>
              <a:t>Kultur</a:t>
            </a:r>
            <a:r>
              <a:rPr lang="fr-FR" sz="1600" b="1" dirty="0" smtClean="0">
                <a:solidFill>
                  <a:srgbClr val="984807"/>
                </a:solidFill>
              </a:rPr>
              <a:t> </a:t>
            </a:r>
            <a:r>
              <a:rPr lang="fr-FR" sz="1600" dirty="0" smtClean="0">
                <a:solidFill>
                  <a:srgbClr val="984807"/>
                </a:solidFill>
              </a:rPr>
              <a:t>: </a:t>
            </a:r>
            <a:r>
              <a:rPr lang="fr-FR" sz="1600" dirty="0">
                <a:solidFill>
                  <a:srgbClr val="984807"/>
                </a:solidFill>
              </a:rPr>
              <a:t>“</a:t>
            </a:r>
            <a:r>
              <a:rPr lang="fr-FR" sz="1600" dirty="0" err="1" smtClean="0">
                <a:solidFill>
                  <a:srgbClr val="984807"/>
                </a:solidFill>
              </a:rPr>
              <a:t>Das</a:t>
            </a:r>
            <a:r>
              <a:rPr lang="fr-FR" sz="1600" dirty="0" smtClean="0">
                <a:solidFill>
                  <a:srgbClr val="984807"/>
                </a:solidFill>
              </a:rPr>
              <a:t> </a:t>
            </a:r>
            <a:r>
              <a:rPr lang="fr-FR" sz="1600" dirty="0" err="1" smtClean="0">
                <a:solidFill>
                  <a:srgbClr val="984807"/>
                </a:solidFill>
              </a:rPr>
              <a:t>vielgestaltigste</a:t>
            </a:r>
            <a:r>
              <a:rPr lang="fr-FR" sz="1600" dirty="0" smtClean="0">
                <a:solidFill>
                  <a:srgbClr val="984807"/>
                </a:solidFill>
              </a:rPr>
              <a:t> aller </a:t>
            </a:r>
            <a:r>
              <a:rPr lang="fr-FR" sz="1600" dirty="0" err="1" smtClean="0">
                <a:solidFill>
                  <a:srgbClr val="984807"/>
                </a:solidFill>
              </a:rPr>
              <a:t>Konzepte</a:t>
            </a:r>
            <a:r>
              <a:rPr lang="fr-FR" sz="1600" dirty="0">
                <a:solidFill>
                  <a:srgbClr val="984807"/>
                </a:solidFill>
              </a:rPr>
              <a:t>” </a:t>
            </a:r>
            <a:r>
              <a:rPr lang="fr-FR" sz="1600" dirty="0" smtClean="0">
                <a:solidFill>
                  <a:srgbClr val="984807"/>
                </a:solidFill>
              </a:rPr>
              <a:t>(</a:t>
            </a:r>
            <a:r>
              <a:rPr lang="fr-FR" sz="1600" dirty="0" err="1" smtClean="0">
                <a:solidFill>
                  <a:srgbClr val="984807"/>
                </a:solidFill>
              </a:rPr>
              <a:t>Passeron</a:t>
            </a:r>
            <a:r>
              <a:rPr lang="fr-FR" sz="1600" dirty="0" smtClean="0">
                <a:solidFill>
                  <a:srgbClr val="984807"/>
                </a:solidFill>
              </a:rPr>
              <a:t>, 2003) </a:t>
            </a:r>
            <a:r>
              <a:rPr lang="fr-FR" sz="1600" dirty="0" smtClean="0">
                <a:solidFill>
                  <a:srgbClr val="984807"/>
                </a:solidFill>
                <a:sym typeface="Wingdings"/>
              </a:rPr>
              <a:t> </a:t>
            </a:r>
            <a:r>
              <a:rPr lang="fr-FR" sz="1600" dirty="0" err="1">
                <a:solidFill>
                  <a:srgbClr val="984807"/>
                </a:solidFill>
              </a:rPr>
              <a:t>Definitionen</a:t>
            </a:r>
            <a:r>
              <a:rPr lang="fr-FR" sz="1600" dirty="0">
                <a:solidFill>
                  <a:srgbClr val="984807"/>
                </a:solidFill>
              </a:rPr>
              <a:t> </a:t>
            </a:r>
            <a:r>
              <a:rPr lang="fr-FR" sz="1600" dirty="0" err="1" smtClean="0">
                <a:solidFill>
                  <a:srgbClr val="984807"/>
                </a:solidFill>
              </a:rPr>
              <a:t>vom</a:t>
            </a:r>
            <a:r>
              <a:rPr lang="fr-FR" sz="1600" dirty="0" smtClean="0">
                <a:solidFill>
                  <a:srgbClr val="984807"/>
                </a:solidFill>
              </a:rPr>
              <a:t> </a:t>
            </a:r>
            <a:r>
              <a:rPr lang="fr-FR" sz="1600" dirty="0" err="1">
                <a:solidFill>
                  <a:srgbClr val="984807"/>
                </a:solidFill>
              </a:rPr>
              <a:t>Ministerium</a:t>
            </a:r>
            <a:r>
              <a:rPr lang="fr-FR" sz="1600" dirty="0">
                <a:solidFill>
                  <a:srgbClr val="984807"/>
                </a:solidFill>
              </a:rPr>
              <a:t> </a:t>
            </a:r>
            <a:r>
              <a:rPr lang="fr-FR" sz="1600" dirty="0" err="1">
                <a:solidFill>
                  <a:srgbClr val="984807"/>
                </a:solidFill>
              </a:rPr>
              <a:t>für</a:t>
            </a:r>
            <a:r>
              <a:rPr lang="fr-FR" sz="1600" dirty="0">
                <a:solidFill>
                  <a:srgbClr val="984807"/>
                </a:solidFill>
              </a:rPr>
              <a:t> </a:t>
            </a:r>
            <a:r>
              <a:rPr lang="fr-FR" sz="1600" dirty="0" err="1">
                <a:solidFill>
                  <a:srgbClr val="984807"/>
                </a:solidFill>
              </a:rPr>
              <a:t>Kultur</a:t>
            </a:r>
            <a:r>
              <a:rPr lang="fr-FR" sz="1600" dirty="0">
                <a:solidFill>
                  <a:srgbClr val="984807"/>
                </a:solidFill>
              </a:rPr>
              <a:t> / </a:t>
            </a:r>
            <a:r>
              <a:rPr lang="fr-FR" sz="1600" dirty="0" err="1">
                <a:solidFill>
                  <a:srgbClr val="984807"/>
                </a:solidFill>
              </a:rPr>
              <a:t>statistischen</a:t>
            </a:r>
            <a:r>
              <a:rPr lang="fr-FR" sz="1600" dirty="0">
                <a:solidFill>
                  <a:srgbClr val="984807"/>
                </a:solidFill>
              </a:rPr>
              <a:t> </a:t>
            </a:r>
            <a:r>
              <a:rPr lang="fr-FR" sz="1600" dirty="0" err="1">
                <a:solidFill>
                  <a:srgbClr val="984807"/>
                </a:solidFill>
              </a:rPr>
              <a:t>Erhebungen</a:t>
            </a:r>
            <a:r>
              <a:rPr lang="fr-FR" sz="1600" dirty="0">
                <a:solidFill>
                  <a:srgbClr val="984807"/>
                </a:solidFill>
              </a:rPr>
              <a:t> " </a:t>
            </a:r>
            <a:r>
              <a:rPr lang="fr-FR" sz="1600" dirty="0" err="1">
                <a:solidFill>
                  <a:srgbClr val="984807"/>
                </a:solidFill>
              </a:rPr>
              <a:t>kulturelle</a:t>
            </a:r>
            <a:r>
              <a:rPr lang="fr-FR" sz="1600" dirty="0">
                <a:solidFill>
                  <a:srgbClr val="984807"/>
                </a:solidFill>
              </a:rPr>
              <a:t> </a:t>
            </a:r>
            <a:r>
              <a:rPr lang="fr-FR" sz="1600" dirty="0" err="1">
                <a:solidFill>
                  <a:srgbClr val="984807"/>
                </a:solidFill>
              </a:rPr>
              <a:t>Praktiken</a:t>
            </a:r>
            <a:r>
              <a:rPr lang="fr-FR" sz="1600" dirty="0">
                <a:solidFill>
                  <a:srgbClr val="984807"/>
                </a:solidFill>
              </a:rPr>
              <a:t> des </a:t>
            </a:r>
            <a:r>
              <a:rPr lang="fr-FR" sz="1600" dirty="0" err="1">
                <a:solidFill>
                  <a:srgbClr val="984807"/>
                </a:solidFill>
              </a:rPr>
              <a:t>Französisch</a:t>
            </a:r>
            <a:r>
              <a:rPr lang="fr-FR" sz="1600" dirty="0">
                <a:solidFill>
                  <a:srgbClr val="984807"/>
                </a:solidFill>
              </a:rPr>
              <a:t> </a:t>
            </a:r>
            <a:r>
              <a:rPr lang="fr-FR" sz="1600" dirty="0" smtClean="0">
                <a:solidFill>
                  <a:srgbClr val="984807"/>
                </a:solidFill>
              </a:rPr>
              <a:t> »</a:t>
            </a:r>
          </a:p>
          <a:p>
            <a:pPr marL="0" indent="0">
              <a:buNone/>
            </a:pPr>
            <a:endParaRPr lang="fr-FR" sz="1800" dirty="0" smtClean="0">
              <a:solidFill>
                <a:srgbClr val="984807"/>
              </a:solidFill>
            </a:endParaRPr>
          </a:p>
          <a:p>
            <a:pPr marL="0" indent="0">
              <a:buNone/>
            </a:pPr>
            <a:endParaRPr lang="fr-FR" sz="1800" dirty="0" smtClean="0">
              <a:solidFill>
                <a:srgbClr val="984807"/>
              </a:solidFill>
            </a:endParaRPr>
          </a:p>
          <a:p>
            <a:pPr marL="0" indent="0">
              <a:buNone/>
            </a:pPr>
            <a:r>
              <a:rPr lang="fr-FR" sz="1600" b="1" dirty="0" err="1">
                <a:solidFill>
                  <a:srgbClr val="984807"/>
                </a:solidFill>
              </a:rPr>
              <a:t>Kulturelle</a:t>
            </a:r>
            <a:r>
              <a:rPr lang="fr-FR" sz="1600" b="1" dirty="0">
                <a:solidFill>
                  <a:srgbClr val="984807"/>
                </a:solidFill>
              </a:rPr>
              <a:t> </a:t>
            </a:r>
            <a:r>
              <a:rPr lang="fr-FR" sz="1600" b="1" dirty="0" err="1">
                <a:solidFill>
                  <a:srgbClr val="984807"/>
                </a:solidFill>
              </a:rPr>
              <a:t>Praktiken</a:t>
            </a:r>
            <a:r>
              <a:rPr lang="fr-FR" sz="1600" b="1" dirty="0">
                <a:solidFill>
                  <a:srgbClr val="984807"/>
                </a:solidFill>
              </a:rPr>
              <a:t> , </a:t>
            </a:r>
            <a:r>
              <a:rPr lang="fr-FR" sz="1600" b="1" dirty="0" err="1" smtClean="0">
                <a:solidFill>
                  <a:srgbClr val="984807"/>
                </a:solidFill>
              </a:rPr>
              <a:t>Freizeitpraktiken</a:t>
            </a:r>
            <a:endParaRPr lang="fr-FR" sz="1600" b="1" dirty="0" smtClean="0">
              <a:solidFill>
                <a:srgbClr val="984807"/>
              </a:solidFill>
            </a:endParaRPr>
          </a:p>
          <a:p>
            <a:pPr marL="0" indent="0">
              <a:buNone/>
            </a:pPr>
            <a:endParaRPr lang="fr-FR" sz="1800" dirty="0" smtClean="0">
              <a:solidFill>
                <a:srgbClr val="984807"/>
              </a:solidFill>
            </a:endParaRPr>
          </a:p>
          <a:p>
            <a:r>
              <a:rPr lang="fr-FR" sz="1600" b="1" dirty="0" err="1">
                <a:solidFill>
                  <a:srgbClr val="984807"/>
                </a:solidFill>
              </a:rPr>
              <a:t>Freizeit</a:t>
            </a:r>
            <a:r>
              <a:rPr lang="fr-FR" sz="1600" b="1" dirty="0">
                <a:solidFill>
                  <a:srgbClr val="984807"/>
                </a:solidFill>
              </a:rPr>
              <a:t>, Ferien </a:t>
            </a:r>
            <a:r>
              <a:rPr lang="fr-FR" sz="1600" dirty="0">
                <a:solidFill>
                  <a:srgbClr val="984807"/>
                </a:solidFill>
              </a:rPr>
              <a:t>(</a:t>
            </a:r>
            <a:r>
              <a:rPr lang="fr-FR" sz="1600" dirty="0" err="1">
                <a:solidFill>
                  <a:srgbClr val="984807"/>
                </a:solidFill>
              </a:rPr>
              <a:t>Spiele</a:t>
            </a:r>
            <a:r>
              <a:rPr lang="fr-FR" sz="1600" dirty="0">
                <a:solidFill>
                  <a:srgbClr val="984807"/>
                </a:solidFill>
              </a:rPr>
              <a:t>, </a:t>
            </a:r>
            <a:r>
              <a:rPr lang="fr-FR" sz="1600" dirty="0" err="1">
                <a:solidFill>
                  <a:srgbClr val="984807"/>
                </a:solidFill>
              </a:rPr>
              <a:t>Angeln</a:t>
            </a:r>
            <a:r>
              <a:rPr lang="fr-FR" sz="1600" dirty="0">
                <a:solidFill>
                  <a:srgbClr val="984807"/>
                </a:solidFill>
              </a:rPr>
              <a:t>, </a:t>
            </a:r>
            <a:r>
              <a:rPr lang="fr-FR" sz="1600" dirty="0" err="1">
                <a:solidFill>
                  <a:srgbClr val="984807"/>
                </a:solidFill>
              </a:rPr>
              <a:t>Jagen</a:t>
            </a:r>
            <a:r>
              <a:rPr lang="fr-FR" sz="1600" dirty="0">
                <a:solidFill>
                  <a:srgbClr val="984807"/>
                </a:solidFill>
              </a:rPr>
              <a:t>, </a:t>
            </a:r>
            <a:r>
              <a:rPr lang="fr-FR" sz="1600" dirty="0" err="1">
                <a:solidFill>
                  <a:srgbClr val="984807"/>
                </a:solidFill>
              </a:rPr>
              <a:t>Gartenarbeit</a:t>
            </a:r>
            <a:r>
              <a:rPr lang="fr-FR" sz="1600" dirty="0">
                <a:solidFill>
                  <a:srgbClr val="984807"/>
                </a:solidFill>
              </a:rPr>
              <a:t>, </a:t>
            </a:r>
            <a:r>
              <a:rPr lang="fr-FR" sz="1600" dirty="0" err="1">
                <a:solidFill>
                  <a:srgbClr val="984807"/>
                </a:solidFill>
              </a:rPr>
              <a:t>Handwerk</a:t>
            </a:r>
            <a:r>
              <a:rPr lang="fr-FR" sz="1600" dirty="0">
                <a:solidFill>
                  <a:srgbClr val="984807"/>
                </a:solidFill>
              </a:rPr>
              <a:t> , </a:t>
            </a:r>
            <a:r>
              <a:rPr lang="fr-FR" sz="1600" dirty="0" err="1">
                <a:solidFill>
                  <a:srgbClr val="984807"/>
                </a:solidFill>
              </a:rPr>
              <a:t>Kochen</a:t>
            </a:r>
            <a:r>
              <a:rPr lang="fr-FR" sz="1600" dirty="0">
                <a:solidFill>
                  <a:srgbClr val="984807"/>
                </a:solidFill>
              </a:rPr>
              <a:t>, </a:t>
            </a:r>
            <a:r>
              <a:rPr lang="fr-FR" sz="1600" dirty="0" err="1">
                <a:solidFill>
                  <a:srgbClr val="984807"/>
                </a:solidFill>
              </a:rPr>
              <a:t>Handwerk</a:t>
            </a:r>
            <a:r>
              <a:rPr lang="fr-FR" sz="1600" dirty="0">
                <a:solidFill>
                  <a:srgbClr val="984807"/>
                </a:solidFill>
              </a:rPr>
              <a:t>, Sport</a:t>
            </a:r>
            <a:r>
              <a:rPr lang="fr-FR" sz="1600" dirty="0" smtClean="0">
                <a:solidFill>
                  <a:srgbClr val="984807"/>
                </a:solidFill>
              </a:rPr>
              <a:t>)</a:t>
            </a:r>
          </a:p>
          <a:p>
            <a:r>
              <a:rPr lang="fr-FR" sz="1600" b="1" dirty="0" err="1">
                <a:solidFill>
                  <a:srgbClr val="984807"/>
                </a:solidFill>
              </a:rPr>
              <a:t>Abende</a:t>
            </a:r>
            <a:r>
              <a:rPr lang="fr-FR" sz="1600" b="1" dirty="0">
                <a:solidFill>
                  <a:srgbClr val="984807"/>
                </a:solidFill>
              </a:rPr>
              <a:t> , </a:t>
            </a:r>
            <a:r>
              <a:rPr lang="fr-FR" sz="1600" b="1" dirty="0" err="1" smtClean="0">
                <a:solidFill>
                  <a:srgbClr val="984807"/>
                </a:solidFill>
              </a:rPr>
              <a:t>Geselligkeit</a:t>
            </a:r>
            <a:endParaRPr lang="fr-FR" sz="1600" b="1" dirty="0" smtClean="0">
              <a:solidFill>
                <a:srgbClr val="984807"/>
              </a:solidFill>
            </a:endParaRPr>
          </a:p>
          <a:p>
            <a:r>
              <a:rPr lang="fr-FR" sz="1600" b="1" dirty="0">
                <a:solidFill>
                  <a:srgbClr val="984807"/>
                </a:solidFill>
              </a:rPr>
              <a:t>Audiovisuelle</a:t>
            </a:r>
            <a:r>
              <a:rPr lang="fr-FR" sz="1600" dirty="0">
                <a:solidFill>
                  <a:srgbClr val="984807"/>
                </a:solidFill>
              </a:rPr>
              <a:t> ( </a:t>
            </a:r>
            <a:r>
              <a:rPr lang="fr-FR" sz="1600" dirty="0" err="1">
                <a:solidFill>
                  <a:srgbClr val="984807"/>
                </a:solidFill>
              </a:rPr>
              <a:t>Videospiele</a:t>
            </a:r>
            <a:r>
              <a:rPr lang="fr-FR" sz="1600" dirty="0">
                <a:solidFill>
                  <a:srgbClr val="984807"/>
                </a:solidFill>
              </a:rPr>
              <a:t>, Computer , TV, Tablet , digital ...</a:t>
            </a:r>
            <a:r>
              <a:rPr lang="fr-FR" sz="1600" dirty="0" smtClean="0">
                <a:solidFill>
                  <a:srgbClr val="984807"/>
                </a:solidFill>
              </a:rPr>
              <a:t>)</a:t>
            </a:r>
          </a:p>
          <a:p>
            <a:r>
              <a:rPr lang="fr-FR" sz="1600" b="1" dirty="0" err="1">
                <a:solidFill>
                  <a:srgbClr val="984807"/>
                </a:solidFill>
              </a:rPr>
              <a:t>Musik</a:t>
            </a:r>
            <a:r>
              <a:rPr lang="fr-FR" sz="1600" b="1" dirty="0">
                <a:solidFill>
                  <a:srgbClr val="984807"/>
                </a:solidFill>
              </a:rPr>
              <a:t> </a:t>
            </a:r>
            <a:r>
              <a:rPr lang="fr-FR" sz="1600" dirty="0">
                <a:solidFill>
                  <a:srgbClr val="984807"/>
                </a:solidFill>
              </a:rPr>
              <a:t>( </a:t>
            </a:r>
            <a:r>
              <a:rPr lang="fr-FR" sz="1600" dirty="0" err="1">
                <a:solidFill>
                  <a:srgbClr val="984807"/>
                </a:solidFill>
              </a:rPr>
              <a:t>und</a:t>
            </a:r>
            <a:r>
              <a:rPr lang="fr-FR" sz="1600" dirty="0">
                <a:solidFill>
                  <a:srgbClr val="984807"/>
                </a:solidFill>
              </a:rPr>
              <a:t> Radio</a:t>
            </a:r>
            <a:r>
              <a:rPr lang="fr-FR" sz="1600" dirty="0" smtClean="0">
                <a:solidFill>
                  <a:srgbClr val="984807"/>
                </a:solidFill>
              </a:rPr>
              <a:t>)</a:t>
            </a:r>
          </a:p>
          <a:p>
            <a:r>
              <a:rPr lang="fr-FR" sz="1600" b="1" dirty="0" err="1">
                <a:solidFill>
                  <a:srgbClr val="984807"/>
                </a:solidFill>
              </a:rPr>
              <a:t>L</a:t>
            </a:r>
            <a:r>
              <a:rPr lang="fr-FR" sz="1600" b="1" dirty="0" err="1" smtClean="0">
                <a:solidFill>
                  <a:srgbClr val="984807"/>
                </a:solidFill>
              </a:rPr>
              <a:t>esen</a:t>
            </a:r>
            <a:r>
              <a:rPr lang="fr-FR" sz="1600" dirty="0" smtClean="0">
                <a:solidFill>
                  <a:srgbClr val="984807"/>
                </a:solidFill>
              </a:rPr>
              <a:t>( </a:t>
            </a:r>
            <a:r>
              <a:rPr lang="fr-FR" sz="1600" dirty="0" err="1">
                <a:solidFill>
                  <a:srgbClr val="984807"/>
                </a:solidFill>
              </a:rPr>
              <a:t>Zeitungen</a:t>
            </a:r>
            <a:r>
              <a:rPr lang="fr-FR" sz="1600" dirty="0">
                <a:solidFill>
                  <a:srgbClr val="984807"/>
                </a:solidFill>
              </a:rPr>
              <a:t>, </a:t>
            </a:r>
            <a:r>
              <a:rPr lang="fr-FR" sz="1600" dirty="0" err="1">
                <a:solidFill>
                  <a:srgbClr val="984807"/>
                </a:solidFill>
              </a:rPr>
              <a:t>Bücher</a:t>
            </a:r>
            <a:r>
              <a:rPr lang="fr-FR" sz="1600" dirty="0">
                <a:solidFill>
                  <a:srgbClr val="984807"/>
                </a:solidFill>
              </a:rPr>
              <a:t>, </a:t>
            </a:r>
            <a:r>
              <a:rPr lang="fr-FR" sz="1600" dirty="0" err="1">
                <a:solidFill>
                  <a:srgbClr val="984807"/>
                </a:solidFill>
              </a:rPr>
              <a:t>Bibliotheken</a:t>
            </a:r>
            <a:r>
              <a:rPr lang="fr-FR" sz="1600" dirty="0" smtClean="0">
                <a:solidFill>
                  <a:srgbClr val="984807"/>
                </a:solidFill>
              </a:rPr>
              <a:t>)</a:t>
            </a:r>
          </a:p>
          <a:p>
            <a:r>
              <a:rPr lang="fr-FR" sz="1600" b="1" dirty="0" err="1">
                <a:solidFill>
                  <a:srgbClr val="984807"/>
                </a:solidFill>
              </a:rPr>
              <a:t>Darstellende</a:t>
            </a:r>
            <a:r>
              <a:rPr lang="fr-FR" sz="1600" b="1" dirty="0">
                <a:solidFill>
                  <a:srgbClr val="984807"/>
                </a:solidFill>
              </a:rPr>
              <a:t> </a:t>
            </a:r>
            <a:r>
              <a:rPr lang="fr-FR" sz="1600" b="1" dirty="0" err="1">
                <a:solidFill>
                  <a:srgbClr val="984807"/>
                </a:solidFill>
              </a:rPr>
              <a:t>Künste</a:t>
            </a:r>
            <a:r>
              <a:rPr lang="fr-FR" sz="1600" b="1" dirty="0">
                <a:solidFill>
                  <a:srgbClr val="984807"/>
                </a:solidFill>
              </a:rPr>
              <a:t>, Kino </a:t>
            </a:r>
            <a:r>
              <a:rPr lang="fr-FR" sz="1600" dirty="0">
                <a:solidFill>
                  <a:srgbClr val="984807"/>
                </a:solidFill>
              </a:rPr>
              <a:t>( Theater, </a:t>
            </a:r>
            <a:r>
              <a:rPr lang="fr-FR" sz="1600" dirty="0" err="1">
                <a:solidFill>
                  <a:srgbClr val="984807"/>
                </a:solidFill>
              </a:rPr>
              <a:t>Konzerte</a:t>
            </a:r>
            <a:r>
              <a:rPr lang="fr-FR" sz="1600" dirty="0">
                <a:solidFill>
                  <a:srgbClr val="984807"/>
                </a:solidFill>
              </a:rPr>
              <a:t>, </a:t>
            </a:r>
            <a:r>
              <a:rPr lang="fr-FR" sz="1600" dirty="0" err="1">
                <a:solidFill>
                  <a:srgbClr val="984807"/>
                </a:solidFill>
              </a:rPr>
              <a:t>Sportveranstaltungen</a:t>
            </a:r>
            <a:r>
              <a:rPr lang="fr-FR" sz="1600" dirty="0">
                <a:solidFill>
                  <a:srgbClr val="984807"/>
                </a:solidFill>
              </a:rPr>
              <a:t>, </a:t>
            </a:r>
            <a:r>
              <a:rPr lang="fr-FR" sz="1600" dirty="0" err="1">
                <a:solidFill>
                  <a:srgbClr val="984807"/>
                </a:solidFill>
              </a:rPr>
              <a:t>Straßenfeste</a:t>
            </a:r>
            <a:r>
              <a:rPr lang="fr-FR" sz="1600" dirty="0">
                <a:solidFill>
                  <a:srgbClr val="984807"/>
                </a:solidFill>
              </a:rPr>
              <a:t> ...</a:t>
            </a:r>
            <a:r>
              <a:rPr lang="fr-FR" sz="1600" dirty="0" smtClean="0">
                <a:solidFill>
                  <a:srgbClr val="984807"/>
                </a:solidFill>
              </a:rPr>
              <a:t>)</a:t>
            </a:r>
          </a:p>
          <a:p>
            <a:r>
              <a:rPr lang="fr-FR" sz="1600" b="1" dirty="0" err="1">
                <a:solidFill>
                  <a:srgbClr val="984807"/>
                </a:solidFill>
              </a:rPr>
              <a:t>Museen</a:t>
            </a:r>
            <a:r>
              <a:rPr lang="fr-FR" sz="1600" b="1" dirty="0">
                <a:solidFill>
                  <a:srgbClr val="984807"/>
                </a:solidFill>
              </a:rPr>
              <a:t>, </a:t>
            </a:r>
            <a:r>
              <a:rPr lang="fr-FR" sz="1600" b="1" dirty="0" err="1">
                <a:solidFill>
                  <a:srgbClr val="984807"/>
                </a:solidFill>
              </a:rPr>
              <a:t>Kulturerbe</a:t>
            </a:r>
            <a:r>
              <a:rPr lang="fr-FR" sz="1600" b="1" dirty="0">
                <a:solidFill>
                  <a:srgbClr val="984807"/>
                </a:solidFill>
              </a:rPr>
              <a:t> </a:t>
            </a:r>
            <a:r>
              <a:rPr lang="fr-FR" sz="1600" dirty="0">
                <a:solidFill>
                  <a:srgbClr val="984807"/>
                </a:solidFill>
              </a:rPr>
              <a:t>( </a:t>
            </a:r>
            <a:r>
              <a:rPr lang="fr-FR" sz="1600" dirty="0" err="1">
                <a:solidFill>
                  <a:srgbClr val="984807"/>
                </a:solidFill>
              </a:rPr>
              <a:t>Themenparks</a:t>
            </a:r>
            <a:r>
              <a:rPr lang="fr-FR" sz="1600" dirty="0">
                <a:solidFill>
                  <a:srgbClr val="984807"/>
                </a:solidFill>
              </a:rPr>
              <a:t> , </a:t>
            </a:r>
            <a:r>
              <a:rPr lang="fr-FR" sz="1600" dirty="0" err="1">
                <a:solidFill>
                  <a:srgbClr val="984807"/>
                </a:solidFill>
              </a:rPr>
              <a:t>Tierparks</a:t>
            </a:r>
            <a:r>
              <a:rPr lang="fr-FR" sz="1600" dirty="0">
                <a:solidFill>
                  <a:srgbClr val="984807"/>
                </a:solidFill>
              </a:rPr>
              <a:t>, </a:t>
            </a:r>
            <a:r>
              <a:rPr lang="fr-FR" sz="1600" dirty="0" err="1">
                <a:solidFill>
                  <a:srgbClr val="984807"/>
                </a:solidFill>
              </a:rPr>
              <a:t>Gärten</a:t>
            </a:r>
            <a:r>
              <a:rPr lang="fr-FR" sz="1600" dirty="0">
                <a:solidFill>
                  <a:srgbClr val="984807"/>
                </a:solidFill>
              </a:rPr>
              <a:t>, </a:t>
            </a:r>
            <a:r>
              <a:rPr lang="fr-FR" sz="1600" dirty="0" err="1">
                <a:solidFill>
                  <a:srgbClr val="984807"/>
                </a:solidFill>
              </a:rPr>
              <a:t>Messen</a:t>
            </a:r>
            <a:r>
              <a:rPr lang="fr-FR" sz="1600" dirty="0">
                <a:solidFill>
                  <a:srgbClr val="984807"/>
                </a:solidFill>
              </a:rPr>
              <a:t>, ...</a:t>
            </a:r>
            <a:r>
              <a:rPr lang="fr-FR" sz="1600" dirty="0" smtClean="0">
                <a:solidFill>
                  <a:srgbClr val="984807"/>
                </a:solidFill>
              </a:rPr>
              <a:t>)</a:t>
            </a:r>
          </a:p>
          <a:p>
            <a:r>
              <a:rPr lang="fr-FR" sz="1600" dirty="0">
                <a:solidFill>
                  <a:srgbClr val="984807"/>
                </a:solidFill>
              </a:rPr>
              <a:t> </a:t>
            </a:r>
            <a:r>
              <a:rPr lang="fr-FR" sz="1600" dirty="0" err="1" smtClean="0">
                <a:solidFill>
                  <a:srgbClr val="984807"/>
                </a:solidFill>
              </a:rPr>
              <a:t>Praktiken</a:t>
            </a:r>
            <a:r>
              <a:rPr lang="fr-FR" sz="1600" dirty="0" smtClean="0">
                <a:solidFill>
                  <a:srgbClr val="984807"/>
                </a:solidFill>
              </a:rPr>
              <a:t> </a:t>
            </a:r>
            <a:r>
              <a:rPr lang="fr-FR" sz="1600" dirty="0" err="1" smtClean="0">
                <a:solidFill>
                  <a:srgbClr val="984807"/>
                </a:solidFill>
              </a:rPr>
              <a:t>als</a:t>
            </a:r>
            <a:r>
              <a:rPr lang="fr-FR" sz="1600" dirty="0" smtClean="0">
                <a:solidFill>
                  <a:srgbClr val="984807"/>
                </a:solidFill>
              </a:rPr>
              <a:t> </a:t>
            </a:r>
            <a:r>
              <a:rPr lang="fr-FR" sz="1600" dirty="0" err="1" smtClean="0">
                <a:solidFill>
                  <a:srgbClr val="984807"/>
                </a:solidFill>
              </a:rPr>
              <a:t>Amateure</a:t>
            </a:r>
            <a:r>
              <a:rPr lang="fr-FR" sz="1600" dirty="0" smtClean="0">
                <a:solidFill>
                  <a:srgbClr val="984807"/>
                </a:solidFill>
              </a:rPr>
              <a:t> &amp; </a:t>
            </a:r>
            <a:r>
              <a:rPr lang="fr-FR" sz="1600" b="1" dirty="0" smtClean="0">
                <a:solidFill>
                  <a:srgbClr val="984807"/>
                </a:solidFill>
              </a:rPr>
              <a:t>Hobby</a:t>
            </a:r>
            <a:r>
              <a:rPr lang="fr-FR" sz="1600" dirty="0" smtClean="0">
                <a:solidFill>
                  <a:srgbClr val="984807"/>
                </a:solidFill>
              </a:rPr>
              <a:t> : </a:t>
            </a:r>
            <a:r>
              <a:rPr lang="fr-FR" sz="1600" dirty="0" err="1" smtClean="0">
                <a:solidFill>
                  <a:srgbClr val="984807"/>
                </a:solidFill>
              </a:rPr>
              <a:t>Musik</a:t>
            </a:r>
            <a:r>
              <a:rPr lang="fr-FR" sz="1600" dirty="0">
                <a:solidFill>
                  <a:srgbClr val="984807"/>
                </a:solidFill>
              </a:rPr>
              <a:t>, </a:t>
            </a:r>
            <a:r>
              <a:rPr lang="fr-FR" sz="1600" dirty="0" err="1">
                <a:solidFill>
                  <a:srgbClr val="984807"/>
                </a:solidFill>
              </a:rPr>
              <a:t>Fotografie</a:t>
            </a:r>
            <a:r>
              <a:rPr lang="fr-FR" sz="1600" dirty="0">
                <a:solidFill>
                  <a:srgbClr val="984807"/>
                </a:solidFill>
              </a:rPr>
              <a:t> , </a:t>
            </a:r>
            <a:r>
              <a:rPr lang="fr-FR" sz="1600" dirty="0" err="1">
                <a:solidFill>
                  <a:srgbClr val="984807"/>
                </a:solidFill>
              </a:rPr>
              <a:t>Schreiben</a:t>
            </a:r>
            <a:r>
              <a:rPr lang="fr-FR" sz="1600" dirty="0">
                <a:solidFill>
                  <a:srgbClr val="984807"/>
                </a:solidFill>
              </a:rPr>
              <a:t> , Design , Sport</a:t>
            </a:r>
            <a:endParaRPr lang="fr-FR" sz="1600" dirty="0" smtClean="0">
              <a:solidFill>
                <a:srgbClr val="984807"/>
              </a:solidFill>
            </a:endParaRPr>
          </a:p>
          <a:p>
            <a:endParaRPr lang="fr-FR" sz="1600" dirty="0" smtClean="0"/>
          </a:p>
          <a:p>
            <a:endParaRPr lang="fr-FR" sz="1800" dirty="0" smtClean="0">
              <a:solidFill>
                <a:schemeClr val="accent6">
                  <a:lumMod val="50000"/>
                </a:schemeClr>
              </a:solidFill>
            </a:endParaRPr>
          </a:p>
          <a:p>
            <a:pPr marL="0" indent="0">
              <a:buFont typeface="Arial"/>
              <a:buNone/>
            </a:pPr>
            <a:endParaRPr lang="fr-FR" sz="1800" dirty="0">
              <a:solidFill>
                <a:schemeClr val="accent6">
                  <a:lumMod val="50000"/>
                </a:schemeClr>
              </a:solidFill>
            </a:endParaRPr>
          </a:p>
        </p:txBody>
      </p:sp>
      <p:sp>
        <p:nvSpPr>
          <p:cNvPr id="12" name="Titre 1"/>
          <p:cNvSpPr txBox="1">
            <a:spLocks/>
          </p:cNvSpPr>
          <p:nvPr/>
        </p:nvSpPr>
        <p:spPr>
          <a:xfrm>
            <a:off x="317500" y="-88900"/>
            <a:ext cx="8712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solidFill>
                  <a:schemeClr val="bg1"/>
                </a:solidFill>
              </a:rPr>
              <a:t>1. Ville et culture : histoire d'un objet de recherche</a:t>
            </a:r>
            <a:br>
              <a:rPr lang="fr-FR" sz="1800" b="1" dirty="0" smtClean="0">
                <a:solidFill>
                  <a:schemeClr val="bg1"/>
                </a:solidFill>
              </a:rPr>
            </a:br>
            <a:r>
              <a:rPr lang="fr-FR" sz="1800" b="1" dirty="0" smtClean="0">
                <a:solidFill>
                  <a:schemeClr val="bg1"/>
                </a:solidFill>
              </a:rPr>
              <a:t>			</a:t>
            </a:r>
            <a:r>
              <a:rPr lang="fr-FR" sz="1800" dirty="0" err="1" smtClean="0">
                <a:solidFill>
                  <a:schemeClr val="accent6">
                    <a:lumMod val="20000"/>
                    <a:lumOff val="80000"/>
                  </a:schemeClr>
                </a:solidFill>
              </a:rPr>
              <a:t>Stadt</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und</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Kultur</a:t>
            </a:r>
            <a:r>
              <a:rPr lang="fr-FR" sz="1800" dirty="0" smtClean="0">
                <a:solidFill>
                  <a:schemeClr val="accent6">
                    <a:lumMod val="20000"/>
                    <a:lumOff val="80000"/>
                  </a:schemeClr>
                </a:solidFill>
              </a:rPr>
              <a:t> : </a:t>
            </a:r>
            <a:r>
              <a:rPr lang="fr-FR" sz="1800" dirty="0" err="1" smtClean="0">
                <a:solidFill>
                  <a:schemeClr val="accent6">
                    <a:lumMod val="20000"/>
                    <a:lumOff val="80000"/>
                  </a:schemeClr>
                </a:solidFill>
              </a:rPr>
              <a:t>Geschichte</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eines</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Forschungsgegenstand</a:t>
            </a:r>
            <a:endParaRPr lang="fr-FR" sz="1800" dirty="0">
              <a:solidFill>
                <a:schemeClr val="accent6">
                  <a:lumMod val="20000"/>
                  <a:lumOff val="8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646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 name="ZoneTexte 1"/>
          <p:cNvSpPr txBox="1"/>
          <p:nvPr/>
        </p:nvSpPr>
        <p:spPr>
          <a:xfrm>
            <a:off x="114300" y="2745607"/>
            <a:ext cx="2824843" cy="2862323"/>
          </a:xfrm>
          <a:prstGeom prst="rect">
            <a:avLst/>
          </a:prstGeom>
          <a:noFill/>
        </p:spPr>
        <p:txBody>
          <a:bodyPr wrap="square" rtlCol="0">
            <a:spAutoFit/>
          </a:bodyPr>
          <a:lstStyle/>
          <a:p>
            <a:endParaRPr lang="fr-FR" dirty="0"/>
          </a:p>
          <a:p>
            <a:r>
              <a:rPr lang="fr-FR" b="1" dirty="0" smtClean="0"/>
              <a:t>Où sont les garçons ? </a:t>
            </a:r>
            <a:endParaRPr lang="fr-FR" dirty="0"/>
          </a:p>
          <a:p>
            <a:pPr marL="285750" indent="-285750">
              <a:buFont typeface="Arial"/>
              <a:buChar char="•"/>
            </a:pPr>
            <a:r>
              <a:rPr lang="fr-FR" dirty="0" smtClean="0"/>
              <a:t>dans « le quartier », dans la rue</a:t>
            </a:r>
          </a:p>
          <a:p>
            <a:pPr marL="285750" indent="-285750">
              <a:buFont typeface="Arial"/>
              <a:buChar char="•"/>
            </a:pPr>
            <a:r>
              <a:rPr lang="fr-FR" dirty="0" smtClean="0"/>
              <a:t>dans les clubs de sports, les « espaces jeunes »</a:t>
            </a:r>
            <a:endParaRPr lang="fr-FR" dirty="0"/>
          </a:p>
          <a:p>
            <a:endParaRPr lang="fr-FR" dirty="0" smtClean="0"/>
          </a:p>
          <a:p>
            <a:endParaRPr lang="fr-FR" dirty="0"/>
          </a:p>
          <a:p>
            <a:endParaRPr lang="fr-FR" dirty="0" smtClean="0"/>
          </a:p>
          <a:p>
            <a:endParaRPr lang="fr-FR" dirty="0"/>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20" name="ZoneTexte 19"/>
          <p:cNvSpPr txBox="1"/>
          <p:nvPr/>
        </p:nvSpPr>
        <p:spPr>
          <a:xfrm>
            <a:off x="631748" y="1206660"/>
            <a:ext cx="2703286" cy="1754327"/>
          </a:xfrm>
          <a:prstGeom prst="rect">
            <a:avLst/>
          </a:prstGeom>
          <a:noFill/>
        </p:spPr>
        <p:txBody>
          <a:bodyPr wrap="square" rtlCol="0">
            <a:spAutoFit/>
          </a:bodyPr>
          <a:lstStyle/>
          <a:p>
            <a:r>
              <a:rPr lang="fr-FR" b="1" dirty="0" smtClean="0"/>
              <a:t>Où sont les enfants ?</a:t>
            </a:r>
          </a:p>
          <a:p>
            <a:pPr marL="285750" indent="-285750">
              <a:buFont typeface="Arial"/>
              <a:buChar char="•"/>
            </a:pPr>
            <a:r>
              <a:rPr lang="fr-FR" dirty="0"/>
              <a:t>e</a:t>
            </a:r>
            <a:r>
              <a:rPr lang="fr-FR" dirty="0" smtClean="0"/>
              <a:t>n famille, au parc, en promenade, à la piscine… </a:t>
            </a:r>
          </a:p>
          <a:p>
            <a:pPr marL="285750" indent="-285750">
              <a:buFont typeface="Arial"/>
              <a:buChar char="•"/>
            </a:pPr>
            <a:r>
              <a:rPr lang="fr-FR" dirty="0" smtClean="0"/>
              <a:t>dans les centre aérés  </a:t>
            </a:r>
          </a:p>
          <a:p>
            <a:endParaRPr lang="fr-FR" dirty="0"/>
          </a:p>
        </p:txBody>
      </p:sp>
      <p:sp>
        <p:nvSpPr>
          <p:cNvPr id="22" name="ZoneTexte 21"/>
          <p:cNvSpPr txBox="1"/>
          <p:nvPr/>
        </p:nvSpPr>
        <p:spPr>
          <a:xfrm>
            <a:off x="114300" y="4536255"/>
            <a:ext cx="2824843" cy="2308324"/>
          </a:xfrm>
          <a:prstGeom prst="rect">
            <a:avLst/>
          </a:prstGeom>
          <a:noFill/>
        </p:spPr>
        <p:txBody>
          <a:bodyPr wrap="square" rtlCol="0">
            <a:spAutoFit/>
          </a:bodyPr>
          <a:lstStyle/>
          <a:p>
            <a:endParaRPr lang="fr-FR" dirty="0"/>
          </a:p>
          <a:p>
            <a:r>
              <a:rPr lang="fr-FR" b="1" dirty="0" smtClean="0"/>
              <a:t>Où sont les filles ? </a:t>
            </a:r>
          </a:p>
          <a:p>
            <a:r>
              <a:rPr lang="fr-FR" dirty="0" smtClean="0"/>
              <a:t>Dans les pratiques culturelles et artistiques ?</a:t>
            </a:r>
            <a:endParaRPr lang="fr-FR" dirty="0"/>
          </a:p>
          <a:p>
            <a:endParaRPr lang="fr-FR" dirty="0" smtClean="0"/>
          </a:p>
          <a:p>
            <a:endParaRPr lang="fr-FR" dirty="0"/>
          </a:p>
          <a:p>
            <a:endParaRPr lang="fr-FR" dirty="0" smtClean="0"/>
          </a:p>
          <a:p>
            <a:endParaRPr lang="fr-FR" dirty="0"/>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16" name="ZoneTexte 15"/>
          <p:cNvSpPr txBox="1"/>
          <p:nvPr/>
        </p:nvSpPr>
        <p:spPr>
          <a:xfrm>
            <a:off x="3035300" y="136435"/>
            <a:ext cx="5880100" cy="1200329"/>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sp>
        <p:nvSpPr>
          <p:cNvPr id="21" name="ZoneTexte 20"/>
          <p:cNvSpPr txBox="1"/>
          <p:nvPr/>
        </p:nvSpPr>
        <p:spPr>
          <a:xfrm>
            <a:off x="6469743" y="4791007"/>
            <a:ext cx="2824843" cy="1754327"/>
          </a:xfrm>
          <a:prstGeom prst="rect">
            <a:avLst/>
          </a:prstGeom>
          <a:noFill/>
        </p:spPr>
        <p:txBody>
          <a:bodyPr wrap="square" rtlCol="0">
            <a:spAutoFit/>
          </a:bodyPr>
          <a:lstStyle/>
          <a:p>
            <a:r>
              <a:rPr lang="fr-FR" b="1" dirty="0" err="1">
                <a:solidFill>
                  <a:srgbClr val="984807"/>
                </a:solidFill>
              </a:rPr>
              <a:t>Wo</a:t>
            </a:r>
            <a:r>
              <a:rPr lang="fr-FR" b="1" dirty="0">
                <a:solidFill>
                  <a:srgbClr val="984807"/>
                </a:solidFill>
              </a:rPr>
              <a:t> </a:t>
            </a:r>
            <a:r>
              <a:rPr lang="fr-FR" b="1" dirty="0" err="1">
                <a:solidFill>
                  <a:srgbClr val="984807"/>
                </a:solidFill>
              </a:rPr>
              <a:t>sind</a:t>
            </a:r>
            <a:r>
              <a:rPr lang="fr-FR" b="1" dirty="0">
                <a:solidFill>
                  <a:srgbClr val="984807"/>
                </a:solidFill>
              </a:rPr>
              <a:t> die </a:t>
            </a:r>
            <a:r>
              <a:rPr lang="fr-FR" b="1" dirty="0" err="1" smtClean="0">
                <a:solidFill>
                  <a:srgbClr val="984807"/>
                </a:solidFill>
              </a:rPr>
              <a:t>Mädchen</a:t>
            </a:r>
            <a:r>
              <a:rPr lang="fr-FR" b="1" dirty="0" smtClean="0">
                <a:solidFill>
                  <a:srgbClr val="984807"/>
                </a:solidFill>
              </a:rPr>
              <a:t>? </a:t>
            </a:r>
          </a:p>
          <a:p>
            <a:r>
              <a:rPr lang="fr-FR" dirty="0" smtClean="0">
                <a:solidFill>
                  <a:srgbClr val="984807"/>
                </a:solidFill>
              </a:rPr>
              <a:t>In </a:t>
            </a:r>
            <a:r>
              <a:rPr lang="fr-FR" dirty="0" err="1">
                <a:solidFill>
                  <a:srgbClr val="984807"/>
                </a:solidFill>
              </a:rPr>
              <a:t>kulturellen</a:t>
            </a:r>
            <a:r>
              <a:rPr lang="fr-FR" dirty="0">
                <a:solidFill>
                  <a:srgbClr val="984807"/>
                </a:solidFill>
              </a:rPr>
              <a:t> </a:t>
            </a:r>
            <a:r>
              <a:rPr lang="fr-FR" dirty="0" err="1">
                <a:solidFill>
                  <a:srgbClr val="984807"/>
                </a:solidFill>
              </a:rPr>
              <a:t>und</a:t>
            </a:r>
            <a:r>
              <a:rPr lang="fr-FR" dirty="0">
                <a:solidFill>
                  <a:srgbClr val="984807"/>
                </a:solidFill>
              </a:rPr>
              <a:t> </a:t>
            </a:r>
            <a:r>
              <a:rPr lang="fr-FR" dirty="0" err="1">
                <a:solidFill>
                  <a:srgbClr val="984807"/>
                </a:solidFill>
              </a:rPr>
              <a:t>künstlerischen</a:t>
            </a:r>
            <a:r>
              <a:rPr lang="fr-FR" dirty="0">
                <a:solidFill>
                  <a:srgbClr val="984807"/>
                </a:solidFill>
              </a:rPr>
              <a:t> </a:t>
            </a:r>
            <a:r>
              <a:rPr lang="fr-FR" dirty="0" err="1">
                <a:solidFill>
                  <a:srgbClr val="984807"/>
                </a:solidFill>
              </a:rPr>
              <a:t>Praktiken</a:t>
            </a:r>
            <a:r>
              <a:rPr lang="fr-FR" dirty="0">
                <a:solidFill>
                  <a:srgbClr val="984807"/>
                </a:solidFill>
              </a:rPr>
              <a:t>? </a:t>
            </a:r>
            <a:endParaRPr lang="fr-FR" dirty="0" smtClean="0">
              <a:solidFill>
                <a:srgbClr val="984807"/>
              </a:solidFill>
            </a:endParaRPr>
          </a:p>
          <a:p>
            <a:endParaRPr lang="fr-FR" dirty="0"/>
          </a:p>
          <a:p>
            <a:endParaRPr lang="fr-FR" dirty="0" smtClean="0"/>
          </a:p>
          <a:p>
            <a:endParaRPr lang="fr-FR" dirty="0"/>
          </a:p>
        </p:txBody>
      </p:sp>
      <p:sp>
        <p:nvSpPr>
          <p:cNvPr id="23" name="ZoneTexte 22"/>
          <p:cNvSpPr txBox="1"/>
          <p:nvPr/>
        </p:nvSpPr>
        <p:spPr>
          <a:xfrm>
            <a:off x="6132286" y="3022607"/>
            <a:ext cx="3011714" cy="1754327"/>
          </a:xfrm>
          <a:prstGeom prst="rect">
            <a:avLst/>
          </a:prstGeom>
          <a:noFill/>
        </p:spPr>
        <p:txBody>
          <a:bodyPr wrap="square" rtlCol="0">
            <a:spAutoFit/>
          </a:bodyPr>
          <a:lstStyle/>
          <a:p>
            <a:r>
              <a:rPr lang="fr-FR" b="1" dirty="0" err="1" smtClean="0">
                <a:solidFill>
                  <a:srgbClr val="984807"/>
                </a:solidFill>
              </a:rPr>
              <a:t>Wo</a:t>
            </a:r>
            <a:r>
              <a:rPr lang="fr-FR" b="1" dirty="0" smtClean="0">
                <a:solidFill>
                  <a:srgbClr val="984807"/>
                </a:solidFill>
              </a:rPr>
              <a:t> </a:t>
            </a:r>
            <a:r>
              <a:rPr lang="fr-FR" b="1" dirty="0" err="1" smtClean="0">
                <a:solidFill>
                  <a:srgbClr val="984807"/>
                </a:solidFill>
              </a:rPr>
              <a:t>sind</a:t>
            </a:r>
            <a:r>
              <a:rPr lang="fr-FR" b="1" dirty="0" smtClean="0">
                <a:solidFill>
                  <a:srgbClr val="984807"/>
                </a:solidFill>
              </a:rPr>
              <a:t> die </a:t>
            </a:r>
            <a:r>
              <a:rPr lang="fr-FR" b="1" dirty="0" err="1" smtClean="0">
                <a:solidFill>
                  <a:srgbClr val="984807"/>
                </a:solidFill>
              </a:rPr>
              <a:t>Jungs</a:t>
            </a:r>
            <a:r>
              <a:rPr lang="fr-FR" b="1" dirty="0" smtClean="0">
                <a:solidFill>
                  <a:srgbClr val="984807"/>
                </a:solidFill>
              </a:rPr>
              <a:t>?</a:t>
            </a:r>
          </a:p>
          <a:p>
            <a:pPr marL="285750" indent="-285750">
              <a:buFont typeface="Arial"/>
              <a:buChar char="•"/>
            </a:pPr>
            <a:r>
              <a:rPr lang="fr-FR" dirty="0" smtClean="0">
                <a:solidFill>
                  <a:srgbClr val="984807"/>
                </a:solidFill>
              </a:rPr>
              <a:t>in "der </a:t>
            </a:r>
            <a:r>
              <a:rPr lang="fr-FR" dirty="0" err="1" smtClean="0">
                <a:solidFill>
                  <a:srgbClr val="984807"/>
                </a:solidFill>
              </a:rPr>
              <a:t>Nachbarschaft/Viertel</a:t>
            </a:r>
            <a:r>
              <a:rPr lang="fr-FR" dirty="0" smtClean="0">
                <a:solidFill>
                  <a:srgbClr val="984807"/>
                </a:solidFill>
              </a:rPr>
              <a:t>" in der </a:t>
            </a:r>
            <a:r>
              <a:rPr lang="fr-FR" dirty="0" err="1" smtClean="0">
                <a:solidFill>
                  <a:srgbClr val="984807"/>
                </a:solidFill>
              </a:rPr>
              <a:t>Straße</a:t>
            </a:r>
            <a:endParaRPr lang="fr-FR" dirty="0" smtClean="0">
              <a:solidFill>
                <a:srgbClr val="984807"/>
              </a:solidFill>
            </a:endParaRPr>
          </a:p>
          <a:p>
            <a:pPr marL="285750" indent="-285750">
              <a:buFont typeface="Arial"/>
              <a:buChar char="•"/>
            </a:pPr>
            <a:r>
              <a:rPr lang="fr-FR" dirty="0" smtClean="0">
                <a:solidFill>
                  <a:srgbClr val="984807"/>
                </a:solidFill>
              </a:rPr>
              <a:t>in </a:t>
            </a:r>
            <a:r>
              <a:rPr lang="fr-FR" dirty="0" err="1" smtClean="0">
                <a:solidFill>
                  <a:srgbClr val="984807"/>
                </a:solidFill>
              </a:rPr>
              <a:t>Sportvereinen</a:t>
            </a:r>
            <a:r>
              <a:rPr lang="fr-FR" dirty="0" smtClean="0">
                <a:solidFill>
                  <a:srgbClr val="984807"/>
                </a:solidFill>
              </a:rPr>
              <a:t>, "</a:t>
            </a:r>
            <a:r>
              <a:rPr lang="fr-FR" dirty="0" err="1" smtClean="0">
                <a:solidFill>
                  <a:srgbClr val="984807"/>
                </a:solidFill>
              </a:rPr>
              <a:t>Jugendraum</a:t>
            </a:r>
            <a:r>
              <a:rPr lang="fr-FR" dirty="0" smtClean="0">
                <a:solidFill>
                  <a:srgbClr val="984807"/>
                </a:solidFill>
              </a:rPr>
              <a:t>"</a:t>
            </a:r>
          </a:p>
          <a:p>
            <a:endParaRPr lang="fr-FR" dirty="0" smtClean="0"/>
          </a:p>
        </p:txBody>
      </p:sp>
      <p:sp>
        <p:nvSpPr>
          <p:cNvPr id="24" name="ZoneTexte 23"/>
          <p:cNvSpPr txBox="1"/>
          <p:nvPr/>
        </p:nvSpPr>
        <p:spPr>
          <a:xfrm>
            <a:off x="5982077" y="1206660"/>
            <a:ext cx="2703286" cy="1200329"/>
          </a:xfrm>
          <a:prstGeom prst="rect">
            <a:avLst/>
          </a:prstGeom>
          <a:noFill/>
        </p:spPr>
        <p:txBody>
          <a:bodyPr wrap="square" rtlCol="0">
            <a:spAutoFit/>
          </a:bodyPr>
          <a:lstStyle/>
          <a:p>
            <a:r>
              <a:rPr lang="fr-FR" b="1" dirty="0" err="1" smtClean="0">
                <a:solidFill>
                  <a:schemeClr val="accent6">
                    <a:lumMod val="50000"/>
                  </a:schemeClr>
                </a:solidFill>
              </a:rPr>
              <a:t>Wo</a:t>
            </a:r>
            <a:r>
              <a:rPr lang="fr-FR" b="1" dirty="0" smtClean="0">
                <a:solidFill>
                  <a:schemeClr val="accent6">
                    <a:lumMod val="50000"/>
                  </a:schemeClr>
                </a:solidFill>
              </a:rPr>
              <a:t> </a:t>
            </a:r>
            <a:r>
              <a:rPr lang="fr-FR" b="1" dirty="0" err="1" smtClean="0">
                <a:solidFill>
                  <a:schemeClr val="accent6">
                    <a:lumMod val="50000"/>
                  </a:schemeClr>
                </a:solidFill>
              </a:rPr>
              <a:t>sind</a:t>
            </a:r>
            <a:r>
              <a:rPr lang="fr-FR" b="1" dirty="0" smtClean="0">
                <a:solidFill>
                  <a:schemeClr val="accent6">
                    <a:lumMod val="50000"/>
                  </a:schemeClr>
                </a:solidFill>
              </a:rPr>
              <a:t> die </a:t>
            </a:r>
            <a:r>
              <a:rPr lang="fr-FR" b="1" dirty="0" err="1" smtClean="0">
                <a:solidFill>
                  <a:schemeClr val="accent6">
                    <a:lumMod val="50000"/>
                  </a:schemeClr>
                </a:solidFill>
              </a:rPr>
              <a:t>Kinder</a:t>
            </a:r>
            <a:r>
              <a:rPr lang="fr-FR" b="1" dirty="0" smtClean="0">
                <a:solidFill>
                  <a:schemeClr val="accent6">
                    <a:lumMod val="50000"/>
                  </a:schemeClr>
                </a:solidFill>
              </a:rPr>
              <a:t>?</a:t>
            </a:r>
          </a:p>
          <a:p>
            <a:pPr marL="285750" indent="-285750">
              <a:buFont typeface="Arial"/>
              <a:buChar char="•"/>
            </a:pPr>
            <a:r>
              <a:rPr lang="fr-FR" dirty="0" err="1" smtClean="0">
                <a:solidFill>
                  <a:schemeClr val="accent6">
                    <a:lumMod val="50000"/>
                  </a:schemeClr>
                </a:solidFill>
              </a:rPr>
              <a:t>Familie</a:t>
            </a:r>
            <a:r>
              <a:rPr lang="fr-FR" dirty="0" smtClean="0">
                <a:solidFill>
                  <a:schemeClr val="accent6">
                    <a:lumMod val="50000"/>
                  </a:schemeClr>
                </a:solidFill>
              </a:rPr>
              <a:t>, Park, </a:t>
            </a:r>
            <a:r>
              <a:rPr lang="fr-FR" dirty="0" err="1" smtClean="0">
                <a:solidFill>
                  <a:schemeClr val="accent6">
                    <a:lumMod val="50000"/>
                  </a:schemeClr>
                </a:solidFill>
              </a:rPr>
              <a:t>fahren</a:t>
            </a:r>
            <a:r>
              <a:rPr lang="fr-FR" dirty="0" smtClean="0">
                <a:solidFill>
                  <a:schemeClr val="accent6">
                    <a:lumMod val="50000"/>
                  </a:schemeClr>
                </a:solidFill>
              </a:rPr>
              <a:t>, </a:t>
            </a:r>
            <a:r>
              <a:rPr lang="fr-FR" dirty="0" err="1" smtClean="0">
                <a:solidFill>
                  <a:schemeClr val="accent6">
                    <a:lumMod val="50000"/>
                  </a:schemeClr>
                </a:solidFill>
              </a:rPr>
              <a:t>Schwimmbad</a:t>
            </a:r>
            <a:r>
              <a:rPr lang="fr-FR" dirty="0" smtClean="0">
                <a:solidFill>
                  <a:schemeClr val="accent6">
                    <a:lumMod val="50000"/>
                  </a:schemeClr>
                </a:solidFill>
              </a:rPr>
              <a:t> …</a:t>
            </a:r>
          </a:p>
          <a:p>
            <a:pPr marL="285750" indent="-285750">
              <a:buFont typeface="Arial"/>
              <a:buChar char="•"/>
            </a:pPr>
            <a:r>
              <a:rPr lang="fr-FR" dirty="0" smtClean="0">
                <a:solidFill>
                  <a:schemeClr val="accent6">
                    <a:lumMod val="50000"/>
                  </a:schemeClr>
                </a:solidFill>
              </a:rPr>
              <a:t>in </a:t>
            </a:r>
            <a:r>
              <a:rPr lang="fr-FR" dirty="0" err="1" smtClean="0">
                <a:solidFill>
                  <a:schemeClr val="accent6">
                    <a:lumMod val="50000"/>
                  </a:schemeClr>
                </a:solidFill>
              </a:rPr>
              <a:t>Freizeitzentren</a:t>
            </a:r>
            <a:endParaRPr lang="fr-FR" dirty="0">
              <a:solidFill>
                <a:schemeClr val="accent6">
                  <a:lumMod val="50000"/>
                </a:schemeClr>
              </a:solidFill>
            </a:endParaRPr>
          </a:p>
        </p:txBody>
      </p:sp>
      <p:pic>
        <p:nvPicPr>
          <p:cNvPr id="26" name="Image 25" descr="Capture d’écran 2015-11-18 à 12.06.18.png"/>
          <p:cNvPicPr>
            <a:picLocks noChangeAspect="1"/>
          </p:cNvPicPr>
          <p:nvPr/>
        </p:nvPicPr>
        <p:blipFill>
          <a:blip r:embed="rId2"/>
          <a:stretch>
            <a:fillRect/>
          </a:stretch>
        </p:blipFill>
        <p:spPr>
          <a:xfrm>
            <a:off x="2847272" y="4660887"/>
            <a:ext cx="3559302" cy="1894086"/>
          </a:xfrm>
          <a:prstGeom prst="rect">
            <a:avLst/>
          </a:prstGeom>
        </p:spPr>
      </p:pic>
      <p:pic>
        <p:nvPicPr>
          <p:cNvPr id="27" name="Image 26" descr="Capture d’écran 2015-11-18 à 12.08.17.png"/>
          <p:cNvPicPr>
            <a:picLocks noChangeAspect="1"/>
          </p:cNvPicPr>
          <p:nvPr/>
        </p:nvPicPr>
        <p:blipFill>
          <a:blip r:embed="rId3"/>
          <a:stretch>
            <a:fillRect/>
          </a:stretch>
        </p:blipFill>
        <p:spPr>
          <a:xfrm>
            <a:off x="3035300" y="2745607"/>
            <a:ext cx="3147622" cy="1980699"/>
          </a:xfrm>
          <a:prstGeom prst="rect">
            <a:avLst/>
          </a:prstGeom>
        </p:spPr>
      </p:pic>
      <p:pic>
        <p:nvPicPr>
          <p:cNvPr id="28" name="Image 27" descr="Capture d’écran 2015-11-18 à 12.10.37.png"/>
          <p:cNvPicPr>
            <a:picLocks noChangeAspect="1"/>
          </p:cNvPicPr>
          <p:nvPr/>
        </p:nvPicPr>
        <p:blipFill>
          <a:blip r:embed="rId4"/>
          <a:stretch>
            <a:fillRect/>
          </a:stretch>
        </p:blipFill>
        <p:spPr>
          <a:xfrm>
            <a:off x="3767997" y="1144842"/>
            <a:ext cx="1608005" cy="17562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901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25" name="ZoneTexte 24"/>
          <p:cNvSpPr txBox="1"/>
          <p:nvPr/>
        </p:nvSpPr>
        <p:spPr>
          <a:xfrm>
            <a:off x="3035300" y="136435"/>
            <a:ext cx="5880100" cy="1200329"/>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pic>
        <p:nvPicPr>
          <p:cNvPr id="4" name="Image 3" descr="Capture d’écran 2015-11-16 à 14.02.30.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325"/>
          <a:stretch/>
        </p:blipFill>
        <p:spPr>
          <a:xfrm>
            <a:off x="263072" y="1617979"/>
            <a:ext cx="5714999" cy="1368598"/>
          </a:xfrm>
          <a:prstGeom prst="rect">
            <a:avLst/>
          </a:prstGeom>
        </p:spPr>
      </p:pic>
      <p:sp>
        <p:nvSpPr>
          <p:cNvPr id="8" name="ZoneTexte 7"/>
          <p:cNvSpPr txBox="1"/>
          <p:nvPr/>
        </p:nvSpPr>
        <p:spPr>
          <a:xfrm>
            <a:off x="5978071" y="1518193"/>
            <a:ext cx="3165929" cy="1569660"/>
          </a:xfrm>
          <a:prstGeom prst="rect">
            <a:avLst/>
          </a:prstGeom>
          <a:noFill/>
        </p:spPr>
        <p:txBody>
          <a:bodyPr wrap="square" rtlCol="0">
            <a:spAutoFit/>
          </a:bodyPr>
          <a:lstStyle/>
          <a:p>
            <a:pPr marL="285750" indent="-285750">
              <a:buFontTx/>
              <a:buChar char="•"/>
            </a:pPr>
            <a:r>
              <a:rPr lang="fr-FR" sz="1200" dirty="0" err="1" smtClean="0">
                <a:solidFill>
                  <a:srgbClr val="984807"/>
                </a:solidFill>
              </a:rPr>
              <a:t>doppelt</a:t>
            </a:r>
            <a:r>
              <a:rPr lang="fr-FR" sz="1200" dirty="0" smtClean="0">
                <a:solidFill>
                  <a:srgbClr val="984807"/>
                </a:solidFill>
              </a:rPr>
              <a:t> </a:t>
            </a:r>
            <a:r>
              <a:rPr lang="fr-FR" sz="1200" dirty="0" err="1">
                <a:solidFill>
                  <a:srgbClr val="984807"/>
                </a:solidFill>
              </a:rPr>
              <a:t>so</a:t>
            </a:r>
            <a:r>
              <a:rPr lang="fr-FR" sz="1200" dirty="0">
                <a:solidFill>
                  <a:srgbClr val="984807"/>
                </a:solidFill>
              </a:rPr>
              <a:t> </a:t>
            </a:r>
            <a:r>
              <a:rPr lang="fr-FR" sz="1200" dirty="0" err="1">
                <a:solidFill>
                  <a:srgbClr val="984807"/>
                </a:solidFill>
              </a:rPr>
              <a:t>viele</a:t>
            </a:r>
            <a:r>
              <a:rPr lang="fr-FR" sz="1200" dirty="0">
                <a:solidFill>
                  <a:srgbClr val="984807"/>
                </a:solidFill>
              </a:rPr>
              <a:t> </a:t>
            </a:r>
            <a:r>
              <a:rPr lang="fr-FR" sz="1200" dirty="0" err="1" smtClean="0">
                <a:solidFill>
                  <a:srgbClr val="984807"/>
                </a:solidFill>
              </a:rPr>
              <a:t>Jungen</a:t>
            </a:r>
            <a:r>
              <a:rPr lang="fr-FR" sz="1200" dirty="0" smtClean="0">
                <a:solidFill>
                  <a:srgbClr val="984807"/>
                </a:solidFill>
              </a:rPr>
              <a:t>, die </a:t>
            </a:r>
            <a:r>
              <a:rPr lang="fr-FR" sz="1200" dirty="0">
                <a:solidFill>
                  <a:srgbClr val="984807"/>
                </a:solidFill>
              </a:rPr>
              <a:t>Sport </a:t>
            </a:r>
            <a:r>
              <a:rPr lang="fr-FR" sz="1200" dirty="0" err="1" smtClean="0">
                <a:solidFill>
                  <a:srgbClr val="984807"/>
                </a:solidFill>
              </a:rPr>
              <a:t>treiben</a:t>
            </a:r>
            <a:endParaRPr lang="fr-FR" sz="1200" dirty="0" smtClean="0">
              <a:solidFill>
                <a:srgbClr val="984807"/>
              </a:solidFill>
            </a:endParaRPr>
          </a:p>
          <a:p>
            <a:pPr marL="285750" indent="-285750">
              <a:buFontTx/>
              <a:buChar char="•"/>
            </a:pPr>
            <a:endParaRPr lang="fr-FR" sz="1200" dirty="0">
              <a:solidFill>
                <a:srgbClr val="984807"/>
              </a:solidFill>
            </a:endParaRPr>
          </a:p>
          <a:p>
            <a:pPr marL="285750" indent="-285750">
              <a:buFontTx/>
              <a:buChar char="•"/>
            </a:pPr>
            <a:r>
              <a:rPr lang="fr-FR" sz="1200" dirty="0" err="1">
                <a:solidFill>
                  <a:srgbClr val="984807"/>
                </a:solidFill>
              </a:rPr>
              <a:t>drei</a:t>
            </a:r>
            <a:r>
              <a:rPr lang="fr-FR" sz="1200" dirty="0">
                <a:solidFill>
                  <a:srgbClr val="984807"/>
                </a:solidFill>
              </a:rPr>
              <a:t> Mal </a:t>
            </a:r>
            <a:r>
              <a:rPr lang="fr-FR" sz="1200" dirty="0" err="1">
                <a:solidFill>
                  <a:srgbClr val="984807"/>
                </a:solidFill>
              </a:rPr>
              <a:t>mehr</a:t>
            </a:r>
            <a:r>
              <a:rPr lang="fr-FR" sz="1200" dirty="0">
                <a:solidFill>
                  <a:srgbClr val="984807"/>
                </a:solidFill>
              </a:rPr>
              <a:t> </a:t>
            </a:r>
            <a:r>
              <a:rPr lang="fr-FR" sz="1200" dirty="0" err="1">
                <a:solidFill>
                  <a:srgbClr val="984807"/>
                </a:solidFill>
              </a:rPr>
              <a:t>Menschen</a:t>
            </a:r>
            <a:r>
              <a:rPr lang="fr-FR" sz="1200" dirty="0">
                <a:solidFill>
                  <a:srgbClr val="984807"/>
                </a:solidFill>
              </a:rPr>
              <a:t> in den </a:t>
            </a:r>
            <a:r>
              <a:rPr lang="fr-FR" sz="1200" dirty="0" err="1">
                <a:solidFill>
                  <a:srgbClr val="984807"/>
                </a:solidFill>
              </a:rPr>
              <a:t>ausschließlich</a:t>
            </a:r>
            <a:r>
              <a:rPr lang="fr-FR" sz="1200" dirty="0">
                <a:solidFill>
                  <a:srgbClr val="984807"/>
                </a:solidFill>
              </a:rPr>
              <a:t> </a:t>
            </a:r>
            <a:r>
              <a:rPr lang="fr-FR" sz="1200" dirty="0" err="1">
                <a:solidFill>
                  <a:srgbClr val="984807"/>
                </a:solidFill>
              </a:rPr>
              <a:t>männlichen</a:t>
            </a:r>
            <a:r>
              <a:rPr lang="fr-FR" sz="1200" dirty="0">
                <a:solidFill>
                  <a:srgbClr val="984807"/>
                </a:solidFill>
              </a:rPr>
              <a:t> Sport </a:t>
            </a:r>
            <a:r>
              <a:rPr lang="fr-FR" sz="1200" dirty="0" err="1">
                <a:solidFill>
                  <a:srgbClr val="984807"/>
                </a:solidFill>
              </a:rPr>
              <a:t>als</a:t>
            </a:r>
            <a:r>
              <a:rPr lang="fr-FR" sz="1200" dirty="0">
                <a:solidFill>
                  <a:srgbClr val="984807"/>
                </a:solidFill>
              </a:rPr>
              <a:t> </a:t>
            </a:r>
            <a:r>
              <a:rPr lang="fr-FR" sz="1200" dirty="0" err="1">
                <a:solidFill>
                  <a:srgbClr val="984807"/>
                </a:solidFill>
              </a:rPr>
              <a:t>bei</a:t>
            </a:r>
            <a:r>
              <a:rPr lang="fr-FR" sz="1200" dirty="0">
                <a:solidFill>
                  <a:srgbClr val="984807"/>
                </a:solidFill>
              </a:rPr>
              <a:t> </a:t>
            </a:r>
            <a:r>
              <a:rPr lang="fr-FR" sz="1200" dirty="0" err="1">
                <a:solidFill>
                  <a:srgbClr val="984807"/>
                </a:solidFill>
              </a:rPr>
              <a:t>Frauen</a:t>
            </a:r>
            <a:r>
              <a:rPr lang="fr-FR" sz="1200" dirty="0">
                <a:solidFill>
                  <a:srgbClr val="984807"/>
                </a:solidFill>
              </a:rPr>
              <a:t> </a:t>
            </a:r>
            <a:r>
              <a:rPr lang="fr-FR" sz="1200" dirty="0" err="1">
                <a:solidFill>
                  <a:srgbClr val="984807"/>
                </a:solidFill>
              </a:rPr>
              <a:t>nur</a:t>
            </a:r>
            <a:r>
              <a:rPr lang="fr-FR" sz="1200" dirty="0">
                <a:solidFill>
                  <a:srgbClr val="984807"/>
                </a:solidFill>
              </a:rPr>
              <a:t> </a:t>
            </a:r>
            <a:r>
              <a:rPr lang="fr-FR" sz="1200" dirty="0" smtClean="0">
                <a:solidFill>
                  <a:srgbClr val="984807"/>
                </a:solidFill>
              </a:rPr>
              <a:t>Sport</a:t>
            </a:r>
          </a:p>
          <a:p>
            <a:pPr marL="285750" indent="-285750">
              <a:buFontTx/>
              <a:buChar char="•"/>
            </a:pPr>
            <a:endParaRPr lang="fr-FR" sz="1200" dirty="0" smtClean="0">
              <a:solidFill>
                <a:srgbClr val="984807"/>
              </a:solidFill>
            </a:endParaRPr>
          </a:p>
          <a:p>
            <a:pPr marL="285750" indent="-285750">
              <a:buFontTx/>
              <a:buChar char="•"/>
            </a:pPr>
            <a:r>
              <a:rPr lang="fr-FR" sz="1200" dirty="0">
                <a:solidFill>
                  <a:srgbClr val="984807"/>
                </a:solidFill>
              </a:rPr>
              <a:t>Von der </a:t>
            </a:r>
            <a:r>
              <a:rPr lang="fr-FR" sz="1200" dirty="0" err="1" smtClean="0">
                <a:solidFill>
                  <a:srgbClr val="984807"/>
                </a:solidFill>
              </a:rPr>
              <a:t>Grundschule</a:t>
            </a:r>
            <a:r>
              <a:rPr lang="fr-FR" sz="1200" dirty="0" smtClean="0">
                <a:solidFill>
                  <a:srgbClr val="984807"/>
                </a:solidFill>
              </a:rPr>
              <a:t> an, </a:t>
            </a:r>
            <a:r>
              <a:rPr lang="fr-FR" sz="1200" dirty="0" err="1">
                <a:solidFill>
                  <a:srgbClr val="984807"/>
                </a:solidFill>
              </a:rPr>
              <a:t>stereotypen</a:t>
            </a:r>
            <a:r>
              <a:rPr lang="fr-FR" sz="1200" dirty="0">
                <a:solidFill>
                  <a:srgbClr val="984807"/>
                </a:solidFill>
              </a:rPr>
              <a:t> </a:t>
            </a:r>
            <a:r>
              <a:rPr lang="fr-FR" sz="1200" dirty="0" err="1">
                <a:solidFill>
                  <a:srgbClr val="984807"/>
                </a:solidFill>
              </a:rPr>
              <a:t>Aktivitäten</a:t>
            </a:r>
            <a:r>
              <a:rPr lang="fr-FR" sz="1200" dirty="0">
                <a:solidFill>
                  <a:srgbClr val="984807"/>
                </a:solidFill>
              </a:rPr>
              <a:t> </a:t>
            </a:r>
            <a:r>
              <a:rPr lang="fr-FR" sz="1200" dirty="0" err="1">
                <a:solidFill>
                  <a:srgbClr val="984807"/>
                </a:solidFill>
              </a:rPr>
              <a:t>Auswahl</a:t>
            </a:r>
            <a:endParaRPr lang="fr-FR" sz="12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770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25" name="ZoneTexte 24"/>
          <p:cNvSpPr txBox="1"/>
          <p:nvPr/>
        </p:nvSpPr>
        <p:spPr>
          <a:xfrm>
            <a:off x="3035300" y="136435"/>
            <a:ext cx="5880100" cy="1200329"/>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pic>
        <p:nvPicPr>
          <p:cNvPr id="4" name="Image 3" descr="Capture d’écran 2015-11-16 à 14.02.30.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325"/>
          <a:stretch/>
        </p:blipFill>
        <p:spPr>
          <a:xfrm>
            <a:off x="263072" y="1617979"/>
            <a:ext cx="5714999" cy="1368598"/>
          </a:xfrm>
          <a:prstGeom prst="rect">
            <a:avLst/>
          </a:prstGeom>
        </p:spPr>
      </p:pic>
      <p:pic>
        <p:nvPicPr>
          <p:cNvPr id="5" name="Image 4" descr="Capture d’écran 2015-11-16 à 14.04.23.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9" t="18290" r="2318" b="9530"/>
          <a:stretch/>
        </p:blipFill>
        <p:spPr>
          <a:xfrm>
            <a:off x="263072" y="3240577"/>
            <a:ext cx="5714999" cy="977638"/>
          </a:xfrm>
          <a:prstGeom prst="rect">
            <a:avLst/>
          </a:prstGeom>
        </p:spPr>
      </p:pic>
      <p:sp>
        <p:nvSpPr>
          <p:cNvPr id="8" name="ZoneTexte 7"/>
          <p:cNvSpPr txBox="1"/>
          <p:nvPr/>
        </p:nvSpPr>
        <p:spPr>
          <a:xfrm>
            <a:off x="5978071" y="1518193"/>
            <a:ext cx="3165929" cy="1569660"/>
          </a:xfrm>
          <a:prstGeom prst="rect">
            <a:avLst/>
          </a:prstGeom>
          <a:noFill/>
        </p:spPr>
        <p:txBody>
          <a:bodyPr wrap="square" rtlCol="0">
            <a:spAutoFit/>
          </a:bodyPr>
          <a:lstStyle/>
          <a:p>
            <a:pPr marL="285750" indent="-285750">
              <a:buFontTx/>
              <a:buChar char="•"/>
            </a:pPr>
            <a:r>
              <a:rPr lang="fr-FR" sz="1200" dirty="0" err="1" smtClean="0">
                <a:solidFill>
                  <a:srgbClr val="984807"/>
                </a:solidFill>
              </a:rPr>
              <a:t>doppelt</a:t>
            </a:r>
            <a:r>
              <a:rPr lang="fr-FR" sz="1200" dirty="0" smtClean="0">
                <a:solidFill>
                  <a:srgbClr val="984807"/>
                </a:solidFill>
              </a:rPr>
              <a:t> </a:t>
            </a:r>
            <a:r>
              <a:rPr lang="fr-FR" sz="1200" dirty="0" err="1" smtClean="0">
                <a:solidFill>
                  <a:srgbClr val="984807"/>
                </a:solidFill>
              </a:rPr>
              <a:t>so</a:t>
            </a:r>
            <a:r>
              <a:rPr lang="fr-FR" sz="1200" dirty="0" smtClean="0">
                <a:solidFill>
                  <a:srgbClr val="984807"/>
                </a:solidFill>
              </a:rPr>
              <a:t> </a:t>
            </a:r>
            <a:r>
              <a:rPr lang="fr-FR" sz="1200" dirty="0" err="1" smtClean="0">
                <a:solidFill>
                  <a:srgbClr val="984807"/>
                </a:solidFill>
              </a:rPr>
              <a:t>viele</a:t>
            </a:r>
            <a:r>
              <a:rPr lang="fr-FR" sz="1200" dirty="0" smtClean="0">
                <a:solidFill>
                  <a:srgbClr val="984807"/>
                </a:solidFill>
              </a:rPr>
              <a:t> </a:t>
            </a:r>
            <a:r>
              <a:rPr lang="fr-FR" sz="1200" dirty="0" err="1" smtClean="0">
                <a:solidFill>
                  <a:srgbClr val="984807"/>
                </a:solidFill>
              </a:rPr>
              <a:t>Jungen</a:t>
            </a:r>
            <a:r>
              <a:rPr lang="fr-FR" sz="1200" dirty="0" smtClean="0">
                <a:solidFill>
                  <a:srgbClr val="984807"/>
                </a:solidFill>
              </a:rPr>
              <a:t>, die Sport </a:t>
            </a:r>
            <a:r>
              <a:rPr lang="fr-FR" sz="1200" dirty="0" err="1" smtClean="0">
                <a:solidFill>
                  <a:srgbClr val="984807"/>
                </a:solidFill>
              </a:rPr>
              <a:t>treiben</a:t>
            </a:r>
            <a:endParaRPr lang="fr-FR" sz="1200" dirty="0" smtClean="0">
              <a:solidFill>
                <a:srgbClr val="984807"/>
              </a:solidFill>
            </a:endParaRPr>
          </a:p>
          <a:p>
            <a:pPr marL="285750" indent="-285750">
              <a:buFontTx/>
              <a:buChar char="•"/>
            </a:pPr>
            <a:endParaRPr lang="fr-FR" sz="1200" dirty="0" smtClean="0">
              <a:solidFill>
                <a:srgbClr val="984807"/>
              </a:solidFill>
            </a:endParaRPr>
          </a:p>
          <a:p>
            <a:pPr marL="285750" indent="-285750">
              <a:buFontTx/>
              <a:buChar char="•"/>
            </a:pPr>
            <a:r>
              <a:rPr lang="fr-FR" sz="1200" dirty="0" err="1" smtClean="0">
                <a:solidFill>
                  <a:srgbClr val="984807"/>
                </a:solidFill>
              </a:rPr>
              <a:t>drei</a:t>
            </a:r>
            <a:r>
              <a:rPr lang="fr-FR" sz="1200" dirty="0" smtClean="0">
                <a:solidFill>
                  <a:srgbClr val="984807"/>
                </a:solidFill>
              </a:rPr>
              <a:t> Mal </a:t>
            </a:r>
            <a:r>
              <a:rPr lang="fr-FR" sz="1200" dirty="0" err="1" smtClean="0">
                <a:solidFill>
                  <a:srgbClr val="984807"/>
                </a:solidFill>
              </a:rPr>
              <a:t>mehr</a:t>
            </a:r>
            <a:r>
              <a:rPr lang="fr-FR" sz="1200" dirty="0" smtClean="0">
                <a:solidFill>
                  <a:srgbClr val="984807"/>
                </a:solidFill>
              </a:rPr>
              <a:t> </a:t>
            </a:r>
            <a:r>
              <a:rPr lang="fr-FR" sz="1200" dirty="0" err="1" smtClean="0">
                <a:solidFill>
                  <a:srgbClr val="984807"/>
                </a:solidFill>
              </a:rPr>
              <a:t>Menschen</a:t>
            </a:r>
            <a:r>
              <a:rPr lang="fr-FR" sz="1200" dirty="0" smtClean="0">
                <a:solidFill>
                  <a:srgbClr val="984807"/>
                </a:solidFill>
              </a:rPr>
              <a:t> in den </a:t>
            </a:r>
            <a:r>
              <a:rPr lang="fr-FR" sz="1200" dirty="0" err="1" smtClean="0">
                <a:solidFill>
                  <a:srgbClr val="984807"/>
                </a:solidFill>
              </a:rPr>
              <a:t>ausschließlich</a:t>
            </a:r>
            <a:r>
              <a:rPr lang="fr-FR" sz="1200" dirty="0" smtClean="0">
                <a:solidFill>
                  <a:srgbClr val="984807"/>
                </a:solidFill>
              </a:rPr>
              <a:t> </a:t>
            </a:r>
            <a:r>
              <a:rPr lang="fr-FR" sz="1200" dirty="0" err="1" smtClean="0">
                <a:solidFill>
                  <a:srgbClr val="984807"/>
                </a:solidFill>
              </a:rPr>
              <a:t>männlichen</a:t>
            </a:r>
            <a:r>
              <a:rPr lang="fr-FR" sz="1200" dirty="0" smtClean="0">
                <a:solidFill>
                  <a:srgbClr val="984807"/>
                </a:solidFill>
              </a:rPr>
              <a:t> Sport </a:t>
            </a:r>
            <a:r>
              <a:rPr lang="fr-FR" sz="1200" dirty="0" err="1" smtClean="0">
                <a:solidFill>
                  <a:srgbClr val="984807"/>
                </a:solidFill>
              </a:rPr>
              <a:t>als</a:t>
            </a:r>
            <a:r>
              <a:rPr lang="fr-FR" sz="1200" dirty="0" smtClean="0">
                <a:solidFill>
                  <a:srgbClr val="984807"/>
                </a:solidFill>
              </a:rPr>
              <a:t> </a:t>
            </a:r>
            <a:r>
              <a:rPr lang="fr-FR" sz="1200" dirty="0" err="1" smtClean="0">
                <a:solidFill>
                  <a:srgbClr val="984807"/>
                </a:solidFill>
              </a:rPr>
              <a:t>bei</a:t>
            </a:r>
            <a:r>
              <a:rPr lang="fr-FR" sz="1200" dirty="0" smtClean="0">
                <a:solidFill>
                  <a:srgbClr val="984807"/>
                </a:solidFill>
              </a:rPr>
              <a:t> </a:t>
            </a:r>
            <a:r>
              <a:rPr lang="fr-FR" sz="1200" dirty="0" err="1" smtClean="0">
                <a:solidFill>
                  <a:srgbClr val="984807"/>
                </a:solidFill>
              </a:rPr>
              <a:t>Frauen</a:t>
            </a:r>
            <a:r>
              <a:rPr lang="fr-FR" sz="1200" dirty="0" smtClean="0">
                <a:solidFill>
                  <a:srgbClr val="984807"/>
                </a:solidFill>
              </a:rPr>
              <a:t> </a:t>
            </a:r>
            <a:r>
              <a:rPr lang="fr-FR" sz="1200" dirty="0" err="1" smtClean="0">
                <a:solidFill>
                  <a:srgbClr val="984807"/>
                </a:solidFill>
              </a:rPr>
              <a:t>nur</a:t>
            </a:r>
            <a:r>
              <a:rPr lang="fr-FR" sz="1200" dirty="0" smtClean="0">
                <a:solidFill>
                  <a:srgbClr val="984807"/>
                </a:solidFill>
              </a:rPr>
              <a:t> Sport</a:t>
            </a:r>
          </a:p>
          <a:p>
            <a:pPr marL="285750" indent="-285750">
              <a:buFontTx/>
              <a:buChar char="•"/>
            </a:pPr>
            <a:endParaRPr lang="fr-FR" sz="1200" dirty="0" smtClean="0">
              <a:solidFill>
                <a:srgbClr val="984807"/>
              </a:solidFill>
            </a:endParaRPr>
          </a:p>
          <a:p>
            <a:pPr marL="285750" indent="-285750">
              <a:buFontTx/>
              <a:buChar char="•"/>
            </a:pPr>
            <a:r>
              <a:rPr lang="fr-FR" sz="1200" dirty="0" smtClean="0">
                <a:solidFill>
                  <a:srgbClr val="984807"/>
                </a:solidFill>
              </a:rPr>
              <a:t>Von der </a:t>
            </a:r>
            <a:r>
              <a:rPr lang="fr-FR" sz="1200" dirty="0" err="1" smtClean="0">
                <a:solidFill>
                  <a:srgbClr val="984807"/>
                </a:solidFill>
              </a:rPr>
              <a:t>Grundschule</a:t>
            </a:r>
            <a:r>
              <a:rPr lang="fr-FR" sz="1200" dirty="0" smtClean="0">
                <a:solidFill>
                  <a:srgbClr val="984807"/>
                </a:solidFill>
              </a:rPr>
              <a:t> an, </a:t>
            </a:r>
            <a:r>
              <a:rPr lang="fr-FR" sz="1200" dirty="0" err="1" smtClean="0">
                <a:solidFill>
                  <a:srgbClr val="984807"/>
                </a:solidFill>
              </a:rPr>
              <a:t>stereotypen</a:t>
            </a:r>
            <a:r>
              <a:rPr lang="fr-FR" sz="1200" dirty="0" smtClean="0">
                <a:solidFill>
                  <a:srgbClr val="984807"/>
                </a:solidFill>
              </a:rPr>
              <a:t> </a:t>
            </a:r>
            <a:r>
              <a:rPr lang="fr-FR" sz="1200" dirty="0" err="1" smtClean="0">
                <a:solidFill>
                  <a:srgbClr val="984807"/>
                </a:solidFill>
              </a:rPr>
              <a:t>Aktivitäten</a:t>
            </a:r>
            <a:r>
              <a:rPr lang="fr-FR" sz="1200" dirty="0" smtClean="0">
                <a:solidFill>
                  <a:srgbClr val="984807"/>
                </a:solidFill>
              </a:rPr>
              <a:t> </a:t>
            </a:r>
            <a:r>
              <a:rPr lang="fr-FR" sz="1200" dirty="0" err="1" smtClean="0">
                <a:solidFill>
                  <a:srgbClr val="984807"/>
                </a:solidFill>
              </a:rPr>
              <a:t>Auswahl</a:t>
            </a:r>
            <a:endParaRPr lang="fr-FR" sz="1200" dirty="0">
              <a:solidFill>
                <a:srgbClr val="984807"/>
              </a:solidFill>
            </a:endParaRPr>
          </a:p>
        </p:txBody>
      </p:sp>
      <p:sp>
        <p:nvSpPr>
          <p:cNvPr id="26" name="ZoneTexte 25"/>
          <p:cNvSpPr txBox="1"/>
          <p:nvPr/>
        </p:nvSpPr>
        <p:spPr>
          <a:xfrm>
            <a:off x="5978071" y="3242028"/>
            <a:ext cx="3165929" cy="1015663"/>
          </a:xfrm>
          <a:prstGeom prst="rect">
            <a:avLst/>
          </a:prstGeom>
          <a:noFill/>
        </p:spPr>
        <p:txBody>
          <a:bodyPr wrap="square" rtlCol="0">
            <a:spAutoFit/>
          </a:bodyPr>
          <a:lstStyle/>
          <a:p>
            <a:pPr marL="285750" indent="-285750">
              <a:buFontTx/>
              <a:buChar char="•"/>
            </a:pPr>
            <a:r>
              <a:rPr lang="fr-FR" sz="1200" dirty="0" err="1">
                <a:solidFill>
                  <a:srgbClr val="984807"/>
                </a:solidFill>
              </a:rPr>
              <a:t>Hegemonie</a:t>
            </a:r>
            <a:r>
              <a:rPr lang="fr-FR" sz="1200" dirty="0">
                <a:solidFill>
                  <a:srgbClr val="984807"/>
                </a:solidFill>
              </a:rPr>
              <a:t> des </a:t>
            </a:r>
            <a:r>
              <a:rPr lang="fr-FR" sz="1200" dirty="0" err="1">
                <a:solidFill>
                  <a:srgbClr val="984807"/>
                </a:solidFill>
              </a:rPr>
              <a:t>Jungen</a:t>
            </a:r>
            <a:r>
              <a:rPr lang="fr-FR" sz="1200" dirty="0">
                <a:solidFill>
                  <a:srgbClr val="984807"/>
                </a:solidFill>
              </a:rPr>
              <a:t> </a:t>
            </a:r>
            <a:r>
              <a:rPr lang="fr-FR" sz="1200" dirty="0" err="1">
                <a:solidFill>
                  <a:srgbClr val="984807"/>
                </a:solidFill>
              </a:rPr>
              <a:t>im</a:t>
            </a:r>
            <a:r>
              <a:rPr lang="fr-FR" sz="1200" dirty="0">
                <a:solidFill>
                  <a:srgbClr val="984807"/>
                </a:solidFill>
              </a:rPr>
              <a:t> </a:t>
            </a:r>
            <a:r>
              <a:rPr lang="fr-FR" sz="1200" dirty="0" err="1">
                <a:solidFill>
                  <a:srgbClr val="984807"/>
                </a:solidFill>
              </a:rPr>
              <a:t>öffentlichen</a:t>
            </a:r>
            <a:r>
              <a:rPr lang="fr-FR" sz="1200" dirty="0">
                <a:solidFill>
                  <a:srgbClr val="984807"/>
                </a:solidFill>
              </a:rPr>
              <a:t> </a:t>
            </a:r>
            <a:r>
              <a:rPr lang="fr-FR" sz="1200" dirty="0" err="1" smtClean="0">
                <a:solidFill>
                  <a:srgbClr val="984807"/>
                </a:solidFill>
              </a:rPr>
              <a:t>Raum</a:t>
            </a:r>
            <a:endParaRPr lang="fr-FR" sz="1200" dirty="0" smtClean="0">
              <a:solidFill>
                <a:srgbClr val="984807"/>
              </a:solidFill>
            </a:endParaRPr>
          </a:p>
          <a:p>
            <a:pPr marL="285750" indent="-285750">
              <a:buFontTx/>
              <a:buChar char="•"/>
            </a:pPr>
            <a:endParaRPr lang="fr-FR" sz="1200" dirty="0">
              <a:solidFill>
                <a:srgbClr val="984807"/>
              </a:solidFill>
            </a:endParaRPr>
          </a:p>
          <a:p>
            <a:pPr marL="285750" indent="-285750">
              <a:buFontTx/>
              <a:buChar char="•"/>
            </a:pPr>
            <a:r>
              <a:rPr lang="fr-FR" sz="1200" dirty="0">
                <a:solidFill>
                  <a:srgbClr val="984807"/>
                </a:solidFill>
              </a:rPr>
              <a:t>Von </a:t>
            </a:r>
            <a:r>
              <a:rPr lang="fr-FR" sz="1200" dirty="0" err="1">
                <a:solidFill>
                  <a:srgbClr val="984807"/>
                </a:solidFill>
              </a:rPr>
              <a:t>Studentinnen</a:t>
            </a:r>
            <a:r>
              <a:rPr lang="fr-FR" sz="1200" dirty="0">
                <a:solidFill>
                  <a:srgbClr val="984807"/>
                </a:solidFill>
              </a:rPr>
              <a:t> </a:t>
            </a:r>
            <a:r>
              <a:rPr lang="fr-FR" sz="1200" dirty="0" err="1">
                <a:solidFill>
                  <a:srgbClr val="984807"/>
                </a:solidFill>
              </a:rPr>
              <a:t>verlassen</a:t>
            </a:r>
            <a:r>
              <a:rPr lang="fr-FR" sz="1200" dirty="0">
                <a:solidFill>
                  <a:srgbClr val="984807"/>
                </a:solidFill>
              </a:rPr>
              <a:t> </a:t>
            </a:r>
            <a:r>
              <a:rPr lang="fr-FR" sz="1200" dirty="0" err="1">
                <a:solidFill>
                  <a:srgbClr val="984807"/>
                </a:solidFill>
              </a:rPr>
              <a:t>das</a:t>
            </a:r>
            <a:r>
              <a:rPr lang="fr-FR" sz="1200" dirty="0">
                <a:solidFill>
                  <a:srgbClr val="984807"/>
                </a:solidFill>
              </a:rPr>
              <a:t> </a:t>
            </a:r>
            <a:r>
              <a:rPr lang="fr-FR" sz="1200" dirty="0" err="1">
                <a:solidFill>
                  <a:srgbClr val="984807"/>
                </a:solidFill>
              </a:rPr>
              <a:t>öffentliche</a:t>
            </a:r>
            <a:r>
              <a:rPr lang="fr-FR" sz="1200" dirty="0">
                <a:solidFill>
                  <a:srgbClr val="984807"/>
                </a:solidFill>
              </a:rPr>
              <a:t> </a:t>
            </a:r>
            <a:r>
              <a:rPr lang="fr-FR" sz="1200" dirty="0" err="1" smtClean="0">
                <a:solidFill>
                  <a:srgbClr val="984807"/>
                </a:solidFill>
              </a:rPr>
              <a:t>Freizeitangebot</a:t>
            </a:r>
            <a:r>
              <a:rPr lang="fr-FR" sz="1200" dirty="0" smtClean="0">
                <a:solidFill>
                  <a:srgbClr val="984807"/>
                </a:solidFill>
              </a:rPr>
              <a:t>.</a:t>
            </a:r>
            <a:endParaRPr lang="fr-FR" sz="12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9918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Rectangle 2"/>
          <p:cNvSpPr/>
          <p:nvPr/>
        </p:nvSpPr>
        <p:spPr>
          <a:xfrm>
            <a:off x="0" y="6457890"/>
            <a:ext cx="9144000" cy="400110"/>
          </a:xfrm>
          <a:prstGeom prst="rect">
            <a:avLst/>
          </a:prstGeom>
        </p:spPr>
        <p:txBody>
          <a:bodyPr wrap="square">
            <a:spAutoFit/>
          </a:bodyPr>
          <a:lstStyle/>
          <a:p>
            <a:r>
              <a:rPr lang="fr-FR" sz="1000" cap="small" dirty="0" smtClean="0">
                <a:solidFill>
                  <a:schemeClr val="bg1">
                    <a:lumMod val="65000"/>
                  </a:schemeClr>
                </a:solidFill>
                <a:effectLst/>
              </a:rPr>
              <a:t>Source : ADES CNRS, Université Michel de Montaigne - Bordeaux III</a:t>
            </a:r>
            <a:r>
              <a:rPr lang="fr-FR" sz="1000" dirty="0" smtClean="0">
                <a:solidFill>
                  <a:schemeClr val="bg1">
                    <a:lumMod val="65000"/>
                  </a:schemeClr>
                </a:solidFill>
                <a:effectLst/>
              </a:rPr>
              <a:t>, 2012, « La mixité filles/garçons dans les loisirs des jeunes » </a:t>
            </a:r>
            <a:r>
              <a:rPr lang="fr-FR" sz="1000" cap="small" dirty="0" err="1" smtClean="0">
                <a:solidFill>
                  <a:schemeClr val="bg1">
                    <a:lumMod val="65000"/>
                  </a:schemeClr>
                </a:solidFill>
                <a:effectLst/>
              </a:rPr>
              <a:t>Raibaud</a:t>
            </a:r>
            <a:r>
              <a:rPr lang="fr-FR" sz="1000" cap="small" dirty="0" smtClean="0">
                <a:solidFill>
                  <a:schemeClr val="bg1">
                    <a:lumMod val="65000"/>
                  </a:schemeClr>
                </a:solidFill>
                <a:effectLst/>
              </a:rPr>
              <a:t> Y.</a:t>
            </a:r>
            <a:r>
              <a:rPr lang="fr-FR" sz="1000" dirty="0" smtClean="0">
                <a:solidFill>
                  <a:schemeClr val="bg1">
                    <a:lumMod val="65000"/>
                  </a:schemeClr>
                </a:solidFill>
                <a:effectLst/>
              </a:rPr>
              <a:t>, </a:t>
            </a:r>
            <a:r>
              <a:rPr lang="fr-FR" sz="1000" cap="small" dirty="0" err="1" smtClean="0">
                <a:solidFill>
                  <a:schemeClr val="bg1">
                    <a:lumMod val="65000"/>
                  </a:schemeClr>
                </a:solidFill>
                <a:effectLst/>
              </a:rPr>
              <a:t>Maruéjouls</a:t>
            </a:r>
            <a:r>
              <a:rPr lang="fr-FR" sz="1000" cap="small" dirty="0" smtClean="0">
                <a:solidFill>
                  <a:schemeClr val="bg1">
                    <a:lumMod val="65000"/>
                  </a:schemeClr>
                </a:solidFill>
                <a:effectLst/>
              </a:rPr>
              <a:t> </a:t>
            </a:r>
            <a:r>
              <a:rPr lang="fr-FR" sz="1000" cap="small" dirty="0" err="1" smtClean="0">
                <a:solidFill>
                  <a:schemeClr val="bg1">
                    <a:lumMod val="65000"/>
                  </a:schemeClr>
                </a:solidFill>
                <a:effectLst/>
              </a:rPr>
              <a:t>É</a:t>
            </a:r>
            <a:r>
              <a:rPr lang="fr-FR" sz="1000" cap="small" dirty="0" smtClean="0">
                <a:solidFill>
                  <a:schemeClr val="bg1">
                    <a:lumMod val="65000"/>
                  </a:schemeClr>
                </a:solidFill>
                <a:effectLst/>
              </a:rPr>
              <a:t>.</a:t>
            </a:r>
            <a:r>
              <a:rPr lang="fr-FR" sz="1000" dirty="0" smtClean="0">
                <a:solidFill>
                  <a:schemeClr val="bg1">
                    <a:lumMod val="65000"/>
                  </a:schemeClr>
                </a:solidFill>
                <a:effectLst/>
              </a:rPr>
              <a:t> (</a:t>
            </a:r>
            <a:r>
              <a:rPr lang="fr-FR" sz="1000" dirty="0" err="1" smtClean="0">
                <a:solidFill>
                  <a:schemeClr val="bg1">
                    <a:lumMod val="65000"/>
                  </a:schemeClr>
                </a:solidFill>
                <a:effectLst/>
              </a:rPr>
              <a:t>dirs</a:t>
            </a:r>
            <a:r>
              <a:rPr lang="fr-FR" sz="1000" dirty="0" smtClean="0">
                <a:solidFill>
                  <a:schemeClr val="bg1">
                    <a:lumMod val="65000"/>
                  </a:schemeClr>
                </a:solidFill>
                <a:effectLst/>
              </a:rPr>
              <a:t>.), </a:t>
            </a:r>
            <a:r>
              <a:rPr lang="fr-FR" sz="1000" i="1" dirty="0" smtClean="0">
                <a:solidFill>
                  <a:schemeClr val="bg1">
                    <a:lumMod val="65000"/>
                  </a:schemeClr>
                </a:solidFill>
                <a:effectLst/>
              </a:rPr>
              <a:t>Rapport de recherche intermédiaire Mixité, Parité, Genre dans les équipements et espaces publics destinés aux loisirs des jeunes</a:t>
            </a:r>
            <a:r>
              <a:rPr lang="fr-FR" sz="1000" dirty="0" smtClean="0">
                <a:solidFill>
                  <a:schemeClr val="bg1">
                    <a:lumMod val="65000"/>
                  </a:schemeClr>
                </a:solidFill>
                <a:effectLst/>
              </a:rPr>
              <a:t>.</a:t>
            </a:r>
            <a:endParaRPr lang="fr-FR" sz="1000" dirty="0">
              <a:solidFill>
                <a:schemeClr val="bg1">
                  <a:lumMod val="65000"/>
                </a:schemeClr>
              </a:solidFill>
              <a:effectLst/>
            </a:endParaRPr>
          </a:p>
        </p:txBody>
      </p:sp>
      <p:sp>
        <p:nvSpPr>
          <p:cNvPr id="15"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25" name="ZoneTexte 24"/>
          <p:cNvSpPr txBox="1"/>
          <p:nvPr/>
        </p:nvSpPr>
        <p:spPr>
          <a:xfrm>
            <a:off x="3035300" y="136435"/>
            <a:ext cx="5880100" cy="1200329"/>
          </a:xfrm>
          <a:prstGeom prst="rect">
            <a:avLst/>
          </a:prstGeom>
          <a:noFill/>
        </p:spPr>
        <p:txBody>
          <a:bodyPr wrap="square" rtlCol="0">
            <a:spAutoFit/>
          </a:bodyPr>
          <a:lstStyle/>
          <a:p>
            <a:pPr algn="r"/>
            <a:r>
              <a:rPr lang="fr-FR" b="1" dirty="0" smtClean="0">
                <a:solidFill>
                  <a:srgbClr val="FFFFFF"/>
                </a:solidFill>
              </a:rPr>
              <a:t>2.1. Enfance, ville et mixité</a:t>
            </a:r>
          </a:p>
          <a:p>
            <a:pPr algn="r"/>
            <a:r>
              <a:rPr lang="fr-FR" sz="1600" dirty="0" err="1" smtClean="0">
                <a:solidFill>
                  <a:schemeClr val="accent6">
                    <a:lumMod val="20000"/>
                    <a:lumOff val="80000"/>
                  </a:schemeClr>
                </a:solidFill>
              </a:rPr>
              <a:t>Kindheit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Stadt</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und</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Mixität</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pic>
        <p:nvPicPr>
          <p:cNvPr id="4" name="Image 3" descr="Capture d’écran 2015-11-16 à 14.02.30.pn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325"/>
          <a:stretch/>
        </p:blipFill>
        <p:spPr>
          <a:xfrm>
            <a:off x="263072" y="1617979"/>
            <a:ext cx="5714999" cy="1368598"/>
          </a:xfrm>
          <a:prstGeom prst="rect">
            <a:avLst/>
          </a:prstGeom>
        </p:spPr>
      </p:pic>
      <p:pic>
        <p:nvPicPr>
          <p:cNvPr id="5" name="Image 4" descr="Capture d’écran 2015-11-16 à 14.04.23.pn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09" t="18290" r="2318" b="9530"/>
          <a:stretch/>
        </p:blipFill>
        <p:spPr>
          <a:xfrm>
            <a:off x="263072" y="3240577"/>
            <a:ext cx="5714999" cy="977638"/>
          </a:xfrm>
          <a:prstGeom prst="rect">
            <a:avLst/>
          </a:prstGeom>
        </p:spPr>
      </p:pic>
      <p:pic>
        <p:nvPicPr>
          <p:cNvPr id="6" name="Image 5" descr="Capture d’écran 2015-11-18 à 11.41.41.pn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5862" r="12482"/>
          <a:stretch/>
        </p:blipFill>
        <p:spPr>
          <a:xfrm>
            <a:off x="263072" y="4445001"/>
            <a:ext cx="5714999" cy="1188359"/>
          </a:xfrm>
          <a:prstGeom prst="rect">
            <a:avLst/>
          </a:prstGeom>
        </p:spPr>
      </p:pic>
      <p:sp>
        <p:nvSpPr>
          <p:cNvPr id="8" name="ZoneTexte 7"/>
          <p:cNvSpPr txBox="1"/>
          <p:nvPr/>
        </p:nvSpPr>
        <p:spPr>
          <a:xfrm>
            <a:off x="5978071" y="1518193"/>
            <a:ext cx="3165929" cy="1569660"/>
          </a:xfrm>
          <a:prstGeom prst="rect">
            <a:avLst/>
          </a:prstGeom>
          <a:noFill/>
        </p:spPr>
        <p:txBody>
          <a:bodyPr wrap="square" rtlCol="0">
            <a:spAutoFit/>
          </a:bodyPr>
          <a:lstStyle/>
          <a:p>
            <a:pPr marL="285750" indent="-285750">
              <a:buFontTx/>
              <a:buChar char="•"/>
            </a:pPr>
            <a:r>
              <a:rPr lang="fr-FR" sz="1200" dirty="0" err="1" smtClean="0">
                <a:solidFill>
                  <a:srgbClr val="984807"/>
                </a:solidFill>
              </a:rPr>
              <a:t>doppelt</a:t>
            </a:r>
            <a:r>
              <a:rPr lang="fr-FR" sz="1200" dirty="0" smtClean="0">
                <a:solidFill>
                  <a:srgbClr val="984807"/>
                </a:solidFill>
              </a:rPr>
              <a:t> </a:t>
            </a:r>
            <a:r>
              <a:rPr lang="fr-FR" sz="1200" dirty="0" err="1" smtClean="0">
                <a:solidFill>
                  <a:srgbClr val="984807"/>
                </a:solidFill>
              </a:rPr>
              <a:t>so</a:t>
            </a:r>
            <a:r>
              <a:rPr lang="fr-FR" sz="1200" dirty="0" smtClean="0">
                <a:solidFill>
                  <a:srgbClr val="984807"/>
                </a:solidFill>
              </a:rPr>
              <a:t> </a:t>
            </a:r>
            <a:r>
              <a:rPr lang="fr-FR" sz="1200" dirty="0" err="1" smtClean="0">
                <a:solidFill>
                  <a:srgbClr val="984807"/>
                </a:solidFill>
              </a:rPr>
              <a:t>viele</a:t>
            </a:r>
            <a:r>
              <a:rPr lang="fr-FR" sz="1200" dirty="0" smtClean="0">
                <a:solidFill>
                  <a:srgbClr val="984807"/>
                </a:solidFill>
              </a:rPr>
              <a:t> </a:t>
            </a:r>
            <a:r>
              <a:rPr lang="fr-FR" sz="1200" dirty="0" err="1" smtClean="0">
                <a:solidFill>
                  <a:srgbClr val="984807"/>
                </a:solidFill>
              </a:rPr>
              <a:t>Jungen</a:t>
            </a:r>
            <a:r>
              <a:rPr lang="fr-FR" sz="1200" dirty="0" smtClean="0">
                <a:solidFill>
                  <a:srgbClr val="984807"/>
                </a:solidFill>
              </a:rPr>
              <a:t>, die Sport </a:t>
            </a:r>
            <a:r>
              <a:rPr lang="fr-FR" sz="1200" dirty="0" err="1" smtClean="0">
                <a:solidFill>
                  <a:srgbClr val="984807"/>
                </a:solidFill>
              </a:rPr>
              <a:t>treiben</a:t>
            </a:r>
            <a:endParaRPr lang="fr-FR" sz="1200" dirty="0" smtClean="0">
              <a:solidFill>
                <a:srgbClr val="984807"/>
              </a:solidFill>
            </a:endParaRPr>
          </a:p>
          <a:p>
            <a:pPr marL="285750" indent="-285750">
              <a:buFontTx/>
              <a:buChar char="•"/>
            </a:pPr>
            <a:endParaRPr lang="fr-FR" sz="1200" dirty="0" smtClean="0">
              <a:solidFill>
                <a:srgbClr val="984807"/>
              </a:solidFill>
            </a:endParaRPr>
          </a:p>
          <a:p>
            <a:pPr marL="285750" indent="-285750">
              <a:buFontTx/>
              <a:buChar char="•"/>
            </a:pPr>
            <a:r>
              <a:rPr lang="fr-FR" sz="1200" dirty="0" err="1" smtClean="0">
                <a:solidFill>
                  <a:srgbClr val="984807"/>
                </a:solidFill>
              </a:rPr>
              <a:t>drei</a:t>
            </a:r>
            <a:r>
              <a:rPr lang="fr-FR" sz="1200" dirty="0" smtClean="0">
                <a:solidFill>
                  <a:srgbClr val="984807"/>
                </a:solidFill>
              </a:rPr>
              <a:t> Mal </a:t>
            </a:r>
            <a:r>
              <a:rPr lang="fr-FR" sz="1200" dirty="0" err="1" smtClean="0">
                <a:solidFill>
                  <a:srgbClr val="984807"/>
                </a:solidFill>
              </a:rPr>
              <a:t>mehr</a:t>
            </a:r>
            <a:r>
              <a:rPr lang="fr-FR" sz="1200" dirty="0" smtClean="0">
                <a:solidFill>
                  <a:srgbClr val="984807"/>
                </a:solidFill>
              </a:rPr>
              <a:t> </a:t>
            </a:r>
            <a:r>
              <a:rPr lang="fr-FR" sz="1200" dirty="0" err="1" smtClean="0">
                <a:solidFill>
                  <a:srgbClr val="984807"/>
                </a:solidFill>
              </a:rPr>
              <a:t>Menschen</a:t>
            </a:r>
            <a:r>
              <a:rPr lang="fr-FR" sz="1200" dirty="0" smtClean="0">
                <a:solidFill>
                  <a:srgbClr val="984807"/>
                </a:solidFill>
              </a:rPr>
              <a:t> in den </a:t>
            </a:r>
            <a:r>
              <a:rPr lang="fr-FR" sz="1200" dirty="0" err="1" smtClean="0">
                <a:solidFill>
                  <a:srgbClr val="984807"/>
                </a:solidFill>
              </a:rPr>
              <a:t>ausschließlich</a:t>
            </a:r>
            <a:r>
              <a:rPr lang="fr-FR" sz="1200" dirty="0" smtClean="0">
                <a:solidFill>
                  <a:srgbClr val="984807"/>
                </a:solidFill>
              </a:rPr>
              <a:t> </a:t>
            </a:r>
            <a:r>
              <a:rPr lang="fr-FR" sz="1200" dirty="0" err="1" smtClean="0">
                <a:solidFill>
                  <a:srgbClr val="984807"/>
                </a:solidFill>
              </a:rPr>
              <a:t>männlichen</a:t>
            </a:r>
            <a:r>
              <a:rPr lang="fr-FR" sz="1200" dirty="0" smtClean="0">
                <a:solidFill>
                  <a:srgbClr val="984807"/>
                </a:solidFill>
              </a:rPr>
              <a:t> Sport </a:t>
            </a:r>
            <a:r>
              <a:rPr lang="fr-FR" sz="1200" dirty="0" err="1" smtClean="0">
                <a:solidFill>
                  <a:srgbClr val="984807"/>
                </a:solidFill>
              </a:rPr>
              <a:t>als</a:t>
            </a:r>
            <a:r>
              <a:rPr lang="fr-FR" sz="1200" dirty="0" smtClean="0">
                <a:solidFill>
                  <a:srgbClr val="984807"/>
                </a:solidFill>
              </a:rPr>
              <a:t> </a:t>
            </a:r>
            <a:r>
              <a:rPr lang="fr-FR" sz="1200" dirty="0" err="1" smtClean="0">
                <a:solidFill>
                  <a:srgbClr val="984807"/>
                </a:solidFill>
              </a:rPr>
              <a:t>bei</a:t>
            </a:r>
            <a:r>
              <a:rPr lang="fr-FR" sz="1200" dirty="0" smtClean="0">
                <a:solidFill>
                  <a:srgbClr val="984807"/>
                </a:solidFill>
              </a:rPr>
              <a:t> </a:t>
            </a:r>
            <a:r>
              <a:rPr lang="fr-FR" sz="1200" dirty="0" err="1" smtClean="0">
                <a:solidFill>
                  <a:srgbClr val="984807"/>
                </a:solidFill>
              </a:rPr>
              <a:t>Frauen</a:t>
            </a:r>
            <a:r>
              <a:rPr lang="fr-FR" sz="1200" dirty="0" smtClean="0">
                <a:solidFill>
                  <a:srgbClr val="984807"/>
                </a:solidFill>
              </a:rPr>
              <a:t> </a:t>
            </a:r>
            <a:r>
              <a:rPr lang="fr-FR" sz="1200" dirty="0" err="1" smtClean="0">
                <a:solidFill>
                  <a:srgbClr val="984807"/>
                </a:solidFill>
              </a:rPr>
              <a:t>nur</a:t>
            </a:r>
            <a:r>
              <a:rPr lang="fr-FR" sz="1200" dirty="0" smtClean="0">
                <a:solidFill>
                  <a:srgbClr val="984807"/>
                </a:solidFill>
              </a:rPr>
              <a:t> Sport</a:t>
            </a:r>
          </a:p>
          <a:p>
            <a:pPr marL="285750" indent="-285750">
              <a:buFontTx/>
              <a:buChar char="•"/>
            </a:pPr>
            <a:endParaRPr lang="fr-FR" sz="1200" dirty="0" smtClean="0">
              <a:solidFill>
                <a:srgbClr val="984807"/>
              </a:solidFill>
            </a:endParaRPr>
          </a:p>
          <a:p>
            <a:pPr marL="285750" indent="-285750">
              <a:buFontTx/>
              <a:buChar char="•"/>
            </a:pPr>
            <a:r>
              <a:rPr lang="fr-FR" sz="1200" dirty="0" smtClean="0">
                <a:solidFill>
                  <a:srgbClr val="984807"/>
                </a:solidFill>
              </a:rPr>
              <a:t>Von der </a:t>
            </a:r>
            <a:r>
              <a:rPr lang="fr-FR" sz="1200" dirty="0" err="1" smtClean="0">
                <a:solidFill>
                  <a:srgbClr val="984807"/>
                </a:solidFill>
              </a:rPr>
              <a:t>Grundschule</a:t>
            </a:r>
            <a:r>
              <a:rPr lang="fr-FR" sz="1200" dirty="0" smtClean="0">
                <a:solidFill>
                  <a:srgbClr val="984807"/>
                </a:solidFill>
              </a:rPr>
              <a:t> an, </a:t>
            </a:r>
            <a:r>
              <a:rPr lang="fr-FR" sz="1200" dirty="0" err="1" smtClean="0">
                <a:solidFill>
                  <a:srgbClr val="984807"/>
                </a:solidFill>
              </a:rPr>
              <a:t>stereotypen</a:t>
            </a:r>
            <a:r>
              <a:rPr lang="fr-FR" sz="1200" dirty="0" smtClean="0">
                <a:solidFill>
                  <a:srgbClr val="984807"/>
                </a:solidFill>
              </a:rPr>
              <a:t> </a:t>
            </a:r>
            <a:r>
              <a:rPr lang="fr-FR" sz="1200" dirty="0" err="1" smtClean="0">
                <a:solidFill>
                  <a:srgbClr val="984807"/>
                </a:solidFill>
              </a:rPr>
              <a:t>Aktivitäten</a:t>
            </a:r>
            <a:r>
              <a:rPr lang="fr-FR" sz="1200" dirty="0" smtClean="0">
                <a:solidFill>
                  <a:srgbClr val="984807"/>
                </a:solidFill>
              </a:rPr>
              <a:t> </a:t>
            </a:r>
            <a:r>
              <a:rPr lang="fr-FR" sz="1200" dirty="0" err="1" smtClean="0">
                <a:solidFill>
                  <a:srgbClr val="984807"/>
                </a:solidFill>
              </a:rPr>
              <a:t>Auswahl</a:t>
            </a:r>
            <a:endParaRPr lang="fr-FR" sz="1200" dirty="0">
              <a:solidFill>
                <a:srgbClr val="984807"/>
              </a:solidFill>
            </a:endParaRPr>
          </a:p>
        </p:txBody>
      </p:sp>
      <p:sp>
        <p:nvSpPr>
          <p:cNvPr id="26" name="ZoneTexte 25"/>
          <p:cNvSpPr txBox="1"/>
          <p:nvPr/>
        </p:nvSpPr>
        <p:spPr>
          <a:xfrm>
            <a:off x="5978071" y="3242028"/>
            <a:ext cx="3165929" cy="1015663"/>
          </a:xfrm>
          <a:prstGeom prst="rect">
            <a:avLst/>
          </a:prstGeom>
          <a:noFill/>
        </p:spPr>
        <p:txBody>
          <a:bodyPr wrap="square" rtlCol="0">
            <a:spAutoFit/>
          </a:bodyPr>
          <a:lstStyle/>
          <a:p>
            <a:pPr marL="285750" indent="-285750">
              <a:buFontTx/>
              <a:buChar char="•"/>
            </a:pPr>
            <a:r>
              <a:rPr lang="fr-FR" sz="1200" dirty="0" err="1" smtClean="0">
                <a:solidFill>
                  <a:srgbClr val="984807"/>
                </a:solidFill>
              </a:rPr>
              <a:t>Hegemonie</a:t>
            </a:r>
            <a:r>
              <a:rPr lang="fr-FR" sz="1200" dirty="0" smtClean="0">
                <a:solidFill>
                  <a:srgbClr val="984807"/>
                </a:solidFill>
              </a:rPr>
              <a:t> des </a:t>
            </a:r>
            <a:r>
              <a:rPr lang="fr-FR" sz="1200" dirty="0" err="1" smtClean="0">
                <a:solidFill>
                  <a:srgbClr val="984807"/>
                </a:solidFill>
              </a:rPr>
              <a:t>Jungen</a:t>
            </a:r>
            <a:r>
              <a:rPr lang="fr-FR" sz="1200" dirty="0" smtClean="0">
                <a:solidFill>
                  <a:srgbClr val="984807"/>
                </a:solidFill>
              </a:rPr>
              <a:t> </a:t>
            </a:r>
            <a:r>
              <a:rPr lang="fr-FR" sz="1200" dirty="0" err="1" smtClean="0">
                <a:solidFill>
                  <a:srgbClr val="984807"/>
                </a:solidFill>
              </a:rPr>
              <a:t>im</a:t>
            </a:r>
            <a:r>
              <a:rPr lang="fr-FR" sz="1200" dirty="0" smtClean="0">
                <a:solidFill>
                  <a:srgbClr val="984807"/>
                </a:solidFill>
              </a:rPr>
              <a:t> </a:t>
            </a:r>
            <a:r>
              <a:rPr lang="fr-FR" sz="1200" dirty="0" err="1" smtClean="0">
                <a:solidFill>
                  <a:srgbClr val="984807"/>
                </a:solidFill>
              </a:rPr>
              <a:t>öffentlichen</a:t>
            </a:r>
            <a:r>
              <a:rPr lang="fr-FR" sz="1200" dirty="0" smtClean="0">
                <a:solidFill>
                  <a:srgbClr val="984807"/>
                </a:solidFill>
              </a:rPr>
              <a:t> </a:t>
            </a:r>
            <a:r>
              <a:rPr lang="fr-FR" sz="1200" dirty="0" err="1" smtClean="0">
                <a:solidFill>
                  <a:srgbClr val="984807"/>
                </a:solidFill>
              </a:rPr>
              <a:t>Raum</a:t>
            </a:r>
            <a:endParaRPr lang="fr-FR" sz="1200" dirty="0" smtClean="0">
              <a:solidFill>
                <a:srgbClr val="984807"/>
              </a:solidFill>
            </a:endParaRPr>
          </a:p>
          <a:p>
            <a:pPr marL="285750" indent="-285750">
              <a:buFontTx/>
              <a:buChar char="•"/>
            </a:pPr>
            <a:endParaRPr lang="fr-FR" sz="1200" dirty="0" smtClean="0">
              <a:solidFill>
                <a:srgbClr val="984807"/>
              </a:solidFill>
            </a:endParaRPr>
          </a:p>
          <a:p>
            <a:pPr marL="285750" indent="-285750">
              <a:buFontTx/>
              <a:buChar char="•"/>
            </a:pPr>
            <a:r>
              <a:rPr lang="fr-FR" sz="1200" dirty="0" smtClean="0">
                <a:solidFill>
                  <a:srgbClr val="984807"/>
                </a:solidFill>
              </a:rPr>
              <a:t>Von </a:t>
            </a:r>
            <a:r>
              <a:rPr lang="fr-FR" sz="1200" dirty="0" err="1" smtClean="0">
                <a:solidFill>
                  <a:srgbClr val="984807"/>
                </a:solidFill>
              </a:rPr>
              <a:t>Studentinnen</a:t>
            </a:r>
            <a:r>
              <a:rPr lang="fr-FR" sz="1200" dirty="0" smtClean="0">
                <a:solidFill>
                  <a:srgbClr val="984807"/>
                </a:solidFill>
              </a:rPr>
              <a:t> </a:t>
            </a:r>
            <a:r>
              <a:rPr lang="fr-FR" sz="1200" dirty="0" err="1" smtClean="0">
                <a:solidFill>
                  <a:srgbClr val="984807"/>
                </a:solidFill>
              </a:rPr>
              <a:t>verlassen</a:t>
            </a:r>
            <a:r>
              <a:rPr lang="fr-FR" sz="1200" dirty="0" smtClean="0">
                <a:solidFill>
                  <a:srgbClr val="984807"/>
                </a:solidFill>
              </a:rPr>
              <a:t> </a:t>
            </a:r>
            <a:r>
              <a:rPr lang="fr-FR" sz="1200" dirty="0" err="1" smtClean="0">
                <a:solidFill>
                  <a:srgbClr val="984807"/>
                </a:solidFill>
              </a:rPr>
              <a:t>das</a:t>
            </a:r>
            <a:r>
              <a:rPr lang="fr-FR" sz="1200" dirty="0" smtClean="0">
                <a:solidFill>
                  <a:srgbClr val="984807"/>
                </a:solidFill>
              </a:rPr>
              <a:t> </a:t>
            </a:r>
            <a:r>
              <a:rPr lang="fr-FR" sz="1200" dirty="0" err="1" smtClean="0">
                <a:solidFill>
                  <a:srgbClr val="984807"/>
                </a:solidFill>
              </a:rPr>
              <a:t>öffentliche</a:t>
            </a:r>
            <a:r>
              <a:rPr lang="fr-FR" sz="1200" dirty="0" smtClean="0">
                <a:solidFill>
                  <a:srgbClr val="984807"/>
                </a:solidFill>
              </a:rPr>
              <a:t> </a:t>
            </a:r>
            <a:r>
              <a:rPr lang="fr-FR" sz="1200" dirty="0" err="1" smtClean="0">
                <a:solidFill>
                  <a:srgbClr val="984807"/>
                </a:solidFill>
              </a:rPr>
              <a:t>Freizeitangebot</a:t>
            </a:r>
            <a:r>
              <a:rPr lang="fr-FR" sz="1200" dirty="0" smtClean="0">
                <a:solidFill>
                  <a:srgbClr val="984807"/>
                </a:solidFill>
              </a:rPr>
              <a:t>.</a:t>
            </a:r>
            <a:endParaRPr lang="fr-FR" sz="1200" dirty="0">
              <a:solidFill>
                <a:srgbClr val="984807"/>
              </a:solidFill>
            </a:endParaRPr>
          </a:p>
        </p:txBody>
      </p:sp>
      <p:sp>
        <p:nvSpPr>
          <p:cNvPr id="27" name="ZoneTexte 26"/>
          <p:cNvSpPr txBox="1"/>
          <p:nvPr/>
        </p:nvSpPr>
        <p:spPr>
          <a:xfrm>
            <a:off x="6048828" y="4483003"/>
            <a:ext cx="3165929" cy="1569660"/>
          </a:xfrm>
          <a:prstGeom prst="rect">
            <a:avLst/>
          </a:prstGeom>
          <a:noFill/>
        </p:spPr>
        <p:txBody>
          <a:bodyPr wrap="square" rtlCol="0">
            <a:spAutoFit/>
          </a:bodyPr>
          <a:lstStyle/>
          <a:p>
            <a:pPr marL="285750" indent="-285750">
              <a:buFontTx/>
              <a:buChar char="•"/>
            </a:pPr>
            <a:r>
              <a:rPr lang="fr-FR" sz="1200" dirty="0">
                <a:solidFill>
                  <a:srgbClr val="984807"/>
                </a:solidFill>
              </a:rPr>
              <a:t>Die </a:t>
            </a:r>
            <a:r>
              <a:rPr lang="fr-FR" sz="1200" dirty="0" err="1">
                <a:solidFill>
                  <a:srgbClr val="984807"/>
                </a:solidFill>
              </a:rPr>
              <a:t>Angebote</a:t>
            </a:r>
            <a:r>
              <a:rPr lang="fr-FR" sz="1200" dirty="0">
                <a:solidFill>
                  <a:srgbClr val="984807"/>
                </a:solidFill>
              </a:rPr>
              <a:t> </a:t>
            </a:r>
            <a:r>
              <a:rPr lang="fr-FR" sz="1200" dirty="0" err="1">
                <a:solidFill>
                  <a:srgbClr val="984807"/>
                </a:solidFill>
              </a:rPr>
              <a:t>und</a:t>
            </a:r>
            <a:r>
              <a:rPr lang="fr-FR" sz="1200" dirty="0">
                <a:solidFill>
                  <a:srgbClr val="984807"/>
                </a:solidFill>
              </a:rPr>
              <a:t> </a:t>
            </a:r>
            <a:r>
              <a:rPr lang="fr-FR" sz="1200" dirty="0" err="1">
                <a:solidFill>
                  <a:srgbClr val="984807"/>
                </a:solidFill>
              </a:rPr>
              <a:t>Einrichtungen</a:t>
            </a:r>
            <a:r>
              <a:rPr lang="fr-FR" sz="1200" dirty="0">
                <a:solidFill>
                  <a:srgbClr val="984807"/>
                </a:solidFill>
              </a:rPr>
              <a:t> </a:t>
            </a:r>
            <a:r>
              <a:rPr lang="fr-FR" sz="1200" dirty="0" err="1">
                <a:solidFill>
                  <a:srgbClr val="984807"/>
                </a:solidFill>
              </a:rPr>
              <a:t>sind</a:t>
            </a:r>
            <a:r>
              <a:rPr lang="fr-FR" sz="1200" dirty="0">
                <a:solidFill>
                  <a:srgbClr val="984807"/>
                </a:solidFill>
              </a:rPr>
              <a:t> </a:t>
            </a:r>
            <a:r>
              <a:rPr lang="fr-FR" sz="1200" dirty="0" err="1" smtClean="0">
                <a:solidFill>
                  <a:srgbClr val="984807"/>
                </a:solidFill>
              </a:rPr>
              <a:t>gemischt</a:t>
            </a:r>
            <a:endParaRPr lang="fr-FR" sz="1200" dirty="0">
              <a:solidFill>
                <a:srgbClr val="984807"/>
              </a:solidFill>
            </a:endParaRPr>
          </a:p>
          <a:p>
            <a:pPr marL="285750" indent="-285750">
              <a:buFontTx/>
              <a:buChar char="•"/>
            </a:pPr>
            <a:r>
              <a:rPr lang="fr-FR" sz="1200" dirty="0">
                <a:solidFill>
                  <a:srgbClr val="984807"/>
                </a:solidFill>
              </a:rPr>
              <a:t>Die </a:t>
            </a:r>
            <a:r>
              <a:rPr lang="fr-FR" sz="1200" dirty="0" err="1">
                <a:solidFill>
                  <a:srgbClr val="984807"/>
                </a:solidFill>
              </a:rPr>
              <a:t>Aktivitäten</a:t>
            </a:r>
            <a:r>
              <a:rPr lang="fr-FR" sz="1200" dirty="0">
                <a:solidFill>
                  <a:srgbClr val="984807"/>
                </a:solidFill>
              </a:rPr>
              <a:t> </a:t>
            </a:r>
            <a:r>
              <a:rPr lang="fr-FR" sz="1200" dirty="0" err="1" smtClean="0">
                <a:solidFill>
                  <a:srgbClr val="984807"/>
                </a:solidFill>
              </a:rPr>
              <a:t>entsprechen</a:t>
            </a:r>
            <a:r>
              <a:rPr lang="fr-FR" sz="1200" dirty="0" smtClean="0">
                <a:solidFill>
                  <a:srgbClr val="984807"/>
                </a:solidFill>
              </a:rPr>
              <a:t> den </a:t>
            </a:r>
            <a:r>
              <a:rPr lang="fr-FR" sz="1200" dirty="0" err="1" smtClean="0">
                <a:solidFill>
                  <a:srgbClr val="984807"/>
                </a:solidFill>
              </a:rPr>
              <a:t>Geschlechterstereotypen</a:t>
            </a:r>
            <a:endParaRPr lang="fr-FR" sz="1200" dirty="0" smtClean="0">
              <a:solidFill>
                <a:srgbClr val="984807"/>
              </a:solidFill>
            </a:endParaRPr>
          </a:p>
          <a:p>
            <a:pPr marL="285750" indent="-285750">
              <a:buFontTx/>
              <a:buChar char="•"/>
            </a:pPr>
            <a:r>
              <a:rPr lang="fr-FR" sz="1200" dirty="0" err="1" smtClean="0">
                <a:solidFill>
                  <a:srgbClr val="984807"/>
                </a:solidFill>
              </a:rPr>
              <a:t>Mädchen</a:t>
            </a:r>
            <a:r>
              <a:rPr lang="fr-FR" sz="1200" dirty="0" smtClean="0">
                <a:solidFill>
                  <a:srgbClr val="984807"/>
                </a:solidFill>
              </a:rPr>
              <a:t> </a:t>
            </a:r>
            <a:r>
              <a:rPr lang="fr-FR" sz="1200" dirty="0" err="1" smtClean="0">
                <a:solidFill>
                  <a:srgbClr val="984807"/>
                </a:solidFill>
              </a:rPr>
              <a:t>brechen</a:t>
            </a:r>
            <a:r>
              <a:rPr lang="fr-FR" sz="1200" dirty="0" smtClean="0">
                <a:solidFill>
                  <a:srgbClr val="984807"/>
                </a:solidFill>
              </a:rPr>
              <a:t> </a:t>
            </a:r>
            <a:r>
              <a:rPr lang="fr-FR" sz="1200" dirty="0" err="1" smtClean="0">
                <a:solidFill>
                  <a:srgbClr val="984807"/>
                </a:solidFill>
              </a:rPr>
              <a:t>früher</a:t>
            </a:r>
            <a:r>
              <a:rPr lang="fr-FR" sz="1200" dirty="0" smtClean="0">
                <a:solidFill>
                  <a:srgbClr val="984807"/>
                </a:solidFill>
              </a:rPr>
              <a:t> </a:t>
            </a:r>
            <a:r>
              <a:rPr lang="fr-FR" sz="1200" dirty="0" err="1" smtClean="0">
                <a:solidFill>
                  <a:srgbClr val="984807"/>
                </a:solidFill>
              </a:rPr>
              <a:t>beim</a:t>
            </a:r>
            <a:r>
              <a:rPr lang="fr-FR" sz="1200" dirty="0" smtClean="0">
                <a:solidFill>
                  <a:srgbClr val="984807"/>
                </a:solidFill>
              </a:rPr>
              <a:t> </a:t>
            </a:r>
            <a:r>
              <a:rPr lang="fr-FR" sz="1200" dirty="0" err="1" smtClean="0">
                <a:solidFill>
                  <a:srgbClr val="984807"/>
                </a:solidFill>
              </a:rPr>
              <a:t>Eintritt</a:t>
            </a:r>
            <a:r>
              <a:rPr lang="fr-FR" sz="1200" dirty="0" smtClean="0">
                <a:solidFill>
                  <a:srgbClr val="984807"/>
                </a:solidFill>
              </a:rPr>
              <a:t> in die 6</a:t>
            </a:r>
            <a:r>
              <a:rPr lang="fr-FR" sz="1200" baseline="30000" dirty="0" smtClean="0">
                <a:solidFill>
                  <a:srgbClr val="984807"/>
                </a:solidFill>
              </a:rPr>
              <a:t>e</a:t>
            </a:r>
            <a:r>
              <a:rPr lang="fr-FR" sz="1200" dirty="0" smtClean="0">
                <a:solidFill>
                  <a:srgbClr val="984807"/>
                </a:solidFill>
              </a:rPr>
              <a:t> ab.</a:t>
            </a:r>
          </a:p>
          <a:p>
            <a:pPr marL="285750" indent="-285750">
              <a:buFontTx/>
              <a:buChar char="•"/>
            </a:pPr>
            <a:r>
              <a:rPr lang="fr-FR" sz="1200" dirty="0">
                <a:solidFill>
                  <a:srgbClr val="984807"/>
                </a:solidFill>
              </a:rPr>
              <a:t>Die </a:t>
            </a:r>
            <a:r>
              <a:rPr lang="fr-FR" sz="1200" dirty="0" err="1" smtClean="0">
                <a:solidFill>
                  <a:srgbClr val="984807"/>
                </a:solidFill>
              </a:rPr>
              <a:t>jugendliche</a:t>
            </a:r>
            <a:r>
              <a:rPr lang="fr-FR" sz="1200" dirty="0" smtClean="0">
                <a:solidFill>
                  <a:srgbClr val="984807"/>
                </a:solidFill>
              </a:rPr>
              <a:t> </a:t>
            </a:r>
            <a:r>
              <a:rPr lang="fr-FR" sz="1200" dirty="0" err="1" smtClean="0">
                <a:solidFill>
                  <a:srgbClr val="984807"/>
                </a:solidFill>
              </a:rPr>
              <a:t>Jungs</a:t>
            </a:r>
            <a:r>
              <a:rPr lang="fr-FR" sz="1200" dirty="0" smtClean="0">
                <a:solidFill>
                  <a:srgbClr val="984807"/>
                </a:solidFill>
              </a:rPr>
              <a:t> </a:t>
            </a:r>
            <a:r>
              <a:rPr lang="fr-FR" sz="1200" dirty="0" err="1" smtClean="0">
                <a:solidFill>
                  <a:srgbClr val="984807"/>
                </a:solidFill>
              </a:rPr>
              <a:t>verkehren</a:t>
            </a:r>
            <a:r>
              <a:rPr lang="fr-FR" sz="1200" dirty="0" smtClean="0">
                <a:solidFill>
                  <a:srgbClr val="984807"/>
                </a:solidFill>
              </a:rPr>
              <a:t> in </a:t>
            </a:r>
            <a:r>
              <a:rPr lang="fr-FR" sz="1200" dirty="0" err="1" smtClean="0">
                <a:solidFill>
                  <a:srgbClr val="984807"/>
                </a:solidFill>
              </a:rPr>
              <a:t>spezifischen</a:t>
            </a:r>
            <a:r>
              <a:rPr lang="fr-FR" sz="1200" dirty="0" smtClean="0">
                <a:solidFill>
                  <a:srgbClr val="984807"/>
                </a:solidFill>
              </a:rPr>
              <a:t> </a:t>
            </a:r>
            <a:r>
              <a:rPr lang="fr-FR" sz="1200" dirty="0" err="1" smtClean="0">
                <a:solidFill>
                  <a:srgbClr val="984807"/>
                </a:solidFill>
              </a:rPr>
              <a:t>männlichen</a:t>
            </a:r>
            <a:r>
              <a:rPr lang="fr-FR" sz="1200" dirty="0" smtClean="0">
                <a:solidFill>
                  <a:srgbClr val="984807"/>
                </a:solidFill>
              </a:rPr>
              <a:t> </a:t>
            </a:r>
            <a:r>
              <a:rPr lang="fr-FR" sz="1200" dirty="0" err="1" smtClean="0">
                <a:solidFill>
                  <a:srgbClr val="984807"/>
                </a:solidFill>
              </a:rPr>
              <a:t>Räumen</a:t>
            </a:r>
            <a:endParaRPr lang="fr-FR" sz="12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237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2.2. Des pratiques toujours différenciées</a:t>
            </a:r>
          </a:p>
          <a:p>
            <a:pPr algn="r"/>
            <a:r>
              <a:rPr lang="fr-FR" sz="1600" dirty="0" err="1" smtClean="0">
                <a:solidFill>
                  <a:schemeClr val="accent6">
                    <a:lumMod val="20000"/>
                    <a:lumOff val="80000"/>
                  </a:schemeClr>
                </a:solidFill>
              </a:rPr>
              <a:t>Immer</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differenzierte</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Praktiken</a:t>
            </a:r>
            <a:endParaRPr lang="fr-FR" sz="1600" dirty="0" smtClean="0">
              <a:solidFill>
                <a:schemeClr val="accent6">
                  <a:lumMod val="20000"/>
                  <a:lumOff val="80000"/>
                </a:schemeClr>
              </a:solidFill>
            </a:endParaRPr>
          </a:p>
          <a:p>
            <a:pPr algn="r"/>
            <a:endParaRPr lang="fr-FR" dirty="0"/>
          </a:p>
        </p:txBody>
      </p:sp>
      <p:sp>
        <p:nvSpPr>
          <p:cNvPr id="2" name="ZoneTexte 1"/>
          <p:cNvSpPr txBox="1"/>
          <p:nvPr/>
        </p:nvSpPr>
        <p:spPr>
          <a:xfrm>
            <a:off x="571500" y="1281668"/>
            <a:ext cx="3238500" cy="2031325"/>
          </a:xfrm>
          <a:prstGeom prst="rect">
            <a:avLst/>
          </a:prstGeom>
          <a:noFill/>
        </p:spPr>
        <p:txBody>
          <a:bodyPr wrap="square" rtlCol="0">
            <a:spAutoFit/>
          </a:bodyPr>
          <a:lstStyle/>
          <a:p>
            <a:r>
              <a:rPr lang="fr-FR" dirty="0" smtClean="0"/>
              <a:t>Même lorsque les activités et espaces sont mixtes, les pratiques sont </a:t>
            </a:r>
            <a:r>
              <a:rPr lang="fr-FR" dirty="0" err="1" smtClean="0"/>
              <a:t>genrées</a:t>
            </a:r>
            <a:r>
              <a:rPr lang="fr-FR" dirty="0" smtClean="0"/>
              <a:t>. </a:t>
            </a:r>
          </a:p>
          <a:p>
            <a:endParaRPr lang="fr-FR" dirty="0"/>
          </a:p>
          <a:p>
            <a:r>
              <a:rPr lang="fr-FR" b="1" dirty="0" smtClean="0"/>
              <a:t>Exemples : </a:t>
            </a:r>
          </a:p>
          <a:p>
            <a:pPr marL="285750" indent="-285750">
              <a:buFont typeface="Arial"/>
              <a:buChar char="•"/>
            </a:pPr>
            <a:r>
              <a:rPr lang="fr-FR" dirty="0" smtClean="0"/>
              <a:t>le centre aéré</a:t>
            </a:r>
          </a:p>
          <a:p>
            <a:pPr marL="285750" indent="-285750">
              <a:buFont typeface="Arial"/>
              <a:buChar char="•"/>
            </a:pPr>
            <a:r>
              <a:rPr lang="fr-FR" dirty="0" smtClean="0"/>
              <a:t>la bibliothèque</a:t>
            </a:r>
          </a:p>
        </p:txBody>
      </p:sp>
      <p:sp>
        <p:nvSpPr>
          <p:cNvPr id="10" name="ZoneTexte 9"/>
          <p:cNvSpPr txBox="1"/>
          <p:nvPr/>
        </p:nvSpPr>
        <p:spPr>
          <a:xfrm>
            <a:off x="5346700" y="1281668"/>
            <a:ext cx="3238500" cy="2031325"/>
          </a:xfrm>
          <a:prstGeom prst="rect">
            <a:avLst/>
          </a:prstGeom>
          <a:noFill/>
        </p:spPr>
        <p:txBody>
          <a:bodyPr wrap="square" rtlCol="0">
            <a:spAutoFit/>
          </a:bodyPr>
          <a:lstStyle/>
          <a:p>
            <a:r>
              <a:rPr lang="fr-FR" dirty="0">
                <a:solidFill>
                  <a:srgbClr val="984807"/>
                </a:solidFill>
              </a:rPr>
              <a:t>Auch </a:t>
            </a:r>
            <a:r>
              <a:rPr lang="fr-FR" dirty="0" err="1">
                <a:solidFill>
                  <a:srgbClr val="984807"/>
                </a:solidFill>
              </a:rPr>
              <a:t>wenn</a:t>
            </a:r>
            <a:r>
              <a:rPr lang="fr-FR" dirty="0">
                <a:solidFill>
                  <a:srgbClr val="984807"/>
                </a:solidFill>
              </a:rPr>
              <a:t> die </a:t>
            </a:r>
            <a:r>
              <a:rPr lang="fr-FR" dirty="0" err="1">
                <a:solidFill>
                  <a:srgbClr val="984807"/>
                </a:solidFill>
              </a:rPr>
              <a:t>Aktivitäten</a:t>
            </a:r>
            <a:r>
              <a:rPr lang="fr-FR" dirty="0">
                <a:solidFill>
                  <a:srgbClr val="984807"/>
                </a:solidFill>
              </a:rPr>
              <a:t> </a:t>
            </a:r>
            <a:r>
              <a:rPr lang="fr-FR" dirty="0" err="1">
                <a:solidFill>
                  <a:srgbClr val="984807"/>
                </a:solidFill>
              </a:rPr>
              <a:t>und</a:t>
            </a:r>
            <a:r>
              <a:rPr lang="fr-FR" dirty="0">
                <a:solidFill>
                  <a:srgbClr val="984807"/>
                </a:solidFill>
              </a:rPr>
              <a:t> </a:t>
            </a:r>
            <a:r>
              <a:rPr lang="fr-FR" dirty="0" err="1">
                <a:solidFill>
                  <a:srgbClr val="984807"/>
                </a:solidFill>
              </a:rPr>
              <a:t>Bereiche</a:t>
            </a:r>
            <a:r>
              <a:rPr lang="fr-FR" dirty="0">
                <a:solidFill>
                  <a:srgbClr val="984807"/>
                </a:solidFill>
              </a:rPr>
              <a:t> </a:t>
            </a:r>
            <a:r>
              <a:rPr lang="fr-FR" dirty="0" err="1" smtClean="0">
                <a:solidFill>
                  <a:srgbClr val="984807"/>
                </a:solidFill>
              </a:rPr>
              <a:t>gemischt</a:t>
            </a:r>
            <a:r>
              <a:rPr lang="fr-FR" dirty="0" smtClean="0">
                <a:solidFill>
                  <a:srgbClr val="984807"/>
                </a:solidFill>
              </a:rPr>
              <a:t> </a:t>
            </a:r>
            <a:r>
              <a:rPr lang="fr-FR" dirty="0" err="1" smtClean="0">
                <a:solidFill>
                  <a:srgbClr val="984807"/>
                </a:solidFill>
              </a:rPr>
              <a:t>sind</a:t>
            </a:r>
            <a:r>
              <a:rPr lang="fr-FR" dirty="0" smtClean="0">
                <a:solidFill>
                  <a:srgbClr val="984807"/>
                </a:solidFill>
              </a:rPr>
              <a:t>, </a:t>
            </a:r>
            <a:r>
              <a:rPr lang="fr-FR" dirty="0" err="1">
                <a:solidFill>
                  <a:srgbClr val="984807"/>
                </a:solidFill>
              </a:rPr>
              <a:t>sind</a:t>
            </a:r>
            <a:r>
              <a:rPr lang="fr-FR" dirty="0">
                <a:solidFill>
                  <a:srgbClr val="984807"/>
                </a:solidFill>
              </a:rPr>
              <a:t> </a:t>
            </a:r>
            <a:r>
              <a:rPr lang="fr-FR" dirty="0" smtClean="0">
                <a:solidFill>
                  <a:srgbClr val="984807"/>
                </a:solidFill>
              </a:rPr>
              <a:t>die </a:t>
            </a:r>
            <a:r>
              <a:rPr lang="fr-FR" dirty="0" err="1" smtClean="0">
                <a:solidFill>
                  <a:srgbClr val="984807"/>
                </a:solidFill>
              </a:rPr>
              <a:t>Praktiken</a:t>
            </a:r>
            <a:r>
              <a:rPr lang="fr-FR" dirty="0" smtClean="0">
                <a:solidFill>
                  <a:srgbClr val="984807"/>
                </a:solidFill>
              </a:rPr>
              <a:t> </a:t>
            </a:r>
            <a:r>
              <a:rPr lang="fr-FR" dirty="0" err="1">
                <a:solidFill>
                  <a:srgbClr val="984807"/>
                </a:solidFill>
              </a:rPr>
              <a:t>gendered</a:t>
            </a:r>
            <a:r>
              <a:rPr lang="fr-FR" dirty="0">
                <a:solidFill>
                  <a:srgbClr val="984807"/>
                </a:solidFill>
              </a:rPr>
              <a:t>.</a:t>
            </a:r>
          </a:p>
          <a:p>
            <a:endParaRPr lang="fr-FR" dirty="0">
              <a:solidFill>
                <a:srgbClr val="984807"/>
              </a:solidFill>
            </a:endParaRPr>
          </a:p>
          <a:p>
            <a:r>
              <a:rPr lang="fr-FR" b="1" dirty="0" err="1">
                <a:solidFill>
                  <a:srgbClr val="984807"/>
                </a:solidFill>
              </a:rPr>
              <a:t>Beispiele</a:t>
            </a:r>
            <a:r>
              <a:rPr lang="fr-FR" b="1" dirty="0">
                <a:solidFill>
                  <a:srgbClr val="984807"/>
                </a:solidFill>
              </a:rPr>
              <a:t>:</a:t>
            </a:r>
          </a:p>
          <a:p>
            <a:pPr marL="285750" indent="-285750">
              <a:buFont typeface="Arial"/>
              <a:buChar char="•"/>
            </a:pPr>
            <a:r>
              <a:rPr lang="fr-FR" dirty="0">
                <a:solidFill>
                  <a:srgbClr val="984807"/>
                </a:solidFill>
              </a:rPr>
              <a:t>die </a:t>
            </a:r>
            <a:r>
              <a:rPr lang="fr-FR" dirty="0" err="1">
                <a:solidFill>
                  <a:srgbClr val="984807"/>
                </a:solidFill>
              </a:rPr>
              <a:t>Outdoor-Zentrum</a:t>
            </a:r>
            <a:endParaRPr lang="fr-FR" dirty="0">
              <a:solidFill>
                <a:srgbClr val="984807"/>
              </a:solidFill>
            </a:endParaRPr>
          </a:p>
          <a:p>
            <a:pPr marL="285750" indent="-285750">
              <a:buFont typeface="Arial"/>
              <a:buChar char="•"/>
            </a:pPr>
            <a:r>
              <a:rPr lang="fr-FR" dirty="0" err="1" smtClean="0">
                <a:solidFill>
                  <a:srgbClr val="984807"/>
                </a:solidFill>
              </a:rPr>
              <a:t>Bücherei</a:t>
            </a:r>
            <a:endParaRPr lang="fr-FR"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1643997"/>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Rectangle 6"/>
          <p:cNvSpPr/>
          <p:nvPr/>
        </p:nvSpPr>
        <p:spPr>
          <a:xfrm>
            <a:off x="0" y="3810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8" name="ZoneTexte 7"/>
          <p:cNvSpPr txBox="1"/>
          <p:nvPr/>
        </p:nvSpPr>
        <p:spPr>
          <a:xfrm>
            <a:off x="3035300" y="174535"/>
            <a:ext cx="5880100" cy="1200329"/>
          </a:xfrm>
          <a:prstGeom prst="rect">
            <a:avLst/>
          </a:prstGeom>
          <a:noFill/>
        </p:spPr>
        <p:txBody>
          <a:bodyPr wrap="square" rtlCol="0">
            <a:spAutoFit/>
          </a:bodyPr>
          <a:lstStyle/>
          <a:p>
            <a:pPr algn="r"/>
            <a:r>
              <a:rPr lang="fr-FR" b="1" dirty="0" smtClean="0">
                <a:solidFill>
                  <a:srgbClr val="FFFFFF"/>
                </a:solidFill>
              </a:rPr>
              <a:t>2.2. Des pratiques toujours différenciées</a:t>
            </a:r>
          </a:p>
          <a:p>
            <a:pPr algn="r"/>
            <a:r>
              <a:rPr lang="fr-FR" sz="1600" dirty="0" err="1" smtClean="0">
                <a:solidFill>
                  <a:schemeClr val="accent6">
                    <a:lumMod val="20000"/>
                    <a:lumOff val="80000"/>
                  </a:schemeClr>
                </a:solidFill>
              </a:rPr>
              <a:t>Immer</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differenzierte</a:t>
            </a:r>
            <a:r>
              <a:rPr lang="fr-FR" sz="1600" dirty="0" smtClean="0">
                <a:solidFill>
                  <a:schemeClr val="accent6">
                    <a:lumMod val="20000"/>
                    <a:lumOff val="80000"/>
                  </a:schemeClr>
                </a:solidFill>
              </a:rPr>
              <a:t> </a:t>
            </a:r>
            <a:r>
              <a:rPr lang="fr-FR" sz="1600" dirty="0" err="1" smtClean="0">
                <a:solidFill>
                  <a:schemeClr val="accent6">
                    <a:lumMod val="20000"/>
                    <a:lumOff val="80000"/>
                  </a:schemeClr>
                </a:solidFill>
              </a:rPr>
              <a:t>Praktiken</a:t>
            </a:r>
            <a:endParaRPr lang="fr-FR" sz="1600" dirty="0" smtClean="0">
              <a:solidFill>
                <a:schemeClr val="accent6">
                  <a:lumMod val="20000"/>
                  <a:lumOff val="80000"/>
                </a:schemeClr>
              </a:solidFill>
            </a:endParaRPr>
          </a:p>
          <a:p>
            <a:pPr algn="r"/>
            <a:endParaRPr lang="fr-FR" b="1" dirty="0" smtClean="0">
              <a:solidFill>
                <a:srgbClr val="FFFFFF"/>
              </a:solidFill>
            </a:endParaRPr>
          </a:p>
          <a:p>
            <a:pPr algn="r"/>
            <a:endParaRPr lang="fr-FR" dirty="0"/>
          </a:p>
        </p:txBody>
      </p:sp>
      <p:sp>
        <p:nvSpPr>
          <p:cNvPr id="2" name="ZoneTexte 1"/>
          <p:cNvSpPr txBox="1"/>
          <p:nvPr/>
        </p:nvSpPr>
        <p:spPr>
          <a:xfrm>
            <a:off x="571500" y="1281668"/>
            <a:ext cx="3238500" cy="2031325"/>
          </a:xfrm>
          <a:prstGeom prst="rect">
            <a:avLst/>
          </a:prstGeom>
          <a:noFill/>
        </p:spPr>
        <p:txBody>
          <a:bodyPr wrap="square" rtlCol="0">
            <a:spAutoFit/>
          </a:bodyPr>
          <a:lstStyle/>
          <a:p>
            <a:r>
              <a:rPr lang="fr-FR" dirty="0" smtClean="0"/>
              <a:t>Même lorsque les activités et espaces sont mixtes, les pratiques sont </a:t>
            </a:r>
            <a:r>
              <a:rPr lang="fr-FR" dirty="0" err="1" smtClean="0"/>
              <a:t>genrées</a:t>
            </a:r>
            <a:r>
              <a:rPr lang="fr-FR" dirty="0" smtClean="0"/>
              <a:t>. </a:t>
            </a:r>
          </a:p>
          <a:p>
            <a:endParaRPr lang="fr-FR" dirty="0"/>
          </a:p>
          <a:p>
            <a:r>
              <a:rPr lang="fr-FR" b="1" dirty="0" smtClean="0"/>
              <a:t>Exemples : </a:t>
            </a:r>
          </a:p>
          <a:p>
            <a:pPr marL="285750" indent="-285750">
              <a:buFont typeface="Arial"/>
              <a:buChar char="•"/>
            </a:pPr>
            <a:r>
              <a:rPr lang="fr-FR" dirty="0" smtClean="0"/>
              <a:t>le centre aéré</a:t>
            </a:r>
          </a:p>
          <a:p>
            <a:pPr marL="285750" indent="-285750">
              <a:buFont typeface="Arial"/>
              <a:buChar char="•"/>
            </a:pPr>
            <a:r>
              <a:rPr lang="fr-FR" dirty="0" smtClean="0"/>
              <a:t>la bibliothèque</a:t>
            </a:r>
          </a:p>
        </p:txBody>
      </p:sp>
      <p:sp>
        <p:nvSpPr>
          <p:cNvPr id="9" name="ZoneTexte 8"/>
          <p:cNvSpPr txBox="1"/>
          <p:nvPr/>
        </p:nvSpPr>
        <p:spPr>
          <a:xfrm>
            <a:off x="596900" y="4011136"/>
            <a:ext cx="3238500" cy="1754327"/>
          </a:xfrm>
          <a:prstGeom prst="rect">
            <a:avLst/>
          </a:prstGeom>
          <a:noFill/>
        </p:spPr>
        <p:txBody>
          <a:bodyPr wrap="square" rtlCol="0">
            <a:spAutoFit/>
          </a:bodyPr>
          <a:lstStyle/>
          <a:p>
            <a:r>
              <a:rPr lang="fr-FR" dirty="0" smtClean="0"/>
              <a:t>Les activités </a:t>
            </a:r>
            <a:r>
              <a:rPr lang="fr-FR" dirty="0" err="1" smtClean="0"/>
              <a:t>entre-soi</a:t>
            </a:r>
            <a:r>
              <a:rPr lang="fr-FR" dirty="0" smtClean="0"/>
              <a:t> (garçons/filles) participent à l’élaboration des identités </a:t>
            </a:r>
            <a:r>
              <a:rPr lang="fr-FR" dirty="0" err="1" smtClean="0"/>
              <a:t>genrées</a:t>
            </a:r>
            <a:endParaRPr lang="fr-FR" dirty="0" smtClean="0"/>
          </a:p>
          <a:p>
            <a:endParaRPr lang="fr-FR" dirty="0"/>
          </a:p>
          <a:p>
            <a:r>
              <a:rPr lang="fr-FR" b="1" dirty="0" smtClean="0"/>
              <a:t>Exemples : </a:t>
            </a:r>
          </a:p>
          <a:p>
            <a:pPr marL="285750" indent="-285750">
              <a:buFont typeface="Arial"/>
              <a:buChar char="•"/>
            </a:pPr>
            <a:r>
              <a:rPr lang="fr-FR" dirty="0"/>
              <a:t>l</a:t>
            </a:r>
            <a:r>
              <a:rPr lang="fr-FR" dirty="0" smtClean="0"/>
              <a:t>e foot de rue</a:t>
            </a:r>
            <a:endParaRPr lang="fr-FR" dirty="0"/>
          </a:p>
        </p:txBody>
      </p:sp>
      <p:sp>
        <p:nvSpPr>
          <p:cNvPr id="10" name="ZoneTexte 9"/>
          <p:cNvSpPr txBox="1"/>
          <p:nvPr/>
        </p:nvSpPr>
        <p:spPr>
          <a:xfrm>
            <a:off x="5346700" y="1281668"/>
            <a:ext cx="3238500" cy="2031325"/>
          </a:xfrm>
          <a:prstGeom prst="rect">
            <a:avLst/>
          </a:prstGeom>
          <a:noFill/>
        </p:spPr>
        <p:txBody>
          <a:bodyPr wrap="square" rtlCol="0">
            <a:spAutoFit/>
          </a:bodyPr>
          <a:lstStyle/>
          <a:p>
            <a:r>
              <a:rPr lang="fr-FR" dirty="0" smtClean="0">
                <a:solidFill>
                  <a:srgbClr val="984807"/>
                </a:solidFill>
              </a:rPr>
              <a:t>Auch </a:t>
            </a:r>
            <a:r>
              <a:rPr lang="fr-FR" dirty="0" err="1" smtClean="0">
                <a:solidFill>
                  <a:srgbClr val="984807"/>
                </a:solidFill>
              </a:rPr>
              <a:t>wenn</a:t>
            </a:r>
            <a:r>
              <a:rPr lang="fr-FR" dirty="0" smtClean="0">
                <a:solidFill>
                  <a:srgbClr val="984807"/>
                </a:solidFill>
              </a:rPr>
              <a:t> die </a:t>
            </a:r>
            <a:r>
              <a:rPr lang="fr-FR" dirty="0" err="1" smtClean="0">
                <a:solidFill>
                  <a:srgbClr val="984807"/>
                </a:solidFill>
              </a:rPr>
              <a:t>Aktivitäten</a:t>
            </a:r>
            <a:r>
              <a:rPr lang="fr-FR" dirty="0" smtClean="0">
                <a:solidFill>
                  <a:srgbClr val="984807"/>
                </a:solidFill>
              </a:rPr>
              <a:t> </a:t>
            </a:r>
            <a:r>
              <a:rPr lang="fr-FR" dirty="0" err="1" smtClean="0">
                <a:solidFill>
                  <a:srgbClr val="984807"/>
                </a:solidFill>
              </a:rPr>
              <a:t>und</a:t>
            </a:r>
            <a:r>
              <a:rPr lang="fr-FR" dirty="0" smtClean="0">
                <a:solidFill>
                  <a:srgbClr val="984807"/>
                </a:solidFill>
              </a:rPr>
              <a:t> </a:t>
            </a:r>
            <a:r>
              <a:rPr lang="fr-FR" dirty="0" err="1" smtClean="0">
                <a:solidFill>
                  <a:srgbClr val="984807"/>
                </a:solidFill>
              </a:rPr>
              <a:t>Bereiche</a:t>
            </a:r>
            <a:r>
              <a:rPr lang="fr-FR" dirty="0" smtClean="0">
                <a:solidFill>
                  <a:srgbClr val="984807"/>
                </a:solidFill>
              </a:rPr>
              <a:t> </a:t>
            </a:r>
            <a:r>
              <a:rPr lang="fr-FR" dirty="0" err="1" smtClean="0">
                <a:solidFill>
                  <a:srgbClr val="984807"/>
                </a:solidFill>
              </a:rPr>
              <a:t>gemischt</a:t>
            </a:r>
            <a:r>
              <a:rPr lang="fr-FR" dirty="0" smtClean="0">
                <a:solidFill>
                  <a:srgbClr val="984807"/>
                </a:solidFill>
              </a:rPr>
              <a:t> </a:t>
            </a:r>
            <a:r>
              <a:rPr lang="fr-FR" dirty="0" err="1" smtClean="0">
                <a:solidFill>
                  <a:srgbClr val="984807"/>
                </a:solidFill>
              </a:rPr>
              <a:t>sind</a:t>
            </a:r>
            <a:r>
              <a:rPr lang="fr-FR" dirty="0" smtClean="0">
                <a:solidFill>
                  <a:srgbClr val="984807"/>
                </a:solidFill>
              </a:rPr>
              <a:t>, </a:t>
            </a:r>
            <a:r>
              <a:rPr lang="fr-FR" dirty="0" err="1" smtClean="0">
                <a:solidFill>
                  <a:srgbClr val="984807"/>
                </a:solidFill>
              </a:rPr>
              <a:t>sind</a:t>
            </a:r>
            <a:r>
              <a:rPr lang="fr-FR" dirty="0" smtClean="0">
                <a:solidFill>
                  <a:srgbClr val="984807"/>
                </a:solidFill>
              </a:rPr>
              <a:t> die </a:t>
            </a:r>
            <a:r>
              <a:rPr lang="fr-FR" dirty="0" err="1" smtClean="0">
                <a:solidFill>
                  <a:srgbClr val="984807"/>
                </a:solidFill>
              </a:rPr>
              <a:t>Praktiken</a:t>
            </a:r>
            <a:r>
              <a:rPr lang="fr-FR" dirty="0" smtClean="0">
                <a:solidFill>
                  <a:srgbClr val="984807"/>
                </a:solidFill>
              </a:rPr>
              <a:t> </a:t>
            </a:r>
            <a:r>
              <a:rPr lang="fr-FR" dirty="0" err="1" smtClean="0">
                <a:solidFill>
                  <a:srgbClr val="984807"/>
                </a:solidFill>
              </a:rPr>
              <a:t>gendered</a:t>
            </a:r>
            <a:r>
              <a:rPr lang="fr-FR" dirty="0" smtClean="0">
                <a:solidFill>
                  <a:srgbClr val="984807"/>
                </a:solidFill>
              </a:rPr>
              <a:t>.</a:t>
            </a:r>
          </a:p>
          <a:p>
            <a:endParaRPr lang="fr-FR" dirty="0" smtClean="0">
              <a:solidFill>
                <a:srgbClr val="984807"/>
              </a:solidFill>
            </a:endParaRPr>
          </a:p>
          <a:p>
            <a:r>
              <a:rPr lang="fr-FR" b="1" dirty="0" err="1" smtClean="0">
                <a:solidFill>
                  <a:srgbClr val="984807"/>
                </a:solidFill>
              </a:rPr>
              <a:t>Beispiele</a:t>
            </a:r>
            <a:r>
              <a:rPr lang="fr-FR" b="1" dirty="0" smtClean="0">
                <a:solidFill>
                  <a:srgbClr val="984807"/>
                </a:solidFill>
              </a:rPr>
              <a:t>:</a:t>
            </a:r>
          </a:p>
          <a:p>
            <a:pPr marL="285750" indent="-285750">
              <a:buFont typeface="Arial"/>
              <a:buChar char="•"/>
            </a:pPr>
            <a:r>
              <a:rPr lang="fr-FR" dirty="0" smtClean="0">
                <a:solidFill>
                  <a:srgbClr val="984807"/>
                </a:solidFill>
              </a:rPr>
              <a:t>die </a:t>
            </a:r>
            <a:r>
              <a:rPr lang="fr-FR" dirty="0" err="1" smtClean="0">
                <a:solidFill>
                  <a:srgbClr val="984807"/>
                </a:solidFill>
              </a:rPr>
              <a:t>Outdoor-Zentrum</a:t>
            </a:r>
            <a:endParaRPr lang="fr-FR" dirty="0" smtClean="0">
              <a:solidFill>
                <a:srgbClr val="984807"/>
              </a:solidFill>
            </a:endParaRPr>
          </a:p>
          <a:p>
            <a:pPr marL="285750" indent="-285750">
              <a:buFont typeface="Arial"/>
              <a:buChar char="•"/>
            </a:pPr>
            <a:r>
              <a:rPr lang="fr-FR" dirty="0" err="1" smtClean="0">
                <a:solidFill>
                  <a:srgbClr val="984807"/>
                </a:solidFill>
              </a:rPr>
              <a:t>Bücherei</a:t>
            </a:r>
            <a:endParaRPr lang="fr-FR" dirty="0">
              <a:solidFill>
                <a:srgbClr val="984807"/>
              </a:solidFill>
            </a:endParaRPr>
          </a:p>
        </p:txBody>
      </p:sp>
      <p:sp>
        <p:nvSpPr>
          <p:cNvPr id="11" name="ZoneTexte 10"/>
          <p:cNvSpPr txBox="1"/>
          <p:nvPr/>
        </p:nvSpPr>
        <p:spPr>
          <a:xfrm>
            <a:off x="5092700" y="4036536"/>
            <a:ext cx="3708400" cy="1477328"/>
          </a:xfrm>
          <a:prstGeom prst="rect">
            <a:avLst/>
          </a:prstGeom>
          <a:noFill/>
        </p:spPr>
        <p:txBody>
          <a:bodyPr wrap="square" rtlCol="0">
            <a:spAutoFit/>
          </a:bodyPr>
          <a:lstStyle/>
          <a:p>
            <a:r>
              <a:rPr lang="fr-FR" dirty="0" err="1">
                <a:solidFill>
                  <a:srgbClr val="984807"/>
                </a:solidFill>
              </a:rPr>
              <a:t>Aktivitäten</a:t>
            </a:r>
            <a:r>
              <a:rPr lang="fr-FR" dirty="0">
                <a:solidFill>
                  <a:srgbClr val="984807"/>
                </a:solidFill>
              </a:rPr>
              <a:t> </a:t>
            </a:r>
            <a:r>
              <a:rPr lang="fr-FR" dirty="0" err="1" smtClean="0">
                <a:solidFill>
                  <a:srgbClr val="984807"/>
                </a:solidFill>
              </a:rPr>
              <a:t>unter</a:t>
            </a:r>
            <a:r>
              <a:rPr lang="fr-FR" dirty="0" smtClean="0">
                <a:solidFill>
                  <a:srgbClr val="984807"/>
                </a:solidFill>
              </a:rPr>
              <a:t> </a:t>
            </a:r>
            <a:r>
              <a:rPr lang="fr-FR" dirty="0" err="1" smtClean="0">
                <a:solidFill>
                  <a:srgbClr val="984807"/>
                </a:solidFill>
              </a:rPr>
              <a:t>sich</a:t>
            </a:r>
            <a:r>
              <a:rPr lang="fr-FR" dirty="0" smtClean="0">
                <a:solidFill>
                  <a:srgbClr val="984807"/>
                </a:solidFill>
              </a:rPr>
              <a:t> </a:t>
            </a:r>
            <a:r>
              <a:rPr lang="fr-FR" dirty="0">
                <a:solidFill>
                  <a:srgbClr val="984807"/>
                </a:solidFill>
              </a:rPr>
              <a:t>(</a:t>
            </a:r>
            <a:r>
              <a:rPr lang="fr-FR" dirty="0" err="1">
                <a:solidFill>
                  <a:srgbClr val="984807"/>
                </a:solidFill>
              </a:rPr>
              <a:t>Jungen</a:t>
            </a:r>
            <a:r>
              <a:rPr lang="fr-FR" dirty="0">
                <a:solidFill>
                  <a:srgbClr val="984807"/>
                </a:solidFill>
              </a:rPr>
              <a:t> / </a:t>
            </a:r>
            <a:r>
              <a:rPr lang="fr-FR" dirty="0" err="1">
                <a:solidFill>
                  <a:srgbClr val="984807"/>
                </a:solidFill>
              </a:rPr>
              <a:t>Mädchen</a:t>
            </a:r>
            <a:r>
              <a:rPr lang="fr-FR" dirty="0">
                <a:solidFill>
                  <a:srgbClr val="984807"/>
                </a:solidFill>
              </a:rPr>
              <a:t>) in der </a:t>
            </a:r>
            <a:r>
              <a:rPr lang="fr-FR" dirty="0" err="1">
                <a:solidFill>
                  <a:srgbClr val="984807"/>
                </a:solidFill>
              </a:rPr>
              <a:t>Entwicklung</a:t>
            </a:r>
            <a:r>
              <a:rPr lang="fr-FR" dirty="0">
                <a:solidFill>
                  <a:srgbClr val="984807"/>
                </a:solidFill>
              </a:rPr>
              <a:t> der </a:t>
            </a:r>
            <a:r>
              <a:rPr lang="fr-FR" dirty="0" err="1" smtClean="0">
                <a:solidFill>
                  <a:srgbClr val="984807"/>
                </a:solidFill>
              </a:rPr>
              <a:t>Geschlechteridentitäten</a:t>
            </a:r>
            <a:endParaRPr lang="fr-FR" dirty="0">
              <a:solidFill>
                <a:srgbClr val="984807"/>
              </a:solidFill>
            </a:endParaRPr>
          </a:p>
          <a:p>
            <a:r>
              <a:rPr lang="fr-FR" b="1" dirty="0" err="1">
                <a:solidFill>
                  <a:srgbClr val="984807"/>
                </a:solidFill>
              </a:rPr>
              <a:t>Beispiele</a:t>
            </a:r>
            <a:r>
              <a:rPr lang="fr-FR" b="1" dirty="0">
                <a:solidFill>
                  <a:srgbClr val="984807"/>
                </a:solidFill>
              </a:rPr>
              <a:t>:</a:t>
            </a:r>
          </a:p>
          <a:p>
            <a:pPr marL="285750" indent="-285750">
              <a:buFont typeface="Arial"/>
              <a:buChar char="•"/>
            </a:pPr>
            <a:r>
              <a:rPr lang="fr-FR" dirty="0" err="1">
                <a:solidFill>
                  <a:srgbClr val="984807"/>
                </a:solidFill>
              </a:rPr>
              <a:t>Straßenfußball</a:t>
            </a:r>
            <a:endParaRPr lang="fr-FR"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1643997"/>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8" name="ZoneTexte 7"/>
          <p:cNvSpPr txBox="1"/>
          <p:nvPr/>
        </p:nvSpPr>
        <p:spPr>
          <a:xfrm>
            <a:off x="2768600" y="136435"/>
            <a:ext cx="6146800" cy="861774"/>
          </a:xfrm>
          <a:prstGeom prst="rect">
            <a:avLst/>
          </a:prstGeom>
          <a:noFill/>
        </p:spPr>
        <p:txBody>
          <a:bodyPr wrap="square" rtlCol="0">
            <a:spAutoFit/>
          </a:bodyPr>
          <a:lstStyle/>
          <a:p>
            <a:pPr algn="r"/>
            <a:r>
              <a:rPr lang="fr-FR" b="1" dirty="0" smtClean="0">
                <a:solidFill>
                  <a:srgbClr val="FFFFFF"/>
                </a:solidFill>
              </a:rPr>
              <a:t>2.3. Des inégalités politiques et spatiales inscrites dans la ville</a:t>
            </a:r>
          </a:p>
          <a:p>
            <a:pPr algn="r"/>
            <a:r>
              <a:rPr lang="fr-FR" sz="1400" dirty="0" err="1" smtClean="0">
                <a:solidFill>
                  <a:schemeClr val="accent6">
                    <a:lumMod val="20000"/>
                    <a:lumOff val="80000"/>
                  </a:schemeClr>
                </a:solidFill>
              </a:rPr>
              <a:t>Politische</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und</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räumliche</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Ungleichheiten</a:t>
            </a:r>
            <a:r>
              <a:rPr lang="fr-FR" sz="1400" dirty="0" smtClean="0">
                <a:solidFill>
                  <a:schemeClr val="accent6">
                    <a:lumMod val="20000"/>
                    <a:lumOff val="80000"/>
                  </a:schemeClr>
                </a:solidFill>
              </a:rPr>
              <a:t>, die in der </a:t>
            </a:r>
            <a:r>
              <a:rPr lang="fr-FR" sz="1400" dirty="0" err="1" smtClean="0">
                <a:solidFill>
                  <a:schemeClr val="accent6">
                    <a:lumMod val="20000"/>
                    <a:lumOff val="80000"/>
                  </a:schemeClr>
                </a:solidFill>
              </a:rPr>
              <a:t>Stadt</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eingeschrieben</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sind</a:t>
            </a:r>
            <a:endParaRPr lang="fr-FR" sz="1400" dirty="0" smtClean="0">
              <a:solidFill>
                <a:schemeClr val="accent6">
                  <a:lumMod val="20000"/>
                  <a:lumOff val="80000"/>
                </a:schemeClr>
              </a:solidFill>
            </a:endParaRPr>
          </a:p>
          <a:p>
            <a:pPr algn="r"/>
            <a:endParaRPr lang="fr-FR" dirty="0"/>
          </a:p>
        </p:txBody>
      </p:sp>
      <p:sp>
        <p:nvSpPr>
          <p:cNvPr id="2" name="ZoneTexte 1"/>
          <p:cNvSpPr txBox="1"/>
          <p:nvPr/>
        </p:nvSpPr>
        <p:spPr>
          <a:xfrm>
            <a:off x="215900" y="1307068"/>
            <a:ext cx="4241800" cy="1077218"/>
          </a:xfrm>
          <a:prstGeom prst="rect">
            <a:avLst/>
          </a:prstGeom>
          <a:noFill/>
        </p:spPr>
        <p:txBody>
          <a:bodyPr wrap="square" rtlCol="0">
            <a:spAutoFit/>
          </a:bodyPr>
          <a:lstStyle/>
          <a:p>
            <a:r>
              <a:rPr lang="fr-FR" b="1" dirty="0" smtClean="0"/>
              <a:t>Comment expliquer l’existence de ces « murs invisibles », ou « frontières discrètes » entre les sexes en ville ? </a:t>
            </a:r>
          </a:p>
          <a:p>
            <a:r>
              <a:rPr lang="fr-FR" sz="1000" dirty="0" smtClean="0"/>
              <a:t>(</a:t>
            </a:r>
            <a:r>
              <a:rPr lang="fr-FR" sz="1000" dirty="0"/>
              <a:t>Di Méo </a:t>
            </a:r>
            <a:r>
              <a:rPr lang="fr-FR" sz="1000" dirty="0" smtClean="0"/>
              <a:t>2011 ; Bard 2004)</a:t>
            </a:r>
          </a:p>
        </p:txBody>
      </p:sp>
      <p:sp>
        <p:nvSpPr>
          <p:cNvPr id="11" name="ZoneTexte 10"/>
          <p:cNvSpPr txBox="1"/>
          <p:nvPr/>
        </p:nvSpPr>
        <p:spPr>
          <a:xfrm>
            <a:off x="4902200" y="1307068"/>
            <a:ext cx="4241800" cy="1077218"/>
          </a:xfrm>
          <a:prstGeom prst="rect">
            <a:avLst/>
          </a:prstGeom>
          <a:noFill/>
        </p:spPr>
        <p:txBody>
          <a:bodyPr wrap="square" rtlCol="0">
            <a:spAutoFit/>
          </a:bodyPr>
          <a:lstStyle/>
          <a:p>
            <a:r>
              <a:rPr lang="fr-FR" sz="1600" b="1" dirty="0" err="1" smtClean="0">
                <a:solidFill>
                  <a:srgbClr val="984807"/>
                </a:solidFill>
              </a:rPr>
              <a:t>Wie</a:t>
            </a:r>
            <a:r>
              <a:rPr lang="fr-FR" sz="1600" b="1" dirty="0" smtClean="0">
                <a:solidFill>
                  <a:srgbClr val="984807"/>
                </a:solidFill>
              </a:rPr>
              <a:t> </a:t>
            </a:r>
            <a:r>
              <a:rPr lang="fr-FR" sz="1600" b="1" dirty="0" err="1" smtClean="0">
                <a:solidFill>
                  <a:srgbClr val="984807"/>
                </a:solidFill>
              </a:rPr>
              <a:t>erklärt</a:t>
            </a:r>
            <a:r>
              <a:rPr lang="fr-FR" sz="1600" b="1" dirty="0" smtClean="0">
                <a:solidFill>
                  <a:srgbClr val="984807"/>
                </a:solidFill>
              </a:rPr>
              <a:t> </a:t>
            </a:r>
            <a:r>
              <a:rPr lang="fr-FR" sz="1600" b="1" dirty="0">
                <a:solidFill>
                  <a:srgbClr val="984807"/>
                </a:solidFill>
              </a:rPr>
              <a:t>man die </a:t>
            </a:r>
            <a:r>
              <a:rPr lang="fr-FR" sz="1600" b="1" dirty="0" err="1">
                <a:solidFill>
                  <a:srgbClr val="984807"/>
                </a:solidFill>
              </a:rPr>
              <a:t>Existenz</a:t>
            </a:r>
            <a:r>
              <a:rPr lang="fr-FR" sz="1600" b="1" dirty="0">
                <a:solidFill>
                  <a:srgbClr val="984807"/>
                </a:solidFill>
              </a:rPr>
              <a:t> </a:t>
            </a:r>
            <a:r>
              <a:rPr lang="fr-FR" sz="1600" b="1" dirty="0" err="1">
                <a:solidFill>
                  <a:srgbClr val="984807"/>
                </a:solidFill>
              </a:rPr>
              <a:t>dieser</a:t>
            </a:r>
            <a:r>
              <a:rPr lang="fr-FR" sz="1600" b="1" dirty="0">
                <a:solidFill>
                  <a:srgbClr val="984807"/>
                </a:solidFill>
              </a:rPr>
              <a:t> "</a:t>
            </a:r>
            <a:r>
              <a:rPr lang="fr-FR" sz="1600" b="1" dirty="0" err="1">
                <a:solidFill>
                  <a:srgbClr val="984807"/>
                </a:solidFill>
              </a:rPr>
              <a:t>unsichtbaren</a:t>
            </a:r>
            <a:r>
              <a:rPr lang="fr-FR" sz="1600" b="1" dirty="0">
                <a:solidFill>
                  <a:srgbClr val="984807"/>
                </a:solidFill>
              </a:rPr>
              <a:t> </a:t>
            </a:r>
            <a:r>
              <a:rPr lang="fr-FR" sz="1600" b="1" dirty="0" err="1">
                <a:solidFill>
                  <a:srgbClr val="984807"/>
                </a:solidFill>
              </a:rPr>
              <a:t>Mauern</a:t>
            </a:r>
            <a:r>
              <a:rPr lang="fr-FR" sz="1600" b="1" dirty="0">
                <a:solidFill>
                  <a:srgbClr val="984807"/>
                </a:solidFill>
              </a:rPr>
              <a:t>" </a:t>
            </a:r>
            <a:r>
              <a:rPr lang="fr-FR" sz="1600" b="1" dirty="0" err="1">
                <a:solidFill>
                  <a:srgbClr val="984807"/>
                </a:solidFill>
              </a:rPr>
              <a:t>oder</a:t>
            </a:r>
            <a:r>
              <a:rPr lang="fr-FR" sz="1600" b="1" dirty="0">
                <a:solidFill>
                  <a:srgbClr val="984807"/>
                </a:solidFill>
              </a:rPr>
              <a:t> "</a:t>
            </a:r>
            <a:r>
              <a:rPr lang="fr-FR" sz="1600" b="1" dirty="0" err="1" smtClean="0">
                <a:solidFill>
                  <a:srgbClr val="984807"/>
                </a:solidFill>
              </a:rPr>
              <a:t>diskretem</a:t>
            </a:r>
            <a:r>
              <a:rPr lang="fr-FR" sz="1600" b="1" dirty="0" smtClean="0">
                <a:solidFill>
                  <a:srgbClr val="984807"/>
                </a:solidFill>
              </a:rPr>
              <a:t> </a:t>
            </a:r>
            <a:r>
              <a:rPr lang="fr-FR" sz="1600" b="1" dirty="0" err="1">
                <a:solidFill>
                  <a:srgbClr val="984807"/>
                </a:solidFill>
              </a:rPr>
              <a:t>Grenzen</a:t>
            </a:r>
            <a:r>
              <a:rPr lang="fr-FR" sz="1600" b="1" dirty="0">
                <a:solidFill>
                  <a:srgbClr val="984807"/>
                </a:solidFill>
              </a:rPr>
              <a:t>" </a:t>
            </a:r>
            <a:r>
              <a:rPr lang="fr-FR" sz="1600" b="1" dirty="0" err="1">
                <a:solidFill>
                  <a:srgbClr val="984807"/>
                </a:solidFill>
              </a:rPr>
              <a:t>zwischen</a:t>
            </a:r>
            <a:r>
              <a:rPr lang="fr-FR" sz="1600" b="1" dirty="0">
                <a:solidFill>
                  <a:srgbClr val="984807"/>
                </a:solidFill>
              </a:rPr>
              <a:t> den </a:t>
            </a:r>
            <a:r>
              <a:rPr lang="fr-FR" sz="1600" b="1" dirty="0" err="1">
                <a:solidFill>
                  <a:srgbClr val="984807"/>
                </a:solidFill>
              </a:rPr>
              <a:t>Geschlechtern</a:t>
            </a:r>
            <a:r>
              <a:rPr lang="fr-FR" sz="1600" b="1" dirty="0">
                <a:solidFill>
                  <a:srgbClr val="984807"/>
                </a:solidFill>
              </a:rPr>
              <a:t> in der </a:t>
            </a:r>
            <a:r>
              <a:rPr lang="fr-FR" sz="1600" b="1" dirty="0" err="1" smtClean="0">
                <a:solidFill>
                  <a:srgbClr val="984807"/>
                </a:solidFill>
              </a:rPr>
              <a:t>Stadt</a:t>
            </a:r>
            <a:r>
              <a:rPr lang="fr-FR" sz="1600" b="1" dirty="0" smtClean="0">
                <a:solidFill>
                  <a:srgbClr val="984807"/>
                </a:solidFill>
              </a:rPr>
              <a:t>? </a:t>
            </a:r>
            <a:r>
              <a:rPr lang="fr-FR" sz="1000" dirty="0" smtClean="0">
                <a:solidFill>
                  <a:srgbClr val="984807"/>
                </a:solidFill>
              </a:rPr>
              <a:t>(</a:t>
            </a:r>
            <a:r>
              <a:rPr lang="fr-FR" sz="1000" dirty="0">
                <a:solidFill>
                  <a:srgbClr val="984807"/>
                </a:solidFill>
              </a:rPr>
              <a:t>Di Méo </a:t>
            </a:r>
            <a:r>
              <a:rPr lang="fr-FR" sz="1000" dirty="0" smtClean="0">
                <a:solidFill>
                  <a:srgbClr val="984807"/>
                </a:solidFill>
              </a:rPr>
              <a:t>2011 ; Bard 2004)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403228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81643" y="1"/>
            <a:ext cx="1995714" cy="10541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smtClean="0">
                <a:solidFill>
                  <a:schemeClr val="bg1"/>
                </a:solidFill>
              </a:rPr>
              <a:t> </a:t>
            </a:r>
          </a:p>
          <a:p>
            <a:pPr algn="l"/>
            <a:r>
              <a:rPr lang="fr-FR" sz="1100" b="1" dirty="0" smtClean="0">
                <a:solidFill>
                  <a:schemeClr val="bg1"/>
                </a:solidFill>
              </a:rPr>
              <a:t>2. Les inégalités culturelles urbaines </a:t>
            </a:r>
            <a:r>
              <a:rPr lang="fr-FR" sz="1100" b="1" dirty="0" err="1" smtClean="0">
                <a:solidFill>
                  <a:schemeClr val="bg1"/>
                </a:solidFill>
              </a:rPr>
              <a:t>genrées</a:t>
            </a:r>
            <a:r>
              <a:rPr lang="fr-FR" sz="1100" b="1" dirty="0" smtClean="0">
                <a:solidFill>
                  <a:schemeClr val="bg1"/>
                </a:solidFill>
              </a:rPr>
              <a:t> au prisme des loisirs juvéniles populaires</a:t>
            </a:r>
            <a:endParaRPr lang="fr-FR" sz="1100" b="1" dirty="0">
              <a:solidFill>
                <a:schemeClr val="bg1"/>
              </a:solidFill>
            </a:endParaRPr>
          </a:p>
          <a:p>
            <a:pPr algn="l"/>
            <a:r>
              <a:rPr lang="fr-FR" sz="1000" dirty="0" err="1" smtClean="0">
                <a:solidFill>
                  <a:schemeClr val="accent6">
                    <a:lumMod val="20000"/>
                    <a:lumOff val="80000"/>
                  </a:schemeClr>
                </a:solidFill>
              </a:rPr>
              <a:t>Städtischen</a:t>
            </a:r>
            <a:r>
              <a:rPr lang="fr-FR" sz="1000" dirty="0" smtClean="0">
                <a:solidFill>
                  <a:schemeClr val="accent6">
                    <a:lumMod val="20000"/>
                    <a:lumOff val="80000"/>
                  </a:schemeClr>
                </a:solidFill>
              </a:rPr>
              <a:t> </a:t>
            </a:r>
            <a:r>
              <a:rPr lang="fr-FR" sz="1000" dirty="0" err="1">
                <a:solidFill>
                  <a:schemeClr val="accent6">
                    <a:lumMod val="20000"/>
                    <a:lumOff val="80000"/>
                  </a:schemeClr>
                </a:solidFill>
              </a:rPr>
              <a:t>kulturellen</a:t>
            </a:r>
            <a:r>
              <a:rPr lang="fr-FR" sz="1000" dirty="0">
                <a:solidFill>
                  <a:schemeClr val="accent6">
                    <a:lumMod val="20000"/>
                    <a:lumOff val="80000"/>
                  </a:schemeClr>
                </a:solidFill>
              </a:rPr>
              <a:t> </a:t>
            </a:r>
            <a:r>
              <a:rPr lang="fr-FR" sz="1000" dirty="0" err="1">
                <a:solidFill>
                  <a:schemeClr val="accent6">
                    <a:lumMod val="20000"/>
                    <a:lumOff val="80000"/>
                  </a:schemeClr>
                </a:solidFill>
              </a:rPr>
              <a:t>Ungleichheiten</a:t>
            </a:r>
            <a:r>
              <a:rPr lang="fr-FR" sz="1000" dirty="0">
                <a:solidFill>
                  <a:schemeClr val="accent6">
                    <a:lumMod val="20000"/>
                    <a:lumOff val="80000"/>
                  </a:schemeClr>
                </a:solidFill>
              </a:rPr>
              <a:t> </a:t>
            </a:r>
            <a:r>
              <a:rPr lang="fr-FR" sz="1000" dirty="0" err="1">
                <a:solidFill>
                  <a:schemeClr val="accent6">
                    <a:lumMod val="20000"/>
                    <a:lumOff val="80000"/>
                  </a:schemeClr>
                </a:solidFill>
              </a:rPr>
              <a:t>im</a:t>
            </a:r>
            <a:r>
              <a:rPr lang="fr-FR" sz="1000" dirty="0">
                <a:solidFill>
                  <a:schemeClr val="accent6">
                    <a:lumMod val="20000"/>
                    <a:lumOff val="80000"/>
                  </a:schemeClr>
                </a:solidFill>
              </a:rPr>
              <a:t> </a:t>
            </a:r>
            <a:r>
              <a:rPr lang="fr-FR" sz="1000" dirty="0" err="1">
                <a:solidFill>
                  <a:schemeClr val="accent6">
                    <a:lumMod val="20000"/>
                    <a:lumOff val="80000"/>
                  </a:schemeClr>
                </a:solidFill>
              </a:rPr>
              <a:t>Geschlechter</a:t>
            </a:r>
            <a:r>
              <a:rPr lang="fr-FR" sz="1000" dirty="0">
                <a:solidFill>
                  <a:schemeClr val="accent6">
                    <a:lumMod val="20000"/>
                    <a:lumOff val="80000"/>
                  </a:schemeClr>
                </a:solidFill>
              </a:rPr>
              <a:t> </a:t>
            </a:r>
            <a:r>
              <a:rPr lang="fr-FR" sz="1000" dirty="0" err="1">
                <a:solidFill>
                  <a:schemeClr val="accent6">
                    <a:lumMod val="20000"/>
                    <a:lumOff val="80000"/>
                  </a:schemeClr>
                </a:solidFill>
              </a:rPr>
              <a:t>beliebten</a:t>
            </a:r>
            <a:r>
              <a:rPr lang="fr-FR" sz="1000" dirty="0">
                <a:solidFill>
                  <a:schemeClr val="accent6">
                    <a:lumMod val="20000"/>
                    <a:lumOff val="80000"/>
                  </a:schemeClr>
                </a:solidFill>
              </a:rPr>
              <a:t> </a:t>
            </a:r>
            <a:r>
              <a:rPr lang="fr-FR" sz="1000" dirty="0" err="1">
                <a:solidFill>
                  <a:schemeClr val="accent6">
                    <a:lumMod val="20000"/>
                    <a:lumOff val="80000"/>
                  </a:schemeClr>
                </a:solidFill>
              </a:rPr>
              <a:t>JugendfreizeitPrisma</a:t>
            </a:r>
            <a:endParaRPr lang="fr-FR" sz="1000" dirty="0" smtClean="0">
              <a:solidFill>
                <a:schemeClr val="accent6">
                  <a:lumMod val="20000"/>
                  <a:lumOff val="80000"/>
                </a:schemeClr>
              </a:solidFill>
            </a:endParaRPr>
          </a:p>
          <a:p>
            <a:pPr algn="l"/>
            <a:r>
              <a:rPr lang="fr-FR" sz="1000" b="1" dirty="0" smtClean="0">
                <a:solidFill>
                  <a:schemeClr val="bg1"/>
                </a:solidFill>
              </a:rPr>
              <a:t>	</a:t>
            </a:r>
            <a:endParaRPr lang="fr-FR" sz="1000" dirty="0">
              <a:solidFill>
                <a:schemeClr val="accent6">
                  <a:lumMod val="20000"/>
                  <a:lumOff val="80000"/>
                </a:schemeClr>
              </a:solidFill>
            </a:endParaRPr>
          </a:p>
        </p:txBody>
      </p:sp>
      <p:sp>
        <p:nvSpPr>
          <p:cNvPr id="2" name="ZoneTexte 1"/>
          <p:cNvSpPr txBox="1"/>
          <p:nvPr/>
        </p:nvSpPr>
        <p:spPr>
          <a:xfrm>
            <a:off x="215900" y="1307068"/>
            <a:ext cx="4241800" cy="1077218"/>
          </a:xfrm>
          <a:prstGeom prst="rect">
            <a:avLst/>
          </a:prstGeom>
          <a:noFill/>
        </p:spPr>
        <p:txBody>
          <a:bodyPr wrap="square" rtlCol="0">
            <a:spAutoFit/>
          </a:bodyPr>
          <a:lstStyle/>
          <a:p>
            <a:r>
              <a:rPr lang="fr-FR" b="1" dirty="0" smtClean="0"/>
              <a:t>Comment expliquer l’existence de ces « murs invisibles », ou « frontières discrètes » entre les sexes en ville ? </a:t>
            </a:r>
          </a:p>
          <a:p>
            <a:r>
              <a:rPr lang="fr-FR" sz="1000" dirty="0" smtClean="0"/>
              <a:t>(</a:t>
            </a:r>
            <a:r>
              <a:rPr lang="fr-FR" sz="1000" dirty="0"/>
              <a:t>Di Méo </a:t>
            </a:r>
            <a:r>
              <a:rPr lang="fr-FR" sz="1000" dirty="0" smtClean="0"/>
              <a:t>2011 ; Bard 2004)</a:t>
            </a:r>
          </a:p>
        </p:txBody>
      </p:sp>
      <p:sp>
        <p:nvSpPr>
          <p:cNvPr id="3" name="ZoneTexte 2"/>
          <p:cNvSpPr txBox="1"/>
          <p:nvPr/>
        </p:nvSpPr>
        <p:spPr>
          <a:xfrm>
            <a:off x="266700" y="2692400"/>
            <a:ext cx="4292600" cy="2862323"/>
          </a:xfrm>
          <a:prstGeom prst="rect">
            <a:avLst/>
          </a:prstGeom>
          <a:noFill/>
        </p:spPr>
        <p:txBody>
          <a:bodyPr wrap="square" rtlCol="0">
            <a:spAutoFit/>
          </a:bodyPr>
          <a:lstStyle/>
          <a:p>
            <a:r>
              <a:rPr lang="fr-FR" dirty="0" smtClean="0"/>
              <a:t>Yves </a:t>
            </a:r>
            <a:r>
              <a:rPr lang="fr-FR" dirty="0" err="1" smtClean="0"/>
              <a:t>Raibaud</a:t>
            </a:r>
            <a:r>
              <a:rPr lang="fr-FR" dirty="0" smtClean="0"/>
              <a:t> (2015) : « </a:t>
            </a:r>
            <a:r>
              <a:rPr lang="fr-FR" i="1" dirty="0" smtClean="0"/>
              <a:t>la ville faite par et pour les hommes</a:t>
            </a:r>
            <a:r>
              <a:rPr lang="fr-FR" dirty="0" smtClean="0"/>
              <a:t> »</a:t>
            </a:r>
          </a:p>
          <a:p>
            <a:endParaRPr lang="fr-FR" dirty="0"/>
          </a:p>
          <a:p>
            <a:pPr marL="285750" indent="-285750">
              <a:buFontTx/>
              <a:buChar char="•"/>
            </a:pPr>
            <a:r>
              <a:rPr lang="fr-FR" dirty="0" smtClean="0"/>
              <a:t>Des financements inégalitaires : les moyens publics vont aux loisirs masculins</a:t>
            </a:r>
          </a:p>
          <a:p>
            <a:pPr marL="285750" indent="-285750">
              <a:buFontTx/>
              <a:buChar char="•"/>
            </a:pPr>
            <a:r>
              <a:rPr lang="fr-FR" dirty="0" smtClean="0"/>
              <a:t>Des conceptions </a:t>
            </a:r>
            <a:r>
              <a:rPr lang="fr-FR" dirty="0" err="1" smtClean="0"/>
              <a:t>naturalisantes</a:t>
            </a:r>
            <a:r>
              <a:rPr lang="fr-FR" dirty="0" smtClean="0"/>
              <a:t> des hommes et des femmes</a:t>
            </a:r>
          </a:p>
          <a:p>
            <a:pPr marL="285750" indent="-285750">
              <a:buFontTx/>
              <a:buChar char="•"/>
            </a:pPr>
            <a:r>
              <a:rPr lang="fr-FR" dirty="0" smtClean="0"/>
              <a:t>La faible présence de femmes parmi le gestionnaires urbains</a:t>
            </a:r>
          </a:p>
        </p:txBody>
      </p:sp>
      <p:sp>
        <p:nvSpPr>
          <p:cNvPr id="10" name="ZoneTexte 9"/>
          <p:cNvSpPr txBox="1"/>
          <p:nvPr/>
        </p:nvSpPr>
        <p:spPr>
          <a:xfrm>
            <a:off x="4914900" y="2679700"/>
            <a:ext cx="4038600" cy="2585323"/>
          </a:xfrm>
          <a:prstGeom prst="rect">
            <a:avLst/>
          </a:prstGeom>
          <a:noFill/>
        </p:spPr>
        <p:txBody>
          <a:bodyPr wrap="square" rtlCol="0">
            <a:spAutoFit/>
          </a:bodyPr>
          <a:lstStyle/>
          <a:p>
            <a:r>
              <a:rPr lang="fr-FR" dirty="0" smtClean="0">
                <a:solidFill>
                  <a:schemeClr val="accent6">
                    <a:lumMod val="50000"/>
                  </a:schemeClr>
                </a:solidFill>
              </a:rPr>
              <a:t>Yves </a:t>
            </a:r>
            <a:r>
              <a:rPr lang="fr-FR" dirty="0" err="1" smtClean="0">
                <a:solidFill>
                  <a:schemeClr val="accent6">
                    <a:lumMod val="50000"/>
                  </a:schemeClr>
                </a:solidFill>
              </a:rPr>
              <a:t>Raibaud</a:t>
            </a:r>
            <a:r>
              <a:rPr lang="fr-FR" dirty="0" smtClean="0">
                <a:solidFill>
                  <a:schemeClr val="accent6">
                    <a:lumMod val="50000"/>
                  </a:schemeClr>
                </a:solidFill>
              </a:rPr>
              <a:t> (2015) </a:t>
            </a:r>
            <a:r>
              <a:rPr lang="fr-FR" dirty="0">
                <a:solidFill>
                  <a:schemeClr val="accent6">
                    <a:lumMod val="50000"/>
                  </a:schemeClr>
                </a:solidFill>
              </a:rPr>
              <a:t>: "</a:t>
            </a:r>
            <a:r>
              <a:rPr lang="fr-FR" i="1" dirty="0">
                <a:solidFill>
                  <a:schemeClr val="accent6">
                    <a:lumMod val="50000"/>
                  </a:schemeClr>
                </a:solidFill>
              </a:rPr>
              <a:t>die </a:t>
            </a:r>
            <a:r>
              <a:rPr lang="fr-FR" i="1" dirty="0" err="1">
                <a:solidFill>
                  <a:schemeClr val="accent6">
                    <a:lumMod val="50000"/>
                  </a:schemeClr>
                </a:solidFill>
              </a:rPr>
              <a:t>Stadt</a:t>
            </a:r>
            <a:r>
              <a:rPr lang="fr-FR" i="1" dirty="0">
                <a:solidFill>
                  <a:schemeClr val="accent6">
                    <a:lumMod val="50000"/>
                  </a:schemeClr>
                </a:solidFill>
              </a:rPr>
              <a:t> </a:t>
            </a:r>
            <a:r>
              <a:rPr lang="fr-FR" i="1" dirty="0" err="1">
                <a:solidFill>
                  <a:schemeClr val="accent6">
                    <a:lumMod val="50000"/>
                  </a:schemeClr>
                </a:solidFill>
              </a:rPr>
              <a:t>von</a:t>
            </a:r>
            <a:r>
              <a:rPr lang="fr-FR" i="1" dirty="0">
                <a:solidFill>
                  <a:schemeClr val="accent6">
                    <a:lumMod val="50000"/>
                  </a:schemeClr>
                </a:solidFill>
              </a:rPr>
              <a:t> </a:t>
            </a:r>
            <a:r>
              <a:rPr lang="fr-FR" i="1" dirty="0" err="1">
                <a:solidFill>
                  <a:schemeClr val="accent6">
                    <a:lumMod val="50000"/>
                  </a:schemeClr>
                </a:solidFill>
              </a:rPr>
              <a:t>und</a:t>
            </a:r>
            <a:r>
              <a:rPr lang="fr-FR" i="1" dirty="0">
                <a:solidFill>
                  <a:schemeClr val="accent6">
                    <a:lumMod val="50000"/>
                  </a:schemeClr>
                </a:solidFill>
              </a:rPr>
              <a:t> </a:t>
            </a:r>
            <a:r>
              <a:rPr lang="fr-FR" i="1" dirty="0" err="1">
                <a:solidFill>
                  <a:schemeClr val="accent6">
                    <a:lumMod val="50000"/>
                  </a:schemeClr>
                </a:solidFill>
              </a:rPr>
              <a:t>für</a:t>
            </a:r>
            <a:r>
              <a:rPr lang="fr-FR" i="1" dirty="0">
                <a:solidFill>
                  <a:schemeClr val="accent6">
                    <a:lumMod val="50000"/>
                  </a:schemeClr>
                </a:solidFill>
              </a:rPr>
              <a:t> </a:t>
            </a:r>
            <a:r>
              <a:rPr lang="fr-FR" i="1" dirty="0" err="1">
                <a:solidFill>
                  <a:schemeClr val="accent6">
                    <a:lumMod val="50000"/>
                  </a:schemeClr>
                </a:solidFill>
              </a:rPr>
              <a:t>Menschen</a:t>
            </a:r>
            <a:r>
              <a:rPr lang="fr-FR" i="1" dirty="0">
                <a:solidFill>
                  <a:schemeClr val="accent6">
                    <a:lumMod val="50000"/>
                  </a:schemeClr>
                </a:solidFill>
              </a:rPr>
              <a:t> </a:t>
            </a:r>
            <a:r>
              <a:rPr lang="fr-FR" i="1" dirty="0" err="1">
                <a:solidFill>
                  <a:schemeClr val="accent6">
                    <a:lumMod val="50000"/>
                  </a:schemeClr>
                </a:solidFill>
              </a:rPr>
              <a:t>gemacht</a:t>
            </a:r>
            <a:r>
              <a:rPr lang="fr-FR" dirty="0">
                <a:solidFill>
                  <a:schemeClr val="accent6">
                    <a:lumMod val="50000"/>
                  </a:schemeClr>
                </a:solidFill>
              </a:rPr>
              <a:t>"</a:t>
            </a:r>
            <a:endParaRPr lang="fr-FR" dirty="0" smtClean="0">
              <a:solidFill>
                <a:schemeClr val="accent6">
                  <a:lumMod val="50000"/>
                </a:schemeClr>
              </a:solidFill>
            </a:endParaRPr>
          </a:p>
          <a:p>
            <a:endParaRPr lang="fr-FR" dirty="0">
              <a:solidFill>
                <a:schemeClr val="accent6">
                  <a:lumMod val="50000"/>
                </a:schemeClr>
              </a:solidFill>
            </a:endParaRPr>
          </a:p>
          <a:p>
            <a:pPr marL="285750" indent="-285750">
              <a:buFontTx/>
              <a:buChar char="•"/>
            </a:pPr>
            <a:r>
              <a:rPr lang="fr-FR" dirty="0" err="1">
                <a:solidFill>
                  <a:schemeClr val="accent6">
                    <a:lumMod val="50000"/>
                  </a:schemeClr>
                </a:solidFill>
              </a:rPr>
              <a:t>Ungleiche</a:t>
            </a:r>
            <a:r>
              <a:rPr lang="fr-FR" dirty="0">
                <a:solidFill>
                  <a:schemeClr val="accent6">
                    <a:lumMod val="50000"/>
                  </a:schemeClr>
                </a:solidFill>
              </a:rPr>
              <a:t> </a:t>
            </a:r>
            <a:r>
              <a:rPr lang="fr-FR" dirty="0" err="1">
                <a:solidFill>
                  <a:schemeClr val="accent6">
                    <a:lumMod val="50000"/>
                  </a:schemeClr>
                </a:solidFill>
              </a:rPr>
              <a:t>Finanzierung</a:t>
            </a:r>
            <a:r>
              <a:rPr lang="fr-FR" dirty="0">
                <a:solidFill>
                  <a:schemeClr val="accent6">
                    <a:lumMod val="50000"/>
                  </a:schemeClr>
                </a:solidFill>
              </a:rPr>
              <a:t>: </a:t>
            </a:r>
            <a:r>
              <a:rPr lang="fr-FR" dirty="0" err="1">
                <a:solidFill>
                  <a:schemeClr val="accent6">
                    <a:lumMod val="50000"/>
                  </a:schemeClr>
                </a:solidFill>
              </a:rPr>
              <a:t>öffentliche</a:t>
            </a:r>
            <a:r>
              <a:rPr lang="fr-FR" dirty="0">
                <a:solidFill>
                  <a:schemeClr val="accent6">
                    <a:lumMod val="50000"/>
                  </a:schemeClr>
                </a:solidFill>
              </a:rPr>
              <a:t> </a:t>
            </a:r>
            <a:r>
              <a:rPr lang="fr-FR" dirty="0" err="1">
                <a:solidFill>
                  <a:schemeClr val="accent6">
                    <a:lumMod val="50000"/>
                  </a:schemeClr>
                </a:solidFill>
              </a:rPr>
              <a:t>Mittel</a:t>
            </a:r>
            <a:r>
              <a:rPr lang="fr-FR" dirty="0">
                <a:solidFill>
                  <a:schemeClr val="accent6">
                    <a:lumMod val="50000"/>
                  </a:schemeClr>
                </a:solidFill>
              </a:rPr>
              <a:t> </a:t>
            </a:r>
            <a:r>
              <a:rPr lang="fr-FR" dirty="0" err="1" smtClean="0">
                <a:solidFill>
                  <a:schemeClr val="accent6">
                    <a:lumMod val="50000"/>
                  </a:schemeClr>
                </a:solidFill>
              </a:rPr>
              <a:t>gehen</a:t>
            </a:r>
            <a:r>
              <a:rPr lang="fr-FR" dirty="0" smtClean="0">
                <a:solidFill>
                  <a:schemeClr val="accent6">
                    <a:lumMod val="50000"/>
                  </a:schemeClr>
                </a:solidFill>
              </a:rPr>
              <a:t> an die </a:t>
            </a:r>
            <a:r>
              <a:rPr lang="fr-FR" dirty="0" err="1" smtClean="0">
                <a:solidFill>
                  <a:schemeClr val="accent6">
                    <a:lumMod val="50000"/>
                  </a:schemeClr>
                </a:solidFill>
              </a:rPr>
              <a:t>männliche</a:t>
            </a:r>
            <a:r>
              <a:rPr lang="fr-FR" dirty="0" smtClean="0">
                <a:solidFill>
                  <a:schemeClr val="accent6">
                    <a:lumMod val="50000"/>
                  </a:schemeClr>
                </a:solidFill>
              </a:rPr>
              <a:t> </a:t>
            </a:r>
            <a:r>
              <a:rPr lang="fr-FR" dirty="0" err="1" smtClean="0">
                <a:solidFill>
                  <a:schemeClr val="accent6">
                    <a:lumMod val="50000"/>
                  </a:schemeClr>
                </a:solidFill>
              </a:rPr>
              <a:t>Freizeit</a:t>
            </a:r>
            <a:endParaRPr lang="fr-FR" dirty="0" smtClean="0">
              <a:solidFill>
                <a:schemeClr val="accent6">
                  <a:lumMod val="50000"/>
                </a:schemeClr>
              </a:solidFill>
            </a:endParaRPr>
          </a:p>
          <a:p>
            <a:pPr marL="285750" indent="-285750">
              <a:buFontTx/>
              <a:buChar char="•"/>
            </a:pPr>
            <a:r>
              <a:rPr lang="fr-FR" dirty="0" err="1" smtClean="0">
                <a:solidFill>
                  <a:schemeClr val="accent6">
                    <a:lumMod val="50000"/>
                  </a:schemeClr>
                </a:solidFill>
              </a:rPr>
              <a:t>Naturale</a:t>
            </a:r>
            <a:r>
              <a:rPr lang="fr-FR" dirty="0" smtClean="0">
                <a:solidFill>
                  <a:schemeClr val="accent6">
                    <a:lumMod val="50000"/>
                  </a:schemeClr>
                </a:solidFill>
              </a:rPr>
              <a:t> </a:t>
            </a:r>
            <a:r>
              <a:rPr lang="fr-FR" dirty="0" err="1">
                <a:solidFill>
                  <a:schemeClr val="accent6">
                    <a:lumMod val="50000"/>
                  </a:schemeClr>
                </a:solidFill>
              </a:rPr>
              <a:t>Vorstellungen</a:t>
            </a:r>
            <a:r>
              <a:rPr lang="fr-FR" dirty="0">
                <a:solidFill>
                  <a:schemeClr val="accent6">
                    <a:lumMod val="50000"/>
                  </a:schemeClr>
                </a:solidFill>
              </a:rPr>
              <a:t> </a:t>
            </a:r>
            <a:r>
              <a:rPr lang="fr-FR" dirty="0" err="1">
                <a:solidFill>
                  <a:schemeClr val="accent6">
                    <a:lumMod val="50000"/>
                  </a:schemeClr>
                </a:solidFill>
              </a:rPr>
              <a:t>von</a:t>
            </a:r>
            <a:r>
              <a:rPr lang="fr-FR" dirty="0">
                <a:solidFill>
                  <a:schemeClr val="accent6">
                    <a:lumMod val="50000"/>
                  </a:schemeClr>
                </a:solidFill>
              </a:rPr>
              <a:t> </a:t>
            </a:r>
            <a:r>
              <a:rPr lang="fr-FR" dirty="0" err="1">
                <a:solidFill>
                  <a:schemeClr val="accent6">
                    <a:lumMod val="50000"/>
                  </a:schemeClr>
                </a:solidFill>
              </a:rPr>
              <a:t>Frauen</a:t>
            </a:r>
            <a:r>
              <a:rPr lang="fr-FR" dirty="0">
                <a:solidFill>
                  <a:schemeClr val="accent6">
                    <a:lumMod val="50000"/>
                  </a:schemeClr>
                </a:solidFill>
              </a:rPr>
              <a:t> </a:t>
            </a:r>
            <a:r>
              <a:rPr lang="fr-FR" dirty="0" err="1">
                <a:solidFill>
                  <a:schemeClr val="accent6">
                    <a:lumMod val="50000"/>
                  </a:schemeClr>
                </a:solidFill>
              </a:rPr>
              <a:t>und</a:t>
            </a:r>
            <a:r>
              <a:rPr lang="fr-FR" dirty="0">
                <a:solidFill>
                  <a:schemeClr val="accent6">
                    <a:lumMod val="50000"/>
                  </a:schemeClr>
                </a:solidFill>
              </a:rPr>
              <a:t> </a:t>
            </a:r>
            <a:r>
              <a:rPr lang="fr-FR" dirty="0" err="1" smtClean="0">
                <a:solidFill>
                  <a:schemeClr val="accent6">
                    <a:lumMod val="50000"/>
                  </a:schemeClr>
                </a:solidFill>
              </a:rPr>
              <a:t>Männern</a:t>
            </a:r>
            <a:endParaRPr lang="fr-FR" dirty="0" smtClean="0">
              <a:solidFill>
                <a:schemeClr val="accent6">
                  <a:lumMod val="50000"/>
                </a:schemeClr>
              </a:solidFill>
            </a:endParaRPr>
          </a:p>
          <a:p>
            <a:pPr marL="285750" indent="-285750">
              <a:buFontTx/>
              <a:buChar char="•"/>
            </a:pPr>
            <a:r>
              <a:rPr lang="fr-FR" dirty="0">
                <a:solidFill>
                  <a:schemeClr val="accent6">
                    <a:lumMod val="50000"/>
                  </a:schemeClr>
                </a:solidFill>
              </a:rPr>
              <a:t>Die </a:t>
            </a:r>
            <a:r>
              <a:rPr lang="fr-FR" dirty="0" err="1">
                <a:solidFill>
                  <a:schemeClr val="accent6">
                    <a:lumMod val="50000"/>
                  </a:schemeClr>
                </a:solidFill>
              </a:rPr>
              <a:t>geringe</a:t>
            </a:r>
            <a:r>
              <a:rPr lang="fr-FR" dirty="0">
                <a:solidFill>
                  <a:schemeClr val="accent6">
                    <a:lumMod val="50000"/>
                  </a:schemeClr>
                </a:solidFill>
              </a:rPr>
              <a:t> </a:t>
            </a:r>
            <a:r>
              <a:rPr lang="fr-FR" dirty="0" err="1">
                <a:solidFill>
                  <a:schemeClr val="accent6">
                    <a:lumMod val="50000"/>
                  </a:schemeClr>
                </a:solidFill>
              </a:rPr>
              <a:t>Präsenz</a:t>
            </a:r>
            <a:r>
              <a:rPr lang="fr-FR" dirty="0">
                <a:solidFill>
                  <a:schemeClr val="accent6">
                    <a:lumMod val="50000"/>
                  </a:schemeClr>
                </a:solidFill>
              </a:rPr>
              <a:t> </a:t>
            </a:r>
            <a:r>
              <a:rPr lang="fr-FR" dirty="0" err="1">
                <a:solidFill>
                  <a:schemeClr val="accent6">
                    <a:lumMod val="50000"/>
                  </a:schemeClr>
                </a:solidFill>
              </a:rPr>
              <a:t>von</a:t>
            </a:r>
            <a:r>
              <a:rPr lang="fr-FR" dirty="0">
                <a:solidFill>
                  <a:schemeClr val="accent6">
                    <a:lumMod val="50000"/>
                  </a:schemeClr>
                </a:solidFill>
              </a:rPr>
              <a:t> </a:t>
            </a:r>
            <a:r>
              <a:rPr lang="fr-FR" dirty="0" err="1">
                <a:solidFill>
                  <a:schemeClr val="accent6">
                    <a:lumMod val="50000"/>
                  </a:schemeClr>
                </a:solidFill>
              </a:rPr>
              <a:t>Frauen</a:t>
            </a:r>
            <a:r>
              <a:rPr lang="fr-FR" dirty="0">
                <a:solidFill>
                  <a:schemeClr val="accent6">
                    <a:lumMod val="50000"/>
                  </a:schemeClr>
                </a:solidFill>
              </a:rPr>
              <a:t> </a:t>
            </a:r>
            <a:r>
              <a:rPr lang="fr-FR" dirty="0" err="1">
                <a:solidFill>
                  <a:schemeClr val="accent6">
                    <a:lumMod val="50000"/>
                  </a:schemeClr>
                </a:solidFill>
              </a:rPr>
              <a:t>bei</a:t>
            </a:r>
            <a:r>
              <a:rPr lang="fr-FR" dirty="0">
                <a:solidFill>
                  <a:schemeClr val="accent6">
                    <a:lumMod val="50000"/>
                  </a:schemeClr>
                </a:solidFill>
              </a:rPr>
              <a:t> den </a:t>
            </a:r>
            <a:r>
              <a:rPr lang="fr-FR" dirty="0" err="1">
                <a:solidFill>
                  <a:schemeClr val="accent6">
                    <a:lumMod val="50000"/>
                  </a:schemeClr>
                </a:solidFill>
              </a:rPr>
              <a:t>Stadtverwalter</a:t>
            </a:r>
            <a:endParaRPr lang="fr-FR" dirty="0" smtClean="0">
              <a:solidFill>
                <a:schemeClr val="accent6">
                  <a:lumMod val="50000"/>
                </a:schemeClr>
              </a:solidFill>
            </a:endParaRPr>
          </a:p>
        </p:txBody>
      </p:sp>
      <p:sp>
        <p:nvSpPr>
          <p:cNvPr id="11" name="ZoneTexte 10"/>
          <p:cNvSpPr txBox="1"/>
          <p:nvPr/>
        </p:nvSpPr>
        <p:spPr>
          <a:xfrm>
            <a:off x="4902200" y="1307068"/>
            <a:ext cx="4241800" cy="1077218"/>
          </a:xfrm>
          <a:prstGeom prst="rect">
            <a:avLst/>
          </a:prstGeom>
          <a:noFill/>
        </p:spPr>
        <p:txBody>
          <a:bodyPr wrap="square" rtlCol="0">
            <a:spAutoFit/>
          </a:bodyPr>
          <a:lstStyle/>
          <a:p>
            <a:r>
              <a:rPr lang="fr-FR" sz="1600" b="1" dirty="0" err="1" smtClean="0">
                <a:solidFill>
                  <a:srgbClr val="984807"/>
                </a:solidFill>
              </a:rPr>
              <a:t>Wie</a:t>
            </a:r>
            <a:r>
              <a:rPr lang="fr-FR" sz="1600" b="1" dirty="0" smtClean="0">
                <a:solidFill>
                  <a:srgbClr val="984807"/>
                </a:solidFill>
              </a:rPr>
              <a:t> </a:t>
            </a:r>
            <a:r>
              <a:rPr lang="fr-FR" sz="1600" b="1" dirty="0" err="1" smtClean="0">
                <a:solidFill>
                  <a:srgbClr val="984807"/>
                </a:solidFill>
              </a:rPr>
              <a:t>erklärt</a:t>
            </a:r>
            <a:r>
              <a:rPr lang="fr-FR" sz="1600" b="1" dirty="0" smtClean="0">
                <a:solidFill>
                  <a:srgbClr val="984807"/>
                </a:solidFill>
              </a:rPr>
              <a:t> man die </a:t>
            </a:r>
            <a:r>
              <a:rPr lang="fr-FR" sz="1600" b="1" dirty="0" err="1" smtClean="0">
                <a:solidFill>
                  <a:srgbClr val="984807"/>
                </a:solidFill>
              </a:rPr>
              <a:t>Existenz</a:t>
            </a:r>
            <a:r>
              <a:rPr lang="fr-FR" sz="1600" b="1" dirty="0" smtClean="0">
                <a:solidFill>
                  <a:srgbClr val="984807"/>
                </a:solidFill>
              </a:rPr>
              <a:t> </a:t>
            </a:r>
            <a:r>
              <a:rPr lang="fr-FR" sz="1600" b="1" dirty="0" err="1" smtClean="0">
                <a:solidFill>
                  <a:srgbClr val="984807"/>
                </a:solidFill>
              </a:rPr>
              <a:t>dieser</a:t>
            </a:r>
            <a:r>
              <a:rPr lang="fr-FR" sz="1600" b="1" dirty="0" smtClean="0">
                <a:solidFill>
                  <a:srgbClr val="984807"/>
                </a:solidFill>
              </a:rPr>
              <a:t> "</a:t>
            </a:r>
            <a:r>
              <a:rPr lang="fr-FR" sz="1600" b="1" dirty="0" err="1" smtClean="0">
                <a:solidFill>
                  <a:srgbClr val="984807"/>
                </a:solidFill>
              </a:rPr>
              <a:t>unsichtbaren</a:t>
            </a:r>
            <a:r>
              <a:rPr lang="fr-FR" sz="1600" b="1" dirty="0" smtClean="0">
                <a:solidFill>
                  <a:srgbClr val="984807"/>
                </a:solidFill>
              </a:rPr>
              <a:t> </a:t>
            </a:r>
            <a:r>
              <a:rPr lang="fr-FR" sz="1600" b="1" dirty="0" err="1" smtClean="0">
                <a:solidFill>
                  <a:srgbClr val="984807"/>
                </a:solidFill>
              </a:rPr>
              <a:t>Mauern</a:t>
            </a:r>
            <a:r>
              <a:rPr lang="fr-FR" sz="1600" b="1" dirty="0" smtClean="0">
                <a:solidFill>
                  <a:srgbClr val="984807"/>
                </a:solidFill>
              </a:rPr>
              <a:t>" </a:t>
            </a:r>
            <a:r>
              <a:rPr lang="fr-FR" sz="1600" b="1" dirty="0" err="1" smtClean="0">
                <a:solidFill>
                  <a:srgbClr val="984807"/>
                </a:solidFill>
              </a:rPr>
              <a:t>oder</a:t>
            </a:r>
            <a:r>
              <a:rPr lang="fr-FR" sz="1600" b="1" dirty="0" smtClean="0">
                <a:solidFill>
                  <a:srgbClr val="984807"/>
                </a:solidFill>
              </a:rPr>
              <a:t> "</a:t>
            </a:r>
            <a:r>
              <a:rPr lang="fr-FR" sz="1600" b="1" dirty="0" err="1" smtClean="0">
                <a:solidFill>
                  <a:srgbClr val="984807"/>
                </a:solidFill>
              </a:rPr>
              <a:t>diskretem</a:t>
            </a:r>
            <a:r>
              <a:rPr lang="fr-FR" sz="1600" b="1" dirty="0" smtClean="0">
                <a:solidFill>
                  <a:srgbClr val="984807"/>
                </a:solidFill>
              </a:rPr>
              <a:t> </a:t>
            </a:r>
            <a:r>
              <a:rPr lang="fr-FR" sz="1600" b="1" dirty="0" err="1" smtClean="0">
                <a:solidFill>
                  <a:srgbClr val="984807"/>
                </a:solidFill>
              </a:rPr>
              <a:t>Grenzen</a:t>
            </a:r>
            <a:r>
              <a:rPr lang="fr-FR" sz="1600" b="1" dirty="0" smtClean="0">
                <a:solidFill>
                  <a:srgbClr val="984807"/>
                </a:solidFill>
              </a:rPr>
              <a:t>" </a:t>
            </a:r>
            <a:r>
              <a:rPr lang="fr-FR" sz="1600" b="1" dirty="0" err="1" smtClean="0">
                <a:solidFill>
                  <a:srgbClr val="984807"/>
                </a:solidFill>
              </a:rPr>
              <a:t>zwischen</a:t>
            </a:r>
            <a:r>
              <a:rPr lang="fr-FR" sz="1600" b="1" dirty="0" smtClean="0">
                <a:solidFill>
                  <a:srgbClr val="984807"/>
                </a:solidFill>
              </a:rPr>
              <a:t> den </a:t>
            </a:r>
            <a:r>
              <a:rPr lang="fr-FR" sz="1600" b="1" dirty="0" err="1" smtClean="0">
                <a:solidFill>
                  <a:srgbClr val="984807"/>
                </a:solidFill>
              </a:rPr>
              <a:t>Geschlechtern</a:t>
            </a:r>
            <a:r>
              <a:rPr lang="fr-FR" sz="1600" b="1" dirty="0" smtClean="0">
                <a:solidFill>
                  <a:srgbClr val="984807"/>
                </a:solidFill>
              </a:rPr>
              <a:t> in der </a:t>
            </a:r>
            <a:r>
              <a:rPr lang="fr-FR" sz="1600" b="1" dirty="0" err="1" smtClean="0">
                <a:solidFill>
                  <a:srgbClr val="984807"/>
                </a:solidFill>
              </a:rPr>
              <a:t>Stadt</a:t>
            </a:r>
            <a:r>
              <a:rPr lang="fr-FR" sz="1600" b="1" dirty="0" smtClean="0">
                <a:solidFill>
                  <a:srgbClr val="984807"/>
                </a:solidFill>
              </a:rPr>
              <a:t>? </a:t>
            </a:r>
            <a:r>
              <a:rPr lang="fr-FR" sz="1000" dirty="0" smtClean="0">
                <a:solidFill>
                  <a:srgbClr val="984807"/>
                </a:solidFill>
              </a:rPr>
              <a:t>(Di Méo 2011 ; Bard 2004)</a:t>
            </a:r>
          </a:p>
        </p:txBody>
      </p:sp>
      <p:sp>
        <p:nvSpPr>
          <p:cNvPr id="9" name="ZoneTexte 8"/>
          <p:cNvSpPr txBox="1"/>
          <p:nvPr/>
        </p:nvSpPr>
        <p:spPr>
          <a:xfrm>
            <a:off x="2768600" y="136435"/>
            <a:ext cx="6146800" cy="861774"/>
          </a:xfrm>
          <a:prstGeom prst="rect">
            <a:avLst/>
          </a:prstGeom>
          <a:noFill/>
        </p:spPr>
        <p:txBody>
          <a:bodyPr wrap="square" rtlCol="0">
            <a:spAutoFit/>
          </a:bodyPr>
          <a:lstStyle/>
          <a:p>
            <a:pPr algn="r"/>
            <a:r>
              <a:rPr lang="fr-FR" b="1" dirty="0" smtClean="0">
                <a:solidFill>
                  <a:srgbClr val="FFFFFF"/>
                </a:solidFill>
              </a:rPr>
              <a:t>2.3. Des inégalités politiques et spatiales inscrites dans la ville</a:t>
            </a:r>
          </a:p>
          <a:p>
            <a:pPr algn="r"/>
            <a:r>
              <a:rPr lang="fr-FR" sz="1400" dirty="0" err="1" smtClean="0">
                <a:solidFill>
                  <a:schemeClr val="accent6">
                    <a:lumMod val="20000"/>
                    <a:lumOff val="80000"/>
                  </a:schemeClr>
                </a:solidFill>
              </a:rPr>
              <a:t>Politische</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und</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räumliche</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Ungleichheiten</a:t>
            </a:r>
            <a:r>
              <a:rPr lang="fr-FR" sz="1400" dirty="0" smtClean="0">
                <a:solidFill>
                  <a:schemeClr val="accent6">
                    <a:lumMod val="20000"/>
                    <a:lumOff val="80000"/>
                  </a:schemeClr>
                </a:solidFill>
              </a:rPr>
              <a:t>, die in der </a:t>
            </a:r>
            <a:r>
              <a:rPr lang="fr-FR" sz="1400" dirty="0" err="1" smtClean="0">
                <a:solidFill>
                  <a:schemeClr val="accent6">
                    <a:lumMod val="20000"/>
                    <a:lumOff val="80000"/>
                  </a:schemeClr>
                </a:solidFill>
              </a:rPr>
              <a:t>Stadt</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eingeschrieben</a:t>
            </a:r>
            <a:r>
              <a:rPr lang="fr-FR" sz="1400" dirty="0" smtClean="0">
                <a:solidFill>
                  <a:schemeClr val="accent6">
                    <a:lumMod val="20000"/>
                    <a:lumOff val="80000"/>
                  </a:schemeClr>
                </a:solidFill>
              </a:rPr>
              <a:t> </a:t>
            </a:r>
            <a:r>
              <a:rPr lang="fr-FR" sz="1400" dirty="0" err="1" smtClean="0">
                <a:solidFill>
                  <a:schemeClr val="accent6">
                    <a:lumMod val="20000"/>
                    <a:lumOff val="80000"/>
                  </a:schemeClr>
                </a:solidFill>
              </a:rPr>
              <a:t>sind</a:t>
            </a:r>
            <a:endParaRPr lang="fr-FR" sz="1400" dirty="0" smtClean="0">
              <a:solidFill>
                <a:schemeClr val="accent6">
                  <a:lumMod val="20000"/>
                  <a:lumOff val="80000"/>
                </a:schemeClr>
              </a:solidFill>
            </a:endParaRPr>
          </a:p>
          <a:p>
            <a:pPr algn="r"/>
            <a:endParaRPr lang="fr-FR"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8766146"/>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4500" y="1066800"/>
            <a:ext cx="8255000" cy="5791200"/>
          </a:xfrm>
        </p:spPr>
        <p:txBody>
          <a:bodyPr>
            <a:noAutofit/>
          </a:bodyPr>
          <a:lstStyle/>
          <a:p>
            <a:pPr>
              <a:spcAft>
                <a:spcPts val="600"/>
              </a:spcAft>
              <a:buNone/>
            </a:pPr>
            <a:r>
              <a:rPr lang="fr-FR" sz="1100" dirty="0" smtClean="0"/>
              <a:t>ADES CNRS, Université Michel de Montaigne - Bordeaux III, 2012, « La mixité filles/garçons dans les loisirs des jeunes » </a:t>
            </a:r>
            <a:r>
              <a:rPr lang="fr-FR" sz="1100" dirty="0" err="1" smtClean="0"/>
              <a:t>Raibaud</a:t>
            </a:r>
            <a:r>
              <a:rPr lang="fr-FR" sz="1100" dirty="0" smtClean="0"/>
              <a:t> Y., </a:t>
            </a:r>
            <a:r>
              <a:rPr lang="fr-FR" sz="1100" dirty="0" err="1" smtClean="0"/>
              <a:t>Maruéjouls</a:t>
            </a:r>
            <a:r>
              <a:rPr lang="fr-FR" sz="1100" dirty="0" smtClean="0"/>
              <a:t> É. (</a:t>
            </a:r>
            <a:r>
              <a:rPr lang="fr-FR" sz="1100" dirty="0" err="1" smtClean="0"/>
              <a:t>dirs</a:t>
            </a:r>
            <a:r>
              <a:rPr lang="fr-FR" sz="1100" dirty="0" smtClean="0"/>
              <a:t>.), </a:t>
            </a:r>
            <a:r>
              <a:rPr lang="fr-FR" sz="1100" i="1" dirty="0" smtClean="0"/>
              <a:t>Rapport de recherche intermédiaire Mixité, Parité, Genre dans les équipements et espaces publics destinés aux loisirs des jeunes</a:t>
            </a:r>
            <a:r>
              <a:rPr lang="fr-FR" sz="1100" dirty="0" smtClean="0"/>
              <a:t>.</a:t>
            </a:r>
          </a:p>
          <a:p>
            <a:pPr>
              <a:spcAft>
                <a:spcPts val="600"/>
              </a:spcAft>
              <a:buNone/>
            </a:pPr>
            <a:r>
              <a:rPr lang="fr-FR" sz="1100" dirty="0" err="1" smtClean="0"/>
              <a:t>a’urba</a:t>
            </a:r>
            <a:r>
              <a:rPr lang="fr-FR" sz="1100" dirty="0" smtClean="0"/>
              <a:t>, ADES-CNRS, 2011, </a:t>
            </a:r>
            <a:r>
              <a:rPr lang="fr-FR" sz="1100" i="1" dirty="0" smtClean="0"/>
              <a:t>Rapport d’étude : l’usage de la ville par le genre. Les femmes</a:t>
            </a:r>
            <a:r>
              <a:rPr lang="fr-FR" sz="1100" dirty="0" smtClean="0"/>
              <a:t>, Communauté urbaine de Bordeaux.</a:t>
            </a:r>
          </a:p>
          <a:p>
            <a:pPr>
              <a:spcAft>
                <a:spcPts val="600"/>
              </a:spcAft>
              <a:buNone/>
            </a:pPr>
            <a:r>
              <a:rPr lang="fr-FR" sz="1100" dirty="0" err="1" smtClean="0"/>
              <a:t>Ayral</a:t>
            </a:r>
            <a:r>
              <a:rPr lang="fr-FR" sz="1100" dirty="0" smtClean="0"/>
              <a:t>, S., </a:t>
            </a:r>
            <a:r>
              <a:rPr lang="fr-FR" sz="1100" dirty="0" err="1" smtClean="0"/>
              <a:t>Raibaud</a:t>
            </a:r>
            <a:r>
              <a:rPr lang="fr-FR" sz="1100" dirty="0" smtClean="0"/>
              <a:t>, Y. (</a:t>
            </a:r>
            <a:r>
              <a:rPr lang="fr-FR" sz="1100" dirty="0" err="1" smtClean="0"/>
              <a:t>dirs</a:t>
            </a:r>
            <a:r>
              <a:rPr lang="fr-FR" sz="1100" dirty="0" smtClean="0"/>
              <a:t>.), 2014, </a:t>
            </a:r>
            <a:r>
              <a:rPr lang="fr-FR" sz="1100" i="1" dirty="0" smtClean="0"/>
              <a:t>Pour en finir avec la fabrique des garçons. Volume 1 : à l’école</a:t>
            </a:r>
            <a:r>
              <a:rPr lang="fr-FR" sz="1100" dirty="0" smtClean="0"/>
              <a:t>, Pessac, Maison des Sciences de l’Homme d’Aquitaine (Genre, cultures, sociétés), 318 p.</a:t>
            </a:r>
          </a:p>
          <a:p>
            <a:pPr>
              <a:spcAft>
                <a:spcPts val="600"/>
              </a:spcAft>
              <a:buNone/>
            </a:pPr>
            <a:r>
              <a:rPr lang="fr-FR" sz="1100" dirty="0" smtClean="0"/>
              <a:t>Bard C., 2004, </a:t>
            </a:r>
            <a:r>
              <a:rPr lang="fr-FR" sz="1100" i="1" dirty="0" smtClean="0"/>
              <a:t>Le genre des territoires : masculin, féminin, neutre</a:t>
            </a:r>
            <a:r>
              <a:rPr lang="fr-FR" sz="1100" dirty="0" smtClean="0"/>
              <a:t>, Angers, Presses de l’Université d’Angers.</a:t>
            </a:r>
          </a:p>
          <a:p>
            <a:pPr>
              <a:spcAft>
                <a:spcPts val="600"/>
              </a:spcAft>
              <a:buNone/>
            </a:pPr>
            <a:r>
              <a:rPr lang="fr-FR" sz="1100" dirty="0" smtClean="0"/>
              <a:t>Delalande J., 2005, « La cour d’école : un lieu commun remarquable », </a:t>
            </a:r>
            <a:r>
              <a:rPr lang="fr-FR" sz="1100" i="1" dirty="0" smtClean="0"/>
              <a:t>Recherches familiales</a:t>
            </a:r>
            <a:r>
              <a:rPr lang="fr-FR" sz="1100" dirty="0" smtClean="0"/>
              <a:t>, Vol. 2, n°1, pp. 25‑36.</a:t>
            </a:r>
          </a:p>
          <a:p>
            <a:pPr>
              <a:spcAft>
                <a:spcPts val="600"/>
              </a:spcAft>
              <a:buNone/>
            </a:pPr>
            <a:r>
              <a:rPr lang="fr-FR" sz="1100" dirty="0" err="1" smtClean="0"/>
              <a:t>Détrez</a:t>
            </a:r>
            <a:r>
              <a:rPr lang="fr-FR" sz="1100" dirty="0" smtClean="0"/>
              <a:t> C., 2014, </a:t>
            </a:r>
            <a:r>
              <a:rPr lang="fr-FR" sz="1100" i="1" dirty="0" smtClean="0"/>
              <a:t>Sociologie de la culture</a:t>
            </a:r>
            <a:r>
              <a:rPr lang="fr-FR" sz="1100" dirty="0" smtClean="0"/>
              <a:t>, Paris, Armand Colin.</a:t>
            </a:r>
          </a:p>
          <a:p>
            <a:pPr>
              <a:spcAft>
                <a:spcPts val="600"/>
              </a:spcAft>
              <a:buNone/>
            </a:pPr>
            <a:r>
              <a:rPr lang="fr-FR" sz="1100" dirty="0" smtClean="0"/>
              <a:t>Di Méo G., 2011, </a:t>
            </a:r>
            <a:r>
              <a:rPr lang="fr-FR" sz="1100" i="1" dirty="0" smtClean="0"/>
              <a:t>Les murs invisibles. Femmes, genre et géographie sociale</a:t>
            </a:r>
            <a:r>
              <a:rPr lang="fr-FR" sz="1100" dirty="0" smtClean="0"/>
              <a:t>, Armand Colin.</a:t>
            </a:r>
          </a:p>
          <a:p>
            <a:pPr>
              <a:spcAft>
                <a:spcPts val="600"/>
              </a:spcAft>
              <a:buNone/>
            </a:pPr>
            <a:r>
              <a:rPr lang="fr-FR" sz="1100" dirty="0" err="1" smtClean="0"/>
              <a:t>Dumazedier</a:t>
            </a:r>
            <a:r>
              <a:rPr lang="fr-FR" sz="1100" dirty="0" smtClean="0"/>
              <a:t> J., Ripert A., Bernard Y., Samuel N., 1966, </a:t>
            </a:r>
            <a:r>
              <a:rPr lang="fr-FR" sz="1100" i="1" dirty="0" smtClean="0"/>
              <a:t>Le loisir et la ville. Tome I  : Loisir et culture</a:t>
            </a:r>
            <a:r>
              <a:rPr lang="fr-FR" sz="1100" dirty="0" smtClean="0"/>
              <a:t>, Paris, Éditions du Seuil.</a:t>
            </a:r>
          </a:p>
          <a:p>
            <a:pPr>
              <a:spcAft>
                <a:spcPts val="600"/>
              </a:spcAft>
              <a:buNone/>
            </a:pPr>
            <a:r>
              <a:rPr lang="fr-FR" sz="1100" dirty="0" err="1" smtClean="0"/>
              <a:t>Maruéjouls-Benoit</a:t>
            </a:r>
            <a:r>
              <a:rPr lang="fr-FR" sz="1100" dirty="0" smtClean="0"/>
              <a:t> É., 2014, </a:t>
            </a:r>
            <a:r>
              <a:rPr lang="fr-FR" sz="1100" i="1" dirty="0" smtClean="0"/>
              <a:t>Mixité, égalité et genre dans les espaces de loisirs des jeunes : pertinence d’un paradigme féministe</a:t>
            </a:r>
            <a:r>
              <a:rPr lang="fr-FR" sz="1100" dirty="0" smtClean="0"/>
              <a:t>, Thèse de doctorat en géographie sous la direction de Guy Di Méo, Université Michel de Montaigne - Bordeaux III.</a:t>
            </a:r>
          </a:p>
          <a:p>
            <a:pPr>
              <a:spcAft>
                <a:spcPts val="600"/>
              </a:spcAft>
              <a:buNone/>
            </a:pPr>
            <a:r>
              <a:rPr lang="fr-FR" sz="1100" dirty="0" err="1" smtClean="0"/>
              <a:t>Maruéjouls</a:t>
            </a:r>
            <a:r>
              <a:rPr lang="fr-FR" sz="1100" dirty="0" smtClean="0"/>
              <a:t> É., 2011, « La mixité à l’épreuve des loisirs des jeunes dans trois communes de Gironde », </a:t>
            </a:r>
            <a:r>
              <a:rPr lang="fr-FR" sz="1100" i="1" dirty="0" smtClean="0"/>
              <a:t>Agora débats/jeunesses</a:t>
            </a:r>
            <a:r>
              <a:rPr lang="fr-FR" sz="1100" dirty="0" smtClean="0"/>
              <a:t>, </a:t>
            </a:r>
            <a:r>
              <a:rPr lang="fr-FR" sz="1100" i="1" dirty="0" smtClean="0"/>
              <a:t>59</a:t>
            </a:r>
            <a:r>
              <a:rPr lang="fr-FR" sz="1100" dirty="0" smtClean="0"/>
              <a:t>, 3, p. 79‑91.</a:t>
            </a:r>
          </a:p>
          <a:p>
            <a:pPr>
              <a:spcAft>
                <a:spcPts val="600"/>
              </a:spcAft>
              <a:buNone/>
            </a:pPr>
            <a:r>
              <a:rPr lang="fr-FR" sz="1100" dirty="0" err="1" smtClean="0"/>
              <a:t>Mosconi</a:t>
            </a:r>
            <a:r>
              <a:rPr lang="fr-FR" sz="1100" dirty="0" smtClean="0"/>
              <a:t> N., Paoletti M., </a:t>
            </a:r>
            <a:r>
              <a:rPr lang="fr-FR" sz="1100" dirty="0" err="1" smtClean="0"/>
              <a:t>Raibaud</a:t>
            </a:r>
            <a:r>
              <a:rPr lang="fr-FR" sz="1100" dirty="0" smtClean="0"/>
              <a:t> Y., 2015, « Le genre, la ville », </a:t>
            </a:r>
            <a:r>
              <a:rPr lang="fr-FR" sz="1100" i="1" dirty="0" smtClean="0"/>
              <a:t>Travail, genre et sociétés</a:t>
            </a:r>
            <a:r>
              <a:rPr lang="fr-FR" sz="1100" dirty="0" smtClean="0"/>
              <a:t>, Vol. 33, n°1, pp. 23‑28.</a:t>
            </a:r>
          </a:p>
          <a:p>
            <a:pPr>
              <a:spcAft>
                <a:spcPts val="600"/>
              </a:spcAft>
              <a:buNone/>
            </a:pPr>
            <a:r>
              <a:rPr lang="fr-FR" sz="1100" dirty="0" err="1" smtClean="0"/>
              <a:t>Passeron</a:t>
            </a:r>
            <a:r>
              <a:rPr lang="fr-FR" sz="1100" dirty="0" smtClean="0"/>
              <a:t> J.-C., 2003, « Consommation et réception de la culture », dans </a:t>
            </a:r>
            <a:r>
              <a:rPr lang="fr-FR" sz="1100" dirty="0" err="1" smtClean="0"/>
              <a:t>Donnat</a:t>
            </a:r>
            <a:r>
              <a:rPr lang="fr-FR" sz="1100" dirty="0" smtClean="0"/>
              <a:t> O., </a:t>
            </a:r>
            <a:r>
              <a:rPr lang="fr-FR" sz="1100" dirty="0" err="1" smtClean="0"/>
              <a:t>Tolila</a:t>
            </a:r>
            <a:r>
              <a:rPr lang="fr-FR" sz="1100" dirty="0" smtClean="0"/>
              <a:t> P. (</a:t>
            </a:r>
            <a:r>
              <a:rPr lang="fr-FR" sz="1100" dirty="0" err="1" smtClean="0"/>
              <a:t>dirs</a:t>
            </a:r>
            <a:r>
              <a:rPr lang="fr-FR" sz="1100" dirty="0" smtClean="0"/>
              <a:t>.), </a:t>
            </a:r>
            <a:r>
              <a:rPr lang="fr-FR" sz="1100" i="1" dirty="0" smtClean="0"/>
              <a:t>Le(s) public(s) de la culture</a:t>
            </a:r>
            <a:r>
              <a:rPr lang="fr-FR" sz="1100" dirty="0" smtClean="0"/>
              <a:t>, Paris, Presses de la Fondation Nationale des Sciences Politiques, pp. 361‑390.</a:t>
            </a:r>
          </a:p>
          <a:p>
            <a:pPr>
              <a:spcAft>
                <a:spcPts val="600"/>
              </a:spcAft>
              <a:buNone/>
            </a:pPr>
            <a:r>
              <a:rPr lang="fr-FR" sz="1100" dirty="0" err="1" smtClean="0"/>
              <a:t>Raibaud</a:t>
            </a:r>
            <a:r>
              <a:rPr lang="fr-FR" sz="1100" dirty="0" smtClean="0"/>
              <a:t> Y., 2007, « Genre et loisirs des jeunes », </a:t>
            </a:r>
            <a:r>
              <a:rPr lang="fr-FR" sz="1100" i="1" dirty="0" smtClean="0"/>
              <a:t>Empan</a:t>
            </a:r>
            <a:r>
              <a:rPr lang="fr-FR" sz="1100" dirty="0" smtClean="0"/>
              <a:t>, Vol. 65, n°1, pp. 67‑73.</a:t>
            </a:r>
          </a:p>
          <a:p>
            <a:pPr>
              <a:spcAft>
                <a:spcPts val="600"/>
              </a:spcAft>
              <a:buNone/>
            </a:pPr>
            <a:r>
              <a:rPr lang="fr-FR" sz="1100" dirty="0" err="1" smtClean="0"/>
              <a:t>Raibaud</a:t>
            </a:r>
            <a:r>
              <a:rPr lang="fr-FR" sz="1100" dirty="0" smtClean="0"/>
              <a:t> Y., 2014, « Une ville faite pour les garçons », </a:t>
            </a:r>
            <a:r>
              <a:rPr lang="fr-FR" sz="1100" i="1" dirty="0" smtClean="0"/>
              <a:t>CNRS Le journal</a:t>
            </a:r>
            <a:r>
              <a:rPr lang="fr-FR" sz="1100" dirty="0" smtClean="0"/>
              <a:t>.</a:t>
            </a:r>
          </a:p>
          <a:p>
            <a:pPr>
              <a:spcAft>
                <a:spcPts val="600"/>
              </a:spcAft>
              <a:buNone/>
            </a:pPr>
            <a:r>
              <a:rPr lang="fr-FR" sz="1100" dirty="0" err="1" smtClean="0"/>
              <a:t>Thorne</a:t>
            </a:r>
            <a:r>
              <a:rPr lang="fr-FR" sz="1100" dirty="0" smtClean="0"/>
              <a:t> B., 1993, </a:t>
            </a:r>
            <a:r>
              <a:rPr lang="fr-FR" sz="1100" i="1" dirty="0" err="1" smtClean="0"/>
              <a:t>Gender</a:t>
            </a:r>
            <a:r>
              <a:rPr lang="fr-FR" sz="1100" i="1" dirty="0" smtClean="0"/>
              <a:t> Play: Girls and Boys in </a:t>
            </a:r>
            <a:r>
              <a:rPr lang="fr-FR" sz="1100" i="1" dirty="0" err="1" smtClean="0"/>
              <a:t>School</a:t>
            </a:r>
            <a:r>
              <a:rPr lang="fr-FR" sz="1100" dirty="0" smtClean="0"/>
              <a:t>, New Brunswick, N.J, </a:t>
            </a:r>
            <a:r>
              <a:rPr lang="fr-FR" sz="1100" dirty="0" err="1" smtClean="0"/>
              <a:t>Rutgers</a:t>
            </a:r>
            <a:r>
              <a:rPr lang="fr-FR" sz="1100" dirty="0" smtClean="0"/>
              <a:t> </a:t>
            </a:r>
            <a:r>
              <a:rPr lang="fr-FR" sz="1100" dirty="0" err="1" smtClean="0"/>
              <a:t>University</a:t>
            </a:r>
            <a:r>
              <a:rPr lang="fr-FR" sz="1100" dirty="0" smtClean="0"/>
              <a:t> </a:t>
            </a:r>
            <a:r>
              <a:rPr lang="fr-FR" sz="1100" dirty="0" err="1" smtClean="0"/>
              <a:t>Press</a:t>
            </a:r>
            <a:r>
              <a:rPr lang="fr-FR" sz="1100" dirty="0" smtClean="0"/>
              <a:t>.</a:t>
            </a:r>
          </a:p>
          <a:p>
            <a:pPr>
              <a:spcAft>
                <a:spcPts val="600"/>
              </a:spcAft>
              <a:buNone/>
            </a:pPr>
            <a:r>
              <a:rPr lang="fr-FR" sz="1100" dirty="0" smtClean="0"/>
              <a:t>Yves R., 2015, </a:t>
            </a:r>
            <a:r>
              <a:rPr lang="fr-FR" sz="1100" i="1" dirty="0" smtClean="0"/>
              <a:t>La ville faite par et pour les hommes</a:t>
            </a:r>
            <a:r>
              <a:rPr lang="fr-FR" sz="1100" dirty="0" smtClean="0"/>
              <a:t>, Paris, Belin..</a:t>
            </a:r>
          </a:p>
          <a:p>
            <a:pPr>
              <a:spcAft>
                <a:spcPts val="600"/>
              </a:spcAft>
              <a:buNone/>
            </a:pPr>
            <a:r>
              <a:rPr lang="fr-FR" sz="1100" dirty="0" err="1" smtClean="0"/>
              <a:t>Zotian</a:t>
            </a:r>
            <a:r>
              <a:rPr lang="fr-FR" sz="1100" dirty="0" smtClean="0"/>
              <a:t> E., 2010, « Les dimensions sociales de la pratique du football chez les garçons de milieux populaires », dans Octobre S., Sirota R. (</a:t>
            </a:r>
            <a:r>
              <a:rPr lang="fr-FR" sz="1100" dirty="0" err="1" smtClean="0"/>
              <a:t>dirs</a:t>
            </a:r>
            <a:r>
              <a:rPr lang="fr-FR" sz="1100" dirty="0" smtClean="0"/>
              <a:t>.), </a:t>
            </a:r>
            <a:r>
              <a:rPr lang="fr-FR" sz="1100" i="1" dirty="0" smtClean="0"/>
              <a:t>Actes du colloque Enfance et cultures : regards des sciences humaines et sociales</a:t>
            </a:r>
            <a:r>
              <a:rPr lang="fr-FR" sz="1100" dirty="0" smtClean="0"/>
              <a:t>, Paris.</a:t>
            </a:r>
          </a:p>
          <a:p>
            <a:pPr>
              <a:buNone/>
            </a:pPr>
            <a:endParaRPr lang="fr-FR" sz="1100" dirty="0"/>
          </a:p>
        </p:txBody>
      </p:sp>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Titre 1"/>
          <p:cNvSpPr txBox="1">
            <a:spLocks/>
          </p:cNvSpPr>
          <p:nvPr/>
        </p:nvSpPr>
        <p:spPr>
          <a:xfrm>
            <a:off x="1485900" y="63500"/>
            <a:ext cx="76581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2800" b="1" dirty="0" smtClean="0">
                <a:solidFill>
                  <a:schemeClr val="bg1"/>
                </a:solidFill>
              </a:rPr>
              <a:t>Bibliographie</a:t>
            </a:r>
            <a:br>
              <a:rPr lang="fr-FR" sz="2800" b="1" dirty="0" smtClean="0">
                <a:solidFill>
                  <a:schemeClr val="bg1"/>
                </a:solidFill>
              </a:rPr>
            </a:br>
            <a:r>
              <a:rPr lang="fr-FR" sz="2800" b="1" dirty="0" smtClean="0">
                <a:solidFill>
                  <a:schemeClr val="bg1"/>
                </a:solidFill>
              </a:rPr>
              <a:t>	</a:t>
            </a:r>
            <a:endParaRPr lang="fr-FR" sz="2000" dirty="0">
              <a:solidFill>
                <a:schemeClr val="accent6">
                  <a:lumMod val="20000"/>
                  <a:lumOff val="8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648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01600" y="1168400"/>
            <a:ext cx="4445000" cy="5524500"/>
          </a:xfrm>
        </p:spPr>
        <p:txBody>
          <a:bodyPr>
            <a:normAutofit fontScale="85000" lnSpcReduction="20000"/>
          </a:bodyPr>
          <a:lstStyle/>
          <a:p>
            <a:pPr marL="0" indent="0">
              <a:buNone/>
            </a:pPr>
            <a:r>
              <a:rPr lang="fr-FR" sz="2100" b="1" dirty="0" smtClean="0"/>
              <a:t>1.1. « </a:t>
            </a:r>
            <a:r>
              <a:rPr lang="fr-FR" sz="2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ville </a:t>
            </a:r>
            <a:r>
              <a:rPr lang="fr-FR" sz="2100" b="1" dirty="0" smtClean="0"/>
              <a:t>» et « culture » en sciences humaines et sociales</a:t>
            </a:r>
          </a:p>
          <a:p>
            <a:pPr marL="0" indent="0">
              <a:buNone/>
            </a:pPr>
            <a:endParaRPr lang="fr-FR" sz="3000" b="1" dirty="0"/>
          </a:p>
          <a:p>
            <a:pPr marL="0" indent="0">
              <a:buNone/>
            </a:pPr>
            <a:r>
              <a:rPr lang="fr-FR" sz="1800" b="1" dirty="0" smtClean="0"/>
              <a:t>La culture </a:t>
            </a:r>
            <a:r>
              <a:rPr lang="fr-FR" sz="1800" dirty="0" smtClean="0"/>
              <a:t>: « le plus protéiforme des concepts » (</a:t>
            </a:r>
            <a:r>
              <a:rPr lang="fr-FR" sz="1800" dirty="0" err="1" smtClean="0"/>
              <a:t>Passeron</a:t>
            </a:r>
            <a:r>
              <a:rPr lang="fr-FR" sz="1800" dirty="0" smtClean="0"/>
              <a:t>, 2003) </a:t>
            </a:r>
            <a:r>
              <a:rPr lang="fr-FR" sz="1800" dirty="0" smtClean="0">
                <a:sym typeface="Wingdings"/>
              </a:rPr>
              <a:t> s’en tenir au « </a:t>
            </a:r>
            <a:r>
              <a:rPr lang="fr-FR" sz="1800" dirty="0" smtClean="0"/>
              <a:t>sens </a:t>
            </a:r>
            <a:r>
              <a:rPr lang="fr-FR" sz="1800" dirty="0"/>
              <a:t>factuel que </a:t>
            </a:r>
            <a:r>
              <a:rPr lang="fr-FR" sz="1800" dirty="0" smtClean="0"/>
              <a:t>“la culture” a </a:t>
            </a:r>
            <a:r>
              <a:rPr lang="fr-FR" sz="1800" dirty="0"/>
              <a:t>pris pour ceux qui la </a:t>
            </a:r>
            <a:r>
              <a:rPr lang="fr-FR" sz="1800" dirty="0" smtClean="0"/>
              <a:t>gèrent » : le </a:t>
            </a:r>
            <a:r>
              <a:rPr lang="fr-FR" sz="1800" dirty="0"/>
              <a:t>Ministère de </a:t>
            </a:r>
            <a:r>
              <a:rPr lang="fr-FR" sz="1800" dirty="0" smtClean="0"/>
              <a:t>la culture / les enquêtes statistiques « Pratiques culturelles des Français »</a:t>
            </a:r>
          </a:p>
          <a:p>
            <a:pPr marL="0" indent="0">
              <a:buNone/>
            </a:pPr>
            <a:endParaRPr lang="fr-FR" sz="1800" dirty="0"/>
          </a:p>
          <a:p>
            <a:pPr marL="0" indent="0">
              <a:buNone/>
            </a:pPr>
            <a:r>
              <a:rPr lang="fr-FR" sz="1800" b="1" dirty="0"/>
              <a:t>Pratiques culturelles, pratiques de loisirs </a:t>
            </a:r>
            <a:endParaRPr lang="fr-FR" sz="1800" dirty="0"/>
          </a:p>
          <a:p>
            <a:endParaRPr lang="fr-FR" sz="1800" dirty="0"/>
          </a:p>
          <a:p>
            <a:r>
              <a:rPr lang="fr-FR" sz="1800" b="1" dirty="0" smtClean="0"/>
              <a:t>Loisirs, </a:t>
            </a:r>
            <a:r>
              <a:rPr lang="fr-FR" sz="1800" b="1" dirty="0"/>
              <a:t>vacances </a:t>
            </a:r>
            <a:r>
              <a:rPr lang="fr-FR" sz="1800" dirty="0" smtClean="0"/>
              <a:t>: jeux</a:t>
            </a:r>
            <a:r>
              <a:rPr lang="fr-FR" sz="1800" dirty="0"/>
              <a:t>, pêche, chasse, jardinage, bricolage, cuisine, travaux manuels, </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sports</a:t>
            </a:r>
            <a:endParaRPr lang="fr-FR" sz="1800" dirty="0"/>
          </a:p>
          <a:p>
            <a:r>
              <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Sorties le soir, </a:t>
            </a:r>
            <a:r>
              <a:rPr lang="fr-FR" sz="1800" dirty="0"/>
              <a:t>sociabilité </a:t>
            </a:r>
          </a:p>
          <a:p>
            <a:r>
              <a:rPr lang="fr-FR" sz="1800" b="1" dirty="0"/>
              <a:t>Audiovisue</a:t>
            </a:r>
            <a:r>
              <a:rPr lang="fr-FR" sz="1800" dirty="0"/>
              <a:t>l </a:t>
            </a:r>
            <a:r>
              <a:rPr lang="fr-FR" sz="1800" dirty="0" smtClean="0"/>
              <a:t>: jeux </a:t>
            </a:r>
            <a:r>
              <a:rPr lang="fr-FR" sz="1800" dirty="0"/>
              <a:t>vidéo, ordinateur, télévision, tablette, numérique</a:t>
            </a:r>
            <a:r>
              <a:rPr lang="fr-FR" sz="1800" dirty="0" smtClean="0"/>
              <a:t>…</a:t>
            </a:r>
            <a:endParaRPr lang="fr-FR" sz="1800" dirty="0"/>
          </a:p>
          <a:p>
            <a:r>
              <a:rPr lang="fr-FR" sz="1800" b="1" dirty="0"/>
              <a:t>Musique</a:t>
            </a:r>
            <a:r>
              <a:rPr lang="fr-FR" sz="1800" dirty="0"/>
              <a:t> </a:t>
            </a:r>
            <a:r>
              <a:rPr lang="fr-FR" sz="1800" dirty="0" smtClean="0"/>
              <a:t>et radio</a:t>
            </a:r>
            <a:endParaRPr lang="fr-FR" sz="1800" dirty="0"/>
          </a:p>
          <a:p>
            <a:r>
              <a:rPr lang="fr-FR" sz="1800" b="1" dirty="0"/>
              <a:t>Lecture</a:t>
            </a:r>
            <a:r>
              <a:rPr lang="fr-FR" sz="1800" dirty="0"/>
              <a:t> </a:t>
            </a:r>
            <a:r>
              <a:rPr lang="fr-FR" sz="1800" dirty="0" smtClean="0"/>
              <a:t>: presse</a:t>
            </a:r>
            <a:r>
              <a:rPr lang="fr-FR" sz="1800" dirty="0"/>
              <a:t>, livres, </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bibliothèques</a:t>
            </a:r>
            <a:endParaRPr lang="fr-FR" sz="1800" dirty="0"/>
          </a:p>
          <a:p>
            <a:r>
              <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Spectacle vivant, cinéma </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théâtre</a:t>
            </a:r>
            <a:r>
              <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concerts, matchs sportifs, fêtes de rue</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Musées, patrimoine </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parcs </a:t>
            </a:r>
            <a:r>
              <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d’attraction, zoos, jardins, fêtes foraines</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fr-FR" sz="1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fr-FR" sz="1800" b="1" dirty="0"/>
              <a:t>Pratiques en amateur &amp; hobby </a:t>
            </a:r>
            <a:r>
              <a:rPr lang="fr-FR" sz="1800" dirty="0" smtClean="0"/>
              <a:t>: musique</a:t>
            </a:r>
            <a:r>
              <a:rPr lang="fr-FR" sz="1800" dirty="0"/>
              <a:t>, photo, écriture, dessin, </a:t>
            </a:r>
            <a:r>
              <a:rPr lang="fr-FR" sz="1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sport</a:t>
            </a:r>
            <a:endParaRPr lang="fr-FR" sz="1800" dirty="0"/>
          </a:p>
          <a:p>
            <a:pPr marL="0" indent="0">
              <a:buNone/>
            </a:pPr>
            <a:endParaRPr lang="fr-FR" sz="1800" dirty="0" smtClean="0"/>
          </a:p>
          <a:p>
            <a:pPr marL="0" indent="0">
              <a:buNone/>
            </a:pPr>
            <a:endParaRPr lang="fr-FR" sz="1800" dirty="0"/>
          </a:p>
          <a:p>
            <a:pPr marL="0" indent="0">
              <a:buNone/>
            </a:pPr>
            <a:endParaRPr lang="fr-FR" sz="1800" dirty="0"/>
          </a:p>
        </p:txBody>
      </p:sp>
      <p:sp>
        <p:nvSpPr>
          <p:cNvPr id="10" name="Espace réservé du contenu 2"/>
          <p:cNvSpPr txBox="1">
            <a:spLocks/>
          </p:cNvSpPr>
          <p:nvPr/>
        </p:nvSpPr>
        <p:spPr>
          <a:xfrm>
            <a:off x="4546600" y="1168400"/>
            <a:ext cx="4597400" cy="5689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900" b="1" dirty="0" smtClean="0">
                <a:solidFill>
                  <a:srgbClr val="984807"/>
                </a:solidFill>
              </a:rPr>
              <a:t>1.1. </a:t>
            </a:r>
            <a:r>
              <a:rPr lang="fr-FR" sz="1900" b="1" dirty="0">
                <a:solidFill>
                  <a:srgbClr val="984807"/>
                </a:solidFill>
              </a:rPr>
              <a:t>“</a:t>
            </a:r>
            <a:r>
              <a:rPr lang="fr-FR" sz="19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Stadt</a:t>
            </a:r>
            <a:r>
              <a:rPr lang="fr-FR" sz="1900" b="1" dirty="0" smtClean="0">
                <a:solidFill>
                  <a:srgbClr val="984807"/>
                </a:solidFill>
              </a:rPr>
              <a:t>” </a:t>
            </a:r>
            <a:r>
              <a:rPr lang="fr-FR" sz="1900" b="1" dirty="0" err="1">
                <a:solidFill>
                  <a:srgbClr val="984807"/>
                </a:solidFill>
              </a:rPr>
              <a:t>und</a:t>
            </a:r>
            <a:r>
              <a:rPr lang="fr-FR" sz="1900" b="1" dirty="0">
                <a:solidFill>
                  <a:srgbClr val="984807"/>
                </a:solidFill>
              </a:rPr>
              <a:t> “</a:t>
            </a:r>
            <a:r>
              <a:rPr lang="fr-FR" sz="1900" b="1" dirty="0" err="1">
                <a:solidFill>
                  <a:srgbClr val="984807"/>
                </a:solidFill>
              </a:rPr>
              <a:t>Kultur</a:t>
            </a:r>
            <a:r>
              <a:rPr lang="fr-FR" sz="1900" b="1" dirty="0">
                <a:solidFill>
                  <a:srgbClr val="984807"/>
                </a:solidFill>
              </a:rPr>
              <a:t>" </a:t>
            </a:r>
            <a:r>
              <a:rPr lang="fr-FR" sz="1900" b="1" dirty="0" smtClean="0">
                <a:solidFill>
                  <a:srgbClr val="984807"/>
                </a:solidFill>
              </a:rPr>
              <a:t>in den </a:t>
            </a:r>
            <a:r>
              <a:rPr lang="fr-FR" sz="1900" b="1" dirty="0" err="1">
                <a:solidFill>
                  <a:srgbClr val="984807"/>
                </a:solidFill>
              </a:rPr>
              <a:t>Sozial-</a:t>
            </a:r>
            <a:r>
              <a:rPr lang="fr-FR" sz="1900" b="1" dirty="0">
                <a:solidFill>
                  <a:srgbClr val="984807"/>
                </a:solidFill>
              </a:rPr>
              <a:t> </a:t>
            </a:r>
            <a:r>
              <a:rPr lang="fr-FR" sz="1900" b="1" dirty="0" err="1">
                <a:solidFill>
                  <a:srgbClr val="984807"/>
                </a:solidFill>
              </a:rPr>
              <a:t>und</a:t>
            </a:r>
            <a:r>
              <a:rPr lang="fr-FR" sz="1900" b="1" dirty="0">
                <a:solidFill>
                  <a:srgbClr val="984807"/>
                </a:solidFill>
              </a:rPr>
              <a:t> </a:t>
            </a:r>
            <a:r>
              <a:rPr lang="fr-FR" sz="1900" b="1" dirty="0" err="1" smtClean="0">
                <a:solidFill>
                  <a:srgbClr val="984807"/>
                </a:solidFill>
              </a:rPr>
              <a:t>Geisteswissenschaften</a:t>
            </a:r>
            <a:endParaRPr lang="fr-FR" sz="1900" b="1" dirty="0">
              <a:solidFill>
                <a:srgbClr val="984807"/>
              </a:solidFill>
            </a:endParaRPr>
          </a:p>
          <a:p>
            <a:pPr marL="0" indent="0">
              <a:buNone/>
            </a:pPr>
            <a:endParaRPr lang="fr-FR" sz="2400" b="1" dirty="0" smtClean="0">
              <a:solidFill>
                <a:srgbClr val="984807"/>
              </a:solidFill>
            </a:endParaRPr>
          </a:p>
          <a:p>
            <a:pPr marL="0" indent="0">
              <a:buNone/>
            </a:pPr>
            <a:r>
              <a:rPr lang="fr-FR" sz="1600" b="1" dirty="0" err="1" smtClean="0">
                <a:solidFill>
                  <a:srgbClr val="984807"/>
                </a:solidFill>
              </a:rPr>
              <a:t>Kultur</a:t>
            </a:r>
            <a:r>
              <a:rPr lang="fr-FR" sz="1600" b="1" dirty="0" smtClean="0">
                <a:solidFill>
                  <a:srgbClr val="984807"/>
                </a:solidFill>
              </a:rPr>
              <a:t> </a:t>
            </a:r>
            <a:r>
              <a:rPr lang="fr-FR" sz="1600" dirty="0" smtClean="0">
                <a:solidFill>
                  <a:srgbClr val="984807"/>
                </a:solidFill>
              </a:rPr>
              <a:t>: “</a:t>
            </a:r>
            <a:r>
              <a:rPr lang="fr-FR" sz="1600" dirty="0" err="1" smtClean="0">
                <a:solidFill>
                  <a:srgbClr val="984807"/>
                </a:solidFill>
              </a:rPr>
              <a:t>Das</a:t>
            </a:r>
            <a:r>
              <a:rPr lang="fr-FR" sz="1600" dirty="0" smtClean="0">
                <a:solidFill>
                  <a:srgbClr val="984807"/>
                </a:solidFill>
              </a:rPr>
              <a:t> </a:t>
            </a:r>
            <a:r>
              <a:rPr lang="fr-FR" sz="1600" dirty="0" err="1" smtClean="0">
                <a:solidFill>
                  <a:srgbClr val="984807"/>
                </a:solidFill>
              </a:rPr>
              <a:t>vielgestaltigste</a:t>
            </a:r>
            <a:r>
              <a:rPr lang="fr-FR" sz="1600" dirty="0" smtClean="0">
                <a:solidFill>
                  <a:srgbClr val="984807"/>
                </a:solidFill>
              </a:rPr>
              <a:t> aller </a:t>
            </a:r>
            <a:r>
              <a:rPr lang="fr-FR" sz="1600" dirty="0" err="1" smtClean="0">
                <a:solidFill>
                  <a:srgbClr val="984807"/>
                </a:solidFill>
              </a:rPr>
              <a:t>Konzepte</a:t>
            </a:r>
            <a:r>
              <a:rPr lang="fr-FR" sz="1600" dirty="0" smtClean="0">
                <a:solidFill>
                  <a:srgbClr val="984807"/>
                </a:solidFill>
              </a:rPr>
              <a:t>” (</a:t>
            </a:r>
            <a:r>
              <a:rPr lang="fr-FR" sz="1600" dirty="0" err="1" smtClean="0">
                <a:solidFill>
                  <a:srgbClr val="984807"/>
                </a:solidFill>
              </a:rPr>
              <a:t>Passeron</a:t>
            </a:r>
            <a:r>
              <a:rPr lang="fr-FR" sz="1600" dirty="0" smtClean="0">
                <a:solidFill>
                  <a:srgbClr val="984807"/>
                </a:solidFill>
              </a:rPr>
              <a:t>, 2003) </a:t>
            </a:r>
            <a:r>
              <a:rPr lang="fr-FR" sz="1600" dirty="0" err="1" smtClean="0">
                <a:solidFill>
                  <a:srgbClr val="984807"/>
                </a:solidFill>
                <a:sym typeface="Wingdings"/>
              </a:rPr>
              <a:t></a:t>
            </a:r>
            <a:r>
              <a:rPr lang="fr-FR" sz="1600" dirty="0" smtClean="0">
                <a:solidFill>
                  <a:srgbClr val="984807"/>
                </a:solidFill>
                <a:sym typeface="Wingdings"/>
              </a:rPr>
              <a:t> </a:t>
            </a:r>
            <a:r>
              <a:rPr lang="fr-FR" sz="1600" dirty="0" err="1" smtClean="0">
                <a:solidFill>
                  <a:srgbClr val="984807"/>
                </a:solidFill>
              </a:rPr>
              <a:t>Definitionen</a:t>
            </a:r>
            <a:r>
              <a:rPr lang="fr-FR" sz="1600" dirty="0" smtClean="0">
                <a:solidFill>
                  <a:srgbClr val="984807"/>
                </a:solidFill>
              </a:rPr>
              <a:t> </a:t>
            </a:r>
            <a:r>
              <a:rPr lang="fr-FR" sz="1600" dirty="0" err="1" smtClean="0">
                <a:solidFill>
                  <a:srgbClr val="984807"/>
                </a:solidFill>
              </a:rPr>
              <a:t>vom</a:t>
            </a:r>
            <a:r>
              <a:rPr lang="fr-FR" sz="1600" dirty="0" smtClean="0">
                <a:solidFill>
                  <a:srgbClr val="984807"/>
                </a:solidFill>
              </a:rPr>
              <a:t> </a:t>
            </a:r>
            <a:r>
              <a:rPr lang="fr-FR" sz="1600" dirty="0" err="1" smtClean="0">
                <a:solidFill>
                  <a:srgbClr val="984807"/>
                </a:solidFill>
              </a:rPr>
              <a:t>Ministerium</a:t>
            </a:r>
            <a:r>
              <a:rPr lang="fr-FR" sz="1600" dirty="0" smtClean="0">
                <a:solidFill>
                  <a:srgbClr val="984807"/>
                </a:solidFill>
              </a:rPr>
              <a:t> </a:t>
            </a:r>
            <a:r>
              <a:rPr lang="fr-FR" sz="1600" dirty="0" err="1" smtClean="0">
                <a:solidFill>
                  <a:srgbClr val="984807"/>
                </a:solidFill>
              </a:rPr>
              <a:t>für</a:t>
            </a:r>
            <a:r>
              <a:rPr lang="fr-FR" sz="1600" dirty="0" smtClean="0">
                <a:solidFill>
                  <a:srgbClr val="984807"/>
                </a:solidFill>
              </a:rPr>
              <a:t> </a:t>
            </a:r>
            <a:r>
              <a:rPr lang="fr-FR" sz="1600" dirty="0" err="1" smtClean="0">
                <a:solidFill>
                  <a:srgbClr val="984807"/>
                </a:solidFill>
              </a:rPr>
              <a:t>Kultur</a:t>
            </a:r>
            <a:r>
              <a:rPr lang="fr-FR" sz="1600" dirty="0" smtClean="0">
                <a:solidFill>
                  <a:srgbClr val="984807"/>
                </a:solidFill>
              </a:rPr>
              <a:t> / </a:t>
            </a:r>
            <a:r>
              <a:rPr lang="fr-FR" sz="1600" dirty="0" err="1" smtClean="0">
                <a:solidFill>
                  <a:srgbClr val="984807"/>
                </a:solidFill>
              </a:rPr>
              <a:t>statistischen</a:t>
            </a:r>
            <a:r>
              <a:rPr lang="fr-FR" sz="1600" dirty="0" smtClean="0">
                <a:solidFill>
                  <a:srgbClr val="984807"/>
                </a:solidFill>
              </a:rPr>
              <a:t> </a:t>
            </a:r>
            <a:r>
              <a:rPr lang="fr-FR" sz="1600" dirty="0" err="1" smtClean="0">
                <a:solidFill>
                  <a:srgbClr val="984807"/>
                </a:solidFill>
              </a:rPr>
              <a:t>Erhebungen</a:t>
            </a:r>
            <a:r>
              <a:rPr lang="fr-FR" sz="1600" dirty="0" smtClean="0">
                <a:solidFill>
                  <a:srgbClr val="984807"/>
                </a:solidFill>
              </a:rPr>
              <a:t> " </a:t>
            </a:r>
            <a:r>
              <a:rPr lang="fr-FR" sz="1600" dirty="0" err="1" smtClean="0">
                <a:solidFill>
                  <a:srgbClr val="984807"/>
                </a:solidFill>
              </a:rPr>
              <a:t>kulturelle</a:t>
            </a:r>
            <a:r>
              <a:rPr lang="fr-FR" sz="1600" dirty="0" smtClean="0">
                <a:solidFill>
                  <a:srgbClr val="984807"/>
                </a:solidFill>
              </a:rPr>
              <a:t> </a:t>
            </a:r>
            <a:r>
              <a:rPr lang="fr-FR" sz="1600" dirty="0" err="1" smtClean="0">
                <a:solidFill>
                  <a:srgbClr val="984807"/>
                </a:solidFill>
              </a:rPr>
              <a:t>Praktiken</a:t>
            </a:r>
            <a:r>
              <a:rPr lang="fr-FR" sz="1600" dirty="0" smtClean="0">
                <a:solidFill>
                  <a:srgbClr val="984807"/>
                </a:solidFill>
              </a:rPr>
              <a:t> des </a:t>
            </a:r>
            <a:r>
              <a:rPr lang="fr-FR" sz="1600" dirty="0" err="1" smtClean="0">
                <a:solidFill>
                  <a:srgbClr val="984807"/>
                </a:solidFill>
              </a:rPr>
              <a:t>Französisch</a:t>
            </a:r>
            <a:r>
              <a:rPr lang="fr-FR" sz="1600" dirty="0" smtClean="0">
                <a:solidFill>
                  <a:srgbClr val="984807"/>
                </a:solidFill>
              </a:rPr>
              <a:t>  »</a:t>
            </a:r>
          </a:p>
          <a:p>
            <a:pPr marL="0" indent="0">
              <a:buNone/>
            </a:pPr>
            <a:endParaRPr lang="fr-FR" sz="1600" dirty="0" smtClean="0">
              <a:solidFill>
                <a:srgbClr val="984807"/>
              </a:solidFill>
            </a:endParaRPr>
          </a:p>
          <a:p>
            <a:pPr marL="0" indent="0">
              <a:buNone/>
            </a:pPr>
            <a:r>
              <a:rPr lang="fr-FR" sz="1600" b="1" dirty="0" err="1">
                <a:solidFill>
                  <a:srgbClr val="984807"/>
                </a:solidFill>
              </a:rPr>
              <a:t>Kulturelle</a:t>
            </a:r>
            <a:r>
              <a:rPr lang="fr-FR" sz="1600" b="1" dirty="0">
                <a:solidFill>
                  <a:srgbClr val="984807"/>
                </a:solidFill>
              </a:rPr>
              <a:t> </a:t>
            </a:r>
            <a:r>
              <a:rPr lang="fr-FR" sz="1600" b="1" dirty="0" err="1">
                <a:solidFill>
                  <a:srgbClr val="984807"/>
                </a:solidFill>
              </a:rPr>
              <a:t>Praktiken</a:t>
            </a:r>
            <a:r>
              <a:rPr lang="fr-FR" sz="1600" b="1" dirty="0">
                <a:solidFill>
                  <a:srgbClr val="984807"/>
                </a:solidFill>
              </a:rPr>
              <a:t> , </a:t>
            </a:r>
            <a:r>
              <a:rPr lang="fr-FR" sz="1600" b="1" dirty="0" err="1" smtClean="0">
                <a:solidFill>
                  <a:srgbClr val="984807"/>
                </a:solidFill>
              </a:rPr>
              <a:t>Freizeitpraktiken</a:t>
            </a:r>
            <a:endParaRPr lang="fr-FR" sz="1600" b="1" dirty="0" smtClean="0">
              <a:solidFill>
                <a:srgbClr val="984807"/>
              </a:solidFill>
            </a:endParaRPr>
          </a:p>
          <a:p>
            <a:pPr marL="0" indent="0">
              <a:buNone/>
            </a:pPr>
            <a:endParaRPr lang="fr-FR" sz="1600" dirty="0" smtClean="0">
              <a:solidFill>
                <a:srgbClr val="984807"/>
              </a:solidFill>
            </a:endParaRPr>
          </a:p>
          <a:p>
            <a:r>
              <a:rPr lang="fr-FR" sz="1600" b="1" dirty="0" err="1">
                <a:solidFill>
                  <a:srgbClr val="984807"/>
                </a:solidFill>
              </a:rPr>
              <a:t>Freizeit</a:t>
            </a:r>
            <a:r>
              <a:rPr lang="fr-FR" sz="1600" b="1" dirty="0">
                <a:solidFill>
                  <a:srgbClr val="984807"/>
                </a:solidFill>
              </a:rPr>
              <a:t>, Ferien </a:t>
            </a:r>
            <a:r>
              <a:rPr lang="fr-FR" sz="1600" dirty="0">
                <a:solidFill>
                  <a:srgbClr val="984807"/>
                </a:solidFill>
              </a:rPr>
              <a:t>(</a:t>
            </a:r>
            <a:r>
              <a:rPr lang="fr-FR" sz="1600" dirty="0" err="1">
                <a:solidFill>
                  <a:srgbClr val="984807"/>
                </a:solidFill>
              </a:rPr>
              <a:t>Spiele</a:t>
            </a:r>
            <a:r>
              <a:rPr lang="fr-FR" sz="1600" dirty="0">
                <a:solidFill>
                  <a:srgbClr val="984807"/>
                </a:solidFill>
              </a:rPr>
              <a:t>, </a:t>
            </a:r>
            <a:r>
              <a:rPr lang="fr-FR" sz="1600" dirty="0" err="1">
                <a:solidFill>
                  <a:srgbClr val="984807"/>
                </a:solidFill>
              </a:rPr>
              <a:t>Angeln</a:t>
            </a:r>
            <a:r>
              <a:rPr lang="fr-FR" sz="1600" dirty="0">
                <a:solidFill>
                  <a:srgbClr val="984807"/>
                </a:solidFill>
              </a:rPr>
              <a:t>, </a:t>
            </a:r>
            <a:r>
              <a:rPr lang="fr-FR" sz="1600" dirty="0" err="1">
                <a:solidFill>
                  <a:srgbClr val="984807"/>
                </a:solidFill>
              </a:rPr>
              <a:t>Jagen</a:t>
            </a:r>
            <a:r>
              <a:rPr lang="fr-FR" sz="1600" dirty="0">
                <a:solidFill>
                  <a:srgbClr val="984807"/>
                </a:solidFill>
              </a:rPr>
              <a:t>, </a:t>
            </a:r>
            <a:r>
              <a:rPr lang="fr-FR" sz="1600" dirty="0" err="1">
                <a:solidFill>
                  <a:srgbClr val="984807"/>
                </a:solidFill>
              </a:rPr>
              <a:t>Gartenarbeit</a:t>
            </a:r>
            <a:r>
              <a:rPr lang="fr-FR" sz="1600" dirty="0">
                <a:solidFill>
                  <a:srgbClr val="984807"/>
                </a:solidFill>
              </a:rPr>
              <a:t>, </a:t>
            </a:r>
            <a:r>
              <a:rPr lang="fr-FR" sz="1600" dirty="0" err="1">
                <a:solidFill>
                  <a:srgbClr val="984807"/>
                </a:solidFill>
              </a:rPr>
              <a:t>Handwerk</a:t>
            </a:r>
            <a:r>
              <a:rPr lang="fr-FR" sz="1600" dirty="0">
                <a:solidFill>
                  <a:srgbClr val="984807"/>
                </a:solidFill>
              </a:rPr>
              <a:t> , </a:t>
            </a:r>
            <a:r>
              <a:rPr lang="fr-FR" sz="1600" dirty="0" err="1">
                <a:solidFill>
                  <a:srgbClr val="984807"/>
                </a:solidFill>
              </a:rPr>
              <a:t>Kochen</a:t>
            </a:r>
            <a:r>
              <a:rPr lang="fr-FR" sz="1600" dirty="0">
                <a:solidFill>
                  <a:srgbClr val="984807"/>
                </a:solidFill>
              </a:rPr>
              <a:t>, </a:t>
            </a:r>
            <a:r>
              <a:rPr lang="fr-FR" sz="1600" dirty="0" err="1">
                <a:solidFill>
                  <a:srgbClr val="984807"/>
                </a:solidFill>
              </a:rPr>
              <a:t>Handwerk</a:t>
            </a:r>
            <a:r>
              <a:rPr lang="fr-FR" sz="1600" dirty="0">
                <a:solidFill>
                  <a:srgbClr val="984807"/>
                </a:solidFill>
              </a:rPr>
              <a:t>, </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Sport</a:t>
            </a:r>
            <a:r>
              <a:rPr lang="fr-FR" sz="1600" dirty="0" smtClean="0">
                <a:solidFill>
                  <a:srgbClr val="984807"/>
                </a:solidFill>
              </a:rPr>
              <a:t>)</a:t>
            </a:r>
          </a:p>
          <a:p>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Abende</a:t>
            </a:r>
            <a:r>
              <a:rPr lang="fr-FR" sz="1600" b="1" dirty="0" smtClean="0">
                <a:solidFill>
                  <a:srgbClr val="984807"/>
                </a:solidFill>
              </a:rPr>
              <a:t>, </a:t>
            </a:r>
            <a:r>
              <a:rPr lang="fr-FR" sz="1600" b="1" dirty="0" err="1" smtClean="0">
                <a:solidFill>
                  <a:srgbClr val="984807"/>
                </a:solidFill>
              </a:rPr>
              <a:t>Geselligkeit</a:t>
            </a:r>
            <a:endParaRPr lang="fr-FR" sz="1600" b="1" dirty="0" smtClean="0">
              <a:solidFill>
                <a:srgbClr val="984807"/>
              </a:solidFill>
            </a:endParaRPr>
          </a:p>
          <a:p>
            <a:r>
              <a:rPr lang="fr-FR" sz="1600" b="1" dirty="0">
                <a:solidFill>
                  <a:srgbClr val="984807"/>
                </a:solidFill>
              </a:rPr>
              <a:t>Audiovisuelle</a:t>
            </a:r>
            <a:r>
              <a:rPr lang="fr-FR" sz="1600" dirty="0">
                <a:solidFill>
                  <a:srgbClr val="984807"/>
                </a:solidFill>
              </a:rPr>
              <a:t> </a:t>
            </a:r>
            <a:r>
              <a:rPr lang="fr-FR" sz="1600" dirty="0" smtClean="0">
                <a:solidFill>
                  <a:srgbClr val="984807"/>
                </a:solidFill>
              </a:rPr>
              <a:t>(</a:t>
            </a:r>
            <a:r>
              <a:rPr lang="fr-FR" sz="1600" dirty="0" err="1" smtClean="0">
                <a:solidFill>
                  <a:srgbClr val="984807"/>
                </a:solidFill>
              </a:rPr>
              <a:t>Videospiele</a:t>
            </a:r>
            <a:r>
              <a:rPr lang="fr-FR" sz="1600" dirty="0">
                <a:solidFill>
                  <a:srgbClr val="984807"/>
                </a:solidFill>
              </a:rPr>
              <a:t>, Computer , TV, </a:t>
            </a:r>
            <a:r>
              <a:rPr lang="fr-FR" sz="1600" dirty="0" smtClean="0">
                <a:solidFill>
                  <a:srgbClr val="984807"/>
                </a:solidFill>
              </a:rPr>
              <a:t>Tablet, digital.</a:t>
            </a:r>
            <a:r>
              <a:rPr lang="fr-FR" sz="1600" dirty="0">
                <a:solidFill>
                  <a:srgbClr val="984807"/>
                </a:solidFill>
              </a:rPr>
              <a:t>..</a:t>
            </a:r>
            <a:r>
              <a:rPr lang="fr-FR" sz="1600" dirty="0" smtClean="0">
                <a:solidFill>
                  <a:srgbClr val="984807"/>
                </a:solidFill>
              </a:rPr>
              <a:t>)</a:t>
            </a:r>
          </a:p>
          <a:p>
            <a:r>
              <a:rPr lang="fr-FR" sz="1600" b="1" dirty="0" err="1">
                <a:solidFill>
                  <a:srgbClr val="984807"/>
                </a:solidFill>
              </a:rPr>
              <a:t>Musik</a:t>
            </a:r>
            <a:r>
              <a:rPr lang="fr-FR" sz="1600" b="1" dirty="0">
                <a:solidFill>
                  <a:srgbClr val="984807"/>
                </a:solidFill>
              </a:rPr>
              <a:t> </a:t>
            </a:r>
            <a:r>
              <a:rPr lang="fr-FR" sz="1600" dirty="0" smtClean="0">
                <a:solidFill>
                  <a:srgbClr val="984807"/>
                </a:solidFill>
              </a:rPr>
              <a:t>(</a:t>
            </a:r>
            <a:r>
              <a:rPr lang="fr-FR" sz="1600" dirty="0" err="1" smtClean="0">
                <a:solidFill>
                  <a:srgbClr val="984807"/>
                </a:solidFill>
              </a:rPr>
              <a:t>und</a:t>
            </a:r>
            <a:r>
              <a:rPr lang="fr-FR" sz="1600" dirty="0" smtClean="0">
                <a:solidFill>
                  <a:srgbClr val="984807"/>
                </a:solidFill>
              </a:rPr>
              <a:t> </a:t>
            </a:r>
            <a:r>
              <a:rPr lang="fr-FR" sz="1600" dirty="0">
                <a:solidFill>
                  <a:srgbClr val="984807"/>
                </a:solidFill>
              </a:rPr>
              <a:t>Radio</a:t>
            </a:r>
            <a:r>
              <a:rPr lang="fr-FR" sz="1600" dirty="0" smtClean="0">
                <a:solidFill>
                  <a:srgbClr val="984807"/>
                </a:solidFill>
              </a:rPr>
              <a:t>)</a:t>
            </a:r>
          </a:p>
          <a:p>
            <a:r>
              <a:rPr lang="fr-FR" sz="1600" b="1" dirty="0" err="1" smtClean="0">
                <a:solidFill>
                  <a:srgbClr val="984807"/>
                </a:solidFill>
              </a:rPr>
              <a:t>Lesen</a:t>
            </a:r>
            <a:r>
              <a:rPr lang="fr-FR" sz="1600" b="1" dirty="0" smtClean="0">
                <a:solidFill>
                  <a:srgbClr val="984807"/>
                </a:solidFill>
              </a:rPr>
              <a:t> </a:t>
            </a:r>
            <a:r>
              <a:rPr lang="fr-FR" sz="1600" dirty="0" smtClean="0">
                <a:solidFill>
                  <a:srgbClr val="984807"/>
                </a:solidFill>
              </a:rPr>
              <a:t>(</a:t>
            </a:r>
            <a:r>
              <a:rPr lang="fr-FR" sz="1600" dirty="0" err="1" smtClean="0">
                <a:solidFill>
                  <a:srgbClr val="984807"/>
                </a:solidFill>
              </a:rPr>
              <a:t>Zeitungen</a:t>
            </a:r>
            <a:r>
              <a:rPr lang="fr-FR" sz="1600" dirty="0" smtClean="0">
                <a:solidFill>
                  <a:srgbClr val="984807"/>
                </a:solidFill>
              </a:rPr>
              <a:t>, </a:t>
            </a:r>
            <a:r>
              <a:rPr lang="fr-FR" sz="1600" dirty="0" err="1" smtClean="0">
                <a:solidFill>
                  <a:srgbClr val="984807"/>
                </a:solidFill>
              </a:rPr>
              <a:t>Bücher</a:t>
            </a:r>
            <a:r>
              <a:rPr lang="fr-FR" sz="1600" dirty="0" smtClean="0">
                <a:solidFill>
                  <a:srgbClr val="984807"/>
                </a:solidFill>
              </a:rPr>
              <a:t>, </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Bibliotheken</a:t>
            </a:r>
            <a:r>
              <a:rPr lang="fr-FR" sz="1600" dirty="0" smtClean="0">
                <a:solidFill>
                  <a:srgbClr val="984807"/>
                </a:solidFill>
              </a:rPr>
              <a:t>)</a:t>
            </a:r>
          </a:p>
          <a:p>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Darstellende</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Künste</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Kino ( Theater, </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Konzerte</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Sportveranstaltungen</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Straßenfeste</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Museen</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Kulturerbe</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fr-FR"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Themenparks</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Tierparks</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Gärten</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Messen</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r-FR"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fr-FR" sz="1600" dirty="0" smtClean="0">
                <a:solidFill>
                  <a:srgbClr val="984807"/>
                </a:solidFill>
              </a:rPr>
              <a:t> </a:t>
            </a:r>
            <a:r>
              <a:rPr lang="fr-FR" sz="1600" dirty="0" err="1" smtClean="0">
                <a:solidFill>
                  <a:srgbClr val="984807"/>
                </a:solidFill>
              </a:rPr>
              <a:t>Praktiken</a:t>
            </a:r>
            <a:r>
              <a:rPr lang="fr-FR" sz="1600" dirty="0" smtClean="0">
                <a:solidFill>
                  <a:srgbClr val="984807"/>
                </a:solidFill>
              </a:rPr>
              <a:t> </a:t>
            </a:r>
            <a:r>
              <a:rPr lang="fr-FR" sz="1600" dirty="0" err="1" smtClean="0">
                <a:solidFill>
                  <a:srgbClr val="984807"/>
                </a:solidFill>
              </a:rPr>
              <a:t>als</a:t>
            </a:r>
            <a:r>
              <a:rPr lang="fr-FR" sz="1600" dirty="0" smtClean="0">
                <a:solidFill>
                  <a:srgbClr val="984807"/>
                </a:solidFill>
              </a:rPr>
              <a:t> </a:t>
            </a:r>
            <a:r>
              <a:rPr lang="fr-FR" sz="1600" dirty="0" err="1" smtClean="0">
                <a:solidFill>
                  <a:srgbClr val="984807"/>
                </a:solidFill>
              </a:rPr>
              <a:t>Amateure</a:t>
            </a:r>
            <a:r>
              <a:rPr lang="fr-FR" sz="1600" dirty="0" smtClean="0">
                <a:solidFill>
                  <a:srgbClr val="984807"/>
                </a:solidFill>
              </a:rPr>
              <a:t> &amp; </a:t>
            </a:r>
            <a:r>
              <a:rPr lang="fr-FR" sz="1600" b="1" dirty="0" smtClean="0">
                <a:solidFill>
                  <a:srgbClr val="984807"/>
                </a:solidFill>
              </a:rPr>
              <a:t>Hobby</a:t>
            </a:r>
            <a:r>
              <a:rPr lang="fr-FR" sz="1600" dirty="0" smtClean="0">
                <a:solidFill>
                  <a:srgbClr val="984807"/>
                </a:solidFill>
              </a:rPr>
              <a:t> : </a:t>
            </a:r>
            <a:r>
              <a:rPr lang="fr-FR" sz="1600" dirty="0" err="1" smtClean="0">
                <a:solidFill>
                  <a:srgbClr val="984807"/>
                </a:solidFill>
              </a:rPr>
              <a:t>Musik</a:t>
            </a:r>
            <a:r>
              <a:rPr lang="fr-FR" sz="1600" dirty="0">
                <a:solidFill>
                  <a:srgbClr val="984807"/>
                </a:solidFill>
              </a:rPr>
              <a:t>, </a:t>
            </a:r>
            <a:r>
              <a:rPr lang="fr-FR" sz="1600" dirty="0" err="1">
                <a:solidFill>
                  <a:srgbClr val="984807"/>
                </a:solidFill>
              </a:rPr>
              <a:t>Fotografie</a:t>
            </a:r>
            <a:r>
              <a:rPr lang="fr-FR" sz="1600" dirty="0">
                <a:solidFill>
                  <a:srgbClr val="984807"/>
                </a:solidFill>
              </a:rPr>
              <a:t> , </a:t>
            </a:r>
            <a:r>
              <a:rPr lang="fr-FR" sz="1600" dirty="0" err="1">
                <a:solidFill>
                  <a:srgbClr val="984807"/>
                </a:solidFill>
              </a:rPr>
              <a:t>Schreiben</a:t>
            </a:r>
            <a:r>
              <a:rPr lang="fr-FR" sz="1600" dirty="0">
                <a:solidFill>
                  <a:srgbClr val="984807"/>
                </a:solidFill>
              </a:rPr>
              <a:t> , Design , </a:t>
            </a:r>
            <a:r>
              <a:rPr lang="fr-FR"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Sport</a:t>
            </a:r>
            <a:endParaRPr lang="fr-FR" sz="1600" dirty="0" smtClean="0">
              <a:solidFill>
                <a:schemeClr val="accent6">
                  <a:lumMod val="50000"/>
                </a:schemeClr>
              </a:solidFill>
            </a:endParaRPr>
          </a:p>
          <a:p>
            <a:endParaRPr lang="fr-FR" sz="1600" dirty="0" smtClean="0"/>
          </a:p>
          <a:p>
            <a:endParaRPr lang="fr-FR" sz="1800" dirty="0" smtClean="0">
              <a:solidFill>
                <a:schemeClr val="accent6">
                  <a:lumMod val="50000"/>
                </a:schemeClr>
              </a:solidFill>
            </a:endParaRPr>
          </a:p>
          <a:p>
            <a:pPr marL="0" indent="0">
              <a:buFont typeface="Arial"/>
              <a:buNone/>
            </a:pPr>
            <a:endParaRPr lang="fr-FR" sz="1800" dirty="0">
              <a:solidFill>
                <a:schemeClr val="accent6">
                  <a:lumMod val="50000"/>
                </a:schemeClr>
              </a:solidFill>
            </a:endParaRPr>
          </a:p>
        </p:txBody>
      </p:sp>
      <p:sp>
        <p:nvSpPr>
          <p:cNvPr id="11" name="Titre 1"/>
          <p:cNvSpPr txBox="1">
            <a:spLocks/>
          </p:cNvSpPr>
          <p:nvPr/>
        </p:nvSpPr>
        <p:spPr>
          <a:xfrm>
            <a:off x="317500" y="-88900"/>
            <a:ext cx="8712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800" b="1" dirty="0" smtClean="0">
                <a:solidFill>
                  <a:schemeClr val="bg1"/>
                </a:solidFill>
              </a:rPr>
              <a:t>1. Ville et culture : histoire d'un objet de recherche</a:t>
            </a:r>
            <a:br>
              <a:rPr lang="fr-FR" sz="1800" b="1" dirty="0" smtClean="0">
                <a:solidFill>
                  <a:schemeClr val="bg1"/>
                </a:solidFill>
              </a:rPr>
            </a:br>
            <a:r>
              <a:rPr lang="fr-FR" sz="1800" b="1" dirty="0" smtClean="0">
                <a:solidFill>
                  <a:schemeClr val="bg1"/>
                </a:solidFill>
              </a:rPr>
              <a:t>			</a:t>
            </a:r>
            <a:r>
              <a:rPr lang="fr-FR" sz="1800" dirty="0" err="1" smtClean="0">
                <a:solidFill>
                  <a:schemeClr val="accent6">
                    <a:lumMod val="20000"/>
                    <a:lumOff val="80000"/>
                  </a:schemeClr>
                </a:solidFill>
              </a:rPr>
              <a:t>Stadt</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und</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Kultur</a:t>
            </a:r>
            <a:r>
              <a:rPr lang="fr-FR" sz="1800" dirty="0" smtClean="0">
                <a:solidFill>
                  <a:schemeClr val="accent6">
                    <a:lumMod val="20000"/>
                    <a:lumOff val="80000"/>
                  </a:schemeClr>
                </a:solidFill>
              </a:rPr>
              <a:t> : </a:t>
            </a:r>
            <a:r>
              <a:rPr lang="fr-FR" sz="1800" dirty="0" err="1" smtClean="0">
                <a:solidFill>
                  <a:schemeClr val="accent6">
                    <a:lumMod val="20000"/>
                    <a:lumOff val="80000"/>
                  </a:schemeClr>
                </a:solidFill>
              </a:rPr>
              <a:t>Geschichte</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eines</a:t>
            </a:r>
            <a:r>
              <a:rPr lang="fr-FR" sz="1800" dirty="0" smtClean="0">
                <a:solidFill>
                  <a:schemeClr val="accent6">
                    <a:lumMod val="20000"/>
                    <a:lumOff val="80000"/>
                  </a:schemeClr>
                </a:solidFill>
              </a:rPr>
              <a:t> </a:t>
            </a:r>
            <a:r>
              <a:rPr lang="fr-FR" sz="1800" dirty="0" err="1" smtClean="0">
                <a:solidFill>
                  <a:schemeClr val="accent6">
                    <a:lumMod val="20000"/>
                    <a:lumOff val="80000"/>
                  </a:schemeClr>
                </a:solidFill>
              </a:rPr>
              <a:t>Forschungsgegenstand</a:t>
            </a:r>
            <a:endParaRPr lang="fr-FR" sz="1800" dirty="0">
              <a:solidFill>
                <a:schemeClr val="accent6">
                  <a:lumMod val="20000"/>
                  <a:lumOff val="8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3639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10"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11" name="ZoneTexte 10"/>
          <p:cNvSpPr txBox="1"/>
          <p:nvPr/>
        </p:nvSpPr>
        <p:spPr>
          <a:xfrm>
            <a:off x="3035300" y="136435"/>
            <a:ext cx="5880100" cy="1200329"/>
          </a:xfrm>
          <a:prstGeom prst="rect">
            <a:avLst/>
          </a:prstGeom>
          <a:noFill/>
        </p:spPr>
        <p:txBody>
          <a:bodyPr wrap="square" rtlCol="0">
            <a:spAutoFit/>
          </a:bodyPr>
          <a:lstStyle/>
          <a:p>
            <a:pPr algn="r"/>
            <a:r>
              <a:rPr lang="fr-FR" b="1" dirty="0" smtClean="0">
                <a:solidFill>
                  <a:schemeClr val="bg1"/>
                </a:solidFill>
              </a:rPr>
              <a:t>1.1. « ville » et « culture » en sciences humaines et sociales</a:t>
            </a:r>
          </a:p>
          <a:p>
            <a:pPr algn="r"/>
            <a:r>
              <a:rPr lang="fr-FR" dirty="0" smtClean="0">
                <a:solidFill>
                  <a:schemeClr val="accent6">
                    <a:lumMod val="20000"/>
                    <a:lumOff val="80000"/>
                  </a:schemeClr>
                </a:solidFill>
              </a:rPr>
              <a:t> “</a:t>
            </a:r>
            <a:r>
              <a:rPr lang="fr-FR" dirty="0" err="1" smtClean="0">
                <a:solidFill>
                  <a:schemeClr val="accent6">
                    <a:lumMod val="20000"/>
                    <a:lumOff val="80000"/>
                  </a:schemeClr>
                </a:solidFill>
              </a:rPr>
              <a:t>Stadt</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in </a:t>
            </a:r>
            <a:r>
              <a:rPr lang="fr-FR" dirty="0" err="1" smtClean="0">
                <a:solidFill>
                  <a:schemeClr val="accent6">
                    <a:lumMod val="20000"/>
                    <a:lumOff val="80000"/>
                  </a:schemeClr>
                </a:solidFill>
              </a:rPr>
              <a:t>Sozial</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Geisteswissenschaften</a:t>
            </a:r>
            <a:endParaRPr lang="fr-FR" dirty="0" smtClean="0">
              <a:solidFill>
                <a:schemeClr val="accent6">
                  <a:lumMod val="20000"/>
                  <a:lumOff val="80000"/>
                </a:schemeClr>
              </a:solidFill>
            </a:endParaRPr>
          </a:p>
          <a:p>
            <a:pPr algn="r"/>
            <a:endParaRPr lang="fr-FR" b="1" dirty="0" smtClean="0"/>
          </a:p>
          <a:p>
            <a:pPr algn="r"/>
            <a:endParaRPr lang="fr-FR" dirty="0"/>
          </a:p>
        </p:txBody>
      </p:sp>
      <p:sp>
        <p:nvSpPr>
          <p:cNvPr id="3" name="ZoneTexte 2"/>
          <p:cNvSpPr txBox="1"/>
          <p:nvPr/>
        </p:nvSpPr>
        <p:spPr>
          <a:xfrm>
            <a:off x="431798" y="1229619"/>
            <a:ext cx="3683001" cy="800219"/>
          </a:xfrm>
          <a:prstGeom prst="rect">
            <a:avLst/>
          </a:prstGeom>
          <a:ln w="9525" cmpd="sng"/>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 </a:t>
            </a:r>
            <a:r>
              <a:rPr lang="fr-FR" sz="1400" i="1" dirty="0"/>
              <a:t>chacun </a:t>
            </a:r>
            <a:r>
              <a:rPr lang="fr-FR" sz="1400" i="1" dirty="0" smtClean="0"/>
              <a:t>[fait] sa </a:t>
            </a:r>
            <a:r>
              <a:rPr lang="fr-FR" sz="1400" i="1" dirty="0"/>
              <a:t>propre ville à partir de la ville, selon ses goûts et son porte-monnaie</a:t>
            </a:r>
            <a:r>
              <a:rPr lang="fr-FR" dirty="0"/>
              <a:t> » </a:t>
            </a:r>
          </a:p>
          <a:p>
            <a:pPr algn="r"/>
            <a:r>
              <a:rPr lang="fr-FR" sz="1000" dirty="0"/>
              <a:t>(</a:t>
            </a:r>
            <a:r>
              <a:rPr lang="fr-FR" sz="1000" dirty="0" err="1"/>
              <a:t>Hoggart</a:t>
            </a:r>
            <a:r>
              <a:rPr lang="fr-FR" sz="1000" dirty="0"/>
              <a:t>, 1991, </a:t>
            </a:r>
            <a:r>
              <a:rPr lang="fr-FR" sz="1000" dirty="0" smtClean="0"/>
              <a:t>p. </a:t>
            </a:r>
            <a:r>
              <a:rPr lang="fr-FR" sz="1000" dirty="0"/>
              <a:t>81</a:t>
            </a:r>
            <a:r>
              <a:rPr lang="fr-FR" sz="1000" dirty="0" smtClean="0"/>
              <a:t>)</a:t>
            </a:r>
            <a:endParaRPr lang="fr-FR" sz="1000" dirty="0"/>
          </a:p>
        </p:txBody>
      </p:sp>
      <p:sp>
        <p:nvSpPr>
          <p:cNvPr id="9" name="ZoneTexte 8"/>
          <p:cNvSpPr txBox="1"/>
          <p:nvPr/>
        </p:nvSpPr>
        <p:spPr>
          <a:xfrm>
            <a:off x="4894263" y="1229254"/>
            <a:ext cx="4044043" cy="800219"/>
          </a:xfrm>
          <a:prstGeom prst="rect">
            <a:avLst/>
          </a:prstGeom>
          <a:ln w="9525" cmpd="sng">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accent6">
                    <a:lumMod val="50000"/>
                  </a:schemeClr>
                </a:solidFill>
              </a:rPr>
              <a:t>«</a:t>
            </a:r>
            <a:r>
              <a:rPr lang="fr-FR" sz="1400" i="1" dirty="0" err="1">
                <a:solidFill>
                  <a:schemeClr val="accent6">
                    <a:lumMod val="50000"/>
                  </a:schemeClr>
                </a:solidFill>
              </a:rPr>
              <a:t>Jeder</a:t>
            </a:r>
            <a:r>
              <a:rPr lang="fr-FR" sz="1400" i="1" dirty="0">
                <a:solidFill>
                  <a:schemeClr val="accent6">
                    <a:lumMod val="50000"/>
                  </a:schemeClr>
                </a:solidFill>
              </a:rPr>
              <a:t> </a:t>
            </a:r>
            <a:r>
              <a:rPr lang="fr-FR" sz="1400" i="1" dirty="0" smtClean="0">
                <a:solidFill>
                  <a:schemeClr val="accent6">
                    <a:lumMod val="50000"/>
                  </a:schemeClr>
                </a:solidFill>
              </a:rPr>
              <a:t>[</a:t>
            </a:r>
            <a:r>
              <a:rPr lang="fr-FR" sz="1400" i="1" dirty="0" err="1" smtClean="0">
                <a:solidFill>
                  <a:schemeClr val="accent6">
                    <a:lumMod val="50000"/>
                  </a:schemeClr>
                </a:solidFill>
              </a:rPr>
              <a:t>macht</a:t>
            </a:r>
            <a:r>
              <a:rPr lang="fr-FR" sz="1400" i="1" dirty="0" smtClean="0">
                <a:solidFill>
                  <a:schemeClr val="accent6">
                    <a:lumMod val="50000"/>
                  </a:schemeClr>
                </a:solidFill>
              </a:rPr>
              <a:t>] </a:t>
            </a:r>
            <a:r>
              <a:rPr lang="fr-FR" sz="1400" i="1" dirty="0">
                <a:solidFill>
                  <a:schemeClr val="accent6">
                    <a:lumMod val="50000"/>
                  </a:schemeClr>
                </a:solidFill>
              </a:rPr>
              <a:t>, seine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smtClean="0">
                <a:solidFill>
                  <a:schemeClr val="accent6">
                    <a:lumMod val="50000"/>
                  </a:schemeClr>
                </a:solidFill>
              </a:rPr>
              <a:t>aus</a:t>
            </a:r>
            <a:r>
              <a:rPr lang="fr-FR" sz="1400" i="1" dirty="0" smtClean="0">
                <a:solidFill>
                  <a:schemeClr val="accent6">
                    <a:lumMod val="50000"/>
                  </a:schemeClr>
                </a:solidFill>
              </a:rPr>
              <a:t> </a:t>
            </a:r>
            <a:r>
              <a:rPr lang="fr-FR" sz="1400" i="1" dirty="0">
                <a:solidFill>
                  <a:schemeClr val="accent6">
                    <a:lumMod val="50000"/>
                  </a:schemeClr>
                </a:solidFill>
              </a:rPr>
              <a:t>der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a:solidFill>
                  <a:schemeClr val="accent6">
                    <a:lumMod val="50000"/>
                  </a:schemeClr>
                </a:solidFill>
              </a:rPr>
              <a:t>nach</a:t>
            </a:r>
            <a:r>
              <a:rPr lang="fr-FR" sz="1400" i="1" dirty="0">
                <a:solidFill>
                  <a:schemeClr val="accent6">
                    <a:lumMod val="50000"/>
                  </a:schemeClr>
                </a:solidFill>
              </a:rPr>
              <a:t> </a:t>
            </a:r>
            <a:r>
              <a:rPr lang="fr-FR" sz="1400" i="1" dirty="0" err="1">
                <a:solidFill>
                  <a:schemeClr val="accent6">
                    <a:lumMod val="50000"/>
                  </a:schemeClr>
                </a:solidFill>
              </a:rPr>
              <a:t>Seinem</a:t>
            </a:r>
            <a:r>
              <a:rPr lang="fr-FR" sz="1400" i="1" dirty="0">
                <a:solidFill>
                  <a:schemeClr val="accent6">
                    <a:lumMod val="50000"/>
                  </a:schemeClr>
                </a:solidFill>
              </a:rPr>
              <a:t> </a:t>
            </a:r>
            <a:r>
              <a:rPr lang="fr-FR" sz="1400" i="1" dirty="0" err="1">
                <a:solidFill>
                  <a:schemeClr val="accent6">
                    <a:lumMod val="50000"/>
                  </a:schemeClr>
                </a:solidFill>
              </a:rPr>
              <a:t>Geschmack</a:t>
            </a:r>
            <a:r>
              <a:rPr lang="fr-FR" sz="1400" i="1" dirty="0">
                <a:solidFill>
                  <a:schemeClr val="accent6">
                    <a:lumMod val="50000"/>
                  </a:schemeClr>
                </a:solidFill>
              </a:rPr>
              <a:t> </a:t>
            </a:r>
            <a:r>
              <a:rPr lang="fr-FR" sz="1400" i="1" dirty="0" err="1">
                <a:solidFill>
                  <a:schemeClr val="accent6">
                    <a:lumMod val="50000"/>
                  </a:schemeClr>
                </a:solidFill>
              </a:rPr>
              <a:t>und</a:t>
            </a:r>
            <a:r>
              <a:rPr lang="fr-FR" sz="1400" i="1" dirty="0">
                <a:solidFill>
                  <a:schemeClr val="accent6">
                    <a:lumMod val="50000"/>
                  </a:schemeClr>
                </a:solidFill>
              </a:rPr>
              <a:t> </a:t>
            </a:r>
            <a:r>
              <a:rPr lang="fr-FR" sz="1400" i="1" dirty="0" smtClean="0">
                <a:solidFill>
                  <a:schemeClr val="accent6">
                    <a:lumMod val="50000"/>
                  </a:schemeClr>
                </a:solidFill>
              </a:rPr>
              <a:t>seiner </a:t>
            </a:r>
            <a:r>
              <a:rPr lang="fr-FR" sz="1400" i="1" dirty="0" err="1">
                <a:solidFill>
                  <a:schemeClr val="accent6">
                    <a:lumMod val="50000"/>
                  </a:schemeClr>
                </a:solidFill>
              </a:rPr>
              <a:t>Brieftasche</a:t>
            </a:r>
            <a:r>
              <a:rPr lang="fr-FR" dirty="0">
                <a:solidFill>
                  <a:schemeClr val="accent6">
                    <a:lumMod val="50000"/>
                  </a:schemeClr>
                </a:solidFill>
              </a:rPr>
              <a:t> » </a:t>
            </a:r>
          </a:p>
          <a:p>
            <a:pPr algn="r"/>
            <a:r>
              <a:rPr lang="fr-FR" sz="1000" dirty="0">
                <a:solidFill>
                  <a:schemeClr val="accent6">
                    <a:lumMod val="50000"/>
                  </a:schemeClr>
                </a:solidFill>
              </a:rPr>
              <a:t>(</a:t>
            </a:r>
            <a:r>
              <a:rPr lang="fr-FR" sz="1000" dirty="0" err="1">
                <a:solidFill>
                  <a:schemeClr val="accent6">
                    <a:lumMod val="50000"/>
                  </a:schemeClr>
                </a:solidFill>
              </a:rPr>
              <a:t>Hoggart</a:t>
            </a:r>
            <a:r>
              <a:rPr lang="fr-FR" sz="1000" dirty="0">
                <a:solidFill>
                  <a:schemeClr val="accent6">
                    <a:lumMod val="50000"/>
                  </a:schemeClr>
                </a:solidFill>
              </a:rPr>
              <a:t>, 1991, </a:t>
            </a:r>
            <a:r>
              <a:rPr lang="fr-FR" sz="1000" dirty="0" smtClean="0">
                <a:solidFill>
                  <a:schemeClr val="accent6">
                    <a:lumMod val="50000"/>
                  </a:schemeClr>
                </a:solidFill>
              </a:rPr>
              <a:t>S. </a:t>
            </a:r>
            <a:r>
              <a:rPr lang="fr-FR" sz="1000" dirty="0">
                <a:solidFill>
                  <a:schemeClr val="accent6">
                    <a:lumMod val="50000"/>
                  </a:schemeClr>
                </a:solidFill>
              </a:rPr>
              <a:t>81</a:t>
            </a:r>
            <a:r>
              <a:rPr lang="fr-FR" sz="1000" dirty="0" smtClean="0">
                <a:solidFill>
                  <a:schemeClr val="accent6">
                    <a:lumMod val="50000"/>
                  </a:schemeClr>
                </a:solidFill>
              </a:rPr>
              <a:t>)</a:t>
            </a:r>
            <a:endParaRPr lang="fr-FR" sz="1000"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099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22263" y="1983013"/>
            <a:ext cx="4419600" cy="5170715"/>
          </a:xfrm>
        </p:spPr>
        <p:txBody>
          <a:bodyPr>
            <a:noAutofit/>
          </a:bodyPr>
          <a:lstStyle/>
          <a:p>
            <a:pPr algn="l"/>
            <a:r>
              <a:rPr lang="fr-FR" sz="1800" b="1" dirty="0" smtClean="0"/>
              <a:t/>
            </a:r>
            <a:br>
              <a:rPr lang="fr-FR" sz="1800" b="1" dirty="0" smtClean="0"/>
            </a:br>
            <a:r>
              <a:rPr lang="fr-FR" sz="1800" b="1" dirty="0" smtClean="0"/>
              <a:t/>
            </a:r>
            <a:br>
              <a:rPr lang="fr-FR" sz="1800" b="1" dirty="0" smtClean="0"/>
            </a:br>
            <a:r>
              <a:rPr lang="fr-FR" sz="1800" b="1" dirty="0" smtClean="0"/>
              <a:t>Interroger la culture dans la ville : </a:t>
            </a:r>
            <a:br>
              <a:rPr lang="fr-FR" sz="1800" b="1" dirty="0" smtClean="0"/>
            </a:br>
            <a:r>
              <a:rPr lang="fr-FR" sz="1800" dirty="0" smtClean="0"/>
              <a:t/>
            </a:r>
            <a:br>
              <a:rPr lang="fr-FR" sz="1800" dirty="0" smtClean="0"/>
            </a:br>
            <a:r>
              <a:rPr lang="fr-FR" sz="1800" dirty="0" smtClean="0"/>
              <a:t>Quelles sont les offres culturelles et de loisirs disponibles dans les villes ? </a:t>
            </a:r>
            <a:br>
              <a:rPr lang="fr-FR" sz="1800" dirty="0" smtClean="0"/>
            </a:br>
            <a:r>
              <a:rPr lang="fr-FR" sz="1800" dirty="0" smtClean="0"/>
              <a:t/>
            </a:r>
            <a:br>
              <a:rPr lang="fr-FR" sz="1800" dirty="0" smtClean="0"/>
            </a:br>
            <a:r>
              <a:rPr lang="fr-FR" sz="1800" dirty="0" smtClean="0"/>
              <a:t>Comment ces offres sont-elles organisées et accessibles ? </a:t>
            </a:r>
            <a:br>
              <a:rPr lang="fr-FR" sz="1800" dirty="0" smtClean="0"/>
            </a:br>
            <a:r>
              <a:rPr lang="fr-FR" sz="1800" dirty="0" smtClean="0"/>
              <a:t>	</a:t>
            </a:r>
            <a:r>
              <a:rPr lang="fr-FR" sz="1800" i="1" dirty="0" smtClean="0"/>
              <a:t>Dans quel quartier, en intérieur/	extérieur, gratuit/payant, près/loin des 	habitations ? </a:t>
            </a:r>
            <a:br>
              <a:rPr lang="fr-FR" sz="1800" i="1" dirty="0" smtClean="0"/>
            </a:br>
            <a:r>
              <a:rPr lang="fr-FR" sz="1800" dirty="0" smtClean="0"/>
              <a:t/>
            </a:r>
            <a:br>
              <a:rPr lang="fr-FR" sz="1800" dirty="0" smtClean="0"/>
            </a:br>
            <a:r>
              <a:rPr lang="fr-FR" sz="1800" dirty="0" smtClean="0"/>
              <a:t>Qui en profite, et comment ? </a:t>
            </a:r>
            <a:br>
              <a:rPr lang="fr-FR" sz="1800" dirty="0" smtClean="0"/>
            </a:br>
            <a:r>
              <a:rPr lang="fr-FR" sz="1800" i="1" dirty="0" smtClean="0"/>
              <a:t>	Types de pratique, fréquence…</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endParaRPr lang="fr-FR" sz="1800" i="1" dirty="0"/>
          </a:p>
        </p:txBody>
      </p:sp>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8" name="Titre 1"/>
          <p:cNvSpPr txBox="1">
            <a:spLocks/>
          </p:cNvSpPr>
          <p:nvPr/>
        </p:nvSpPr>
        <p:spPr>
          <a:xfrm>
            <a:off x="4940300" y="1852038"/>
            <a:ext cx="4203700" cy="5397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984807"/>
                </a:solidFill>
              </a:rPr>
              <a:t/>
            </a:r>
            <a:br>
              <a:rPr lang="fr-FR" sz="1800" b="1" dirty="0" smtClean="0">
                <a:solidFill>
                  <a:srgbClr val="984807"/>
                </a:solidFill>
              </a:rPr>
            </a:br>
            <a:endParaRPr lang="fr-FR" sz="1800" b="1" dirty="0">
              <a:solidFill>
                <a:srgbClr val="984807"/>
              </a:solidFill>
            </a:endParaRPr>
          </a:p>
          <a:p>
            <a:pPr algn="l"/>
            <a:endParaRPr lang="fr-FR" sz="1800" b="1" dirty="0" smtClean="0">
              <a:solidFill>
                <a:srgbClr val="984807"/>
              </a:solidFill>
            </a:endParaRPr>
          </a:p>
          <a:p>
            <a:pPr algn="l"/>
            <a:endParaRPr lang="fr-FR" sz="1800" b="1" dirty="0">
              <a:solidFill>
                <a:srgbClr val="984807"/>
              </a:solidFill>
            </a:endParaRPr>
          </a:p>
          <a:p>
            <a:pPr algn="l"/>
            <a:endParaRPr lang="fr-FR" sz="1800" b="1" dirty="0" smtClean="0">
              <a:solidFill>
                <a:srgbClr val="984807"/>
              </a:solidFill>
            </a:endParaRPr>
          </a:p>
          <a:p>
            <a:pPr algn="l"/>
            <a:endParaRPr lang="fr-FR" sz="1800" b="1" dirty="0">
              <a:solidFill>
                <a:srgbClr val="984807"/>
              </a:solidFill>
            </a:endParaRPr>
          </a:p>
          <a:p>
            <a:pPr algn="l"/>
            <a:endParaRPr lang="fr-FR" sz="1800" b="1" dirty="0" smtClean="0">
              <a:solidFill>
                <a:srgbClr val="984807"/>
              </a:solidFill>
            </a:endParaRPr>
          </a:p>
          <a:p>
            <a:pPr algn="l"/>
            <a:r>
              <a:rPr lang="fr-FR" sz="1800" b="1" dirty="0" err="1" smtClean="0">
                <a:solidFill>
                  <a:srgbClr val="984807"/>
                </a:solidFill>
              </a:rPr>
              <a:t>Hinterfragung</a:t>
            </a:r>
            <a:r>
              <a:rPr lang="fr-FR" sz="1800" b="1" dirty="0" smtClean="0">
                <a:solidFill>
                  <a:srgbClr val="984807"/>
                </a:solidFill>
              </a:rPr>
              <a:t> der </a:t>
            </a:r>
            <a:r>
              <a:rPr lang="fr-FR" sz="1800" b="1" dirty="0" err="1">
                <a:solidFill>
                  <a:srgbClr val="984807"/>
                </a:solidFill>
              </a:rPr>
              <a:t>Kultur</a:t>
            </a:r>
            <a:r>
              <a:rPr lang="fr-FR" sz="1800" b="1" dirty="0">
                <a:solidFill>
                  <a:srgbClr val="984807"/>
                </a:solidFill>
              </a:rPr>
              <a:t> in der </a:t>
            </a:r>
            <a:r>
              <a:rPr lang="fr-FR" sz="1800" b="1" dirty="0" err="1">
                <a:solidFill>
                  <a:srgbClr val="984807"/>
                </a:solidFill>
              </a:rPr>
              <a:t>Stadt</a:t>
            </a:r>
            <a:r>
              <a:rPr lang="fr-FR" sz="1800" b="1" dirty="0">
                <a:solidFill>
                  <a:srgbClr val="984807"/>
                </a:solidFill>
              </a:rPr>
              <a:t> :</a:t>
            </a:r>
          </a:p>
          <a:p>
            <a:pPr algn="l"/>
            <a:endParaRPr lang="fr-FR" sz="1800" dirty="0">
              <a:solidFill>
                <a:srgbClr val="984807"/>
              </a:solidFill>
            </a:endParaRPr>
          </a:p>
          <a:p>
            <a:pPr algn="l"/>
            <a:r>
              <a:rPr lang="fr-FR" sz="1800" dirty="0">
                <a:solidFill>
                  <a:srgbClr val="984807"/>
                </a:solidFill>
              </a:rPr>
              <a:t>Welche </a:t>
            </a:r>
            <a:r>
              <a:rPr lang="fr-FR" sz="1800" dirty="0" err="1">
                <a:solidFill>
                  <a:srgbClr val="984807"/>
                </a:solidFill>
              </a:rPr>
              <a:t>kulturellen</a:t>
            </a:r>
            <a:r>
              <a:rPr lang="fr-FR" sz="1800" dirty="0">
                <a:solidFill>
                  <a:srgbClr val="984807"/>
                </a:solidFill>
              </a:rPr>
              <a:t> </a:t>
            </a:r>
            <a:r>
              <a:rPr lang="fr-FR" sz="1800" dirty="0" err="1">
                <a:solidFill>
                  <a:srgbClr val="984807"/>
                </a:solidFill>
              </a:rPr>
              <a:t>und</a:t>
            </a:r>
            <a:r>
              <a:rPr lang="fr-FR" sz="1800" dirty="0">
                <a:solidFill>
                  <a:srgbClr val="984807"/>
                </a:solidFill>
              </a:rPr>
              <a:t> </a:t>
            </a:r>
            <a:r>
              <a:rPr lang="fr-FR" sz="1800" dirty="0" err="1" smtClean="0">
                <a:solidFill>
                  <a:srgbClr val="984807"/>
                </a:solidFill>
              </a:rPr>
              <a:t>Freizeitangebote</a:t>
            </a:r>
            <a:r>
              <a:rPr lang="fr-FR" sz="1800" dirty="0" smtClean="0">
                <a:solidFill>
                  <a:srgbClr val="984807"/>
                </a:solidFill>
              </a:rPr>
              <a:t> </a:t>
            </a:r>
            <a:r>
              <a:rPr lang="fr-FR" sz="1800" dirty="0" err="1" smtClean="0">
                <a:solidFill>
                  <a:srgbClr val="984807"/>
                </a:solidFill>
              </a:rPr>
              <a:t>stehen</a:t>
            </a:r>
            <a:r>
              <a:rPr lang="fr-FR" sz="1800" dirty="0" smtClean="0">
                <a:solidFill>
                  <a:srgbClr val="984807"/>
                </a:solidFill>
              </a:rPr>
              <a:t> </a:t>
            </a:r>
            <a:r>
              <a:rPr lang="fr-FR" sz="1800" dirty="0">
                <a:solidFill>
                  <a:srgbClr val="984807"/>
                </a:solidFill>
              </a:rPr>
              <a:t>in den </a:t>
            </a:r>
            <a:r>
              <a:rPr lang="fr-FR" sz="1800" dirty="0" err="1">
                <a:solidFill>
                  <a:srgbClr val="984807"/>
                </a:solidFill>
              </a:rPr>
              <a:t>Städten</a:t>
            </a:r>
            <a:r>
              <a:rPr lang="fr-FR" sz="1800" dirty="0">
                <a:solidFill>
                  <a:srgbClr val="984807"/>
                </a:solidFill>
              </a:rPr>
              <a:t> </a:t>
            </a:r>
            <a:r>
              <a:rPr lang="fr-FR" sz="1800" dirty="0" err="1">
                <a:solidFill>
                  <a:srgbClr val="984807"/>
                </a:solidFill>
              </a:rPr>
              <a:t>zur</a:t>
            </a:r>
            <a:r>
              <a:rPr lang="fr-FR" sz="1800" dirty="0">
                <a:solidFill>
                  <a:srgbClr val="984807"/>
                </a:solidFill>
              </a:rPr>
              <a:t> </a:t>
            </a:r>
            <a:r>
              <a:rPr lang="fr-FR" sz="1800" dirty="0" err="1">
                <a:solidFill>
                  <a:srgbClr val="984807"/>
                </a:solidFill>
              </a:rPr>
              <a:t>Verfügung</a:t>
            </a:r>
            <a:r>
              <a:rPr lang="fr-FR" sz="1800" dirty="0">
                <a:solidFill>
                  <a:srgbClr val="984807"/>
                </a:solidFill>
              </a:rPr>
              <a:t>?</a:t>
            </a:r>
          </a:p>
          <a:p>
            <a:pPr algn="l"/>
            <a:endParaRPr lang="fr-FR" sz="1800" dirty="0">
              <a:solidFill>
                <a:srgbClr val="984807"/>
              </a:solidFill>
            </a:endParaRPr>
          </a:p>
          <a:p>
            <a:pPr algn="l"/>
            <a:r>
              <a:rPr lang="fr-FR" sz="1800" dirty="0" err="1">
                <a:solidFill>
                  <a:srgbClr val="984807"/>
                </a:solidFill>
              </a:rPr>
              <a:t>Wie</a:t>
            </a:r>
            <a:r>
              <a:rPr lang="fr-FR" sz="1800" dirty="0">
                <a:solidFill>
                  <a:srgbClr val="984807"/>
                </a:solidFill>
              </a:rPr>
              <a:t> </a:t>
            </a:r>
            <a:r>
              <a:rPr lang="fr-FR" sz="1800" dirty="0" err="1">
                <a:solidFill>
                  <a:srgbClr val="984807"/>
                </a:solidFill>
              </a:rPr>
              <a:t>werden</a:t>
            </a:r>
            <a:r>
              <a:rPr lang="fr-FR" sz="1800" dirty="0">
                <a:solidFill>
                  <a:srgbClr val="984807"/>
                </a:solidFill>
              </a:rPr>
              <a:t> </a:t>
            </a:r>
            <a:r>
              <a:rPr lang="fr-FR" sz="1800" dirty="0" err="1">
                <a:solidFill>
                  <a:srgbClr val="984807"/>
                </a:solidFill>
              </a:rPr>
              <a:t>diese</a:t>
            </a:r>
            <a:r>
              <a:rPr lang="fr-FR" sz="1800" dirty="0">
                <a:solidFill>
                  <a:srgbClr val="984807"/>
                </a:solidFill>
              </a:rPr>
              <a:t> </a:t>
            </a:r>
            <a:r>
              <a:rPr lang="fr-FR" sz="1800" dirty="0" err="1">
                <a:solidFill>
                  <a:srgbClr val="984807"/>
                </a:solidFill>
              </a:rPr>
              <a:t>Angebote</a:t>
            </a:r>
            <a:r>
              <a:rPr lang="fr-FR" sz="1800" dirty="0">
                <a:solidFill>
                  <a:srgbClr val="984807"/>
                </a:solidFill>
              </a:rPr>
              <a:t> </a:t>
            </a:r>
            <a:r>
              <a:rPr lang="fr-FR" sz="1800" dirty="0" err="1">
                <a:solidFill>
                  <a:srgbClr val="984807"/>
                </a:solidFill>
              </a:rPr>
              <a:t>organisiert</a:t>
            </a:r>
            <a:r>
              <a:rPr lang="fr-FR" sz="1800" dirty="0">
                <a:solidFill>
                  <a:srgbClr val="984807"/>
                </a:solidFill>
              </a:rPr>
              <a:t> </a:t>
            </a:r>
            <a:r>
              <a:rPr lang="fr-FR" sz="1800" dirty="0" err="1">
                <a:solidFill>
                  <a:srgbClr val="984807"/>
                </a:solidFill>
              </a:rPr>
              <a:t>und</a:t>
            </a:r>
            <a:r>
              <a:rPr lang="fr-FR" sz="1800" dirty="0">
                <a:solidFill>
                  <a:srgbClr val="984807"/>
                </a:solidFill>
              </a:rPr>
              <a:t> </a:t>
            </a:r>
            <a:r>
              <a:rPr lang="fr-FR" sz="1800" i="1" dirty="0" err="1" smtClean="0">
                <a:solidFill>
                  <a:srgbClr val="984807"/>
                </a:solidFill>
              </a:rPr>
              <a:t>zugänglich</a:t>
            </a:r>
            <a:r>
              <a:rPr lang="fr-FR" sz="1800" i="1" dirty="0" smtClean="0">
                <a:solidFill>
                  <a:srgbClr val="984807"/>
                </a:solidFill>
              </a:rPr>
              <a:t> </a:t>
            </a:r>
            <a:r>
              <a:rPr lang="fr-FR" sz="1800" i="1" dirty="0" err="1" smtClean="0">
                <a:solidFill>
                  <a:srgbClr val="984807"/>
                </a:solidFill>
              </a:rPr>
              <a:t>gemacht</a:t>
            </a:r>
            <a:r>
              <a:rPr lang="fr-FR" sz="1800" i="1" dirty="0" smtClean="0">
                <a:solidFill>
                  <a:srgbClr val="984807"/>
                </a:solidFill>
              </a:rPr>
              <a:t> </a:t>
            </a:r>
            <a:r>
              <a:rPr lang="fr-FR" sz="1800" i="1" dirty="0">
                <a:solidFill>
                  <a:srgbClr val="984807"/>
                </a:solidFill>
              </a:rPr>
              <a:t>? </a:t>
            </a:r>
          </a:p>
          <a:p>
            <a:pPr algn="l"/>
            <a:r>
              <a:rPr lang="fr-FR" sz="1800" i="1" dirty="0">
                <a:solidFill>
                  <a:srgbClr val="984807"/>
                </a:solidFill>
              </a:rPr>
              <a:t>	</a:t>
            </a:r>
            <a:r>
              <a:rPr lang="fr-FR" sz="1800" i="1" dirty="0" smtClean="0">
                <a:solidFill>
                  <a:srgbClr val="984807"/>
                </a:solidFill>
              </a:rPr>
              <a:t>In </a:t>
            </a:r>
            <a:r>
              <a:rPr lang="fr-FR" sz="1800" i="1" dirty="0" err="1" smtClean="0">
                <a:solidFill>
                  <a:srgbClr val="984807"/>
                </a:solidFill>
              </a:rPr>
              <a:t>welchem</a:t>
            </a:r>
            <a:r>
              <a:rPr lang="fr-FR" sz="1800" i="1" dirty="0" smtClean="0">
                <a:solidFill>
                  <a:srgbClr val="984807"/>
                </a:solidFill>
              </a:rPr>
              <a:t> </a:t>
            </a:r>
            <a:r>
              <a:rPr lang="fr-FR" sz="1800" i="1" dirty="0" err="1" smtClean="0">
                <a:solidFill>
                  <a:srgbClr val="984807"/>
                </a:solidFill>
              </a:rPr>
              <a:t>Viertel</a:t>
            </a:r>
            <a:r>
              <a:rPr lang="fr-FR" sz="1800" i="1" dirty="0" smtClean="0">
                <a:solidFill>
                  <a:srgbClr val="984807"/>
                </a:solidFill>
              </a:rPr>
              <a:t>, </a:t>
            </a:r>
            <a:r>
              <a:rPr lang="fr-FR" sz="1800" i="1" dirty="0" err="1">
                <a:solidFill>
                  <a:srgbClr val="984807"/>
                </a:solidFill>
              </a:rPr>
              <a:t>innen</a:t>
            </a:r>
            <a:r>
              <a:rPr lang="fr-FR" sz="1800" i="1" dirty="0">
                <a:solidFill>
                  <a:srgbClr val="984807"/>
                </a:solidFill>
              </a:rPr>
              <a:t> / </a:t>
            </a:r>
            <a:r>
              <a:rPr lang="fr-FR" sz="1800" i="1" dirty="0" err="1">
                <a:solidFill>
                  <a:srgbClr val="984807"/>
                </a:solidFill>
              </a:rPr>
              <a:t>außen</a:t>
            </a:r>
            <a:r>
              <a:rPr lang="fr-FR" sz="1800" i="1" dirty="0">
                <a:solidFill>
                  <a:srgbClr val="984807"/>
                </a:solidFill>
              </a:rPr>
              <a:t>, </a:t>
            </a:r>
            <a:r>
              <a:rPr lang="fr-FR" sz="1800" i="1" dirty="0" smtClean="0">
                <a:solidFill>
                  <a:srgbClr val="984807"/>
                </a:solidFill>
              </a:rPr>
              <a:t>	gratis </a:t>
            </a:r>
            <a:r>
              <a:rPr lang="fr-FR" sz="1800" i="1" dirty="0">
                <a:solidFill>
                  <a:srgbClr val="984807"/>
                </a:solidFill>
              </a:rPr>
              <a:t>/ </a:t>
            </a:r>
            <a:r>
              <a:rPr lang="fr-FR" sz="1800" i="1" dirty="0" err="1" smtClean="0">
                <a:solidFill>
                  <a:srgbClr val="984807"/>
                </a:solidFill>
              </a:rPr>
              <a:t>zu</a:t>
            </a:r>
            <a:r>
              <a:rPr lang="fr-FR" sz="1800" i="1" dirty="0" smtClean="0">
                <a:solidFill>
                  <a:srgbClr val="984807"/>
                </a:solidFill>
              </a:rPr>
              <a:t> </a:t>
            </a:r>
            <a:r>
              <a:rPr lang="fr-FR" sz="1800" i="1" dirty="0" err="1" smtClean="0">
                <a:solidFill>
                  <a:srgbClr val="984807"/>
                </a:solidFill>
              </a:rPr>
              <a:t>bezahlen</a:t>
            </a:r>
            <a:r>
              <a:rPr lang="fr-FR" sz="1800" i="1" dirty="0" smtClean="0">
                <a:solidFill>
                  <a:srgbClr val="984807"/>
                </a:solidFill>
              </a:rPr>
              <a:t>/ </a:t>
            </a:r>
            <a:r>
              <a:rPr lang="fr-FR" sz="1800" i="1" dirty="0" err="1" smtClean="0">
                <a:solidFill>
                  <a:srgbClr val="984807"/>
                </a:solidFill>
              </a:rPr>
              <a:t>weit</a:t>
            </a:r>
            <a:r>
              <a:rPr lang="fr-FR" sz="1800" i="1" dirty="0" smtClean="0">
                <a:solidFill>
                  <a:srgbClr val="984807"/>
                </a:solidFill>
              </a:rPr>
              <a:t> </a:t>
            </a:r>
            <a:r>
              <a:rPr lang="fr-FR" sz="1800" i="1" dirty="0" err="1" smtClean="0">
                <a:solidFill>
                  <a:srgbClr val="984807"/>
                </a:solidFill>
              </a:rPr>
              <a:t>weg</a:t>
            </a:r>
            <a:r>
              <a:rPr lang="fr-FR" sz="1800" i="1" dirty="0" smtClean="0">
                <a:solidFill>
                  <a:srgbClr val="984807"/>
                </a:solidFill>
              </a:rPr>
              <a:t> </a:t>
            </a:r>
            <a:r>
              <a:rPr lang="fr-FR" sz="1800" i="1" dirty="0" err="1">
                <a:solidFill>
                  <a:srgbClr val="984807"/>
                </a:solidFill>
              </a:rPr>
              <a:t>von</a:t>
            </a:r>
            <a:r>
              <a:rPr lang="fr-FR" sz="1800" i="1" dirty="0">
                <a:solidFill>
                  <a:srgbClr val="984807"/>
                </a:solidFill>
              </a:rPr>
              <a:t> </a:t>
            </a:r>
            <a:r>
              <a:rPr lang="fr-FR" sz="1800" i="1" dirty="0" smtClean="0">
                <a:solidFill>
                  <a:srgbClr val="984807"/>
                </a:solidFill>
              </a:rPr>
              <a:t>	</a:t>
            </a:r>
            <a:r>
              <a:rPr lang="fr-FR" sz="1800" i="1" dirty="0" err="1" smtClean="0">
                <a:solidFill>
                  <a:srgbClr val="984807"/>
                </a:solidFill>
              </a:rPr>
              <a:t>Häusern</a:t>
            </a:r>
            <a:r>
              <a:rPr lang="fr-FR" sz="1800" i="1" dirty="0" smtClean="0">
                <a:solidFill>
                  <a:srgbClr val="984807"/>
                </a:solidFill>
              </a:rPr>
              <a:t> ?</a:t>
            </a:r>
          </a:p>
          <a:p>
            <a:pPr algn="l"/>
            <a:endParaRPr lang="fr-FR" sz="1800" i="1" dirty="0">
              <a:solidFill>
                <a:srgbClr val="984807"/>
              </a:solidFill>
            </a:endParaRPr>
          </a:p>
          <a:p>
            <a:pPr algn="l"/>
            <a:r>
              <a:rPr lang="fr-FR" sz="1800" dirty="0" err="1">
                <a:solidFill>
                  <a:srgbClr val="984807"/>
                </a:solidFill>
              </a:rPr>
              <a:t>Wer</a:t>
            </a:r>
            <a:r>
              <a:rPr lang="fr-FR" sz="1800" dirty="0">
                <a:solidFill>
                  <a:srgbClr val="984807"/>
                </a:solidFill>
              </a:rPr>
              <a:t> </a:t>
            </a:r>
            <a:r>
              <a:rPr lang="fr-FR" sz="1800" dirty="0" err="1">
                <a:solidFill>
                  <a:srgbClr val="984807"/>
                </a:solidFill>
              </a:rPr>
              <a:t>profitiert</a:t>
            </a:r>
            <a:r>
              <a:rPr lang="fr-FR" sz="1800" dirty="0">
                <a:solidFill>
                  <a:srgbClr val="984807"/>
                </a:solidFill>
              </a:rPr>
              <a:t> </a:t>
            </a:r>
            <a:r>
              <a:rPr lang="fr-FR" sz="1800" dirty="0" err="1">
                <a:solidFill>
                  <a:srgbClr val="984807"/>
                </a:solidFill>
              </a:rPr>
              <a:t>und</a:t>
            </a:r>
            <a:r>
              <a:rPr lang="fr-FR" sz="1800" dirty="0">
                <a:solidFill>
                  <a:srgbClr val="984807"/>
                </a:solidFill>
              </a:rPr>
              <a:t> </a:t>
            </a:r>
            <a:r>
              <a:rPr lang="fr-FR" sz="1800" dirty="0" err="1">
                <a:solidFill>
                  <a:srgbClr val="984807"/>
                </a:solidFill>
              </a:rPr>
              <a:t>wie</a:t>
            </a:r>
            <a:r>
              <a:rPr lang="fr-FR" sz="1800" dirty="0">
                <a:solidFill>
                  <a:srgbClr val="984807"/>
                </a:solidFill>
              </a:rPr>
              <a:t>? </a:t>
            </a:r>
            <a:endParaRPr lang="fr-FR" sz="1800" dirty="0" smtClean="0">
              <a:solidFill>
                <a:srgbClr val="984807"/>
              </a:solidFill>
            </a:endParaRPr>
          </a:p>
          <a:p>
            <a:pPr algn="l"/>
            <a:r>
              <a:rPr lang="fr-FR" sz="1800" i="1" dirty="0">
                <a:solidFill>
                  <a:srgbClr val="984807"/>
                </a:solidFill>
              </a:rPr>
              <a:t>	</a:t>
            </a:r>
            <a:r>
              <a:rPr lang="fr-FR" sz="1800" i="1" dirty="0" err="1" smtClean="0">
                <a:solidFill>
                  <a:srgbClr val="984807"/>
                </a:solidFill>
              </a:rPr>
              <a:t>Arten</a:t>
            </a:r>
            <a:r>
              <a:rPr lang="fr-FR" sz="1800" i="1" dirty="0" smtClean="0">
                <a:solidFill>
                  <a:srgbClr val="984807"/>
                </a:solidFill>
              </a:rPr>
              <a:t> </a:t>
            </a:r>
            <a:r>
              <a:rPr lang="fr-FR" sz="1800" i="1" dirty="0" err="1">
                <a:solidFill>
                  <a:srgbClr val="984807"/>
                </a:solidFill>
              </a:rPr>
              <a:t>von</a:t>
            </a:r>
            <a:r>
              <a:rPr lang="fr-FR" sz="1800" i="1" dirty="0">
                <a:solidFill>
                  <a:srgbClr val="984807"/>
                </a:solidFill>
              </a:rPr>
              <a:t> Praxis , </a:t>
            </a:r>
            <a:r>
              <a:rPr lang="fr-FR" sz="1800" i="1" dirty="0" err="1">
                <a:solidFill>
                  <a:srgbClr val="984807"/>
                </a:solidFill>
              </a:rPr>
              <a:t>Frequenz</a:t>
            </a:r>
            <a:r>
              <a:rPr lang="fr-FR" sz="1800" i="1" dirty="0">
                <a:solidFill>
                  <a:srgbClr val="984807"/>
                </a:solidFill>
              </a:rPr>
              <a:t> ..</a:t>
            </a:r>
            <a:r>
              <a:rPr lang="fr-FR" sz="1800" i="1" dirty="0" smtClean="0">
                <a:solidFill>
                  <a:srgbClr val="984807"/>
                </a:solidFill>
              </a:rPr>
              <a:t>.</a:t>
            </a:r>
          </a:p>
          <a:p>
            <a:pPr algn="l"/>
            <a:endParaRPr lang="fr-FR" sz="1800" b="1" i="1" dirty="0">
              <a:solidFill>
                <a:srgbClr val="984807"/>
              </a:solidFill>
            </a:endParaRPr>
          </a:p>
          <a:p>
            <a:endParaRPr lang="fr-FR" sz="1800" dirty="0"/>
          </a:p>
          <a:p>
            <a:endParaRPr lang="fr-FR" sz="1800" dirty="0"/>
          </a:p>
          <a:p>
            <a:pPr algn="l"/>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endParaRPr lang="fr-FR" sz="1800" i="1" dirty="0">
              <a:solidFill>
                <a:srgbClr val="984807"/>
              </a:solidFill>
            </a:endParaRPr>
          </a:p>
        </p:txBody>
      </p:sp>
      <p:sp>
        <p:nvSpPr>
          <p:cNvPr id="10"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11" name="ZoneTexte 10"/>
          <p:cNvSpPr txBox="1"/>
          <p:nvPr/>
        </p:nvSpPr>
        <p:spPr>
          <a:xfrm>
            <a:off x="3035300" y="136435"/>
            <a:ext cx="5880100" cy="1200329"/>
          </a:xfrm>
          <a:prstGeom prst="rect">
            <a:avLst/>
          </a:prstGeom>
          <a:noFill/>
        </p:spPr>
        <p:txBody>
          <a:bodyPr wrap="square" rtlCol="0">
            <a:spAutoFit/>
          </a:bodyPr>
          <a:lstStyle/>
          <a:p>
            <a:pPr algn="r"/>
            <a:r>
              <a:rPr lang="fr-FR" b="1" dirty="0" smtClean="0">
                <a:solidFill>
                  <a:schemeClr val="bg1"/>
                </a:solidFill>
              </a:rPr>
              <a:t>1.1. « ville » et « culture » en sciences humaines et sociales</a:t>
            </a:r>
          </a:p>
          <a:p>
            <a:pPr algn="r"/>
            <a:r>
              <a:rPr lang="fr-FR" dirty="0" smtClean="0">
                <a:solidFill>
                  <a:schemeClr val="accent6">
                    <a:lumMod val="20000"/>
                    <a:lumOff val="80000"/>
                  </a:schemeClr>
                </a:solidFill>
              </a:rPr>
              <a:t> “</a:t>
            </a:r>
            <a:r>
              <a:rPr lang="fr-FR" dirty="0" err="1" smtClean="0">
                <a:solidFill>
                  <a:schemeClr val="accent6">
                    <a:lumMod val="20000"/>
                    <a:lumOff val="80000"/>
                  </a:schemeClr>
                </a:solidFill>
              </a:rPr>
              <a:t>Stadt</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in </a:t>
            </a:r>
            <a:r>
              <a:rPr lang="fr-FR" dirty="0" err="1" smtClean="0">
                <a:solidFill>
                  <a:schemeClr val="accent6">
                    <a:lumMod val="20000"/>
                    <a:lumOff val="80000"/>
                  </a:schemeClr>
                </a:solidFill>
              </a:rPr>
              <a:t>Sozial</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Geisteswissenschaften</a:t>
            </a:r>
            <a:endParaRPr lang="fr-FR" dirty="0" smtClean="0">
              <a:solidFill>
                <a:schemeClr val="accent6">
                  <a:lumMod val="20000"/>
                  <a:lumOff val="80000"/>
                </a:schemeClr>
              </a:solidFill>
            </a:endParaRPr>
          </a:p>
          <a:p>
            <a:pPr algn="r"/>
            <a:endParaRPr lang="fr-FR" b="1" dirty="0" smtClean="0"/>
          </a:p>
          <a:p>
            <a:pPr algn="r"/>
            <a:endParaRPr lang="fr-FR" dirty="0"/>
          </a:p>
        </p:txBody>
      </p:sp>
      <p:sp>
        <p:nvSpPr>
          <p:cNvPr id="3" name="ZoneTexte 2"/>
          <p:cNvSpPr txBox="1"/>
          <p:nvPr/>
        </p:nvSpPr>
        <p:spPr>
          <a:xfrm>
            <a:off x="431798" y="1229619"/>
            <a:ext cx="3683001" cy="800219"/>
          </a:xfrm>
          <a:prstGeom prst="rect">
            <a:avLst/>
          </a:prstGeom>
          <a:ln w="9525" cmpd="sng"/>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 </a:t>
            </a:r>
            <a:r>
              <a:rPr lang="fr-FR" sz="1400" i="1" dirty="0"/>
              <a:t>chacun </a:t>
            </a:r>
            <a:r>
              <a:rPr lang="fr-FR" sz="1400" i="1" dirty="0" smtClean="0"/>
              <a:t>[fait] sa </a:t>
            </a:r>
            <a:r>
              <a:rPr lang="fr-FR" sz="1400" i="1" dirty="0"/>
              <a:t>propre ville à partir de la ville, selon ses goûts et son porte-monnaie</a:t>
            </a:r>
            <a:r>
              <a:rPr lang="fr-FR" dirty="0"/>
              <a:t> » </a:t>
            </a:r>
          </a:p>
          <a:p>
            <a:pPr algn="r"/>
            <a:r>
              <a:rPr lang="fr-FR" sz="1000" dirty="0"/>
              <a:t>(</a:t>
            </a:r>
            <a:r>
              <a:rPr lang="fr-FR" sz="1000" dirty="0" err="1"/>
              <a:t>Hoggart</a:t>
            </a:r>
            <a:r>
              <a:rPr lang="fr-FR" sz="1000" dirty="0"/>
              <a:t>, 1991, </a:t>
            </a:r>
            <a:r>
              <a:rPr lang="fr-FR" sz="1000" dirty="0" smtClean="0"/>
              <a:t>p. </a:t>
            </a:r>
            <a:r>
              <a:rPr lang="fr-FR" sz="1000" dirty="0"/>
              <a:t>81</a:t>
            </a:r>
            <a:r>
              <a:rPr lang="fr-FR" sz="1000" dirty="0" smtClean="0"/>
              <a:t>)</a:t>
            </a:r>
            <a:endParaRPr lang="fr-FR" sz="1000" dirty="0"/>
          </a:p>
        </p:txBody>
      </p:sp>
      <p:sp>
        <p:nvSpPr>
          <p:cNvPr id="9" name="ZoneTexte 8"/>
          <p:cNvSpPr txBox="1"/>
          <p:nvPr/>
        </p:nvSpPr>
        <p:spPr>
          <a:xfrm>
            <a:off x="4894263" y="1229254"/>
            <a:ext cx="4044043" cy="800219"/>
          </a:xfrm>
          <a:prstGeom prst="rect">
            <a:avLst/>
          </a:prstGeom>
          <a:ln w="9525" cmpd="sng">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accent6">
                    <a:lumMod val="50000"/>
                  </a:schemeClr>
                </a:solidFill>
              </a:rPr>
              <a:t>«</a:t>
            </a:r>
            <a:r>
              <a:rPr lang="fr-FR" sz="1400" i="1" dirty="0" err="1">
                <a:solidFill>
                  <a:schemeClr val="accent6">
                    <a:lumMod val="50000"/>
                  </a:schemeClr>
                </a:solidFill>
              </a:rPr>
              <a:t>Jeder</a:t>
            </a:r>
            <a:r>
              <a:rPr lang="fr-FR" sz="1400" i="1" dirty="0">
                <a:solidFill>
                  <a:schemeClr val="accent6">
                    <a:lumMod val="50000"/>
                  </a:schemeClr>
                </a:solidFill>
              </a:rPr>
              <a:t> </a:t>
            </a:r>
            <a:r>
              <a:rPr lang="fr-FR" sz="1400" i="1" dirty="0" smtClean="0">
                <a:solidFill>
                  <a:schemeClr val="accent6">
                    <a:lumMod val="50000"/>
                  </a:schemeClr>
                </a:solidFill>
              </a:rPr>
              <a:t>[tut] </a:t>
            </a:r>
            <a:r>
              <a:rPr lang="fr-FR" sz="1400" i="1" dirty="0">
                <a:solidFill>
                  <a:schemeClr val="accent6">
                    <a:lumMod val="50000"/>
                  </a:schemeClr>
                </a:solidFill>
              </a:rPr>
              <a:t>, seine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a:solidFill>
                  <a:schemeClr val="accent6">
                    <a:lumMod val="50000"/>
                  </a:schemeClr>
                </a:solidFill>
              </a:rPr>
              <a:t>von</a:t>
            </a:r>
            <a:r>
              <a:rPr lang="fr-FR" sz="1400" i="1" dirty="0">
                <a:solidFill>
                  <a:schemeClr val="accent6">
                    <a:lumMod val="50000"/>
                  </a:schemeClr>
                </a:solidFill>
              </a:rPr>
              <a:t> der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a:solidFill>
                  <a:schemeClr val="accent6">
                    <a:lumMod val="50000"/>
                  </a:schemeClr>
                </a:solidFill>
              </a:rPr>
              <a:t>nach</a:t>
            </a:r>
            <a:r>
              <a:rPr lang="fr-FR" sz="1400" i="1" dirty="0">
                <a:solidFill>
                  <a:schemeClr val="accent6">
                    <a:lumMod val="50000"/>
                  </a:schemeClr>
                </a:solidFill>
              </a:rPr>
              <a:t> </a:t>
            </a:r>
            <a:r>
              <a:rPr lang="fr-FR" sz="1400" i="1" dirty="0" err="1">
                <a:solidFill>
                  <a:schemeClr val="accent6">
                    <a:lumMod val="50000"/>
                  </a:schemeClr>
                </a:solidFill>
              </a:rPr>
              <a:t>Seinem</a:t>
            </a:r>
            <a:r>
              <a:rPr lang="fr-FR" sz="1400" i="1" dirty="0">
                <a:solidFill>
                  <a:schemeClr val="accent6">
                    <a:lumMod val="50000"/>
                  </a:schemeClr>
                </a:solidFill>
              </a:rPr>
              <a:t> </a:t>
            </a:r>
            <a:r>
              <a:rPr lang="fr-FR" sz="1400" i="1" dirty="0" err="1">
                <a:solidFill>
                  <a:schemeClr val="accent6">
                    <a:lumMod val="50000"/>
                  </a:schemeClr>
                </a:solidFill>
              </a:rPr>
              <a:t>Geschmack</a:t>
            </a:r>
            <a:r>
              <a:rPr lang="fr-FR" sz="1400" i="1" dirty="0">
                <a:solidFill>
                  <a:schemeClr val="accent6">
                    <a:lumMod val="50000"/>
                  </a:schemeClr>
                </a:solidFill>
              </a:rPr>
              <a:t> </a:t>
            </a:r>
            <a:r>
              <a:rPr lang="fr-FR" sz="1400" i="1" dirty="0" err="1">
                <a:solidFill>
                  <a:schemeClr val="accent6">
                    <a:lumMod val="50000"/>
                  </a:schemeClr>
                </a:solidFill>
              </a:rPr>
              <a:t>und</a:t>
            </a:r>
            <a:r>
              <a:rPr lang="fr-FR" sz="1400" i="1" dirty="0">
                <a:solidFill>
                  <a:schemeClr val="accent6">
                    <a:lumMod val="50000"/>
                  </a:schemeClr>
                </a:solidFill>
              </a:rPr>
              <a:t> </a:t>
            </a:r>
            <a:r>
              <a:rPr lang="fr-FR" sz="1400" i="1" dirty="0" err="1">
                <a:solidFill>
                  <a:schemeClr val="accent6">
                    <a:lumMod val="50000"/>
                  </a:schemeClr>
                </a:solidFill>
              </a:rPr>
              <a:t>Wadenfänger</a:t>
            </a:r>
            <a:r>
              <a:rPr lang="fr-FR" sz="1400" i="1" dirty="0">
                <a:solidFill>
                  <a:schemeClr val="accent6">
                    <a:lumMod val="50000"/>
                  </a:schemeClr>
                </a:solidFill>
              </a:rPr>
              <a:t> </a:t>
            </a:r>
            <a:r>
              <a:rPr lang="fr-FR" sz="1400" i="1" dirty="0" err="1">
                <a:solidFill>
                  <a:schemeClr val="accent6">
                    <a:lumMod val="50000"/>
                  </a:schemeClr>
                </a:solidFill>
              </a:rPr>
              <a:t>Brieftasche</a:t>
            </a:r>
            <a:r>
              <a:rPr lang="fr-FR" dirty="0">
                <a:solidFill>
                  <a:schemeClr val="accent6">
                    <a:lumMod val="50000"/>
                  </a:schemeClr>
                </a:solidFill>
              </a:rPr>
              <a:t> » </a:t>
            </a:r>
          </a:p>
          <a:p>
            <a:pPr algn="r"/>
            <a:r>
              <a:rPr lang="fr-FR" sz="1000" dirty="0">
                <a:solidFill>
                  <a:schemeClr val="accent6">
                    <a:lumMod val="50000"/>
                  </a:schemeClr>
                </a:solidFill>
              </a:rPr>
              <a:t>(</a:t>
            </a:r>
            <a:r>
              <a:rPr lang="fr-FR" sz="1000" dirty="0" err="1">
                <a:solidFill>
                  <a:schemeClr val="accent6">
                    <a:lumMod val="50000"/>
                  </a:schemeClr>
                </a:solidFill>
              </a:rPr>
              <a:t>Hoggart</a:t>
            </a:r>
            <a:r>
              <a:rPr lang="fr-FR" sz="1000" dirty="0">
                <a:solidFill>
                  <a:schemeClr val="accent6">
                    <a:lumMod val="50000"/>
                  </a:schemeClr>
                </a:solidFill>
              </a:rPr>
              <a:t>, 1991, </a:t>
            </a:r>
            <a:r>
              <a:rPr lang="fr-FR" sz="1000" dirty="0" smtClean="0">
                <a:solidFill>
                  <a:schemeClr val="accent6">
                    <a:lumMod val="50000"/>
                  </a:schemeClr>
                </a:solidFill>
              </a:rPr>
              <a:t>S. </a:t>
            </a:r>
            <a:r>
              <a:rPr lang="fr-FR" sz="1000" dirty="0">
                <a:solidFill>
                  <a:schemeClr val="accent6">
                    <a:lumMod val="50000"/>
                  </a:schemeClr>
                </a:solidFill>
              </a:rPr>
              <a:t>81</a:t>
            </a:r>
            <a:r>
              <a:rPr lang="fr-FR" sz="1000" dirty="0" smtClean="0">
                <a:solidFill>
                  <a:schemeClr val="accent6">
                    <a:lumMod val="50000"/>
                  </a:schemeClr>
                </a:solidFill>
              </a:rPr>
              <a:t>)</a:t>
            </a:r>
            <a:endParaRPr lang="fr-FR" sz="1000"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2499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22263" y="1983013"/>
            <a:ext cx="4419600" cy="5170715"/>
          </a:xfrm>
        </p:spPr>
        <p:txBody>
          <a:bodyPr>
            <a:noAutofit/>
          </a:bodyPr>
          <a:lstStyle/>
          <a:p>
            <a:pPr algn="l"/>
            <a:r>
              <a:rPr lang="fr-FR" sz="1800" b="1" dirty="0" smtClean="0"/>
              <a:t/>
            </a:r>
            <a:br>
              <a:rPr lang="fr-FR" sz="1800" b="1" dirty="0" smtClean="0"/>
            </a:br>
            <a:r>
              <a:rPr lang="fr-FR" sz="1800" b="1" dirty="0" smtClean="0"/>
              <a:t/>
            </a:r>
            <a:br>
              <a:rPr lang="fr-FR" sz="1800" b="1" dirty="0" smtClean="0"/>
            </a:br>
            <a:r>
              <a:rPr lang="fr-FR" sz="1800" b="1" dirty="0" smtClean="0"/>
              <a:t>Interroger la culture dans la ville : </a:t>
            </a:r>
            <a:br>
              <a:rPr lang="fr-FR" sz="1800" b="1" dirty="0" smtClean="0"/>
            </a:br>
            <a:r>
              <a:rPr lang="fr-FR" sz="1800" dirty="0" smtClean="0"/>
              <a:t/>
            </a:r>
            <a:br>
              <a:rPr lang="fr-FR" sz="1800" dirty="0" smtClean="0"/>
            </a:br>
            <a:r>
              <a:rPr lang="fr-FR" sz="1800" dirty="0" smtClean="0"/>
              <a:t>Quelles sont les offres culturelles et de loisirs disponibles dans les villes ? </a:t>
            </a:r>
            <a:br>
              <a:rPr lang="fr-FR" sz="1800" dirty="0" smtClean="0"/>
            </a:br>
            <a:r>
              <a:rPr lang="fr-FR" sz="1800" dirty="0" smtClean="0"/>
              <a:t/>
            </a:r>
            <a:br>
              <a:rPr lang="fr-FR" sz="1800" dirty="0" smtClean="0"/>
            </a:br>
            <a:r>
              <a:rPr lang="fr-FR" sz="1800" dirty="0" smtClean="0"/>
              <a:t>Comment ces offres sont-elles organisées et accessibles ? </a:t>
            </a:r>
            <a:br>
              <a:rPr lang="fr-FR" sz="1800" dirty="0" smtClean="0"/>
            </a:br>
            <a:r>
              <a:rPr lang="fr-FR" sz="1800" dirty="0" smtClean="0"/>
              <a:t>	</a:t>
            </a:r>
            <a:r>
              <a:rPr lang="fr-FR" sz="1800" i="1" dirty="0" smtClean="0"/>
              <a:t>Dans quel quartier, en intérieur/	extérieur, gratuit/payant, près/loin des 	habitations ? </a:t>
            </a:r>
            <a:br>
              <a:rPr lang="fr-FR" sz="1800" i="1" dirty="0" smtClean="0"/>
            </a:br>
            <a:r>
              <a:rPr lang="fr-FR" sz="1800" dirty="0" smtClean="0"/>
              <a:t/>
            </a:r>
            <a:br>
              <a:rPr lang="fr-FR" sz="1800" dirty="0" smtClean="0"/>
            </a:br>
            <a:r>
              <a:rPr lang="fr-FR" sz="1800" dirty="0" smtClean="0"/>
              <a:t>Qui en profite, et comment ? </a:t>
            </a:r>
            <a:br>
              <a:rPr lang="fr-FR" sz="1800" dirty="0" smtClean="0"/>
            </a:br>
            <a:r>
              <a:rPr lang="fr-FR" sz="1800" i="1" dirty="0" smtClean="0"/>
              <a:t>	Types de pratique, fréquence…</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r>
              <a:rPr lang="fr-FR" sz="1800" i="1" dirty="0" smtClean="0"/>
              <a:t/>
            </a:r>
            <a:br>
              <a:rPr lang="fr-FR" sz="1800" i="1" dirty="0" smtClean="0"/>
            </a:br>
            <a:endParaRPr lang="fr-FR" sz="1800" i="1" dirty="0"/>
          </a:p>
        </p:txBody>
      </p:sp>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8" name="Titre 1"/>
          <p:cNvSpPr txBox="1">
            <a:spLocks/>
          </p:cNvSpPr>
          <p:nvPr/>
        </p:nvSpPr>
        <p:spPr>
          <a:xfrm>
            <a:off x="4940300" y="1852038"/>
            <a:ext cx="4203700" cy="53974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800" b="1" dirty="0" smtClean="0">
                <a:solidFill>
                  <a:srgbClr val="984807"/>
                </a:solidFill>
              </a:rPr>
              <a:t/>
            </a:r>
            <a:br>
              <a:rPr lang="fr-FR" sz="1800" b="1" dirty="0" smtClean="0">
                <a:solidFill>
                  <a:srgbClr val="984807"/>
                </a:solidFill>
              </a:rPr>
            </a:br>
            <a:endParaRPr lang="fr-FR" sz="1800" b="1" dirty="0">
              <a:solidFill>
                <a:srgbClr val="984807"/>
              </a:solidFill>
            </a:endParaRPr>
          </a:p>
          <a:p>
            <a:pPr algn="l"/>
            <a:endParaRPr lang="fr-FR" sz="1800" b="1" dirty="0" smtClean="0">
              <a:solidFill>
                <a:srgbClr val="984807"/>
              </a:solidFill>
            </a:endParaRPr>
          </a:p>
          <a:p>
            <a:pPr algn="l"/>
            <a:endParaRPr lang="fr-FR" sz="1800" b="1" dirty="0">
              <a:solidFill>
                <a:srgbClr val="984807"/>
              </a:solidFill>
            </a:endParaRPr>
          </a:p>
          <a:p>
            <a:pPr algn="l"/>
            <a:endParaRPr lang="fr-FR" sz="1800" b="1" dirty="0" smtClean="0">
              <a:solidFill>
                <a:srgbClr val="984807"/>
              </a:solidFill>
            </a:endParaRPr>
          </a:p>
          <a:p>
            <a:pPr algn="l"/>
            <a:endParaRPr lang="fr-FR" sz="1800" b="1" dirty="0">
              <a:solidFill>
                <a:srgbClr val="984807"/>
              </a:solidFill>
            </a:endParaRPr>
          </a:p>
          <a:p>
            <a:pPr algn="l"/>
            <a:endParaRPr lang="fr-FR" sz="1800" b="1" dirty="0" smtClean="0">
              <a:solidFill>
                <a:srgbClr val="984807"/>
              </a:solidFill>
            </a:endParaRPr>
          </a:p>
          <a:p>
            <a:pPr algn="l"/>
            <a:r>
              <a:rPr lang="fr-FR" sz="1800" b="1" dirty="0" err="1" smtClean="0">
                <a:solidFill>
                  <a:srgbClr val="984807"/>
                </a:solidFill>
              </a:rPr>
              <a:t>Hinterfragung</a:t>
            </a:r>
            <a:r>
              <a:rPr lang="fr-FR" sz="1800" b="1" dirty="0" smtClean="0">
                <a:solidFill>
                  <a:srgbClr val="984807"/>
                </a:solidFill>
              </a:rPr>
              <a:t> der </a:t>
            </a:r>
            <a:r>
              <a:rPr lang="fr-FR" sz="1800" b="1" dirty="0" err="1" smtClean="0">
                <a:solidFill>
                  <a:srgbClr val="984807"/>
                </a:solidFill>
              </a:rPr>
              <a:t>Kultur</a:t>
            </a:r>
            <a:r>
              <a:rPr lang="fr-FR" sz="1800" b="1" dirty="0" smtClean="0">
                <a:solidFill>
                  <a:srgbClr val="984807"/>
                </a:solidFill>
              </a:rPr>
              <a:t> in der </a:t>
            </a:r>
            <a:r>
              <a:rPr lang="fr-FR" sz="1800" b="1" dirty="0" err="1" smtClean="0">
                <a:solidFill>
                  <a:srgbClr val="984807"/>
                </a:solidFill>
              </a:rPr>
              <a:t>Stadt</a:t>
            </a:r>
            <a:r>
              <a:rPr lang="fr-FR" sz="1800" b="1" dirty="0" smtClean="0">
                <a:solidFill>
                  <a:srgbClr val="984807"/>
                </a:solidFill>
              </a:rPr>
              <a:t> :</a:t>
            </a:r>
          </a:p>
          <a:p>
            <a:pPr algn="l"/>
            <a:endParaRPr lang="fr-FR" sz="1800" dirty="0" smtClean="0">
              <a:solidFill>
                <a:srgbClr val="984807"/>
              </a:solidFill>
            </a:endParaRPr>
          </a:p>
          <a:p>
            <a:pPr algn="l"/>
            <a:r>
              <a:rPr lang="fr-FR" sz="1800" dirty="0" smtClean="0">
                <a:solidFill>
                  <a:srgbClr val="984807"/>
                </a:solidFill>
              </a:rPr>
              <a:t>Welche </a:t>
            </a:r>
            <a:r>
              <a:rPr lang="fr-FR" sz="1800" dirty="0" err="1" smtClean="0">
                <a:solidFill>
                  <a:srgbClr val="984807"/>
                </a:solidFill>
              </a:rPr>
              <a:t>kulturellen</a:t>
            </a:r>
            <a:r>
              <a:rPr lang="fr-FR" sz="1800" dirty="0" smtClean="0">
                <a:solidFill>
                  <a:srgbClr val="984807"/>
                </a:solidFill>
              </a:rPr>
              <a:t> </a:t>
            </a:r>
            <a:r>
              <a:rPr lang="fr-FR" sz="1800" dirty="0" err="1" smtClean="0">
                <a:solidFill>
                  <a:srgbClr val="984807"/>
                </a:solidFill>
              </a:rPr>
              <a:t>und</a:t>
            </a:r>
            <a:r>
              <a:rPr lang="fr-FR" sz="1800" dirty="0" smtClean="0">
                <a:solidFill>
                  <a:srgbClr val="984807"/>
                </a:solidFill>
              </a:rPr>
              <a:t> </a:t>
            </a:r>
            <a:r>
              <a:rPr lang="fr-FR" sz="1800" dirty="0" err="1" smtClean="0">
                <a:solidFill>
                  <a:srgbClr val="984807"/>
                </a:solidFill>
              </a:rPr>
              <a:t>Freizeitangebote</a:t>
            </a:r>
            <a:r>
              <a:rPr lang="fr-FR" sz="1800" dirty="0" smtClean="0">
                <a:solidFill>
                  <a:srgbClr val="984807"/>
                </a:solidFill>
              </a:rPr>
              <a:t> </a:t>
            </a:r>
            <a:r>
              <a:rPr lang="fr-FR" sz="1800" dirty="0" err="1" smtClean="0">
                <a:solidFill>
                  <a:srgbClr val="984807"/>
                </a:solidFill>
              </a:rPr>
              <a:t>stehen</a:t>
            </a:r>
            <a:r>
              <a:rPr lang="fr-FR" sz="1800" dirty="0" smtClean="0">
                <a:solidFill>
                  <a:srgbClr val="984807"/>
                </a:solidFill>
              </a:rPr>
              <a:t> in den </a:t>
            </a:r>
            <a:r>
              <a:rPr lang="fr-FR" sz="1800" dirty="0" err="1" smtClean="0">
                <a:solidFill>
                  <a:srgbClr val="984807"/>
                </a:solidFill>
              </a:rPr>
              <a:t>Städten</a:t>
            </a:r>
            <a:r>
              <a:rPr lang="fr-FR" sz="1800" dirty="0" smtClean="0">
                <a:solidFill>
                  <a:srgbClr val="984807"/>
                </a:solidFill>
              </a:rPr>
              <a:t> </a:t>
            </a:r>
            <a:r>
              <a:rPr lang="fr-FR" sz="1800" dirty="0" err="1" smtClean="0">
                <a:solidFill>
                  <a:srgbClr val="984807"/>
                </a:solidFill>
              </a:rPr>
              <a:t>zur</a:t>
            </a:r>
            <a:r>
              <a:rPr lang="fr-FR" sz="1800" dirty="0" smtClean="0">
                <a:solidFill>
                  <a:srgbClr val="984807"/>
                </a:solidFill>
              </a:rPr>
              <a:t> </a:t>
            </a:r>
            <a:r>
              <a:rPr lang="fr-FR" sz="1800" dirty="0" err="1" smtClean="0">
                <a:solidFill>
                  <a:srgbClr val="984807"/>
                </a:solidFill>
              </a:rPr>
              <a:t>Verfügung</a:t>
            </a:r>
            <a:r>
              <a:rPr lang="fr-FR" sz="1800" dirty="0" smtClean="0">
                <a:solidFill>
                  <a:srgbClr val="984807"/>
                </a:solidFill>
              </a:rPr>
              <a:t>?</a:t>
            </a:r>
          </a:p>
          <a:p>
            <a:pPr algn="l"/>
            <a:endParaRPr lang="fr-FR" sz="1800" dirty="0" smtClean="0">
              <a:solidFill>
                <a:srgbClr val="984807"/>
              </a:solidFill>
            </a:endParaRPr>
          </a:p>
          <a:p>
            <a:pPr algn="l"/>
            <a:r>
              <a:rPr lang="fr-FR" sz="1800" dirty="0" err="1" smtClean="0">
                <a:solidFill>
                  <a:srgbClr val="984807"/>
                </a:solidFill>
              </a:rPr>
              <a:t>Wie</a:t>
            </a:r>
            <a:r>
              <a:rPr lang="fr-FR" sz="1800" dirty="0" smtClean="0">
                <a:solidFill>
                  <a:srgbClr val="984807"/>
                </a:solidFill>
              </a:rPr>
              <a:t> </a:t>
            </a:r>
            <a:r>
              <a:rPr lang="fr-FR" sz="1800" dirty="0" err="1" smtClean="0">
                <a:solidFill>
                  <a:srgbClr val="984807"/>
                </a:solidFill>
              </a:rPr>
              <a:t>werden</a:t>
            </a:r>
            <a:r>
              <a:rPr lang="fr-FR" sz="1800" dirty="0" smtClean="0">
                <a:solidFill>
                  <a:srgbClr val="984807"/>
                </a:solidFill>
              </a:rPr>
              <a:t> </a:t>
            </a:r>
            <a:r>
              <a:rPr lang="fr-FR" sz="1800" dirty="0" err="1" smtClean="0">
                <a:solidFill>
                  <a:srgbClr val="984807"/>
                </a:solidFill>
              </a:rPr>
              <a:t>diese</a:t>
            </a:r>
            <a:r>
              <a:rPr lang="fr-FR" sz="1800" dirty="0" smtClean="0">
                <a:solidFill>
                  <a:srgbClr val="984807"/>
                </a:solidFill>
              </a:rPr>
              <a:t> </a:t>
            </a:r>
            <a:r>
              <a:rPr lang="fr-FR" sz="1800" dirty="0" err="1" smtClean="0">
                <a:solidFill>
                  <a:srgbClr val="984807"/>
                </a:solidFill>
              </a:rPr>
              <a:t>Angebote</a:t>
            </a:r>
            <a:r>
              <a:rPr lang="fr-FR" sz="1800" dirty="0" smtClean="0">
                <a:solidFill>
                  <a:srgbClr val="984807"/>
                </a:solidFill>
              </a:rPr>
              <a:t> </a:t>
            </a:r>
            <a:r>
              <a:rPr lang="fr-FR" sz="1800" dirty="0" err="1" smtClean="0">
                <a:solidFill>
                  <a:srgbClr val="984807"/>
                </a:solidFill>
              </a:rPr>
              <a:t>organisiert</a:t>
            </a:r>
            <a:r>
              <a:rPr lang="fr-FR" sz="1800" dirty="0" smtClean="0">
                <a:solidFill>
                  <a:srgbClr val="984807"/>
                </a:solidFill>
              </a:rPr>
              <a:t> </a:t>
            </a:r>
            <a:r>
              <a:rPr lang="fr-FR" sz="1800" dirty="0" err="1" smtClean="0">
                <a:solidFill>
                  <a:srgbClr val="984807"/>
                </a:solidFill>
              </a:rPr>
              <a:t>und</a:t>
            </a:r>
            <a:r>
              <a:rPr lang="fr-FR" sz="1800" dirty="0" smtClean="0">
                <a:solidFill>
                  <a:srgbClr val="984807"/>
                </a:solidFill>
              </a:rPr>
              <a:t> </a:t>
            </a:r>
            <a:r>
              <a:rPr lang="fr-FR" sz="1800" i="1" dirty="0" err="1" smtClean="0">
                <a:solidFill>
                  <a:srgbClr val="984807"/>
                </a:solidFill>
              </a:rPr>
              <a:t>zugänglich</a:t>
            </a:r>
            <a:r>
              <a:rPr lang="fr-FR" sz="1800" i="1" dirty="0" smtClean="0">
                <a:solidFill>
                  <a:srgbClr val="984807"/>
                </a:solidFill>
              </a:rPr>
              <a:t> </a:t>
            </a:r>
            <a:r>
              <a:rPr lang="fr-FR" sz="1800" i="1" dirty="0" err="1" smtClean="0">
                <a:solidFill>
                  <a:srgbClr val="984807"/>
                </a:solidFill>
              </a:rPr>
              <a:t>gemacht</a:t>
            </a:r>
            <a:r>
              <a:rPr lang="fr-FR" sz="1800" i="1" dirty="0" smtClean="0">
                <a:solidFill>
                  <a:srgbClr val="984807"/>
                </a:solidFill>
              </a:rPr>
              <a:t> ? </a:t>
            </a:r>
          </a:p>
          <a:p>
            <a:pPr algn="l"/>
            <a:r>
              <a:rPr lang="fr-FR" sz="1800" i="1" dirty="0" smtClean="0">
                <a:solidFill>
                  <a:srgbClr val="984807"/>
                </a:solidFill>
              </a:rPr>
              <a:t>	In </a:t>
            </a:r>
            <a:r>
              <a:rPr lang="fr-FR" sz="1800" i="1" dirty="0" err="1" smtClean="0">
                <a:solidFill>
                  <a:srgbClr val="984807"/>
                </a:solidFill>
              </a:rPr>
              <a:t>welchem</a:t>
            </a:r>
            <a:r>
              <a:rPr lang="fr-FR" sz="1800" i="1" dirty="0" smtClean="0">
                <a:solidFill>
                  <a:srgbClr val="984807"/>
                </a:solidFill>
              </a:rPr>
              <a:t> </a:t>
            </a:r>
            <a:r>
              <a:rPr lang="fr-FR" sz="1800" i="1" dirty="0" err="1" smtClean="0">
                <a:solidFill>
                  <a:srgbClr val="984807"/>
                </a:solidFill>
              </a:rPr>
              <a:t>Viertel</a:t>
            </a:r>
            <a:r>
              <a:rPr lang="fr-FR" sz="1800" i="1" dirty="0" smtClean="0">
                <a:solidFill>
                  <a:srgbClr val="984807"/>
                </a:solidFill>
              </a:rPr>
              <a:t>, </a:t>
            </a:r>
            <a:r>
              <a:rPr lang="fr-FR" sz="1800" i="1" dirty="0" err="1" smtClean="0">
                <a:solidFill>
                  <a:srgbClr val="984807"/>
                </a:solidFill>
              </a:rPr>
              <a:t>innen</a:t>
            </a:r>
            <a:r>
              <a:rPr lang="fr-FR" sz="1800" i="1" dirty="0" smtClean="0">
                <a:solidFill>
                  <a:srgbClr val="984807"/>
                </a:solidFill>
              </a:rPr>
              <a:t> / </a:t>
            </a:r>
            <a:r>
              <a:rPr lang="fr-FR" sz="1800" i="1" dirty="0" err="1" smtClean="0">
                <a:solidFill>
                  <a:srgbClr val="984807"/>
                </a:solidFill>
              </a:rPr>
              <a:t>außen</a:t>
            </a:r>
            <a:r>
              <a:rPr lang="fr-FR" sz="1800" i="1" dirty="0" smtClean="0">
                <a:solidFill>
                  <a:srgbClr val="984807"/>
                </a:solidFill>
              </a:rPr>
              <a:t>, 	gratis / </a:t>
            </a:r>
            <a:r>
              <a:rPr lang="fr-FR" sz="1800" i="1" dirty="0" err="1" smtClean="0">
                <a:solidFill>
                  <a:srgbClr val="984807"/>
                </a:solidFill>
              </a:rPr>
              <a:t>zu</a:t>
            </a:r>
            <a:r>
              <a:rPr lang="fr-FR" sz="1800" i="1" dirty="0" smtClean="0">
                <a:solidFill>
                  <a:srgbClr val="984807"/>
                </a:solidFill>
              </a:rPr>
              <a:t> </a:t>
            </a:r>
            <a:r>
              <a:rPr lang="fr-FR" sz="1800" i="1" dirty="0" err="1" smtClean="0">
                <a:solidFill>
                  <a:srgbClr val="984807"/>
                </a:solidFill>
              </a:rPr>
              <a:t>bezahlen</a:t>
            </a:r>
            <a:r>
              <a:rPr lang="fr-FR" sz="1800" i="1" dirty="0" smtClean="0">
                <a:solidFill>
                  <a:srgbClr val="984807"/>
                </a:solidFill>
              </a:rPr>
              <a:t>/ </a:t>
            </a:r>
            <a:r>
              <a:rPr lang="fr-FR" sz="1800" i="1" dirty="0" err="1" smtClean="0">
                <a:solidFill>
                  <a:srgbClr val="984807"/>
                </a:solidFill>
              </a:rPr>
              <a:t>weit</a:t>
            </a:r>
            <a:r>
              <a:rPr lang="fr-FR" sz="1800" i="1" dirty="0" smtClean="0">
                <a:solidFill>
                  <a:srgbClr val="984807"/>
                </a:solidFill>
              </a:rPr>
              <a:t> </a:t>
            </a:r>
            <a:r>
              <a:rPr lang="fr-FR" sz="1800" i="1" dirty="0" err="1" smtClean="0">
                <a:solidFill>
                  <a:srgbClr val="984807"/>
                </a:solidFill>
              </a:rPr>
              <a:t>weg</a:t>
            </a:r>
            <a:r>
              <a:rPr lang="fr-FR" sz="1800" i="1" dirty="0" smtClean="0">
                <a:solidFill>
                  <a:srgbClr val="984807"/>
                </a:solidFill>
              </a:rPr>
              <a:t> </a:t>
            </a:r>
            <a:r>
              <a:rPr lang="fr-FR" sz="1800" i="1" dirty="0" err="1" smtClean="0">
                <a:solidFill>
                  <a:srgbClr val="984807"/>
                </a:solidFill>
              </a:rPr>
              <a:t>von</a:t>
            </a:r>
            <a:r>
              <a:rPr lang="fr-FR" sz="1800" i="1" dirty="0" smtClean="0">
                <a:solidFill>
                  <a:srgbClr val="984807"/>
                </a:solidFill>
              </a:rPr>
              <a:t> 	</a:t>
            </a:r>
            <a:r>
              <a:rPr lang="fr-FR" sz="1800" i="1" dirty="0" err="1" smtClean="0">
                <a:solidFill>
                  <a:srgbClr val="984807"/>
                </a:solidFill>
              </a:rPr>
              <a:t>Häusern</a:t>
            </a:r>
            <a:r>
              <a:rPr lang="fr-FR" sz="1800" i="1" dirty="0" smtClean="0">
                <a:solidFill>
                  <a:srgbClr val="984807"/>
                </a:solidFill>
              </a:rPr>
              <a:t> ?</a:t>
            </a:r>
          </a:p>
          <a:p>
            <a:pPr algn="l"/>
            <a:endParaRPr lang="fr-FR" sz="1800" i="1" dirty="0" smtClean="0">
              <a:solidFill>
                <a:srgbClr val="984807"/>
              </a:solidFill>
            </a:endParaRPr>
          </a:p>
          <a:p>
            <a:pPr algn="l"/>
            <a:r>
              <a:rPr lang="fr-FR" sz="1800" dirty="0" err="1" smtClean="0">
                <a:solidFill>
                  <a:srgbClr val="984807"/>
                </a:solidFill>
              </a:rPr>
              <a:t>Wer</a:t>
            </a:r>
            <a:r>
              <a:rPr lang="fr-FR" sz="1800" dirty="0" smtClean="0">
                <a:solidFill>
                  <a:srgbClr val="984807"/>
                </a:solidFill>
              </a:rPr>
              <a:t> </a:t>
            </a:r>
            <a:r>
              <a:rPr lang="fr-FR" sz="1800" dirty="0" err="1" smtClean="0">
                <a:solidFill>
                  <a:srgbClr val="984807"/>
                </a:solidFill>
              </a:rPr>
              <a:t>profitiert</a:t>
            </a:r>
            <a:r>
              <a:rPr lang="fr-FR" sz="1800" dirty="0" smtClean="0">
                <a:solidFill>
                  <a:srgbClr val="984807"/>
                </a:solidFill>
              </a:rPr>
              <a:t> </a:t>
            </a:r>
            <a:r>
              <a:rPr lang="fr-FR" sz="1800" dirty="0" err="1" smtClean="0">
                <a:solidFill>
                  <a:srgbClr val="984807"/>
                </a:solidFill>
              </a:rPr>
              <a:t>und</a:t>
            </a:r>
            <a:r>
              <a:rPr lang="fr-FR" sz="1800" dirty="0" smtClean="0">
                <a:solidFill>
                  <a:srgbClr val="984807"/>
                </a:solidFill>
              </a:rPr>
              <a:t> </a:t>
            </a:r>
            <a:r>
              <a:rPr lang="fr-FR" sz="1800" dirty="0" err="1" smtClean="0">
                <a:solidFill>
                  <a:srgbClr val="984807"/>
                </a:solidFill>
              </a:rPr>
              <a:t>wie</a:t>
            </a:r>
            <a:r>
              <a:rPr lang="fr-FR" sz="1800" dirty="0" smtClean="0">
                <a:solidFill>
                  <a:srgbClr val="984807"/>
                </a:solidFill>
              </a:rPr>
              <a:t>? </a:t>
            </a:r>
          </a:p>
          <a:p>
            <a:pPr algn="l"/>
            <a:r>
              <a:rPr lang="fr-FR" sz="1800" i="1" dirty="0" smtClean="0">
                <a:solidFill>
                  <a:srgbClr val="984807"/>
                </a:solidFill>
              </a:rPr>
              <a:t>	</a:t>
            </a:r>
            <a:r>
              <a:rPr lang="fr-FR" sz="1800" i="1" dirty="0" err="1" smtClean="0">
                <a:solidFill>
                  <a:srgbClr val="984807"/>
                </a:solidFill>
              </a:rPr>
              <a:t>Arten</a:t>
            </a:r>
            <a:r>
              <a:rPr lang="fr-FR" sz="1800" i="1" dirty="0" smtClean="0">
                <a:solidFill>
                  <a:srgbClr val="984807"/>
                </a:solidFill>
              </a:rPr>
              <a:t> </a:t>
            </a:r>
            <a:r>
              <a:rPr lang="fr-FR" sz="1800" i="1" dirty="0" err="1" smtClean="0">
                <a:solidFill>
                  <a:srgbClr val="984807"/>
                </a:solidFill>
              </a:rPr>
              <a:t>von</a:t>
            </a:r>
            <a:r>
              <a:rPr lang="fr-FR" sz="1800" i="1" dirty="0" smtClean="0">
                <a:solidFill>
                  <a:srgbClr val="984807"/>
                </a:solidFill>
              </a:rPr>
              <a:t> Praxis , </a:t>
            </a:r>
            <a:r>
              <a:rPr lang="fr-FR" sz="1800" i="1" dirty="0" err="1" smtClean="0">
                <a:solidFill>
                  <a:srgbClr val="984807"/>
                </a:solidFill>
              </a:rPr>
              <a:t>Frequenz</a:t>
            </a:r>
            <a:r>
              <a:rPr lang="fr-FR" sz="1800" i="1" dirty="0" smtClean="0">
                <a:solidFill>
                  <a:srgbClr val="984807"/>
                </a:solidFill>
              </a:rPr>
              <a:t> ...</a:t>
            </a:r>
          </a:p>
          <a:p>
            <a:pPr algn="l"/>
            <a:endParaRPr lang="fr-FR" sz="1800" b="1" i="1" dirty="0" smtClean="0">
              <a:solidFill>
                <a:srgbClr val="984807"/>
              </a:solidFill>
            </a:endParaRPr>
          </a:p>
          <a:p>
            <a:endParaRPr lang="fr-FR" sz="1800" dirty="0"/>
          </a:p>
          <a:p>
            <a:endParaRPr lang="fr-FR" sz="1800" dirty="0"/>
          </a:p>
          <a:p>
            <a:pPr algn="l"/>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r>
              <a:rPr lang="fr-FR" sz="1800" i="1" dirty="0" smtClean="0">
                <a:solidFill>
                  <a:srgbClr val="984807"/>
                </a:solidFill>
              </a:rPr>
              <a:t/>
            </a:r>
            <a:br>
              <a:rPr lang="fr-FR" sz="1800" i="1" dirty="0" smtClean="0">
                <a:solidFill>
                  <a:srgbClr val="984807"/>
                </a:solidFill>
              </a:rPr>
            </a:br>
            <a:endParaRPr lang="fr-FR" sz="1800" i="1" dirty="0">
              <a:solidFill>
                <a:srgbClr val="984807"/>
              </a:solidFill>
            </a:endParaRPr>
          </a:p>
        </p:txBody>
      </p:sp>
      <p:sp>
        <p:nvSpPr>
          <p:cNvPr id="10"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11" name="ZoneTexte 10"/>
          <p:cNvSpPr txBox="1"/>
          <p:nvPr/>
        </p:nvSpPr>
        <p:spPr>
          <a:xfrm>
            <a:off x="3035300" y="136435"/>
            <a:ext cx="5880100" cy="1200329"/>
          </a:xfrm>
          <a:prstGeom prst="rect">
            <a:avLst/>
          </a:prstGeom>
          <a:noFill/>
        </p:spPr>
        <p:txBody>
          <a:bodyPr wrap="square" rtlCol="0">
            <a:spAutoFit/>
          </a:bodyPr>
          <a:lstStyle/>
          <a:p>
            <a:pPr algn="r"/>
            <a:r>
              <a:rPr lang="fr-FR" b="1" dirty="0" smtClean="0">
                <a:solidFill>
                  <a:schemeClr val="bg1"/>
                </a:solidFill>
              </a:rPr>
              <a:t>1.1. « ville » et « culture » en sciences humaines et sociales</a:t>
            </a:r>
          </a:p>
          <a:p>
            <a:pPr algn="r"/>
            <a:r>
              <a:rPr lang="fr-FR" dirty="0" smtClean="0">
                <a:solidFill>
                  <a:schemeClr val="accent6">
                    <a:lumMod val="20000"/>
                    <a:lumOff val="80000"/>
                  </a:schemeClr>
                </a:solidFill>
              </a:rPr>
              <a:t> “</a:t>
            </a:r>
            <a:r>
              <a:rPr lang="fr-FR" dirty="0" err="1" smtClean="0">
                <a:solidFill>
                  <a:schemeClr val="accent6">
                    <a:lumMod val="20000"/>
                    <a:lumOff val="80000"/>
                  </a:schemeClr>
                </a:solidFill>
              </a:rPr>
              <a:t>Stadt</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in </a:t>
            </a:r>
            <a:r>
              <a:rPr lang="fr-FR" dirty="0" err="1" smtClean="0">
                <a:solidFill>
                  <a:schemeClr val="accent6">
                    <a:lumMod val="20000"/>
                    <a:lumOff val="80000"/>
                  </a:schemeClr>
                </a:solidFill>
              </a:rPr>
              <a:t>Sozial</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Geisteswissenschaften</a:t>
            </a:r>
            <a:endParaRPr lang="fr-FR" dirty="0" smtClean="0">
              <a:solidFill>
                <a:schemeClr val="accent6">
                  <a:lumMod val="20000"/>
                  <a:lumOff val="80000"/>
                </a:schemeClr>
              </a:solidFill>
            </a:endParaRPr>
          </a:p>
          <a:p>
            <a:pPr algn="r"/>
            <a:endParaRPr lang="fr-FR" b="1" dirty="0" smtClean="0"/>
          </a:p>
          <a:p>
            <a:pPr algn="r"/>
            <a:endParaRPr lang="fr-FR" dirty="0"/>
          </a:p>
        </p:txBody>
      </p:sp>
      <p:sp>
        <p:nvSpPr>
          <p:cNvPr id="3" name="ZoneTexte 2"/>
          <p:cNvSpPr txBox="1"/>
          <p:nvPr/>
        </p:nvSpPr>
        <p:spPr>
          <a:xfrm>
            <a:off x="431798" y="1229619"/>
            <a:ext cx="3683001" cy="800219"/>
          </a:xfrm>
          <a:prstGeom prst="rect">
            <a:avLst/>
          </a:prstGeom>
          <a:ln w="9525" cmpd="sng"/>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 </a:t>
            </a:r>
            <a:r>
              <a:rPr lang="fr-FR" sz="1400" i="1" dirty="0"/>
              <a:t>chacun </a:t>
            </a:r>
            <a:r>
              <a:rPr lang="fr-FR" sz="1400" i="1" dirty="0" smtClean="0"/>
              <a:t>[fait] sa </a:t>
            </a:r>
            <a:r>
              <a:rPr lang="fr-FR" sz="1400" i="1" dirty="0"/>
              <a:t>propre ville à partir de la ville, selon ses goûts et son porte-monnaie</a:t>
            </a:r>
            <a:r>
              <a:rPr lang="fr-FR" dirty="0"/>
              <a:t> » </a:t>
            </a:r>
          </a:p>
          <a:p>
            <a:pPr algn="r"/>
            <a:r>
              <a:rPr lang="fr-FR" sz="1000" dirty="0"/>
              <a:t>(</a:t>
            </a:r>
            <a:r>
              <a:rPr lang="fr-FR" sz="1000" dirty="0" err="1"/>
              <a:t>Hoggart</a:t>
            </a:r>
            <a:r>
              <a:rPr lang="fr-FR" sz="1000" dirty="0"/>
              <a:t>, 1991, </a:t>
            </a:r>
            <a:r>
              <a:rPr lang="fr-FR" sz="1000" dirty="0" smtClean="0"/>
              <a:t>p. </a:t>
            </a:r>
            <a:r>
              <a:rPr lang="fr-FR" sz="1000" dirty="0"/>
              <a:t>81</a:t>
            </a:r>
            <a:r>
              <a:rPr lang="fr-FR" sz="1000" dirty="0" smtClean="0"/>
              <a:t>)</a:t>
            </a:r>
            <a:endParaRPr lang="fr-FR" sz="1000" dirty="0"/>
          </a:p>
        </p:txBody>
      </p:sp>
      <p:sp>
        <p:nvSpPr>
          <p:cNvPr id="9" name="ZoneTexte 8"/>
          <p:cNvSpPr txBox="1"/>
          <p:nvPr/>
        </p:nvSpPr>
        <p:spPr>
          <a:xfrm>
            <a:off x="4894263" y="1229254"/>
            <a:ext cx="4044043" cy="800219"/>
          </a:xfrm>
          <a:prstGeom prst="rect">
            <a:avLst/>
          </a:prstGeom>
          <a:ln w="9525" cmpd="sng">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smtClean="0">
                <a:solidFill>
                  <a:schemeClr val="accent6">
                    <a:lumMod val="50000"/>
                  </a:schemeClr>
                </a:solidFill>
              </a:rPr>
              <a:t>«</a:t>
            </a:r>
            <a:r>
              <a:rPr lang="fr-FR" sz="1400" i="1" dirty="0" err="1">
                <a:solidFill>
                  <a:schemeClr val="accent6">
                    <a:lumMod val="50000"/>
                  </a:schemeClr>
                </a:solidFill>
              </a:rPr>
              <a:t>Jeder</a:t>
            </a:r>
            <a:r>
              <a:rPr lang="fr-FR" sz="1400" i="1" dirty="0">
                <a:solidFill>
                  <a:schemeClr val="accent6">
                    <a:lumMod val="50000"/>
                  </a:schemeClr>
                </a:solidFill>
              </a:rPr>
              <a:t> </a:t>
            </a:r>
            <a:r>
              <a:rPr lang="fr-FR" sz="1400" i="1" dirty="0" smtClean="0">
                <a:solidFill>
                  <a:schemeClr val="accent6">
                    <a:lumMod val="50000"/>
                  </a:schemeClr>
                </a:solidFill>
              </a:rPr>
              <a:t>[tut] </a:t>
            </a:r>
            <a:r>
              <a:rPr lang="fr-FR" sz="1400" i="1" dirty="0">
                <a:solidFill>
                  <a:schemeClr val="accent6">
                    <a:lumMod val="50000"/>
                  </a:schemeClr>
                </a:solidFill>
              </a:rPr>
              <a:t>, seine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a:solidFill>
                  <a:schemeClr val="accent6">
                    <a:lumMod val="50000"/>
                  </a:schemeClr>
                </a:solidFill>
              </a:rPr>
              <a:t>von</a:t>
            </a:r>
            <a:r>
              <a:rPr lang="fr-FR" sz="1400" i="1" dirty="0">
                <a:solidFill>
                  <a:schemeClr val="accent6">
                    <a:lumMod val="50000"/>
                  </a:schemeClr>
                </a:solidFill>
              </a:rPr>
              <a:t> der </a:t>
            </a:r>
            <a:r>
              <a:rPr lang="fr-FR" sz="1400" i="1" dirty="0" err="1">
                <a:solidFill>
                  <a:schemeClr val="accent6">
                    <a:lumMod val="50000"/>
                  </a:schemeClr>
                </a:solidFill>
              </a:rPr>
              <a:t>Stadt</a:t>
            </a:r>
            <a:r>
              <a:rPr lang="fr-FR" sz="1400" i="1" dirty="0">
                <a:solidFill>
                  <a:schemeClr val="accent6">
                    <a:lumMod val="50000"/>
                  </a:schemeClr>
                </a:solidFill>
              </a:rPr>
              <a:t>, </a:t>
            </a:r>
            <a:r>
              <a:rPr lang="fr-FR" sz="1400" i="1" dirty="0" err="1">
                <a:solidFill>
                  <a:schemeClr val="accent6">
                    <a:lumMod val="50000"/>
                  </a:schemeClr>
                </a:solidFill>
              </a:rPr>
              <a:t>nach</a:t>
            </a:r>
            <a:r>
              <a:rPr lang="fr-FR" sz="1400" i="1" dirty="0">
                <a:solidFill>
                  <a:schemeClr val="accent6">
                    <a:lumMod val="50000"/>
                  </a:schemeClr>
                </a:solidFill>
              </a:rPr>
              <a:t> </a:t>
            </a:r>
            <a:r>
              <a:rPr lang="fr-FR" sz="1400" i="1" dirty="0" err="1">
                <a:solidFill>
                  <a:schemeClr val="accent6">
                    <a:lumMod val="50000"/>
                  </a:schemeClr>
                </a:solidFill>
              </a:rPr>
              <a:t>Seinem</a:t>
            </a:r>
            <a:r>
              <a:rPr lang="fr-FR" sz="1400" i="1" dirty="0">
                <a:solidFill>
                  <a:schemeClr val="accent6">
                    <a:lumMod val="50000"/>
                  </a:schemeClr>
                </a:solidFill>
              </a:rPr>
              <a:t> </a:t>
            </a:r>
            <a:r>
              <a:rPr lang="fr-FR" sz="1400" i="1" dirty="0" err="1">
                <a:solidFill>
                  <a:schemeClr val="accent6">
                    <a:lumMod val="50000"/>
                  </a:schemeClr>
                </a:solidFill>
              </a:rPr>
              <a:t>Geschmack</a:t>
            </a:r>
            <a:r>
              <a:rPr lang="fr-FR" sz="1400" i="1" dirty="0">
                <a:solidFill>
                  <a:schemeClr val="accent6">
                    <a:lumMod val="50000"/>
                  </a:schemeClr>
                </a:solidFill>
              </a:rPr>
              <a:t> </a:t>
            </a:r>
            <a:r>
              <a:rPr lang="fr-FR" sz="1400" i="1" dirty="0" err="1">
                <a:solidFill>
                  <a:schemeClr val="accent6">
                    <a:lumMod val="50000"/>
                  </a:schemeClr>
                </a:solidFill>
              </a:rPr>
              <a:t>und</a:t>
            </a:r>
            <a:r>
              <a:rPr lang="fr-FR" sz="1400" i="1" dirty="0">
                <a:solidFill>
                  <a:schemeClr val="accent6">
                    <a:lumMod val="50000"/>
                  </a:schemeClr>
                </a:solidFill>
              </a:rPr>
              <a:t> </a:t>
            </a:r>
            <a:r>
              <a:rPr lang="fr-FR" sz="1400" i="1" dirty="0" err="1">
                <a:solidFill>
                  <a:schemeClr val="accent6">
                    <a:lumMod val="50000"/>
                  </a:schemeClr>
                </a:solidFill>
              </a:rPr>
              <a:t>Wadenfänger</a:t>
            </a:r>
            <a:r>
              <a:rPr lang="fr-FR" sz="1400" i="1" dirty="0">
                <a:solidFill>
                  <a:schemeClr val="accent6">
                    <a:lumMod val="50000"/>
                  </a:schemeClr>
                </a:solidFill>
              </a:rPr>
              <a:t> </a:t>
            </a:r>
            <a:r>
              <a:rPr lang="fr-FR" sz="1400" i="1" dirty="0" err="1">
                <a:solidFill>
                  <a:schemeClr val="accent6">
                    <a:lumMod val="50000"/>
                  </a:schemeClr>
                </a:solidFill>
              </a:rPr>
              <a:t>Brieftasche</a:t>
            </a:r>
            <a:r>
              <a:rPr lang="fr-FR" dirty="0">
                <a:solidFill>
                  <a:schemeClr val="accent6">
                    <a:lumMod val="50000"/>
                  </a:schemeClr>
                </a:solidFill>
              </a:rPr>
              <a:t> » </a:t>
            </a:r>
          </a:p>
          <a:p>
            <a:pPr algn="r"/>
            <a:r>
              <a:rPr lang="fr-FR" sz="1000" dirty="0">
                <a:solidFill>
                  <a:schemeClr val="accent6">
                    <a:lumMod val="50000"/>
                  </a:schemeClr>
                </a:solidFill>
              </a:rPr>
              <a:t>(</a:t>
            </a:r>
            <a:r>
              <a:rPr lang="fr-FR" sz="1000" dirty="0" err="1">
                <a:solidFill>
                  <a:schemeClr val="accent6">
                    <a:lumMod val="50000"/>
                  </a:schemeClr>
                </a:solidFill>
              </a:rPr>
              <a:t>Hoggart</a:t>
            </a:r>
            <a:r>
              <a:rPr lang="fr-FR" sz="1000" dirty="0">
                <a:solidFill>
                  <a:schemeClr val="accent6">
                    <a:lumMod val="50000"/>
                  </a:schemeClr>
                </a:solidFill>
              </a:rPr>
              <a:t>, 1991, </a:t>
            </a:r>
            <a:r>
              <a:rPr lang="fr-FR" sz="1000" dirty="0" smtClean="0">
                <a:solidFill>
                  <a:schemeClr val="accent6">
                    <a:lumMod val="50000"/>
                  </a:schemeClr>
                </a:solidFill>
              </a:rPr>
              <a:t>S. </a:t>
            </a:r>
            <a:r>
              <a:rPr lang="fr-FR" sz="1000" dirty="0">
                <a:solidFill>
                  <a:schemeClr val="accent6">
                    <a:lumMod val="50000"/>
                  </a:schemeClr>
                </a:solidFill>
              </a:rPr>
              <a:t>81</a:t>
            </a:r>
            <a:r>
              <a:rPr lang="fr-FR" sz="1000" dirty="0" smtClean="0">
                <a:solidFill>
                  <a:schemeClr val="accent6">
                    <a:lumMod val="50000"/>
                  </a:schemeClr>
                </a:solidFill>
              </a:rPr>
              <a:t>)</a:t>
            </a:r>
            <a:endParaRPr lang="fr-FR" sz="1000" dirty="0">
              <a:solidFill>
                <a:schemeClr val="accent6">
                  <a:lumMod val="50000"/>
                </a:schemeClr>
              </a:solidFill>
            </a:endParaRPr>
          </a:p>
        </p:txBody>
      </p:sp>
      <p:sp>
        <p:nvSpPr>
          <p:cNvPr id="5" name="ZoneTexte 4"/>
          <p:cNvSpPr txBox="1"/>
          <p:nvPr/>
        </p:nvSpPr>
        <p:spPr>
          <a:xfrm>
            <a:off x="292100" y="5981700"/>
            <a:ext cx="4229100" cy="646331"/>
          </a:xfrm>
          <a:prstGeom prst="rect">
            <a:avLst/>
          </a:prstGeom>
          <a:noFill/>
        </p:spPr>
        <p:txBody>
          <a:bodyPr wrap="square" rtlCol="0">
            <a:spAutoFit/>
          </a:bodyPr>
          <a:lstStyle/>
          <a:p>
            <a:r>
              <a:rPr lang="fr-FR" b="1" dirty="0" smtClean="0">
                <a:sym typeface="Wingdings"/>
              </a:rPr>
              <a:t> </a:t>
            </a:r>
            <a:r>
              <a:rPr lang="fr-FR" b="1" dirty="0" smtClean="0"/>
              <a:t>Des pratiques différenciées selon l’âge, la classe, le sexe / des inégalités</a:t>
            </a:r>
            <a:endParaRPr lang="fr-FR" b="1" dirty="0"/>
          </a:p>
        </p:txBody>
      </p:sp>
      <p:sp>
        <p:nvSpPr>
          <p:cNvPr id="12" name="ZoneTexte 11"/>
          <p:cNvSpPr txBox="1"/>
          <p:nvPr/>
        </p:nvSpPr>
        <p:spPr>
          <a:xfrm>
            <a:off x="4914900" y="5943600"/>
            <a:ext cx="4229100" cy="646331"/>
          </a:xfrm>
          <a:prstGeom prst="rect">
            <a:avLst/>
          </a:prstGeom>
          <a:noFill/>
        </p:spPr>
        <p:txBody>
          <a:bodyPr wrap="square" rtlCol="0">
            <a:spAutoFit/>
          </a:bodyPr>
          <a:lstStyle/>
          <a:p>
            <a:r>
              <a:rPr lang="fr-FR" b="1" dirty="0" smtClean="0">
                <a:solidFill>
                  <a:schemeClr val="accent6">
                    <a:lumMod val="50000"/>
                  </a:schemeClr>
                </a:solidFill>
                <a:sym typeface="Wingdings"/>
              </a:rPr>
              <a:t> </a:t>
            </a:r>
            <a:r>
              <a:rPr lang="fr-FR" b="1" dirty="0" err="1">
                <a:solidFill>
                  <a:schemeClr val="accent6">
                    <a:lumMod val="50000"/>
                  </a:schemeClr>
                </a:solidFill>
              </a:rPr>
              <a:t>Nach</a:t>
            </a:r>
            <a:r>
              <a:rPr lang="fr-FR" b="1" dirty="0">
                <a:solidFill>
                  <a:schemeClr val="accent6">
                    <a:lumMod val="50000"/>
                  </a:schemeClr>
                </a:solidFill>
              </a:rPr>
              <a:t> Alter, </a:t>
            </a:r>
            <a:r>
              <a:rPr lang="fr-FR" b="1" dirty="0" err="1">
                <a:solidFill>
                  <a:schemeClr val="accent6">
                    <a:lumMod val="50000"/>
                  </a:schemeClr>
                </a:solidFill>
              </a:rPr>
              <a:t>Klasse</a:t>
            </a:r>
            <a:r>
              <a:rPr lang="fr-FR" b="1" dirty="0">
                <a:solidFill>
                  <a:schemeClr val="accent6">
                    <a:lumMod val="50000"/>
                  </a:schemeClr>
                </a:solidFill>
              </a:rPr>
              <a:t>, </a:t>
            </a:r>
            <a:r>
              <a:rPr lang="fr-FR" b="1" dirty="0" err="1">
                <a:solidFill>
                  <a:schemeClr val="accent6">
                    <a:lumMod val="50000"/>
                  </a:schemeClr>
                </a:solidFill>
              </a:rPr>
              <a:t>Geschlecht</a:t>
            </a:r>
            <a:r>
              <a:rPr lang="fr-FR" b="1" dirty="0">
                <a:solidFill>
                  <a:schemeClr val="accent6">
                    <a:lumMod val="50000"/>
                  </a:schemeClr>
                </a:solidFill>
              </a:rPr>
              <a:t> </a:t>
            </a:r>
            <a:r>
              <a:rPr lang="fr-FR" b="1" dirty="0" err="1" smtClean="0">
                <a:solidFill>
                  <a:schemeClr val="accent6">
                    <a:lumMod val="50000"/>
                  </a:schemeClr>
                </a:solidFill>
              </a:rPr>
              <a:t>differenzierte</a:t>
            </a:r>
            <a:r>
              <a:rPr lang="fr-FR" b="1" dirty="0" smtClean="0">
                <a:solidFill>
                  <a:schemeClr val="accent6">
                    <a:lumMod val="50000"/>
                  </a:schemeClr>
                </a:solidFill>
              </a:rPr>
              <a:t> </a:t>
            </a:r>
            <a:r>
              <a:rPr lang="fr-FR" b="1" dirty="0" err="1" smtClean="0">
                <a:solidFill>
                  <a:schemeClr val="accent6">
                    <a:lumMod val="50000"/>
                  </a:schemeClr>
                </a:solidFill>
              </a:rPr>
              <a:t>Praktiken</a:t>
            </a:r>
            <a:r>
              <a:rPr lang="fr-FR" b="1" dirty="0" smtClean="0">
                <a:solidFill>
                  <a:schemeClr val="accent6">
                    <a:lumMod val="50000"/>
                  </a:schemeClr>
                </a:solidFill>
              </a:rPr>
              <a:t> / </a:t>
            </a:r>
            <a:r>
              <a:rPr lang="fr-FR" b="1" dirty="0" err="1" smtClean="0">
                <a:solidFill>
                  <a:schemeClr val="accent6">
                    <a:lumMod val="50000"/>
                  </a:schemeClr>
                </a:solidFill>
              </a:rPr>
              <a:t>Ungleichheit</a:t>
            </a:r>
            <a:endParaRPr lang="fr-FR" b="1" dirty="0">
              <a:solidFill>
                <a:schemeClr val="accent6">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45690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2253565"/>
            <a:ext cx="4330700" cy="819835"/>
          </a:xfrm>
        </p:spPr>
        <p:txBody>
          <a:bodyPr anchor="t">
            <a:noAutofit/>
          </a:bodyPr>
          <a:lstStyle/>
          <a:p>
            <a:pPr algn="just"/>
            <a:r>
              <a:rPr lang="fr-FR" sz="1600" dirty="0" smtClean="0"/>
              <a:t>Comment, historiquement, la différence des sexes s’est-elle traduite dans la ville ? </a:t>
            </a:r>
            <a:r>
              <a:rPr lang="fr-FR" sz="1600" b="1" dirty="0" smtClean="0"/>
              <a:t/>
            </a:r>
            <a:br>
              <a:rPr lang="fr-FR" sz="1600" b="1" dirty="0" smtClean="0"/>
            </a:br>
            <a:r>
              <a:rPr lang="fr-FR" sz="1800" i="1" dirty="0"/>
              <a:t/>
            </a:r>
            <a:br>
              <a:rPr lang="fr-FR" sz="1800" i="1" dirty="0"/>
            </a:br>
            <a:r>
              <a:rPr lang="fr-FR" sz="1800" i="1" dirty="0" smtClean="0"/>
              <a:t/>
            </a:r>
            <a:br>
              <a:rPr lang="fr-FR" sz="1800" i="1" dirty="0" smtClean="0"/>
            </a:br>
            <a:endParaRPr lang="fr-FR" sz="1800" i="1" dirty="0"/>
          </a:p>
        </p:txBody>
      </p:sp>
      <p:sp>
        <p:nvSpPr>
          <p:cNvPr id="10" name="ZoneTexte 9"/>
          <p:cNvSpPr txBox="1"/>
          <p:nvPr/>
        </p:nvSpPr>
        <p:spPr>
          <a:xfrm>
            <a:off x="342900" y="1301065"/>
            <a:ext cx="3987800" cy="746358"/>
          </a:xfrm>
          <a:prstGeom prst="rect">
            <a:avLst/>
          </a:prstGeom>
          <a:noFill/>
          <a:ln>
            <a:solidFill>
              <a:schemeClr val="tx1"/>
            </a:solidFill>
          </a:ln>
        </p:spPr>
        <p:txBody>
          <a:bodyPr wrap="square" rtlCol="0">
            <a:spAutoFit/>
          </a:bodyPr>
          <a:lstStyle/>
          <a:p>
            <a:r>
              <a:rPr lang="fr-FR" sz="1600" dirty="0" smtClean="0"/>
              <a:t>« </a:t>
            </a:r>
            <a:r>
              <a:rPr lang="fr-FR" sz="1600" i="1" dirty="0" smtClean="0"/>
              <a:t>L’espace public, dont la ville est une forme, souligne avec éclat la différence des sexes</a:t>
            </a:r>
            <a:r>
              <a:rPr lang="fr-FR" sz="1600" dirty="0" smtClean="0"/>
              <a:t>. » </a:t>
            </a:r>
            <a:r>
              <a:rPr lang="fr-FR" dirty="0" smtClean="0"/>
              <a:t/>
            </a:r>
            <a:br>
              <a:rPr lang="fr-FR" dirty="0" smtClean="0"/>
            </a:br>
            <a:r>
              <a:rPr lang="fr-FR" sz="1050" dirty="0" smtClean="0"/>
              <a:t>(Perrot, 1997, p. 149)</a:t>
            </a:r>
            <a:endParaRPr lang="fr-FR" dirty="0"/>
          </a:p>
        </p:txBody>
      </p:sp>
      <p:sp>
        <p:nvSpPr>
          <p:cNvPr id="12" name="Titre 1"/>
          <p:cNvSpPr txBox="1">
            <a:spLocks/>
          </p:cNvSpPr>
          <p:nvPr/>
        </p:nvSpPr>
        <p:spPr>
          <a:xfrm>
            <a:off x="4724400" y="2246530"/>
            <a:ext cx="4559300" cy="7887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err="1">
                <a:solidFill>
                  <a:srgbClr val="984807"/>
                </a:solidFill>
              </a:rPr>
              <a:t>Wie</a:t>
            </a:r>
            <a:r>
              <a:rPr lang="fr-FR" sz="1600" dirty="0">
                <a:solidFill>
                  <a:srgbClr val="984807"/>
                </a:solidFill>
              </a:rPr>
              <a:t> </a:t>
            </a:r>
            <a:r>
              <a:rPr lang="fr-FR" sz="1600" dirty="0" err="1" smtClean="0">
                <a:solidFill>
                  <a:srgbClr val="984807"/>
                </a:solidFill>
              </a:rPr>
              <a:t>drückt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der </a:t>
            </a:r>
            <a:r>
              <a:rPr lang="fr-FR" sz="1600" dirty="0" err="1">
                <a:solidFill>
                  <a:srgbClr val="984807"/>
                </a:solidFill>
              </a:rPr>
              <a:t>Geschlechtsunterschied</a:t>
            </a:r>
            <a:r>
              <a:rPr lang="fr-FR" sz="1600" dirty="0">
                <a:solidFill>
                  <a:srgbClr val="984807"/>
                </a:solidFill>
              </a:rPr>
              <a:t> </a:t>
            </a:r>
            <a:r>
              <a:rPr lang="fr-FR" sz="1600" dirty="0" err="1" smtClean="0">
                <a:solidFill>
                  <a:srgbClr val="984807"/>
                </a:solidFill>
              </a:rPr>
              <a:t>historisch</a:t>
            </a:r>
            <a:r>
              <a:rPr lang="fr-FR" sz="1600" dirty="0" smtClean="0">
                <a:solidFill>
                  <a:srgbClr val="984807"/>
                </a:solidFill>
              </a:rPr>
              <a:t> </a:t>
            </a:r>
            <a:r>
              <a:rPr lang="fr-FR" sz="1600" dirty="0">
                <a:solidFill>
                  <a:srgbClr val="984807"/>
                </a:solidFill>
              </a:rPr>
              <a:t>in der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aus</a:t>
            </a:r>
            <a:r>
              <a:rPr lang="fr-FR" sz="1600" dirty="0" smtClean="0">
                <a:solidFill>
                  <a:srgbClr val="984807"/>
                </a:solidFill>
              </a:rPr>
              <a:t>?</a:t>
            </a:r>
            <a:r>
              <a:rPr lang="fr-FR" sz="1600" b="1" dirty="0" smtClean="0">
                <a:solidFill>
                  <a:srgbClr val="984807"/>
                </a:solidFill>
              </a:rPr>
              <a:t/>
            </a:r>
            <a:br>
              <a:rPr lang="fr-FR" sz="1600" b="1" dirty="0" smtClean="0">
                <a:solidFill>
                  <a:srgbClr val="984807"/>
                </a:solidFill>
              </a:rPr>
            </a:br>
            <a:r>
              <a:rPr lang="fr-FR" sz="1600" b="1" dirty="0" smtClean="0">
                <a:solidFill>
                  <a:srgbClr val="984807"/>
                </a:solidFill>
              </a:rPr>
              <a:t/>
            </a:r>
            <a:br>
              <a:rPr lang="fr-FR" sz="1600" b="1" dirty="0" smtClean="0">
                <a:solidFill>
                  <a:srgbClr val="984807"/>
                </a:solidFill>
              </a:rPr>
            </a:br>
            <a:r>
              <a:rPr lang="fr-FR" sz="1800" i="1" dirty="0" smtClean="0"/>
              <a:t/>
            </a:r>
            <a:br>
              <a:rPr lang="fr-FR" sz="1800" i="1" dirty="0" smtClean="0"/>
            </a:br>
            <a:r>
              <a:rPr lang="fr-FR" sz="1800" i="1" dirty="0" smtClean="0"/>
              <a:t/>
            </a:r>
            <a:br>
              <a:rPr lang="fr-FR" sz="1800" i="1" dirty="0" smtClean="0"/>
            </a:br>
            <a:endParaRPr lang="fr-FR" sz="1800" i="1" dirty="0"/>
          </a:p>
        </p:txBody>
      </p:sp>
      <p:sp>
        <p:nvSpPr>
          <p:cNvPr id="13" name="ZoneTexte 12"/>
          <p:cNvSpPr txBox="1"/>
          <p:nvPr/>
        </p:nvSpPr>
        <p:spPr>
          <a:xfrm>
            <a:off x="4927600" y="1193253"/>
            <a:ext cx="3987800" cy="992579"/>
          </a:xfrm>
          <a:prstGeom prst="rect">
            <a:avLst/>
          </a:prstGeom>
          <a:noFill/>
          <a:ln>
            <a:solidFill>
              <a:schemeClr val="accent6">
                <a:lumMod val="50000"/>
              </a:schemeClr>
            </a:solidFill>
          </a:ln>
        </p:spPr>
        <p:txBody>
          <a:bodyPr wrap="square" rtlCol="0">
            <a:spAutoFit/>
          </a:bodyPr>
          <a:lstStyle/>
          <a:p>
            <a:r>
              <a:rPr lang="fr-FR" sz="1600" dirty="0">
                <a:solidFill>
                  <a:srgbClr val="984807"/>
                </a:solidFill>
              </a:rPr>
              <a:t>“</a:t>
            </a:r>
            <a:r>
              <a:rPr lang="fr-FR" sz="1600" i="1" dirty="0" smtClean="0">
                <a:solidFill>
                  <a:srgbClr val="984807"/>
                </a:solidFill>
              </a:rPr>
              <a:t>Der </a:t>
            </a:r>
            <a:r>
              <a:rPr lang="fr-FR" sz="1600" i="1" dirty="0" err="1">
                <a:solidFill>
                  <a:srgbClr val="984807"/>
                </a:solidFill>
              </a:rPr>
              <a:t>öffentliche</a:t>
            </a:r>
            <a:r>
              <a:rPr lang="fr-FR" sz="1600" i="1" dirty="0">
                <a:solidFill>
                  <a:srgbClr val="984807"/>
                </a:solidFill>
              </a:rPr>
              <a:t> </a:t>
            </a:r>
            <a:r>
              <a:rPr lang="fr-FR" sz="1600" i="1" dirty="0" err="1" smtClean="0">
                <a:solidFill>
                  <a:srgbClr val="984807"/>
                </a:solidFill>
              </a:rPr>
              <a:t>Raum</a:t>
            </a:r>
            <a:r>
              <a:rPr lang="fr-FR" sz="1600" i="1" dirty="0" smtClean="0">
                <a:solidFill>
                  <a:srgbClr val="984807"/>
                </a:solidFill>
              </a:rPr>
              <a:t>, </a:t>
            </a:r>
            <a:r>
              <a:rPr lang="fr-FR" sz="1600" i="1" dirty="0" err="1" smtClean="0">
                <a:solidFill>
                  <a:srgbClr val="984807"/>
                </a:solidFill>
              </a:rPr>
              <a:t>dessen</a:t>
            </a:r>
            <a:r>
              <a:rPr lang="fr-FR" sz="1600" i="1" dirty="0" smtClean="0">
                <a:solidFill>
                  <a:srgbClr val="984807"/>
                </a:solidFill>
              </a:rPr>
              <a:t> die </a:t>
            </a:r>
            <a:r>
              <a:rPr lang="fr-FR" sz="1600" i="1" dirty="0" err="1" smtClean="0">
                <a:solidFill>
                  <a:srgbClr val="984807"/>
                </a:solidFill>
              </a:rPr>
              <a:t>Stadt</a:t>
            </a:r>
            <a:r>
              <a:rPr lang="fr-FR" sz="1600" i="1" dirty="0" smtClean="0">
                <a:solidFill>
                  <a:srgbClr val="984807"/>
                </a:solidFill>
              </a:rPr>
              <a:t> </a:t>
            </a:r>
            <a:r>
              <a:rPr lang="fr-FR" sz="1600" i="1" dirty="0" err="1">
                <a:solidFill>
                  <a:srgbClr val="984807"/>
                </a:solidFill>
              </a:rPr>
              <a:t>eine</a:t>
            </a:r>
            <a:r>
              <a:rPr lang="fr-FR" sz="1600" i="1" dirty="0">
                <a:solidFill>
                  <a:srgbClr val="984807"/>
                </a:solidFill>
              </a:rPr>
              <a:t> </a:t>
            </a:r>
            <a:r>
              <a:rPr lang="fr-FR" sz="1600" i="1" dirty="0" err="1" smtClean="0">
                <a:solidFill>
                  <a:srgbClr val="984807"/>
                </a:solidFill>
              </a:rPr>
              <a:t>Form</a:t>
            </a:r>
            <a:r>
              <a:rPr lang="fr-FR" sz="1600" i="1" dirty="0" smtClean="0">
                <a:solidFill>
                  <a:srgbClr val="984807"/>
                </a:solidFill>
              </a:rPr>
              <a:t> </a:t>
            </a:r>
            <a:r>
              <a:rPr lang="fr-FR" sz="1600" i="1" dirty="0" err="1" smtClean="0">
                <a:solidFill>
                  <a:srgbClr val="984807"/>
                </a:solidFill>
              </a:rPr>
              <a:t>ist</a:t>
            </a:r>
            <a:r>
              <a:rPr lang="fr-FR" sz="1600" i="1" dirty="0" smtClean="0">
                <a:solidFill>
                  <a:srgbClr val="984807"/>
                </a:solidFill>
              </a:rPr>
              <a:t>, </a:t>
            </a:r>
            <a:r>
              <a:rPr lang="fr-FR" sz="1600" i="1" dirty="0" err="1" smtClean="0">
                <a:solidFill>
                  <a:srgbClr val="984807"/>
                </a:solidFill>
              </a:rPr>
              <a:t>verdeutlicht</a:t>
            </a:r>
            <a:r>
              <a:rPr lang="fr-FR" sz="1600" i="1" dirty="0" smtClean="0">
                <a:solidFill>
                  <a:srgbClr val="984807"/>
                </a:solidFill>
              </a:rPr>
              <a:t> die </a:t>
            </a:r>
            <a:r>
              <a:rPr lang="fr-FR" sz="1600" i="1" dirty="0" err="1">
                <a:solidFill>
                  <a:srgbClr val="984807"/>
                </a:solidFill>
              </a:rPr>
              <a:t>Unterschiede</a:t>
            </a:r>
            <a:r>
              <a:rPr lang="fr-FR" sz="1600" i="1" dirty="0">
                <a:solidFill>
                  <a:srgbClr val="984807"/>
                </a:solidFill>
              </a:rPr>
              <a:t> </a:t>
            </a:r>
            <a:r>
              <a:rPr lang="fr-FR" sz="1600" i="1" dirty="0" err="1">
                <a:solidFill>
                  <a:srgbClr val="984807"/>
                </a:solidFill>
              </a:rPr>
              <a:t>zwischen</a:t>
            </a:r>
            <a:r>
              <a:rPr lang="fr-FR" sz="1600" i="1" dirty="0">
                <a:solidFill>
                  <a:srgbClr val="984807"/>
                </a:solidFill>
              </a:rPr>
              <a:t> den </a:t>
            </a:r>
            <a:r>
              <a:rPr lang="fr-FR" sz="1600" i="1" dirty="0" err="1" smtClean="0">
                <a:solidFill>
                  <a:srgbClr val="984807"/>
                </a:solidFill>
              </a:rPr>
              <a:t>Geschlechtern</a:t>
            </a:r>
            <a:r>
              <a:rPr lang="fr-FR" sz="1600" i="1" dirty="0" smtClean="0">
                <a:solidFill>
                  <a:srgbClr val="984807"/>
                </a:solidFill>
              </a:rPr>
              <a:t>.</a:t>
            </a:r>
            <a:r>
              <a:rPr lang="fr-FR" sz="1600" dirty="0" smtClean="0">
                <a:solidFill>
                  <a:srgbClr val="984807"/>
                </a:solidFill>
              </a:rPr>
              <a:t>” </a:t>
            </a:r>
            <a:r>
              <a:rPr lang="fr-FR" dirty="0" smtClean="0">
                <a:solidFill>
                  <a:srgbClr val="984807"/>
                </a:solidFill>
              </a:rPr>
              <a:t/>
            </a:r>
            <a:br>
              <a:rPr lang="fr-FR" dirty="0" smtClean="0">
                <a:solidFill>
                  <a:srgbClr val="984807"/>
                </a:solidFill>
              </a:rPr>
            </a:br>
            <a:r>
              <a:rPr lang="fr-FR" sz="1050" dirty="0" smtClean="0">
                <a:solidFill>
                  <a:srgbClr val="984807"/>
                </a:solidFill>
              </a:rPr>
              <a:t>(Perrot, 1997, S. 149)</a:t>
            </a:r>
            <a:endParaRPr lang="fr-FR"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2159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2253565"/>
            <a:ext cx="4330700" cy="819835"/>
          </a:xfrm>
        </p:spPr>
        <p:txBody>
          <a:bodyPr anchor="t">
            <a:noAutofit/>
          </a:bodyPr>
          <a:lstStyle/>
          <a:p>
            <a:pPr algn="just"/>
            <a:r>
              <a:rPr lang="fr-FR" sz="1600" dirty="0" smtClean="0"/>
              <a:t>Comment, historiquement, la différence des sexes s’est-elle traduite dans la ville ? </a:t>
            </a:r>
            <a:r>
              <a:rPr lang="fr-FR" sz="1600" b="1" dirty="0" smtClean="0"/>
              <a:t/>
            </a:r>
            <a:br>
              <a:rPr lang="fr-FR" sz="1600" b="1" dirty="0" smtClean="0"/>
            </a:br>
            <a:r>
              <a:rPr lang="fr-FR" sz="1800" i="1" dirty="0"/>
              <a:t/>
            </a:r>
            <a:br>
              <a:rPr lang="fr-FR" sz="1800" i="1" dirty="0"/>
            </a:br>
            <a:r>
              <a:rPr lang="fr-FR" sz="1800" i="1" dirty="0" smtClean="0"/>
              <a:t/>
            </a:r>
            <a:br>
              <a:rPr lang="fr-FR" sz="1800" i="1" dirty="0" smtClean="0"/>
            </a:br>
            <a:endParaRPr lang="fr-FR" sz="1800" i="1" dirty="0"/>
          </a:p>
        </p:txBody>
      </p:sp>
      <p:sp>
        <p:nvSpPr>
          <p:cNvPr id="10" name="ZoneTexte 9"/>
          <p:cNvSpPr txBox="1"/>
          <p:nvPr/>
        </p:nvSpPr>
        <p:spPr>
          <a:xfrm>
            <a:off x="342900" y="1301065"/>
            <a:ext cx="3987800" cy="746358"/>
          </a:xfrm>
          <a:prstGeom prst="rect">
            <a:avLst/>
          </a:prstGeom>
          <a:noFill/>
          <a:ln>
            <a:solidFill>
              <a:schemeClr val="tx1"/>
            </a:solidFill>
          </a:ln>
        </p:spPr>
        <p:txBody>
          <a:bodyPr wrap="square" rtlCol="0">
            <a:spAutoFit/>
          </a:bodyPr>
          <a:lstStyle/>
          <a:p>
            <a:r>
              <a:rPr lang="fr-FR" sz="1600" dirty="0" smtClean="0"/>
              <a:t>« </a:t>
            </a:r>
            <a:r>
              <a:rPr lang="fr-FR" sz="1600" i="1" dirty="0" smtClean="0"/>
              <a:t>L’espace public, dont la ville est une forme, souligne avec éclat la différence des sexes</a:t>
            </a:r>
            <a:r>
              <a:rPr lang="fr-FR" sz="1600" dirty="0" smtClean="0"/>
              <a:t>. » </a:t>
            </a:r>
            <a:r>
              <a:rPr lang="fr-FR" dirty="0" smtClean="0"/>
              <a:t/>
            </a:r>
            <a:br>
              <a:rPr lang="fr-FR" dirty="0" smtClean="0"/>
            </a:br>
            <a:r>
              <a:rPr lang="fr-FR" sz="1050" dirty="0" smtClean="0"/>
              <a:t>(Perrot, 1997, p. 149)</a:t>
            </a:r>
            <a:endParaRPr lang="fr-FR" dirty="0"/>
          </a:p>
        </p:txBody>
      </p:sp>
      <p:sp>
        <p:nvSpPr>
          <p:cNvPr id="12" name="Titre 1"/>
          <p:cNvSpPr txBox="1">
            <a:spLocks/>
          </p:cNvSpPr>
          <p:nvPr/>
        </p:nvSpPr>
        <p:spPr>
          <a:xfrm>
            <a:off x="4724400" y="2246530"/>
            <a:ext cx="4559300" cy="7887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err="1" smtClean="0">
                <a:solidFill>
                  <a:srgbClr val="984807"/>
                </a:solidFill>
              </a:rPr>
              <a:t>Wie</a:t>
            </a:r>
            <a:r>
              <a:rPr lang="fr-FR" sz="1600" dirty="0" smtClean="0">
                <a:solidFill>
                  <a:srgbClr val="984807"/>
                </a:solidFill>
              </a:rPr>
              <a:t> </a:t>
            </a:r>
            <a:r>
              <a:rPr lang="fr-FR" sz="1600" dirty="0" err="1" smtClean="0">
                <a:solidFill>
                  <a:srgbClr val="984807"/>
                </a:solidFill>
              </a:rPr>
              <a:t>drückt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der </a:t>
            </a:r>
            <a:r>
              <a:rPr lang="fr-FR" sz="1600" dirty="0" err="1" smtClean="0">
                <a:solidFill>
                  <a:srgbClr val="984807"/>
                </a:solidFill>
              </a:rPr>
              <a:t>Geschlechtsunterschied</a:t>
            </a:r>
            <a:r>
              <a:rPr lang="fr-FR" sz="1600" dirty="0" smtClean="0">
                <a:solidFill>
                  <a:srgbClr val="984807"/>
                </a:solidFill>
              </a:rPr>
              <a:t> </a:t>
            </a:r>
            <a:r>
              <a:rPr lang="fr-FR" sz="1600" dirty="0" err="1" smtClean="0">
                <a:solidFill>
                  <a:srgbClr val="984807"/>
                </a:solidFill>
              </a:rPr>
              <a:t>historisch</a:t>
            </a:r>
            <a:r>
              <a:rPr lang="fr-FR" sz="1600" dirty="0" smtClean="0">
                <a:solidFill>
                  <a:srgbClr val="984807"/>
                </a:solidFill>
              </a:rPr>
              <a:t> in der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aus</a:t>
            </a:r>
            <a:r>
              <a:rPr lang="fr-FR" sz="1600" dirty="0" smtClean="0">
                <a:solidFill>
                  <a:srgbClr val="984807"/>
                </a:solidFill>
              </a:rPr>
              <a:t>?</a:t>
            </a:r>
            <a:r>
              <a:rPr lang="fr-FR" sz="1600" b="1" dirty="0" smtClean="0">
                <a:solidFill>
                  <a:srgbClr val="984807"/>
                </a:solidFill>
              </a:rPr>
              <a:t/>
            </a:r>
            <a:br>
              <a:rPr lang="fr-FR" sz="1600" b="1" dirty="0" smtClean="0">
                <a:solidFill>
                  <a:srgbClr val="984807"/>
                </a:solidFill>
              </a:rPr>
            </a:br>
            <a:r>
              <a:rPr lang="fr-FR" sz="1600" b="1" dirty="0" smtClean="0">
                <a:solidFill>
                  <a:srgbClr val="984807"/>
                </a:solidFill>
              </a:rPr>
              <a:t/>
            </a:r>
            <a:br>
              <a:rPr lang="fr-FR" sz="1600" b="1" dirty="0" smtClean="0">
                <a:solidFill>
                  <a:srgbClr val="984807"/>
                </a:solidFill>
              </a:rPr>
            </a:br>
            <a:r>
              <a:rPr lang="fr-FR" sz="1800" i="1" dirty="0" smtClean="0"/>
              <a:t/>
            </a:r>
            <a:br>
              <a:rPr lang="fr-FR" sz="1800" i="1" dirty="0" smtClean="0"/>
            </a:br>
            <a:r>
              <a:rPr lang="fr-FR" sz="1800" i="1" dirty="0" smtClean="0"/>
              <a:t/>
            </a:r>
            <a:br>
              <a:rPr lang="fr-FR" sz="1800" i="1" dirty="0" smtClean="0"/>
            </a:br>
            <a:endParaRPr lang="fr-FR" sz="1800" i="1" dirty="0"/>
          </a:p>
        </p:txBody>
      </p:sp>
      <p:sp>
        <p:nvSpPr>
          <p:cNvPr id="13" name="ZoneTexte 12"/>
          <p:cNvSpPr txBox="1"/>
          <p:nvPr/>
        </p:nvSpPr>
        <p:spPr>
          <a:xfrm>
            <a:off x="4927600" y="1193253"/>
            <a:ext cx="3987800" cy="992579"/>
          </a:xfrm>
          <a:prstGeom prst="rect">
            <a:avLst/>
          </a:prstGeom>
          <a:noFill/>
          <a:ln>
            <a:solidFill>
              <a:schemeClr val="accent6">
                <a:lumMod val="50000"/>
              </a:schemeClr>
            </a:solidFill>
          </a:ln>
        </p:spPr>
        <p:txBody>
          <a:bodyPr wrap="square" rtlCol="0">
            <a:spAutoFit/>
          </a:bodyPr>
          <a:lstStyle/>
          <a:p>
            <a:r>
              <a:rPr lang="fr-FR" sz="1600" dirty="0" smtClean="0">
                <a:solidFill>
                  <a:srgbClr val="984807"/>
                </a:solidFill>
              </a:rPr>
              <a:t>“</a:t>
            </a:r>
            <a:r>
              <a:rPr lang="fr-FR" sz="1600" i="1" dirty="0" smtClean="0">
                <a:solidFill>
                  <a:srgbClr val="984807"/>
                </a:solidFill>
              </a:rPr>
              <a:t>Der </a:t>
            </a:r>
            <a:r>
              <a:rPr lang="fr-FR" sz="1600" i="1" dirty="0" err="1" smtClean="0">
                <a:solidFill>
                  <a:srgbClr val="984807"/>
                </a:solidFill>
              </a:rPr>
              <a:t>öffentliche</a:t>
            </a:r>
            <a:r>
              <a:rPr lang="fr-FR" sz="1600" i="1" dirty="0" smtClean="0">
                <a:solidFill>
                  <a:srgbClr val="984807"/>
                </a:solidFill>
              </a:rPr>
              <a:t> </a:t>
            </a:r>
            <a:r>
              <a:rPr lang="fr-FR" sz="1600" i="1" dirty="0" err="1" smtClean="0">
                <a:solidFill>
                  <a:srgbClr val="984807"/>
                </a:solidFill>
              </a:rPr>
              <a:t>Raum</a:t>
            </a:r>
            <a:r>
              <a:rPr lang="fr-FR" sz="1600" i="1" dirty="0" smtClean="0">
                <a:solidFill>
                  <a:srgbClr val="984807"/>
                </a:solidFill>
              </a:rPr>
              <a:t>, </a:t>
            </a:r>
            <a:r>
              <a:rPr lang="fr-FR" sz="1600" i="1" dirty="0" err="1" smtClean="0">
                <a:solidFill>
                  <a:srgbClr val="984807"/>
                </a:solidFill>
              </a:rPr>
              <a:t>dessen</a:t>
            </a:r>
            <a:r>
              <a:rPr lang="fr-FR" sz="1600" i="1" dirty="0" smtClean="0">
                <a:solidFill>
                  <a:srgbClr val="984807"/>
                </a:solidFill>
              </a:rPr>
              <a:t> die </a:t>
            </a:r>
            <a:r>
              <a:rPr lang="fr-FR" sz="1600" i="1" dirty="0" err="1" smtClean="0">
                <a:solidFill>
                  <a:srgbClr val="984807"/>
                </a:solidFill>
              </a:rPr>
              <a:t>Stadt</a:t>
            </a:r>
            <a:r>
              <a:rPr lang="fr-FR" sz="1600" i="1" dirty="0" smtClean="0">
                <a:solidFill>
                  <a:srgbClr val="984807"/>
                </a:solidFill>
              </a:rPr>
              <a:t> </a:t>
            </a:r>
            <a:r>
              <a:rPr lang="fr-FR" sz="1600" i="1" dirty="0" err="1" smtClean="0">
                <a:solidFill>
                  <a:srgbClr val="984807"/>
                </a:solidFill>
              </a:rPr>
              <a:t>eine</a:t>
            </a:r>
            <a:r>
              <a:rPr lang="fr-FR" sz="1600" i="1" dirty="0" smtClean="0">
                <a:solidFill>
                  <a:srgbClr val="984807"/>
                </a:solidFill>
              </a:rPr>
              <a:t> </a:t>
            </a:r>
            <a:r>
              <a:rPr lang="fr-FR" sz="1600" i="1" dirty="0" err="1" smtClean="0">
                <a:solidFill>
                  <a:srgbClr val="984807"/>
                </a:solidFill>
              </a:rPr>
              <a:t>Form</a:t>
            </a:r>
            <a:r>
              <a:rPr lang="fr-FR" sz="1600" i="1" dirty="0" smtClean="0">
                <a:solidFill>
                  <a:srgbClr val="984807"/>
                </a:solidFill>
              </a:rPr>
              <a:t> </a:t>
            </a:r>
            <a:r>
              <a:rPr lang="fr-FR" sz="1600" i="1" dirty="0" err="1" smtClean="0">
                <a:solidFill>
                  <a:srgbClr val="984807"/>
                </a:solidFill>
              </a:rPr>
              <a:t>ist</a:t>
            </a:r>
            <a:r>
              <a:rPr lang="fr-FR" sz="1600" i="1" dirty="0" smtClean="0">
                <a:solidFill>
                  <a:srgbClr val="984807"/>
                </a:solidFill>
              </a:rPr>
              <a:t>, </a:t>
            </a:r>
            <a:r>
              <a:rPr lang="fr-FR" sz="1600" i="1" dirty="0" err="1" smtClean="0">
                <a:solidFill>
                  <a:srgbClr val="984807"/>
                </a:solidFill>
              </a:rPr>
              <a:t>verdeutlicht</a:t>
            </a:r>
            <a:r>
              <a:rPr lang="fr-FR" sz="1600" i="1" dirty="0" smtClean="0">
                <a:solidFill>
                  <a:srgbClr val="984807"/>
                </a:solidFill>
              </a:rPr>
              <a:t> die </a:t>
            </a:r>
            <a:r>
              <a:rPr lang="fr-FR" sz="1600" i="1" dirty="0" err="1" smtClean="0">
                <a:solidFill>
                  <a:srgbClr val="984807"/>
                </a:solidFill>
              </a:rPr>
              <a:t>Unterschiede</a:t>
            </a:r>
            <a:r>
              <a:rPr lang="fr-FR" sz="1600" i="1" dirty="0" smtClean="0">
                <a:solidFill>
                  <a:srgbClr val="984807"/>
                </a:solidFill>
              </a:rPr>
              <a:t> </a:t>
            </a:r>
            <a:r>
              <a:rPr lang="fr-FR" sz="1600" i="1" dirty="0" err="1" smtClean="0">
                <a:solidFill>
                  <a:srgbClr val="984807"/>
                </a:solidFill>
              </a:rPr>
              <a:t>zwischen</a:t>
            </a:r>
            <a:r>
              <a:rPr lang="fr-FR" sz="1600" i="1" dirty="0" smtClean="0">
                <a:solidFill>
                  <a:srgbClr val="984807"/>
                </a:solidFill>
              </a:rPr>
              <a:t> den </a:t>
            </a:r>
            <a:r>
              <a:rPr lang="fr-FR" sz="1600" i="1" dirty="0" err="1" smtClean="0">
                <a:solidFill>
                  <a:srgbClr val="984807"/>
                </a:solidFill>
              </a:rPr>
              <a:t>Geschlechtern</a:t>
            </a:r>
            <a:r>
              <a:rPr lang="fr-FR" sz="1600" i="1" dirty="0" smtClean="0">
                <a:solidFill>
                  <a:srgbClr val="984807"/>
                </a:solidFill>
              </a:rPr>
              <a:t>.</a:t>
            </a:r>
            <a:r>
              <a:rPr lang="fr-FR" sz="1600" dirty="0" smtClean="0">
                <a:solidFill>
                  <a:srgbClr val="984807"/>
                </a:solidFill>
              </a:rPr>
              <a:t>” </a:t>
            </a:r>
            <a:br>
              <a:rPr lang="fr-FR" sz="1600" dirty="0" smtClean="0">
                <a:solidFill>
                  <a:srgbClr val="984807"/>
                </a:solidFill>
              </a:rPr>
            </a:br>
            <a:r>
              <a:rPr lang="fr-FR" sz="1050" dirty="0" smtClean="0">
                <a:solidFill>
                  <a:srgbClr val="984807"/>
                </a:solidFill>
              </a:rPr>
              <a:t>(Perrot, 1997, S. 149)</a:t>
            </a:r>
            <a:endParaRPr lang="fr-FR" sz="1600" dirty="0">
              <a:solidFill>
                <a:srgbClr val="984807"/>
              </a:solidFill>
            </a:endParaRPr>
          </a:p>
        </p:txBody>
      </p:sp>
      <p:sp>
        <p:nvSpPr>
          <p:cNvPr id="3" name="ZoneTexte 2"/>
          <p:cNvSpPr txBox="1"/>
          <p:nvPr/>
        </p:nvSpPr>
        <p:spPr>
          <a:xfrm>
            <a:off x="215900" y="2950001"/>
            <a:ext cx="4216400" cy="830997"/>
          </a:xfrm>
          <a:prstGeom prst="rect">
            <a:avLst/>
          </a:prstGeom>
          <a:noFill/>
        </p:spPr>
        <p:txBody>
          <a:bodyPr wrap="square" rtlCol="0">
            <a:spAutoFit/>
          </a:bodyPr>
          <a:lstStyle/>
          <a:p>
            <a:pPr marL="285750" indent="-285750">
              <a:buFont typeface="Wingdings" charset="2"/>
              <a:buChar char="Ø"/>
            </a:pPr>
            <a:r>
              <a:rPr lang="fr-FR" sz="1600" b="1" dirty="0"/>
              <a:t>Exode rural et forte urbanisation du XIX</a:t>
            </a:r>
            <a:r>
              <a:rPr lang="fr-FR" sz="1600" b="1" baseline="30000" dirty="0"/>
              <a:t>e</a:t>
            </a:r>
            <a:r>
              <a:rPr lang="fr-FR" sz="1600" b="1" dirty="0"/>
              <a:t> siècle </a:t>
            </a:r>
            <a:r>
              <a:rPr lang="fr-FR" sz="1600" dirty="0"/>
              <a:t>: la ville mixte et « confuse »</a:t>
            </a:r>
            <a:r>
              <a:rPr lang="fr-FR" sz="1600" b="1" dirty="0"/>
              <a:t/>
            </a:r>
            <a:br>
              <a:rPr lang="fr-FR" sz="1600" b="1" dirty="0"/>
            </a:br>
            <a:endParaRPr lang="fr-FR" sz="1600" dirty="0"/>
          </a:p>
        </p:txBody>
      </p:sp>
      <p:sp>
        <p:nvSpPr>
          <p:cNvPr id="5" name="ZoneTexte 4"/>
          <p:cNvSpPr txBox="1"/>
          <p:nvPr/>
        </p:nvSpPr>
        <p:spPr>
          <a:xfrm>
            <a:off x="4851400" y="2946400"/>
            <a:ext cx="4114800" cy="830997"/>
          </a:xfrm>
          <a:prstGeom prst="rect">
            <a:avLst/>
          </a:prstGeom>
          <a:noFill/>
        </p:spPr>
        <p:txBody>
          <a:bodyPr wrap="square" rtlCol="0">
            <a:spAutoFit/>
          </a:bodyPr>
          <a:lstStyle/>
          <a:p>
            <a:pPr marL="285750" indent="-285750">
              <a:buFont typeface="Wingdings" charset="2"/>
              <a:buChar char="Ø"/>
            </a:pPr>
            <a:r>
              <a:rPr lang="fr-FR" sz="1600" b="1" dirty="0" err="1">
                <a:solidFill>
                  <a:srgbClr val="984807"/>
                </a:solidFill>
              </a:rPr>
              <a:t>Landflucht</a:t>
            </a:r>
            <a:r>
              <a:rPr lang="fr-FR" sz="1600" b="1" dirty="0">
                <a:solidFill>
                  <a:srgbClr val="984807"/>
                </a:solidFill>
              </a:rPr>
              <a:t> </a:t>
            </a:r>
            <a:r>
              <a:rPr lang="fr-FR" sz="1600" b="1" dirty="0" err="1">
                <a:solidFill>
                  <a:srgbClr val="984807"/>
                </a:solidFill>
              </a:rPr>
              <a:t>und</a:t>
            </a:r>
            <a:r>
              <a:rPr lang="fr-FR" sz="1600" b="1" dirty="0">
                <a:solidFill>
                  <a:srgbClr val="984807"/>
                </a:solidFill>
              </a:rPr>
              <a:t> </a:t>
            </a:r>
            <a:r>
              <a:rPr lang="fr-FR" sz="1600" b="1" dirty="0" err="1">
                <a:solidFill>
                  <a:srgbClr val="984807"/>
                </a:solidFill>
              </a:rPr>
              <a:t>hohe</a:t>
            </a:r>
            <a:r>
              <a:rPr lang="fr-FR" sz="1600" b="1" dirty="0">
                <a:solidFill>
                  <a:srgbClr val="984807"/>
                </a:solidFill>
              </a:rPr>
              <a:t> </a:t>
            </a:r>
            <a:r>
              <a:rPr lang="fr-FR" sz="1600" b="1" dirty="0" err="1">
                <a:solidFill>
                  <a:srgbClr val="984807"/>
                </a:solidFill>
              </a:rPr>
              <a:t>Urbanisierung</a:t>
            </a:r>
            <a:r>
              <a:rPr lang="fr-FR" sz="1600" b="1" dirty="0">
                <a:solidFill>
                  <a:srgbClr val="984807"/>
                </a:solidFill>
              </a:rPr>
              <a:t> des 19. </a:t>
            </a:r>
            <a:r>
              <a:rPr lang="fr-FR" sz="1600" b="1" dirty="0" err="1">
                <a:solidFill>
                  <a:srgbClr val="984807"/>
                </a:solidFill>
              </a:rPr>
              <a:t>Jh</a:t>
            </a:r>
            <a:r>
              <a:rPr lang="fr-FR" sz="1600" b="1" dirty="0" smtClean="0">
                <a:solidFill>
                  <a:srgbClr val="984807"/>
                </a:solidFill>
              </a:rPr>
              <a:t>.</a:t>
            </a:r>
            <a:r>
              <a:rPr lang="fr-FR" sz="1600" dirty="0" smtClean="0">
                <a:solidFill>
                  <a:srgbClr val="984807"/>
                </a:solidFill>
              </a:rPr>
              <a:t>: die </a:t>
            </a:r>
            <a:r>
              <a:rPr lang="fr-FR" sz="1600" dirty="0" err="1">
                <a:solidFill>
                  <a:srgbClr val="984807"/>
                </a:solidFill>
              </a:rPr>
              <a:t>gemischte</a:t>
            </a:r>
            <a:r>
              <a:rPr lang="fr-FR" sz="1600" dirty="0">
                <a:solidFill>
                  <a:srgbClr val="984807"/>
                </a:solidFill>
              </a:rPr>
              <a:t> </a:t>
            </a:r>
            <a:r>
              <a:rPr lang="fr-FR" sz="1600" dirty="0" err="1">
                <a:solidFill>
                  <a:srgbClr val="984807"/>
                </a:solidFill>
              </a:rPr>
              <a:t>Stadt</a:t>
            </a:r>
            <a:r>
              <a:rPr lang="fr-FR" sz="1600" dirty="0">
                <a:solidFill>
                  <a:srgbClr val="984807"/>
                </a:solidFill>
              </a:rPr>
              <a:t> </a:t>
            </a:r>
            <a:r>
              <a:rPr lang="fr-FR" sz="1600" dirty="0" err="1">
                <a:solidFill>
                  <a:srgbClr val="984807"/>
                </a:solidFill>
              </a:rPr>
              <a:t>und</a:t>
            </a:r>
            <a:r>
              <a:rPr lang="fr-FR" sz="1600" dirty="0">
                <a:solidFill>
                  <a:srgbClr val="984807"/>
                </a:solidFill>
              </a:rPr>
              <a:t>  </a:t>
            </a:r>
            <a:r>
              <a:rPr lang="fr-FR" sz="1600" dirty="0" smtClean="0">
                <a:solidFill>
                  <a:srgbClr val="984807"/>
                </a:solidFill>
              </a:rPr>
              <a:t>”diffuse ”</a:t>
            </a:r>
            <a:r>
              <a:rPr lang="fr-FR" sz="1600" dirty="0">
                <a:solidFill>
                  <a:srgbClr val="984807"/>
                </a:solidFill>
              </a:rPr>
              <a:t> </a:t>
            </a:r>
            <a:r>
              <a:rPr lang="fr-FR" sz="1600" b="1" dirty="0">
                <a:solidFill>
                  <a:srgbClr val="984807"/>
                </a:solidFill>
              </a:rPr>
              <a:t/>
            </a:r>
            <a:br>
              <a:rPr lang="fr-FR" sz="1600" b="1" dirty="0">
                <a:solidFill>
                  <a:srgbClr val="984807"/>
                </a:solidFill>
              </a:rPr>
            </a:br>
            <a:endParaRPr lang="fr-FR" sz="1600" dirty="0">
              <a:solidFill>
                <a:srgbClr val="984807"/>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12747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0"/>
            <a:ext cx="9144000" cy="1054100"/>
          </a:xfrm>
          <a:prstGeom prst="rect">
            <a:avLst/>
          </a:prstGeom>
          <a:solidFill>
            <a:schemeClr val="accent6">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Titre 1"/>
          <p:cNvSpPr txBox="1">
            <a:spLocks/>
          </p:cNvSpPr>
          <p:nvPr/>
        </p:nvSpPr>
        <p:spPr>
          <a:xfrm>
            <a:off x="0" y="-142966"/>
            <a:ext cx="1892300" cy="11970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100" b="1" dirty="0" smtClean="0">
                <a:solidFill>
                  <a:schemeClr val="bg1"/>
                </a:solidFill>
              </a:rPr>
              <a:t>1. Ville et culture : histoire d'un objet de  recherche</a:t>
            </a:r>
            <a:br>
              <a:rPr lang="fr-FR" sz="1100" b="1" dirty="0" smtClean="0">
                <a:solidFill>
                  <a:schemeClr val="bg1"/>
                </a:solidFill>
              </a:rPr>
            </a:br>
            <a:r>
              <a:rPr lang="fr-FR" sz="1100" dirty="0" err="1" smtClean="0">
                <a:solidFill>
                  <a:schemeClr val="accent6">
                    <a:lumMod val="20000"/>
                    <a:lumOff val="80000"/>
                  </a:schemeClr>
                </a:solidFill>
              </a:rPr>
              <a:t>Stadt</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und</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Kultur</a:t>
            </a:r>
            <a:r>
              <a:rPr lang="fr-FR" sz="1100" dirty="0" smtClean="0">
                <a:solidFill>
                  <a:schemeClr val="accent6">
                    <a:lumMod val="20000"/>
                    <a:lumOff val="80000"/>
                  </a:schemeClr>
                </a:solidFill>
              </a:rPr>
              <a:t> : </a:t>
            </a:r>
            <a:r>
              <a:rPr lang="fr-FR" sz="1100" dirty="0" err="1" smtClean="0">
                <a:solidFill>
                  <a:schemeClr val="accent6">
                    <a:lumMod val="20000"/>
                    <a:lumOff val="80000"/>
                  </a:schemeClr>
                </a:solidFill>
              </a:rPr>
              <a:t>Geschichte</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eines</a:t>
            </a:r>
            <a:r>
              <a:rPr lang="fr-FR" sz="1100" dirty="0" smtClean="0">
                <a:solidFill>
                  <a:schemeClr val="accent6">
                    <a:lumMod val="20000"/>
                    <a:lumOff val="80000"/>
                  </a:schemeClr>
                </a:solidFill>
              </a:rPr>
              <a:t> </a:t>
            </a:r>
            <a:r>
              <a:rPr lang="fr-FR" sz="1100" dirty="0" err="1" smtClean="0">
                <a:solidFill>
                  <a:schemeClr val="accent6">
                    <a:lumMod val="20000"/>
                    <a:lumOff val="80000"/>
                  </a:schemeClr>
                </a:solidFill>
              </a:rPr>
              <a:t>Forschungsgegenstand</a:t>
            </a:r>
            <a:endParaRPr lang="fr-FR" sz="1100" dirty="0">
              <a:solidFill>
                <a:schemeClr val="accent6">
                  <a:lumMod val="20000"/>
                  <a:lumOff val="80000"/>
                </a:schemeClr>
              </a:solidFill>
            </a:endParaRPr>
          </a:p>
        </p:txBody>
      </p:sp>
      <p:sp>
        <p:nvSpPr>
          <p:cNvPr id="8" name="ZoneTexte 7"/>
          <p:cNvSpPr txBox="1"/>
          <p:nvPr/>
        </p:nvSpPr>
        <p:spPr>
          <a:xfrm>
            <a:off x="3035300" y="136435"/>
            <a:ext cx="5880100" cy="923330"/>
          </a:xfrm>
          <a:prstGeom prst="rect">
            <a:avLst/>
          </a:prstGeom>
          <a:noFill/>
        </p:spPr>
        <p:txBody>
          <a:bodyPr wrap="square" rtlCol="0">
            <a:spAutoFit/>
          </a:bodyPr>
          <a:lstStyle/>
          <a:p>
            <a:pPr algn="r"/>
            <a:r>
              <a:rPr lang="fr-FR" b="1" dirty="0" smtClean="0">
                <a:solidFill>
                  <a:srgbClr val="FFFFFF"/>
                </a:solidFill>
              </a:rPr>
              <a:t>1.2. Culture urbaine et genre </a:t>
            </a:r>
          </a:p>
          <a:p>
            <a:pPr algn="r"/>
            <a:r>
              <a:rPr lang="fr-FR" dirty="0" err="1" smtClean="0">
                <a:solidFill>
                  <a:schemeClr val="accent6">
                    <a:lumMod val="20000"/>
                    <a:lumOff val="80000"/>
                  </a:schemeClr>
                </a:solidFill>
              </a:rPr>
              <a:t>Urbane</a:t>
            </a:r>
            <a:r>
              <a:rPr lang="fr-FR" dirty="0" smtClean="0">
                <a:solidFill>
                  <a:schemeClr val="accent6">
                    <a:lumMod val="20000"/>
                    <a:lumOff val="80000"/>
                  </a:schemeClr>
                </a:solidFill>
              </a:rPr>
              <a:t> </a:t>
            </a:r>
            <a:r>
              <a:rPr lang="fr-FR" dirty="0" err="1" smtClean="0">
                <a:solidFill>
                  <a:schemeClr val="accent6">
                    <a:lumMod val="20000"/>
                    <a:lumOff val="80000"/>
                  </a:schemeClr>
                </a:solidFill>
              </a:rPr>
              <a:t>Kultur</a:t>
            </a:r>
            <a:r>
              <a:rPr lang="fr-FR" dirty="0" smtClean="0">
                <a:solidFill>
                  <a:schemeClr val="accent6">
                    <a:lumMod val="20000"/>
                    <a:lumOff val="80000"/>
                  </a:schemeClr>
                </a:solidFill>
              </a:rPr>
              <a:t> </a:t>
            </a:r>
            <a:r>
              <a:rPr lang="fr-FR" dirty="0" err="1" smtClean="0">
                <a:solidFill>
                  <a:schemeClr val="accent6">
                    <a:lumMod val="20000"/>
                    <a:lumOff val="80000"/>
                  </a:schemeClr>
                </a:solidFill>
              </a:rPr>
              <a:t>und</a:t>
            </a:r>
            <a:r>
              <a:rPr lang="fr-FR" dirty="0" smtClean="0">
                <a:solidFill>
                  <a:schemeClr val="accent6">
                    <a:lumMod val="20000"/>
                    <a:lumOff val="80000"/>
                  </a:schemeClr>
                </a:solidFill>
              </a:rPr>
              <a:t> </a:t>
            </a:r>
            <a:r>
              <a:rPr lang="fr-FR" dirty="0" err="1" smtClean="0">
                <a:solidFill>
                  <a:schemeClr val="accent6">
                    <a:lumMod val="20000"/>
                    <a:lumOff val="80000"/>
                  </a:schemeClr>
                </a:solidFill>
              </a:rPr>
              <a:t>Geschlecht</a:t>
            </a:r>
            <a:endParaRPr lang="fr-FR" b="1" dirty="0" smtClean="0"/>
          </a:p>
          <a:p>
            <a:pPr algn="r"/>
            <a:endParaRPr lang="fr-FR" dirty="0"/>
          </a:p>
        </p:txBody>
      </p:sp>
      <p:sp>
        <p:nvSpPr>
          <p:cNvPr id="9" name="Titre 1"/>
          <p:cNvSpPr>
            <a:spLocks noGrp="1"/>
          </p:cNvSpPr>
          <p:nvPr>
            <p:ph type="title"/>
          </p:nvPr>
        </p:nvSpPr>
        <p:spPr>
          <a:xfrm>
            <a:off x="152400" y="2253565"/>
            <a:ext cx="4330700" cy="819835"/>
          </a:xfrm>
        </p:spPr>
        <p:txBody>
          <a:bodyPr anchor="t">
            <a:noAutofit/>
          </a:bodyPr>
          <a:lstStyle/>
          <a:p>
            <a:pPr algn="just"/>
            <a:r>
              <a:rPr lang="fr-FR" sz="1600" dirty="0" smtClean="0"/>
              <a:t>Comment, historiquement, la différence des sexes s’est-elle traduite dans la ville ? </a:t>
            </a:r>
            <a:r>
              <a:rPr lang="fr-FR" sz="1600" b="1" dirty="0" smtClean="0"/>
              <a:t/>
            </a:r>
            <a:br>
              <a:rPr lang="fr-FR" sz="1600" b="1" dirty="0" smtClean="0"/>
            </a:br>
            <a:r>
              <a:rPr lang="fr-FR" sz="1800" i="1" dirty="0"/>
              <a:t/>
            </a:r>
            <a:br>
              <a:rPr lang="fr-FR" sz="1800" i="1" dirty="0"/>
            </a:br>
            <a:r>
              <a:rPr lang="fr-FR" sz="1800" i="1" dirty="0" smtClean="0"/>
              <a:t/>
            </a:r>
            <a:br>
              <a:rPr lang="fr-FR" sz="1800" i="1" dirty="0" smtClean="0"/>
            </a:br>
            <a:endParaRPr lang="fr-FR" sz="1800" i="1" dirty="0"/>
          </a:p>
        </p:txBody>
      </p:sp>
      <p:sp>
        <p:nvSpPr>
          <p:cNvPr id="10" name="ZoneTexte 9"/>
          <p:cNvSpPr txBox="1"/>
          <p:nvPr/>
        </p:nvSpPr>
        <p:spPr>
          <a:xfrm>
            <a:off x="342900" y="1301065"/>
            <a:ext cx="3987800" cy="746358"/>
          </a:xfrm>
          <a:prstGeom prst="rect">
            <a:avLst/>
          </a:prstGeom>
          <a:noFill/>
          <a:ln>
            <a:solidFill>
              <a:schemeClr val="tx1"/>
            </a:solidFill>
          </a:ln>
        </p:spPr>
        <p:txBody>
          <a:bodyPr wrap="square" rtlCol="0">
            <a:spAutoFit/>
          </a:bodyPr>
          <a:lstStyle/>
          <a:p>
            <a:r>
              <a:rPr lang="fr-FR" sz="1600" dirty="0" smtClean="0"/>
              <a:t>« </a:t>
            </a:r>
            <a:r>
              <a:rPr lang="fr-FR" sz="1600" i="1" dirty="0" smtClean="0"/>
              <a:t>L’espace public, dont la ville est une forme, souligne avec éclat la différence des sexes</a:t>
            </a:r>
            <a:r>
              <a:rPr lang="fr-FR" sz="1600" dirty="0" smtClean="0"/>
              <a:t>. » </a:t>
            </a:r>
            <a:r>
              <a:rPr lang="fr-FR" dirty="0" smtClean="0"/>
              <a:t/>
            </a:r>
            <a:br>
              <a:rPr lang="fr-FR" dirty="0" smtClean="0"/>
            </a:br>
            <a:r>
              <a:rPr lang="fr-FR" sz="1050" dirty="0" smtClean="0"/>
              <a:t>(Perrot, 1997, p. 149)</a:t>
            </a:r>
            <a:endParaRPr lang="fr-FR" dirty="0"/>
          </a:p>
        </p:txBody>
      </p:sp>
      <p:sp>
        <p:nvSpPr>
          <p:cNvPr id="12" name="Titre 1"/>
          <p:cNvSpPr txBox="1">
            <a:spLocks/>
          </p:cNvSpPr>
          <p:nvPr/>
        </p:nvSpPr>
        <p:spPr>
          <a:xfrm>
            <a:off x="4724400" y="2246530"/>
            <a:ext cx="4559300" cy="7887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600" dirty="0" err="1" smtClean="0">
                <a:solidFill>
                  <a:srgbClr val="984807"/>
                </a:solidFill>
              </a:rPr>
              <a:t>Wie</a:t>
            </a:r>
            <a:r>
              <a:rPr lang="fr-FR" sz="1600" dirty="0" smtClean="0">
                <a:solidFill>
                  <a:srgbClr val="984807"/>
                </a:solidFill>
              </a:rPr>
              <a:t> </a:t>
            </a:r>
            <a:r>
              <a:rPr lang="fr-FR" sz="1600" dirty="0" err="1" smtClean="0">
                <a:solidFill>
                  <a:srgbClr val="984807"/>
                </a:solidFill>
              </a:rPr>
              <a:t>drückt</a:t>
            </a:r>
            <a:r>
              <a:rPr lang="fr-FR" sz="1600" dirty="0" smtClean="0">
                <a:solidFill>
                  <a:srgbClr val="984807"/>
                </a:solidFill>
              </a:rPr>
              <a:t> </a:t>
            </a:r>
            <a:r>
              <a:rPr lang="fr-FR" sz="1600" dirty="0" err="1" smtClean="0">
                <a:solidFill>
                  <a:srgbClr val="984807"/>
                </a:solidFill>
              </a:rPr>
              <a:t>sich</a:t>
            </a:r>
            <a:r>
              <a:rPr lang="fr-FR" sz="1600" dirty="0" smtClean="0">
                <a:solidFill>
                  <a:srgbClr val="984807"/>
                </a:solidFill>
              </a:rPr>
              <a:t> der </a:t>
            </a:r>
            <a:r>
              <a:rPr lang="fr-FR" sz="1600" dirty="0" err="1" smtClean="0">
                <a:solidFill>
                  <a:srgbClr val="984807"/>
                </a:solidFill>
              </a:rPr>
              <a:t>Geschlechtsunterschied</a:t>
            </a:r>
            <a:r>
              <a:rPr lang="fr-FR" sz="1600" dirty="0" smtClean="0">
                <a:solidFill>
                  <a:srgbClr val="984807"/>
                </a:solidFill>
              </a:rPr>
              <a:t> </a:t>
            </a:r>
            <a:r>
              <a:rPr lang="fr-FR" sz="1600" dirty="0" err="1" smtClean="0">
                <a:solidFill>
                  <a:srgbClr val="984807"/>
                </a:solidFill>
              </a:rPr>
              <a:t>historisch</a:t>
            </a:r>
            <a:r>
              <a:rPr lang="fr-FR" sz="1600" dirty="0" smtClean="0">
                <a:solidFill>
                  <a:srgbClr val="984807"/>
                </a:solidFill>
              </a:rPr>
              <a:t> in der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aus</a:t>
            </a:r>
            <a:r>
              <a:rPr lang="fr-FR" sz="1600" dirty="0" smtClean="0">
                <a:solidFill>
                  <a:srgbClr val="984807"/>
                </a:solidFill>
              </a:rPr>
              <a:t>?</a:t>
            </a:r>
            <a:r>
              <a:rPr lang="fr-FR" sz="1600" b="1" dirty="0" smtClean="0">
                <a:solidFill>
                  <a:srgbClr val="984807"/>
                </a:solidFill>
              </a:rPr>
              <a:t/>
            </a:r>
            <a:br>
              <a:rPr lang="fr-FR" sz="1600" b="1" dirty="0" smtClean="0">
                <a:solidFill>
                  <a:srgbClr val="984807"/>
                </a:solidFill>
              </a:rPr>
            </a:br>
            <a:r>
              <a:rPr lang="fr-FR" sz="1600" b="1" dirty="0" smtClean="0">
                <a:solidFill>
                  <a:srgbClr val="984807"/>
                </a:solidFill>
              </a:rPr>
              <a:t/>
            </a:r>
            <a:br>
              <a:rPr lang="fr-FR" sz="1600" b="1" dirty="0" smtClean="0">
                <a:solidFill>
                  <a:srgbClr val="984807"/>
                </a:solidFill>
              </a:rPr>
            </a:br>
            <a:r>
              <a:rPr lang="fr-FR" sz="1800" i="1" dirty="0" smtClean="0"/>
              <a:t/>
            </a:r>
            <a:br>
              <a:rPr lang="fr-FR" sz="1800" i="1" dirty="0" smtClean="0"/>
            </a:br>
            <a:r>
              <a:rPr lang="fr-FR" sz="1800" i="1" dirty="0" smtClean="0"/>
              <a:t/>
            </a:r>
            <a:br>
              <a:rPr lang="fr-FR" sz="1800" i="1" dirty="0" smtClean="0"/>
            </a:br>
            <a:endParaRPr lang="fr-FR" sz="1800" i="1" dirty="0"/>
          </a:p>
        </p:txBody>
      </p:sp>
      <p:sp>
        <p:nvSpPr>
          <p:cNvPr id="13" name="ZoneTexte 12"/>
          <p:cNvSpPr txBox="1"/>
          <p:nvPr/>
        </p:nvSpPr>
        <p:spPr>
          <a:xfrm>
            <a:off x="4927600" y="1193253"/>
            <a:ext cx="3987800" cy="992579"/>
          </a:xfrm>
          <a:prstGeom prst="rect">
            <a:avLst/>
          </a:prstGeom>
          <a:noFill/>
          <a:ln>
            <a:solidFill>
              <a:schemeClr val="accent6">
                <a:lumMod val="50000"/>
              </a:schemeClr>
            </a:solidFill>
          </a:ln>
        </p:spPr>
        <p:txBody>
          <a:bodyPr wrap="square" rtlCol="0">
            <a:spAutoFit/>
          </a:bodyPr>
          <a:lstStyle/>
          <a:p>
            <a:r>
              <a:rPr lang="fr-FR" sz="1600" dirty="0" smtClean="0">
                <a:solidFill>
                  <a:srgbClr val="984807"/>
                </a:solidFill>
              </a:rPr>
              <a:t>“</a:t>
            </a:r>
            <a:r>
              <a:rPr lang="fr-FR" sz="1600" i="1" dirty="0" smtClean="0">
                <a:solidFill>
                  <a:srgbClr val="984807"/>
                </a:solidFill>
              </a:rPr>
              <a:t>Der </a:t>
            </a:r>
            <a:r>
              <a:rPr lang="fr-FR" sz="1600" i="1" dirty="0" err="1" smtClean="0">
                <a:solidFill>
                  <a:srgbClr val="984807"/>
                </a:solidFill>
              </a:rPr>
              <a:t>öffentliche</a:t>
            </a:r>
            <a:r>
              <a:rPr lang="fr-FR" sz="1600" i="1" dirty="0" smtClean="0">
                <a:solidFill>
                  <a:srgbClr val="984807"/>
                </a:solidFill>
              </a:rPr>
              <a:t> </a:t>
            </a:r>
            <a:r>
              <a:rPr lang="fr-FR" sz="1600" i="1" dirty="0" err="1" smtClean="0">
                <a:solidFill>
                  <a:srgbClr val="984807"/>
                </a:solidFill>
              </a:rPr>
              <a:t>Raum</a:t>
            </a:r>
            <a:r>
              <a:rPr lang="fr-FR" sz="1600" i="1" dirty="0" smtClean="0">
                <a:solidFill>
                  <a:srgbClr val="984807"/>
                </a:solidFill>
              </a:rPr>
              <a:t>, </a:t>
            </a:r>
            <a:r>
              <a:rPr lang="fr-FR" sz="1600" i="1" dirty="0" err="1" smtClean="0">
                <a:solidFill>
                  <a:srgbClr val="984807"/>
                </a:solidFill>
              </a:rPr>
              <a:t>dessen</a:t>
            </a:r>
            <a:r>
              <a:rPr lang="fr-FR" sz="1600" i="1" dirty="0" smtClean="0">
                <a:solidFill>
                  <a:srgbClr val="984807"/>
                </a:solidFill>
              </a:rPr>
              <a:t> die </a:t>
            </a:r>
            <a:r>
              <a:rPr lang="fr-FR" sz="1600" i="1" dirty="0" err="1" smtClean="0">
                <a:solidFill>
                  <a:srgbClr val="984807"/>
                </a:solidFill>
              </a:rPr>
              <a:t>Stadt</a:t>
            </a:r>
            <a:r>
              <a:rPr lang="fr-FR" sz="1600" i="1" dirty="0" smtClean="0">
                <a:solidFill>
                  <a:srgbClr val="984807"/>
                </a:solidFill>
              </a:rPr>
              <a:t> </a:t>
            </a:r>
            <a:r>
              <a:rPr lang="fr-FR" sz="1600" i="1" dirty="0" err="1" smtClean="0">
                <a:solidFill>
                  <a:srgbClr val="984807"/>
                </a:solidFill>
              </a:rPr>
              <a:t>eine</a:t>
            </a:r>
            <a:r>
              <a:rPr lang="fr-FR" sz="1600" i="1" dirty="0" smtClean="0">
                <a:solidFill>
                  <a:srgbClr val="984807"/>
                </a:solidFill>
              </a:rPr>
              <a:t> </a:t>
            </a:r>
            <a:r>
              <a:rPr lang="fr-FR" sz="1600" i="1" dirty="0" err="1" smtClean="0">
                <a:solidFill>
                  <a:srgbClr val="984807"/>
                </a:solidFill>
              </a:rPr>
              <a:t>Form</a:t>
            </a:r>
            <a:r>
              <a:rPr lang="fr-FR" sz="1600" i="1" dirty="0" smtClean="0">
                <a:solidFill>
                  <a:srgbClr val="984807"/>
                </a:solidFill>
              </a:rPr>
              <a:t> </a:t>
            </a:r>
            <a:r>
              <a:rPr lang="fr-FR" sz="1600" i="1" dirty="0" err="1" smtClean="0">
                <a:solidFill>
                  <a:srgbClr val="984807"/>
                </a:solidFill>
              </a:rPr>
              <a:t>ist</a:t>
            </a:r>
            <a:r>
              <a:rPr lang="fr-FR" sz="1600" i="1" dirty="0" smtClean="0">
                <a:solidFill>
                  <a:srgbClr val="984807"/>
                </a:solidFill>
              </a:rPr>
              <a:t>, </a:t>
            </a:r>
            <a:r>
              <a:rPr lang="fr-FR" sz="1600" i="1" dirty="0" err="1" smtClean="0">
                <a:solidFill>
                  <a:srgbClr val="984807"/>
                </a:solidFill>
              </a:rPr>
              <a:t>verdeutlicht</a:t>
            </a:r>
            <a:r>
              <a:rPr lang="fr-FR" sz="1600" i="1" dirty="0" smtClean="0">
                <a:solidFill>
                  <a:srgbClr val="984807"/>
                </a:solidFill>
              </a:rPr>
              <a:t> die </a:t>
            </a:r>
            <a:r>
              <a:rPr lang="fr-FR" sz="1600" i="1" dirty="0" err="1" smtClean="0">
                <a:solidFill>
                  <a:srgbClr val="984807"/>
                </a:solidFill>
              </a:rPr>
              <a:t>Unterschiede</a:t>
            </a:r>
            <a:r>
              <a:rPr lang="fr-FR" sz="1600" i="1" dirty="0" smtClean="0">
                <a:solidFill>
                  <a:srgbClr val="984807"/>
                </a:solidFill>
              </a:rPr>
              <a:t> </a:t>
            </a:r>
            <a:r>
              <a:rPr lang="fr-FR" sz="1600" i="1" dirty="0" err="1" smtClean="0">
                <a:solidFill>
                  <a:srgbClr val="984807"/>
                </a:solidFill>
              </a:rPr>
              <a:t>zwischen</a:t>
            </a:r>
            <a:r>
              <a:rPr lang="fr-FR" sz="1600" i="1" dirty="0" smtClean="0">
                <a:solidFill>
                  <a:srgbClr val="984807"/>
                </a:solidFill>
              </a:rPr>
              <a:t> den </a:t>
            </a:r>
            <a:r>
              <a:rPr lang="fr-FR" sz="1600" i="1" dirty="0" err="1" smtClean="0">
                <a:solidFill>
                  <a:srgbClr val="984807"/>
                </a:solidFill>
              </a:rPr>
              <a:t>Geschlechtern</a:t>
            </a:r>
            <a:r>
              <a:rPr lang="fr-FR" sz="1600" i="1" dirty="0" smtClean="0">
                <a:solidFill>
                  <a:srgbClr val="984807"/>
                </a:solidFill>
              </a:rPr>
              <a:t>.</a:t>
            </a:r>
            <a:r>
              <a:rPr lang="fr-FR" sz="1600" dirty="0" smtClean="0">
                <a:solidFill>
                  <a:srgbClr val="984807"/>
                </a:solidFill>
              </a:rPr>
              <a:t>” </a:t>
            </a:r>
            <a:br>
              <a:rPr lang="fr-FR" sz="1600" dirty="0" smtClean="0">
                <a:solidFill>
                  <a:srgbClr val="984807"/>
                </a:solidFill>
              </a:rPr>
            </a:br>
            <a:r>
              <a:rPr lang="fr-FR" sz="1050" dirty="0" smtClean="0">
                <a:solidFill>
                  <a:srgbClr val="984807"/>
                </a:solidFill>
              </a:rPr>
              <a:t>(Perrot, 1997, S. 149)</a:t>
            </a:r>
            <a:endParaRPr lang="fr-FR" sz="1600" dirty="0">
              <a:solidFill>
                <a:srgbClr val="984807"/>
              </a:solidFill>
            </a:endParaRPr>
          </a:p>
        </p:txBody>
      </p:sp>
      <p:sp>
        <p:nvSpPr>
          <p:cNvPr id="2" name="ZoneTexte 1"/>
          <p:cNvSpPr txBox="1"/>
          <p:nvPr/>
        </p:nvSpPr>
        <p:spPr>
          <a:xfrm>
            <a:off x="165100" y="3733800"/>
            <a:ext cx="4267200" cy="1384995"/>
          </a:xfrm>
          <a:prstGeom prst="rect">
            <a:avLst/>
          </a:prstGeom>
          <a:noFill/>
        </p:spPr>
        <p:txBody>
          <a:bodyPr wrap="square" rtlCol="0">
            <a:spAutoFit/>
          </a:bodyPr>
          <a:lstStyle/>
          <a:p>
            <a:pPr marL="285750" indent="-285750">
              <a:buFont typeface="Wingdings" charset="2"/>
              <a:buChar char="Ø"/>
            </a:pPr>
            <a:r>
              <a:rPr lang="fr-FR" sz="1600" b="1" dirty="0"/>
              <a:t>Urbanisme et  haussmannisation (</a:t>
            </a:r>
            <a:r>
              <a:rPr lang="fr-FR" sz="1600" b="1" dirty="0" err="1"/>
              <a:t>mi-XIX</a:t>
            </a:r>
            <a:r>
              <a:rPr lang="fr-FR" sz="1600" b="1" baseline="30000" dirty="0" err="1"/>
              <a:t>e</a:t>
            </a:r>
            <a:r>
              <a:rPr lang="fr-FR" sz="1600" b="1" dirty="0"/>
              <a:t>) </a:t>
            </a:r>
            <a:r>
              <a:rPr lang="fr-FR" sz="1600" dirty="0"/>
              <a:t>: désir d’ordre et recul de la mixité, exclusion des femmes</a:t>
            </a:r>
            <a:br>
              <a:rPr lang="fr-FR" sz="1600" dirty="0"/>
            </a:br>
            <a:r>
              <a:rPr lang="fr-FR" dirty="0"/>
              <a:t/>
            </a:r>
            <a:br>
              <a:rPr lang="fr-FR" dirty="0"/>
            </a:br>
            <a:endParaRPr lang="fr-FR" dirty="0"/>
          </a:p>
        </p:txBody>
      </p:sp>
      <p:sp>
        <p:nvSpPr>
          <p:cNvPr id="3" name="ZoneTexte 2"/>
          <p:cNvSpPr txBox="1"/>
          <p:nvPr/>
        </p:nvSpPr>
        <p:spPr>
          <a:xfrm>
            <a:off x="215900" y="2950001"/>
            <a:ext cx="4216400" cy="830997"/>
          </a:xfrm>
          <a:prstGeom prst="rect">
            <a:avLst/>
          </a:prstGeom>
          <a:noFill/>
        </p:spPr>
        <p:txBody>
          <a:bodyPr wrap="square" rtlCol="0">
            <a:spAutoFit/>
          </a:bodyPr>
          <a:lstStyle/>
          <a:p>
            <a:pPr marL="285750" indent="-285750">
              <a:buFont typeface="Wingdings" charset="2"/>
              <a:buChar char="Ø"/>
            </a:pPr>
            <a:r>
              <a:rPr lang="fr-FR" sz="1600" b="1" dirty="0"/>
              <a:t>Exode rural et forte urbanisation du XIX</a:t>
            </a:r>
            <a:r>
              <a:rPr lang="fr-FR" sz="1600" b="1" baseline="30000" dirty="0"/>
              <a:t>e</a:t>
            </a:r>
            <a:r>
              <a:rPr lang="fr-FR" sz="1600" b="1" dirty="0"/>
              <a:t> siècle </a:t>
            </a:r>
            <a:r>
              <a:rPr lang="fr-FR" sz="1600" dirty="0"/>
              <a:t>: la ville mixte et « confuse »</a:t>
            </a:r>
            <a:r>
              <a:rPr lang="fr-FR" sz="1600" b="1" dirty="0"/>
              <a:t/>
            </a:r>
            <a:br>
              <a:rPr lang="fr-FR" sz="1600" b="1" dirty="0"/>
            </a:br>
            <a:endParaRPr lang="fr-FR" sz="1600" dirty="0"/>
          </a:p>
        </p:txBody>
      </p:sp>
      <p:sp>
        <p:nvSpPr>
          <p:cNvPr id="5" name="ZoneTexte 4"/>
          <p:cNvSpPr txBox="1"/>
          <p:nvPr/>
        </p:nvSpPr>
        <p:spPr>
          <a:xfrm>
            <a:off x="4851400" y="2946400"/>
            <a:ext cx="4114800" cy="830997"/>
          </a:xfrm>
          <a:prstGeom prst="rect">
            <a:avLst/>
          </a:prstGeom>
          <a:noFill/>
        </p:spPr>
        <p:txBody>
          <a:bodyPr wrap="square" rtlCol="0">
            <a:spAutoFit/>
          </a:bodyPr>
          <a:lstStyle/>
          <a:p>
            <a:pPr marL="285750" indent="-285750">
              <a:buFont typeface="Wingdings" charset="2"/>
              <a:buChar char="Ø"/>
            </a:pPr>
            <a:r>
              <a:rPr lang="fr-FR" sz="1600" b="1" dirty="0" err="1" smtClean="0">
                <a:solidFill>
                  <a:srgbClr val="984807"/>
                </a:solidFill>
              </a:rPr>
              <a:t>Landflucht</a:t>
            </a:r>
            <a:r>
              <a:rPr lang="fr-FR" sz="1600" b="1" dirty="0" smtClean="0">
                <a:solidFill>
                  <a:srgbClr val="984807"/>
                </a:solidFill>
              </a:rPr>
              <a:t> </a:t>
            </a:r>
            <a:r>
              <a:rPr lang="fr-FR" sz="1600" b="1" dirty="0" err="1" smtClean="0">
                <a:solidFill>
                  <a:srgbClr val="984807"/>
                </a:solidFill>
              </a:rPr>
              <a:t>und</a:t>
            </a:r>
            <a:r>
              <a:rPr lang="fr-FR" sz="1600" b="1" dirty="0" smtClean="0">
                <a:solidFill>
                  <a:srgbClr val="984807"/>
                </a:solidFill>
              </a:rPr>
              <a:t> </a:t>
            </a:r>
            <a:r>
              <a:rPr lang="fr-FR" sz="1600" b="1" dirty="0" err="1" smtClean="0">
                <a:solidFill>
                  <a:srgbClr val="984807"/>
                </a:solidFill>
              </a:rPr>
              <a:t>hohe</a:t>
            </a:r>
            <a:r>
              <a:rPr lang="fr-FR" sz="1600" b="1" dirty="0" smtClean="0">
                <a:solidFill>
                  <a:srgbClr val="984807"/>
                </a:solidFill>
              </a:rPr>
              <a:t> </a:t>
            </a:r>
            <a:r>
              <a:rPr lang="fr-FR" sz="1600" b="1" dirty="0" err="1" smtClean="0">
                <a:solidFill>
                  <a:srgbClr val="984807"/>
                </a:solidFill>
              </a:rPr>
              <a:t>Urbanisierung</a:t>
            </a:r>
            <a:r>
              <a:rPr lang="fr-FR" sz="1600" b="1" dirty="0" smtClean="0">
                <a:solidFill>
                  <a:srgbClr val="984807"/>
                </a:solidFill>
              </a:rPr>
              <a:t> des 19. </a:t>
            </a:r>
            <a:r>
              <a:rPr lang="fr-FR" sz="1600" b="1" dirty="0" err="1" smtClean="0">
                <a:solidFill>
                  <a:srgbClr val="984807"/>
                </a:solidFill>
              </a:rPr>
              <a:t>Jh</a:t>
            </a:r>
            <a:r>
              <a:rPr lang="fr-FR" sz="1600" b="1" dirty="0" smtClean="0">
                <a:solidFill>
                  <a:srgbClr val="984807"/>
                </a:solidFill>
              </a:rPr>
              <a:t>.</a:t>
            </a:r>
            <a:r>
              <a:rPr lang="fr-FR" sz="1600" dirty="0" smtClean="0">
                <a:solidFill>
                  <a:srgbClr val="984807"/>
                </a:solidFill>
              </a:rPr>
              <a:t>: die </a:t>
            </a:r>
            <a:r>
              <a:rPr lang="fr-FR" sz="1600" dirty="0" err="1" smtClean="0">
                <a:solidFill>
                  <a:srgbClr val="984807"/>
                </a:solidFill>
              </a:rPr>
              <a:t>gemischte</a:t>
            </a:r>
            <a:r>
              <a:rPr lang="fr-FR" sz="1600" dirty="0" smtClean="0">
                <a:solidFill>
                  <a:srgbClr val="984807"/>
                </a:solidFill>
              </a:rPr>
              <a:t> </a:t>
            </a:r>
            <a:r>
              <a:rPr lang="fr-FR" sz="1600" dirty="0" err="1" smtClean="0">
                <a:solidFill>
                  <a:srgbClr val="984807"/>
                </a:solidFill>
              </a:rPr>
              <a:t>Stadt</a:t>
            </a:r>
            <a:r>
              <a:rPr lang="fr-FR" sz="1600" dirty="0" smtClean="0">
                <a:solidFill>
                  <a:srgbClr val="984807"/>
                </a:solidFill>
              </a:rPr>
              <a:t> </a:t>
            </a:r>
            <a:r>
              <a:rPr lang="fr-FR" sz="1600" dirty="0" err="1" smtClean="0">
                <a:solidFill>
                  <a:srgbClr val="984807"/>
                </a:solidFill>
              </a:rPr>
              <a:t>und</a:t>
            </a:r>
            <a:r>
              <a:rPr lang="fr-FR" sz="1600" dirty="0" smtClean="0">
                <a:solidFill>
                  <a:srgbClr val="984807"/>
                </a:solidFill>
              </a:rPr>
              <a:t>  ”diffuse ” </a:t>
            </a:r>
            <a:r>
              <a:rPr lang="fr-FR" sz="1600" b="1" dirty="0" smtClean="0">
                <a:solidFill>
                  <a:srgbClr val="984807"/>
                </a:solidFill>
              </a:rPr>
              <a:t/>
            </a:r>
            <a:br>
              <a:rPr lang="fr-FR" sz="1600" b="1" dirty="0" smtClean="0">
                <a:solidFill>
                  <a:srgbClr val="984807"/>
                </a:solidFill>
              </a:rPr>
            </a:br>
            <a:endParaRPr lang="fr-FR" sz="1600" dirty="0">
              <a:solidFill>
                <a:srgbClr val="984807"/>
              </a:solidFill>
            </a:endParaRPr>
          </a:p>
        </p:txBody>
      </p:sp>
      <p:sp>
        <p:nvSpPr>
          <p:cNvPr id="7" name="ZoneTexte 6"/>
          <p:cNvSpPr txBox="1"/>
          <p:nvPr/>
        </p:nvSpPr>
        <p:spPr>
          <a:xfrm>
            <a:off x="4864100" y="3733800"/>
            <a:ext cx="4000500" cy="1323439"/>
          </a:xfrm>
          <a:prstGeom prst="rect">
            <a:avLst/>
          </a:prstGeom>
          <a:noFill/>
        </p:spPr>
        <p:txBody>
          <a:bodyPr wrap="square" rtlCol="0">
            <a:spAutoFit/>
          </a:bodyPr>
          <a:lstStyle/>
          <a:p>
            <a:pPr marL="285750" indent="-285750">
              <a:buFont typeface="Wingdings" charset="2"/>
              <a:buChar char="Ø"/>
            </a:pPr>
            <a:r>
              <a:rPr lang="fr-FR" sz="1600" b="1" dirty="0" err="1">
                <a:solidFill>
                  <a:srgbClr val="984807"/>
                </a:solidFill>
              </a:rPr>
              <a:t>Urbanismus</a:t>
            </a:r>
            <a:r>
              <a:rPr lang="fr-FR" sz="1600" b="1" dirty="0">
                <a:solidFill>
                  <a:srgbClr val="984807"/>
                </a:solidFill>
              </a:rPr>
              <a:t> </a:t>
            </a:r>
            <a:r>
              <a:rPr lang="fr-FR" sz="1600" b="1" dirty="0" err="1">
                <a:solidFill>
                  <a:srgbClr val="984807"/>
                </a:solidFill>
              </a:rPr>
              <a:t>und</a:t>
            </a:r>
            <a:r>
              <a:rPr lang="fr-FR" sz="1600" b="1" dirty="0">
                <a:solidFill>
                  <a:srgbClr val="984807"/>
                </a:solidFill>
              </a:rPr>
              <a:t> Haussmannisation (</a:t>
            </a:r>
            <a:r>
              <a:rPr lang="fr-FR" sz="1600" b="1" dirty="0" err="1">
                <a:solidFill>
                  <a:srgbClr val="984807"/>
                </a:solidFill>
              </a:rPr>
              <a:t>Mitte</a:t>
            </a:r>
            <a:r>
              <a:rPr lang="fr-FR" sz="1600" b="1" dirty="0">
                <a:solidFill>
                  <a:srgbClr val="984807"/>
                </a:solidFill>
              </a:rPr>
              <a:t> 19. </a:t>
            </a:r>
            <a:r>
              <a:rPr lang="fr-FR" sz="1600" b="1" dirty="0" err="1">
                <a:solidFill>
                  <a:srgbClr val="984807"/>
                </a:solidFill>
              </a:rPr>
              <a:t>Jh</a:t>
            </a:r>
            <a:r>
              <a:rPr lang="fr-FR" sz="1600" b="1" dirty="0">
                <a:solidFill>
                  <a:srgbClr val="984807"/>
                </a:solidFill>
              </a:rPr>
              <a:t>.</a:t>
            </a:r>
            <a:r>
              <a:rPr lang="fr-FR" sz="1600" b="1" dirty="0" smtClean="0">
                <a:solidFill>
                  <a:srgbClr val="984807"/>
                </a:solidFill>
              </a:rPr>
              <a:t>)</a:t>
            </a:r>
            <a:r>
              <a:rPr lang="fr-FR" sz="1600" dirty="0" smtClean="0">
                <a:solidFill>
                  <a:srgbClr val="984807"/>
                </a:solidFill>
              </a:rPr>
              <a:t>: </a:t>
            </a:r>
            <a:r>
              <a:rPr lang="fr-FR" sz="1600" dirty="0" err="1">
                <a:solidFill>
                  <a:srgbClr val="984807"/>
                </a:solidFill>
              </a:rPr>
              <a:t>Wunsch</a:t>
            </a:r>
            <a:r>
              <a:rPr lang="fr-FR" sz="1600" dirty="0">
                <a:solidFill>
                  <a:srgbClr val="984807"/>
                </a:solidFill>
              </a:rPr>
              <a:t> </a:t>
            </a:r>
            <a:r>
              <a:rPr lang="fr-FR" sz="1600" dirty="0" err="1">
                <a:solidFill>
                  <a:srgbClr val="984807"/>
                </a:solidFill>
              </a:rPr>
              <a:t>nach</a:t>
            </a:r>
            <a:r>
              <a:rPr lang="fr-FR" sz="1600" dirty="0">
                <a:solidFill>
                  <a:srgbClr val="984807"/>
                </a:solidFill>
              </a:rPr>
              <a:t> </a:t>
            </a:r>
            <a:r>
              <a:rPr lang="fr-FR" sz="1600" dirty="0" err="1">
                <a:solidFill>
                  <a:srgbClr val="984807"/>
                </a:solidFill>
              </a:rPr>
              <a:t>Ordnung</a:t>
            </a:r>
            <a:r>
              <a:rPr lang="fr-FR" sz="1600" dirty="0">
                <a:solidFill>
                  <a:srgbClr val="984807"/>
                </a:solidFill>
              </a:rPr>
              <a:t> </a:t>
            </a:r>
            <a:r>
              <a:rPr lang="fr-FR" sz="1600" dirty="0" err="1">
                <a:solidFill>
                  <a:srgbClr val="984807"/>
                </a:solidFill>
              </a:rPr>
              <a:t>und</a:t>
            </a:r>
            <a:r>
              <a:rPr lang="fr-FR" sz="1600" dirty="0">
                <a:solidFill>
                  <a:srgbClr val="984807"/>
                </a:solidFill>
              </a:rPr>
              <a:t> der </a:t>
            </a:r>
            <a:r>
              <a:rPr lang="fr-FR" sz="1600" dirty="0" err="1">
                <a:solidFill>
                  <a:srgbClr val="984807"/>
                </a:solidFill>
              </a:rPr>
              <a:t>Rückgang</a:t>
            </a:r>
            <a:r>
              <a:rPr lang="fr-FR" sz="1600" dirty="0">
                <a:solidFill>
                  <a:srgbClr val="984807"/>
                </a:solidFill>
              </a:rPr>
              <a:t> der </a:t>
            </a:r>
            <a:r>
              <a:rPr lang="fr-FR" sz="1600" dirty="0" err="1">
                <a:solidFill>
                  <a:srgbClr val="984807"/>
                </a:solidFill>
              </a:rPr>
              <a:t>Diversität</a:t>
            </a:r>
            <a:r>
              <a:rPr lang="fr-FR" sz="1600" dirty="0">
                <a:solidFill>
                  <a:srgbClr val="984807"/>
                </a:solidFill>
              </a:rPr>
              <a:t>, </a:t>
            </a:r>
            <a:r>
              <a:rPr lang="fr-FR" sz="1600" dirty="0" err="1">
                <a:solidFill>
                  <a:srgbClr val="984807"/>
                </a:solidFill>
              </a:rPr>
              <a:t>Ausschluss</a:t>
            </a:r>
            <a:r>
              <a:rPr lang="fr-FR" sz="1600" dirty="0">
                <a:solidFill>
                  <a:srgbClr val="984807"/>
                </a:solidFill>
              </a:rPr>
              <a:t> </a:t>
            </a:r>
            <a:r>
              <a:rPr lang="fr-FR" sz="1600" dirty="0" smtClean="0">
                <a:solidFill>
                  <a:srgbClr val="984807"/>
                </a:solidFill>
              </a:rPr>
              <a:t>der </a:t>
            </a:r>
            <a:r>
              <a:rPr lang="fr-FR" sz="1600" dirty="0" err="1">
                <a:solidFill>
                  <a:srgbClr val="984807"/>
                </a:solidFill>
              </a:rPr>
              <a:t>Frauen</a:t>
            </a:r>
            <a:r>
              <a:rPr lang="fr-FR" sz="1600" dirty="0">
                <a:solidFill>
                  <a:srgbClr val="984807"/>
                </a:solidFill>
              </a:rPr>
              <a:t/>
            </a:r>
            <a:br>
              <a:rPr lang="fr-FR" sz="1600" dirty="0">
                <a:solidFill>
                  <a:srgbClr val="984807"/>
                </a:solidFill>
              </a:rPr>
            </a:br>
            <a:endParaRPr lang="fr-FR"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5177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53</TotalTime>
  <Words>5374</Words>
  <Application>Microsoft Macintosh PowerPoint</Application>
  <PresentationFormat>Présentation à l'écran (4:3)</PresentationFormat>
  <Paragraphs>496</Paragraphs>
  <Slides>28</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28</vt:i4>
      </vt:variant>
    </vt:vector>
  </HeadingPairs>
  <TitlesOfParts>
    <vt:vector size="29" baseType="lpstr">
      <vt:lpstr>Thème Office</vt:lpstr>
      <vt:lpstr>Atelier/Workshop</vt:lpstr>
      <vt:lpstr>Diapositive 2</vt:lpstr>
      <vt:lpstr>Diapositive 3</vt:lpstr>
      <vt:lpstr>Diapositive 4</vt:lpstr>
      <vt:lpstr>  Interroger la culture dans la ville :   Quelles sont les offres culturelles et de loisirs disponibles dans les villes ?   Comment ces offres sont-elles organisées et accessibles ?   Dans quel quartier, en intérieur/ extérieur, gratuit/payant, près/loin des  habitations ?   Qui en profite, et comment ?   Types de pratique, fréquence…      </vt:lpstr>
      <vt:lpstr>  Interroger la culture dans la ville :   Quelles sont les offres culturelles et de loisirs disponibles dans les villes ?   Comment ces offres sont-elles organisées et accessibles ?   Dans quel quartier, en intérieur/ extérieur, gratuit/payant, près/loin des  habitations ?   Qui en profite, et comment ?   Types de pratique, fréquence…      </vt:lpstr>
      <vt:lpstr>Comment, historiquement, la différence des sexes s’est-elle traduite dans la ville ?    </vt:lpstr>
      <vt:lpstr>Comment, historiquement, la différence des sexes s’est-elle traduite dans la ville ?    </vt:lpstr>
      <vt:lpstr>Comment, historiquement, la différence des sexes s’est-elle traduite dans la ville ?    </vt:lpstr>
      <vt:lpstr>Comment, historiquement, la différence des sexes s’est-elle traduite dans la ville ?    </vt:lpstr>
      <vt:lpstr>Dès le début du XXe siècle, les populations féminines se mobilisent contre la ségrégation des sexes induite par l’espace. La recherche universitaire, notamment en géographie, ne suit pas tout de suite.   En 1994, les femmes européennes obtiennent une reconnaissance théorique de leurs droits.   Mise en place d’une « charte européenne des femmes dans la cité » pour orienter les pratiques de planification : l’égalité hommes/femmes dans les villes est identifiée comme un enjeu important.   L’ « androcentrisme » urbain est pointé du doigt.      Source : Rapport d’étude : l’usage de la ville par le genre. Les femmes, Bordeaux, A’URBA, ADES-CNRS, 2011) </vt:lpstr>
      <vt:lpstr>Années 2000 : la géographie s’intéresse au genre (Maruéjouls, 2014)   </vt:lpstr>
      <vt:lpstr>Années 2000 : la géographie s’intéresse au genre (Maruéjouls, 2014)   Qu’est-ce que l’individu genré fait au territoire ?  étude des lieux « masculins » et des lieux « féminins »  Comment les espaces sexués participent à la distinction entre les femmes et les hommes et  favorisent l’intégration des normes de genre ?    </vt:lpstr>
      <vt:lpstr>Années 2000 : la géographie s’intéresse au genre (Maruéjouls, 2014)   Qu’est-ce que l’individu genré fait au territoire ?  étude des lieux « masculins » et des lieux « féminins »  Comment les espaces sexués participent à la distinction entre les femmes et les hommes et  favorisent l’intégration des normes de genre ?    L’échec des politiques de planification ?   « S’il existe dans les pays de l’Union Européenne un foisonnement d’actions locales visant spécifiquement la population féminine, très rares sont les villes qui prennent en considération la dimension du genre dans une perspective globale d’élimination des discriminations entre les sexes. ».  « Guide pour l’intégration de l’égalité des sexes dans les politiques locales », 2004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Atelier/Workshop</dc:title>
  <dc:creator>Correcteur Correcteur</dc:creator>
  <cp:lastModifiedBy>Correcteur Correcteur</cp:lastModifiedBy>
  <cp:revision>62</cp:revision>
  <dcterms:created xsi:type="dcterms:W3CDTF">2016-10-26T13:08:44Z</dcterms:created>
  <dcterms:modified xsi:type="dcterms:W3CDTF">2016-10-26T13:09:40Z</dcterms:modified>
</cp:coreProperties>
</file>