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4" r:id="rId9"/>
    <p:sldId id="275" r:id="rId10"/>
    <p:sldId id="263" r:id="rId11"/>
    <p:sldId id="267" r:id="rId12"/>
    <p:sldId id="268" r:id="rId13"/>
    <p:sldId id="269" r:id="rId14"/>
    <p:sldId id="270" r:id="rId15"/>
    <p:sldId id="272" r:id="rId16"/>
    <p:sldId id="271" r:id="rId17"/>
    <p:sldId id="273" r:id="rId18"/>
    <p:sldId id="266" r:id="rId19"/>
    <p:sldId id="265"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720" y="10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7090684-D37E-4638-8BD3-95D9FB89938D}" type="datetimeFigureOut">
              <a:rPr lang="fr-FR" smtClean="0"/>
              <a:pPr/>
              <a:t>26/03/2013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9EC249-83BD-448C-90B7-BDB76874A00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090684-D37E-4638-8BD3-95D9FB89938D}" type="datetimeFigureOut">
              <a:rPr lang="fr-FR" smtClean="0"/>
              <a:pPr/>
              <a:t>26/03/2013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9EC249-83BD-448C-90B7-BDB76874A00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090684-D37E-4638-8BD3-95D9FB89938D}" type="datetimeFigureOut">
              <a:rPr lang="fr-FR" smtClean="0"/>
              <a:pPr/>
              <a:t>26/03/2013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9EC249-83BD-448C-90B7-BDB76874A00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090684-D37E-4638-8BD3-95D9FB89938D}" type="datetimeFigureOut">
              <a:rPr lang="fr-FR" smtClean="0"/>
              <a:pPr/>
              <a:t>26/03/2013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9EC249-83BD-448C-90B7-BDB76874A00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7090684-D37E-4638-8BD3-95D9FB89938D}" type="datetimeFigureOut">
              <a:rPr lang="fr-FR" smtClean="0"/>
              <a:pPr/>
              <a:t>26/03/2013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9EC249-83BD-448C-90B7-BDB76874A00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7090684-D37E-4638-8BD3-95D9FB89938D}" type="datetimeFigureOut">
              <a:rPr lang="fr-FR" smtClean="0"/>
              <a:pPr/>
              <a:t>26/03/2013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9EC249-83BD-448C-90B7-BDB76874A00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090684-D37E-4638-8BD3-95D9FB89938D}" type="datetimeFigureOut">
              <a:rPr lang="fr-FR" smtClean="0"/>
              <a:pPr/>
              <a:t>26/03/2013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79EC249-83BD-448C-90B7-BDB76874A00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7090684-D37E-4638-8BD3-95D9FB89938D}" type="datetimeFigureOut">
              <a:rPr lang="fr-FR" smtClean="0"/>
              <a:pPr/>
              <a:t>26/03/2013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9EC249-83BD-448C-90B7-BDB76874A00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090684-D37E-4638-8BD3-95D9FB89938D}" type="datetimeFigureOut">
              <a:rPr lang="fr-FR" smtClean="0"/>
              <a:pPr/>
              <a:t>26/03/2013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79EC249-83BD-448C-90B7-BDB76874A00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7090684-D37E-4638-8BD3-95D9FB89938D}" type="datetimeFigureOut">
              <a:rPr lang="fr-FR" smtClean="0"/>
              <a:pPr/>
              <a:t>26/03/2013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9EC249-83BD-448C-90B7-BDB76874A00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7090684-D37E-4638-8BD3-95D9FB89938D}" type="datetimeFigureOut">
              <a:rPr lang="fr-FR" smtClean="0"/>
              <a:pPr/>
              <a:t>26/03/2013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9EC249-83BD-448C-90B7-BDB76874A00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0684-D37E-4638-8BD3-95D9FB89938D}" type="datetimeFigureOut">
              <a:rPr lang="fr-FR" smtClean="0"/>
              <a:pPr/>
              <a:t>26/03/2013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EC249-83BD-448C-90B7-BDB76874A00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500042"/>
            <a:ext cx="7772400" cy="5500726"/>
          </a:xfrm>
        </p:spPr>
        <p:txBody>
          <a:bodyPr>
            <a:normAutofit/>
          </a:bodyPr>
          <a:lstStyle/>
          <a:p>
            <a:r>
              <a:rPr lang="fr-FR" sz="2800" dirty="0" smtClean="0"/>
              <a:t>Journée « Métropole sensible » </a:t>
            </a:r>
            <a:br>
              <a:rPr lang="fr-FR" sz="2800" dirty="0" smtClean="0"/>
            </a:br>
            <a:r>
              <a:rPr lang="fr-FR" sz="1800" dirty="0" smtClean="0"/>
              <a:t>24 mars 2013</a:t>
            </a:r>
            <a:r>
              <a:rPr lang="fr-FR" sz="2800" dirty="0" smtClean="0"/>
              <a:t/>
            </a:r>
            <a:br>
              <a:rPr lang="fr-FR" sz="2800" dirty="0" smtClean="0"/>
            </a:br>
            <a:r>
              <a:rPr lang="fr-FR" sz="2200" dirty="0" smtClean="0"/>
              <a:t>Montpellier, IRSA-CRI</a:t>
            </a:r>
            <a:r>
              <a:rPr lang="fr-FR" sz="2800" dirty="0" smtClean="0"/>
              <a:t/>
            </a:r>
            <a:br>
              <a:rPr lang="fr-FR" sz="2800" dirty="0" smtClean="0"/>
            </a:br>
            <a:r>
              <a:rPr lang="fr-FR" sz="2800" dirty="0" smtClean="0"/>
              <a:t/>
            </a:r>
            <a:br>
              <a:rPr lang="fr-FR" sz="2800" dirty="0" smtClean="0"/>
            </a:br>
            <a:r>
              <a:rPr lang="fr-FR" sz="2800" dirty="0" smtClean="0"/>
              <a:t> </a:t>
            </a:r>
            <a:br>
              <a:rPr lang="fr-FR" sz="2800" dirty="0" smtClean="0"/>
            </a:br>
            <a:r>
              <a:rPr lang="fr-FR" sz="2800" b="1" dirty="0" smtClean="0"/>
              <a:t>La médiatisation de l'expérience des lieux pour construire une ville hyper-réelle</a:t>
            </a:r>
            <a:r>
              <a:rPr lang="fr-FR" dirty="0" smtClean="0"/>
              <a:t> </a:t>
            </a:r>
            <a:br>
              <a:rPr lang="fr-FR" dirty="0" smtClean="0"/>
            </a:br>
            <a:r>
              <a:rPr lang="fr-FR" dirty="0" smtClean="0"/>
              <a:t/>
            </a:r>
            <a:br>
              <a:rPr lang="fr-FR" dirty="0" smtClean="0"/>
            </a:br>
            <a:r>
              <a:rPr lang="fr-FR" sz="2400" dirty="0" smtClean="0"/>
              <a:t>D. Crozat, UMR 5281 ART-</a:t>
            </a:r>
            <a:r>
              <a:rPr lang="fr-FR" sz="2400" dirty="0" err="1" smtClean="0"/>
              <a:t>Dev</a:t>
            </a:r>
            <a:r>
              <a:rPr lang="fr-FR" sz="2400" dirty="0" smtClean="0"/>
              <a:t/>
            </a:r>
            <a:br>
              <a:rPr lang="fr-FR" sz="2400" dirty="0" smtClean="0"/>
            </a:br>
            <a:r>
              <a:rPr lang="fr-FR" sz="1800" dirty="0" smtClean="0"/>
              <a:t>dominique.crozat@univ-montp3.fr</a:t>
            </a:r>
            <a:endParaRPr lang="fr-F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715436" cy="6831486"/>
          </a:xfrm>
          <a:prstGeom prst="rect">
            <a:avLst/>
          </a:prstGeom>
        </p:spPr>
        <p:txBody>
          <a:bodyPr wrap="square">
            <a:spAutoFit/>
          </a:bodyPr>
          <a:lstStyle/>
          <a:p>
            <a:pPr algn="just"/>
            <a:r>
              <a:rPr lang="fr-FR" sz="2000" b="1" dirty="0" smtClean="0"/>
              <a:t>Les politiques publiques participent à la construction d’une ethnicité hyper réelle </a:t>
            </a:r>
            <a:r>
              <a:rPr lang="fr-FR" sz="2000" dirty="0" smtClean="0"/>
              <a:t>produite à l’origine par les clips de rap. Cela permet de disposer d’une ethnicité nouvelle plus facile à justifier que celle de « l’arabe » ou « l’immigré », réputés encore étranger même à la 3</a:t>
            </a:r>
            <a:r>
              <a:rPr lang="fr-FR" sz="2000" baseline="30000" dirty="0" smtClean="0"/>
              <a:t>e</a:t>
            </a:r>
            <a:r>
              <a:rPr lang="fr-FR" sz="2000" dirty="0" smtClean="0"/>
              <a:t> génération</a:t>
            </a:r>
          </a:p>
          <a:p>
            <a:pPr algn="just"/>
            <a:endParaRPr lang="fr-FR" sz="800" dirty="0" smtClean="0"/>
          </a:p>
          <a:p>
            <a:pPr algn="just"/>
            <a:r>
              <a:rPr lang="fr-FR" sz="2000" dirty="0" err="1" smtClean="0"/>
              <a:t>Raibaud</a:t>
            </a:r>
            <a:r>
              <a:rPr lang="fr-FR" sz="2000" dirty="0" smtClean="0"/>
              <a:t> (2008) montre comment, par l’aménagement d’aires de jeux, l’action publique différencie socialement les « étrangers » ou « blacks » hyper réels des quartiers périurbains d’habitat social avec des </a:t>
            </a:r>
            <a:r>
              <a:rPr lang="fr-FR" sz="2000" i="1" dirty="0" smtClean="0"/>
              <a:t>city stades, </a:t>
            </a:r>
            <a:r>
              <a:rPr lang="fr-FR" sz="2000" dirty="0" smtClean="0"/>
              <a:t>des « blancs » des périphéries de classes moyennes, dotés de </a:t>
            </a:r>
            <a:r>
              <a:rPr lang="fr-FR" sz="2000" i="1" dirty="0" smtClean="0"/>
              <a:t>skate </a:t>
            </a:r>
            <a:r>
              <a:rPr lang="fr-FR" sz="2000" i="1" dirty="0" err="1" smtClean="0"/>
              <a:t>parks</a:t>
            </a:r>
            <a:r>
              <a:rPr lang="fr-FR" sz="2000" i="1" dirty="0" smtClean="0"/>
              <a:t>.</a:t>
            </a:r>
            <a:endParaRPr lang="fr-FR" sz="2000" dirty="0" smtClean="0"/>
          </a:p>
          <a:p>
            <a:pPr algn="just"/>
            <a:endParaRPr lang="fr-FR" sz="800" dirty="0" smtClean="0"/>
          </a:p>
          <a:p>
            <a:pPr algn="just"/>
            <a:r>
              <a:rPr lang="fr-FR" sz="2000" dirty="0" smtClean="0"/>
              <a:t>Plus performative encore, l’action généreuse des pouvoirs publics qui subventionnent l’organisation de fêtes et spectacles (rap, hip hop) dans les quartiers d’habitat social. Cela favorise l’adoption par les jeunes d’un modèle d’appartenance territoriale </a:t>
            </a:r>
            <a:r>
              <a:rPr lang="fr-FR" sz="2000" i="1" dirty="0" smtClean="0"/>
              <a:t>ethnique</a:t>
            </a:r>
            <a:r>
              <a:rPr lang="fr-FR" sz="2000" dirty="0" smtClean="0"/>
              <a:t>, dit </a:t>
            </a:r>
            <a:r>
              <a:rPr lang="fr-FR" sz="2000" i="1" dirty="0" smtClean="0"/>
              <a:t>culture urbaine</a:t>
            </a:r>
            <a:r>
              <a:rPr lang="fr-FR" sz="2000" dirty="0" smtClean="0"/>
              <a:t>, importé des Etats-Unis (</a:t>
            </a:r>
            <a:r>
              <a:rPr lang="fr-FR" sz="2000" dirty="0" err="1" smtClean="0"/>
              <a:t>Raibaud</a:t>
            </a:r>
            <a:r>
              <a:rPr lang="fr-FR" sz="2000" dirty="0" smtClean="0"/>
              <a:t>, 2002:92)</a:t>
            </a:r>
          </a:p>
          <a:p>
            <a:pPr algn="just"/>
            <a:r>
              <a:rPr lang="fr-FR" sz="2000" dirty="0" smtClean="0"/>
              <a:t>Initialement différent, le contexte spatial de la banlieue française tend à s’adapter à ces icônes (Crozat et </a:t>
            </a:r>
            <a:r>
              <a:rPr lang="fr-FR" sz="2000" dirty="0" err="1" smtClean="0"/>
              <a:t>Raibaud</a:t>
            </a:r>
            <a:r>
              <a:rPr lang="fr-FR" sz="2000" dirty="0" smtClean="0"/>
              <a:t>, 2008). Cette identité des lieux hyper réelle est finalement assumée et revendiquée (discours, mode hip hop…) par les habitants</a:t>
            </a:r>
          </a:p>
          <a:p>
            <a:pPr algn="just"/>
            <a:endParaRPr lang="fr-FR" sz="800" dirty="0" smtClean="0"/>
          </a:p>
          <a:p>
            <a:pPr algn="just"/>
            <a:r>
              <a:rPr lang="fr-FR" sz="2000" dirty="0" smtClean="0"/>
              <a:t>Mais </a:t>
            </a:r>
            <a:r>
              <a:rPr lang="fr-FR" sz="2000" dirty="0" err="1" smtClean="0"/>
              <a:t>Zeneidi</a:t>
            </a:r>
            <a:r>
              <a:rPr lang="fr-FR" sz="2000" dirty="0" smtClean="0"/>
              <a:t> (2002) montre aussi comment, entre 1985 et 92, les médias fabriquent le prototype du SDF, décident du mode d’assistance approprié (l’urgence) et, empêchant toute politique à long terme, finissent par créer les conditions de sa misère, le lieu de son enfermement : la rue</a:t>
            </a:r>
            <a:endParaRPr lang="fr-F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17415"/>
          </a:xfrm>
          <a:prstGeom prst="rect">
            <a:avLst/>
          </a:prstGeom>
        </p:spPr>
        <p:txBody>
          <a:bodyPr wrap="square">
            <a:spAutoFit/>
          </a:bodyPr>
          <a:lstStyle/>
          <a:p>
            <a:pPr algn="just"/>
            <a:r>
              <a:rPr lang="fr-FR" b="1" dirty="0" smtClean="0"/>
              <a:t>Le concept de </a:t>
            </a:r>
            <a:r>
              <a:rPr lang="fr-FR" b="1" i="1" dirty="0" err="1" smtClean="0"/>
              <a:t>risk</a:t>
            </a:r>
            <a:r>
              <a:rPr lang="fr-FR" b="1" i="1" dirty="0" smtClean="0"/>
              <a:t> free </a:t>
            </a:r>
            <a:r>
              <a:rPr lang="fr-FR" b="1" i="1" dirty="0" err="1" smtClean="0"/>
              <a:t>environment</a:t>
            </a:r>
            <a:r>
              <a:rPr lang="fr-FR" dirty="0" smtClean="0"/>
              <a:t>, environnement sécurisé pour limiter des risques très </a:t>
            </a:r>
            <a:r>
              <a:rPr lang="fr-FR" dirty="0" err="1" smtClean="0"/>
              <a:t>contextualisés</a:t>
            </a:r>
            <a:r>
              <a:rPr lang="fr-FR" dirty="0" smtClean="0"/>
              <a:t>. </a:t>
            </a:r>
          </a:p>
          <a:p>
            <a:pPr algn="just"/>
            <a:endParaRPr lang="fr-FR" sz="800" dirty="0" smtClean="0"/>
          </a:p>
          <a:p>
            <a:pPr algn="just"/>
            <a:r>
              <a:rPr lang="fr-FR" dirty="0" err="1" smtClean="0"/>
              <a:t>Spring</a:t>
            </a:r>
            <a:r>
              <a:rPr lang="fr-FR" dirty="0" smtClean="0"/>
              <a:t> (2004) démonte le contexte spatial et temporel de la scène </a:t>
            </a:r>
            <a:r>
              <a:rPr lang="fr-FR" i="1" dirty="0" smtClean="0"/>
              <a:t>free</a:t>
            </a:r>
            <a:r>
              <a:rPr lang="fr-FR" dirty="0" smtClean="0"/>
              <a:t> d'une ville moyenne du Midwest (pseudonyme de Ruston). A l'origine, un quartier industriel mal famé loin de la zone des sorties du samedi soir.  Dans les années 90, un restaurateur crée un quartier de bars à succès au moyen d’une série d’accords avec </a:t>
            </a:r>
            <a:r>
              <a:rPr lang="fr-FR" b="1" dirty="0" smtClean="0"/>
              <a:t>plusieurs groupes </a:t>
            </a:r>
            <a:r>
              <a:rPr lang="fr-FR" dirty="0" smtClean="0"/>
              <a:t>en promettant à chacun d’échapper à </a:t>
            </a:r>
            <a:r>
              <a:rPr lang="fr-FR" b="1" dirty="0" smtClean="0"/>
              <a:t>leur </a:t>
            </a:r>
            <a:r>
              <a:rPr lang="fr-FR" dirty="0" smtClean="0"/>
              <a:t>risque.</a:t>
            </a:r>
          </a:p>
          <a:p>
            <a:pPr algn="just"/>
            <a:r>
              <a:rPr lang="fr-FR" b="1" dirty="0" smtClean="0"/>
              <a:t>1</a:t>
            </a:r>
            <a:r>
              <a:rPr lang="fr-FR" dirty="0"/>
              <a:t> </a:t>
            </a:r>
            <a:r>
              <a:rPr lang="fr-FR" dirty="0" smtClean="0"/>
              <a:t>population, police, pompiers, services d’hygiène, autorités politiques locales.</a:t>
            </a:r>
          </a:p>
          <a:p>
            <a:pPr algn="just"/>
            <a:r>
              <a:rPr lang="fr-FR" b="1" dirty="0" smtClean="0">
                <a:solidFill>
                  <a:srgbClr val="0070C0"/>
                </a:solidFill>
              </a:rPr>
              <a:t>Peur d’une déqualification foncière.</a:t>
            </a:r>
          </a:p>
          <a:p>
            <a:pPr algn="just"/>
            <a:r>
              <a:rPr lang="fr-FR" b="1" dirty="0" smtClean="0">
                <a:solidFill>
                  <a:srgbClr val="0070C0"/>
                </a:solidFill>
              </a:rPr>
              <a:t>Indulgence généralisée pour les illégalités liées à l’exploitation</a:t>
            </a:r>
          </a:p>
          <a:p>
            <a:pPr algn="just"/>
            <a:r>
              <a:rPr lang="fr-FR" b="1" dirty="0" smtClean="0">
                <a:solidFill>
                  <a:srgbClr val="0070C0"/>
                </a:solidFill>
              </a:rPr>
              <a:t>Une condition: éviter le scandale.</a:t>
            </a:r>
          </a:p>
          <a:p>
            <a:pPr algn="just"/>
            <a:r>
              <a:rPr lang="fr-FR" b="1" dirty="0" smtClean="0"/>
              <a:t>2</a:t>
            </a:r>
            <a:r>
              <a:rPr lang="fr-FR" dirty="0" smtClean="0"/>
              <a:t> la clientèle d’adolescents des classes moyennes habitant la périphérie suburbaine</a:t>
            </a:r>
          </a:p>
          <a:p>
            <a:pPr algn="just"/>
            <a:r>
              <a:rPr lang="fr-FR" b="1" dirty="0" smtClean="0">
                <a:solidFill>
                  <a:srgbClr val="0070C0"/>
                </a:solidFill>
              </a:rPr>
              <a:t>Peur d'avoir des ennuis avec la police</a:t>
            </a:r>
          </a:p>
          <a:p>
            <a:pPr algn="just"/>
            <a:r>
              <a:rPr lang="fr-FR" b="1" dirty="0" smtClean="0">
                <a:solidFill>
                  <a:srgbClr val="0070C0"/>
                </a:solidFill>
              </a:rPr>
              <a:t>Solution: non respect des limites d’âge de vente d’alcool, organisation du trafic de stupéfiants et garantie de sa qualité, rareté des contrôles routiers visant la consommation de drogue ou d’alcool. </a:t>
            </a:r>
          </a:p>
          <a:p>
            <a:pPr algn="just"/>
            <a:r>
              <a:rPr lang="fr-FR" b="1" dirty="0" smtClean="0"/>
              <a:t>3</a:t>
            </a:r>
            <a:r>
              <a:rPr lang="fr-FR" dirty="0" smtClean="0"/>
              <a:t> lui-même</a:t>
            </a:r>
          </a:p>
          <a:p>
            <a:pPr algn="just"/>
            <a:r>
              <a:rPr lang="fr-FR" b="1" dirty="0" smtClean="0">
                <a:solidFill>
                  <a:srgbClr val="0070C0"/>
                </a:solidFill>
              </a:rPr>
              <a:t>En retour, moins contrôlé, il accueille un public dépassant la capacité des salles et réalise des profits immobiliers importants (location d’entrepôts, </a:t>
            </a:r>
            <a:r>
              <a:rPr lang="fr-FR" b="1" dirty="0">
                <a:solidFill>
                  <a:srgbClr val="0070C0"/>
                </a:solidFill>
              </a:rPr>
              <a:t>a</a:t>
            </a:r>
            <a:r>
              <a:rPr lang="fr-FR" b="1" dirty="0" smtClean="0">
                <a:solidFill>
                  <a:srgbClr val="0070C0"/>
                </a:solidFill>
              </a:rPr>
              <a:t>chetés à bas prix, à d’autres entrepreneurs qui s’installent sur le site en en respectant les règles)</a:t>
            </a:r>
          </a:p>
          <a:p>
            <a:pPr algn="just"/>
            <a:endParaRPr lang="fr-FR" sz="800" dirty="0" smtClean="0"/>
          </a:p>
          <a:p>
            <a:pPr algn="just"/>
            <a:r>
              <a:rPr lang="fr-FR" dirty="0" smtClean="0"/>
              <a:t>Le </a:t>
            </a:r>
            <a:r>
              <a:rPr lang="fr-FR" i="1" dirty="0" err="1" smtClean="0"/>
              <a:t>risk</a:t>
            </a:r>
            <a:r>
              <a:rPr lang="fr-FR" i="1" dirty="0" smtClean="0"/>
              <a:t> free </a:t>
            </a:r>
            <a:r>
              <a:rPr lang="fr-FR" i="1" dirty="0" err="1" smtClean="0"/>
              <a:t>environment</a:t>
            </a:r>
            <a:r>
              <a:rPr lang="fr-FR" dirty="0" smtClean="0"/>
              <a:t> intéresse donc plusieurs groupes avec des définitions distinctes du risque et chacun en escompte un bénéfice différent. L’organisateur de l’environnement sécurisé prend en charge l’ensemble des contraintes attachées au lieu : « </a:t>
            </a:r>
            <a:r>
              <a:rPr lang="fr-FR" i="1" dirty="0" smtClean="0"/>
              <a:t>ne pensez plus, comptez sur nous, jouissez »</a:t>
            </a:r>
            <a:r>
              <a:rPr lang="fr-FR" dirty="0" smtClean="0"/>
              <a:t>. </a:t>
            </a:r>
          </a:p>
          <a:p>
            <a:pPr algn="just"/>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kubanacan.jpg"/>
          <p:cNvPicPr>
            <a:picLocks noChangeAspect="1"/>
          </p:cNvPicPr>
          <p:nvPr/>
        </p:nvPicPr>
        <p:blipFill>
          <a:blip r:embed="rId2" cstate="print"/>
          <a:stretch>
            <a:fillRect/>
          </a:stretch>
        </p:blipFill>
        <p:spPr>
          <a:xfrm>
            <a:off x="4429124" y="0"/>
            <a:ext cx="4429156" cy="6858000"/>
          </a:xfrm>
          <a:prstGeom prst="rect">
            <a:avLst/>
          </a:prstGeom>
        </p:spPr>
      </p:pic>
      <p:sp>
        <p:nvSpPr>
          <p:cNvPr id="23553" name="Rectangle 1"/>
          <p:cNvSpPr>
            <a:spLocks noChangeArrowheads="1"/>
          </p:cNvSpPr>
          <p:nvPr/>
        </p:nvSpPr>
        <p:spPr bwMode="auto">
          <a:xfrm>
            <a:off x="214282" y="214290"/>
            <a:ext cx="407196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476500" algn="l"/>
              </a:tabLst>
            </a:pPr>
            <a:r>
              <a:rPr kumimoji="0" lang="fr-FR"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Panoptisme, fausse diversité et hyper réel : la téléréalité.</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2476500" algn="l"/>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Ici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Kubanacam</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(SIC, Portugal). « Le paradis existe et il y a des coups d’état, des intrigues amoureuses, des cas policiers, des passions scandaleuses, des nuits de péché, des aventures diaboliques ! Qu’attends-tu pour visiter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Kubanacan</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Tous les soirs du lundi au vendredi. » </a:t>
            </a:r>
          </a:p>
          <a:p>
            <a:pPr marL="0" marR="0" lvl="0" indent="0" algn="just" defTabSz="914400" rtl="0" eaLnBrk="1" fontAlgn="base" latinLnBrk="0" hangingPunct="1">
              <a:lnSpc>
                <a:spcPct val="100000"/>
              </a:lnSpc>
              <a:spcBef>
                <a:spcPct val="0"/>
              </a:spcBef>
              <a:spcAft>
                <a:spcPct val="0"/>
              </a:spcAft>
              <a:buClrTx/>
              <a:buSzTx/>
              <a:buFontTx/>
              <a:buNone/>
              <a:tabLst>
                <a:tab pos="2476500" algn="l"/>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Par son slogan affiché au bas de l’annonce, la SIC, chaîne de </a:t>
            </a:r>
            <a:r>
              <a:rPr kumimoji="0" lang="fr-FR"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trash TV</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revendique le monopole de l’expérience de ses spectateurs: « Vois de tes propres yeux ». </a:t>
            </a:r>
            <a:endParaRPr kumimoji="0" lang="fr-FR"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GeluckMondialisation.jpg"/>
          <p:cNvPicPr>
            <a:picLocks noChangeAspect="1"/>
          </p:cNvPicPr>
          <p:nvPr/>
        </p:nvPicPr>
        <p:blipFill>
          <a:blip r:embed="rId2"/>
          <a:srcRect l="1588" b="5673"/>
          <a:stretch>
            <a:fillRect/>
          </a:stretch>
        </p:blipFill>
        <p:spPr>
          <a:xfrm>
            <a:off x="180000" y="1500174"/>
            <a:ext cx="8820000" cy="3164439"/>
          </a:xfrm>
          <a:prstGeom prst="rect">
            <a:avLst/>
          </a:prstGeom>
        </p:spPr>
      </p:pic>
      <p:sp>
        <p:nvSpPr>
          <p:cNvPr id="3" name="ZoneTexte 2"/>
          <p:cNvSpPr txBox="1"/>
          <p:nvPr/>
        </p:nvSpPr>
        <p:spPr>
          <a:xfrm>
            <a:off x="357158" y="571480"/>
            <a:ext cx="8786842" cy="369332"/>
          </a:xfrm>
          <a:prstGeom prst="rect">
            <a:avLst/>
          </a:prstGeom>
          <a:noFill/>
        </p:spPr>
        <p:txBody>
          <a:bodyPr wrap="square" rtlCol="0">
            <a:spAutoFit/>
          </a:bodyPr>
          <a:lstStyle/>
          <a:p>
            <a:r>
              <a:rPr lang="fr-FR" dirty="0" smtClean="0"/>
              <a:t>Pour terminer: un petit sourire dans un monde de brutes hyper </a:t>
            </a:r>
            <a:r>
              <a:rPr lang="fr-FR" dirty="0" err="1" smtClean="0"/>
              <a:t>réalisantes</a:t>
            </a:r>
            <a:r>
              <a:rPr lang="fr-FR" dirty="0" smtClean="0"/>
              <a:t> (</a:t>
            </a:r>
            <a:r>
              <a:rPr lang="fr-FR" dirty="0" err="1" smtClean="0"/>
              <a:t>Geluck</a:t>
            </a:r>
            <a:r>
              <a:rPr lang="fr-FR" dirty="0" smtClean="0"/>
              <a:t>, 2004)</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 y="0"/>
            <a:ext cx="8929718"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228600"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Quelques</a:t>
            </a:r>
            <a:r>
              <a:rPr kumimoji="0" lang="fr-FR"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indications b</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ibliographiques</a:t>
            </a:r>
            <a:endParaRPr kumimoji="0" lang="fr-FR" sz="16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Augé, M. (1992)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Non-lieux: introduction à une anthropologie de la </a:t>
            </a:r>
            <a:r>
              <a:rPr kumimoji="0" lang="fr-FR" sz="1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surmodernité</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Le Seuil</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Augustin, J.-P., Latouche, D. (1998).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Lieux culturels et contextes de villes</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Bordeaux, MSHA, 214 p.</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Baudrillard, J. (1981) </a:t>
            </a:r>
            <a:r>
              <a:rPr kumimoji="0" lang="fr-FR" sz="1400" b="0" i="1" u="none" strike="noStrike" cap="none" normalizeH="0" baseline="0" dirty="0" smtClean="0">
                <a:ln>
                  <a:noFill/>
                </a:ln>
                <a:solidFill>
                  <a:srgbClr val="000000"/>
                </a:solidFill>
                <a:effectLst/>
                <a:latin typeface="Arial" pitchFamily="34" charset="0"/>
                <a:ea typeface="Calibri" pitchFamily="34" charset="0"/>
                <a:cs typeface="Arial" pitchFamily="34" charset="0"/>
              </a:rPr>
              <a:t>Simulacres et simulation</a:t>
            </a: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fr-FR"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réed</a:t>
            </a: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1995, Paris, Galilée, coll. Débats, 233p</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Baudrillard, J. (1995) </a:t>
            </a:r>
            <a:r>
              <a:rPr kumimoji="0" lang="fr-FR" sz="1400" b="0" i="1" u="none" strike="noStrike" cap="none" normalizeH="0" baseline="0" dirty="0" smtClean="0">
                <a:ln>
                  <a:noFill/>
                </a:ln>
                <a:solidFill>
                  <a:srgbClr val="000000"/>
                </a:solidFill>
                <a:effectLst/>
                <a:latin typeface="Arial" pitchFamily="34" charset="0"/>
                <a:ea typeface="Calibri" pitchFamily="34" charset="0"/>
                <a:cs typeface="Arial" pitchFamily="34" charset="0"/>
              </a:rPr>
              <a:t>Le crime parfait</a:t>
            </a: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Paris, Galilée, 207p</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Baudrillard, J., (1988),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Amérique</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Paris, Le Seuil, </a:t>
            </a:r>
            <a:r>
              <a:rPr kumimoji="0" lang="fr-FR"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LdP</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Essai », 122 p.</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Beck, U., (2001 [1986]),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La société du risque. Sur la voie d’une autre modernité</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Paris, Aubier, 521 p.</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Brunel, S. (2006)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La planète </a:t>
            </a:r>
            <a:r>
              <a:rPr kumimoji="0" lang="fr-FR" sz="1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disneylandisée</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Chroniques d’un tour du monde</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Paris, </a:t>
            </a:r>
            <a:r>
              <a:rPr kumimoji="0" lang="fr-FR"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ed</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Sciences Humaines, 276p.</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t>
            </a: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harles, S. et </a:t>
            </a:r>
            <a:r>
              <a:rPr kumimoji="0" lang="fr-FR"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Lipovetsky</a:t>
            </a: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G. (2004) </a:t>
            </a:r>
            <a:r>
              <a:rPr kumimoji="0" lang="fr-FR" sz="1400" b="0" i="1" u="none" strike="noStrike" cap="none" normalizeH="0" baseline="0" dirty="0" smtClean="0">
                <a:ln>
                  <a:noFill/>
                </a:ln>
                <a:solidFill>
                  <a:srgbClr val="000000"/>
                </a:solidFill>
                <a:effectLst/>
                <a:latin typeface="Arial" pitchFamily="34" charset="0"/>
                <a:ea typeface="Calibri" pitchFamily="34" charset="0"/>
                <a:cs typeface="Arial" pitchFamily="34" charset="0"/>
              </a:rPr>
              <a:t>Les temps hypermodernes.</a:t>
            </a: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Paris, Grasset, 186 p.</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Capron, G. (</a:t>
            </a:r>
            <a:r>
              <a:rPr kumimoji="0" lang="fr-FR"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dir</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(2006)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Quand la ville se ferme. Quartiers résidentiels sécurisés</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Paris, Bréal, 287p.</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Chevalier, J., </a:t>
            </a:r>
            <a:r>
              <a:rPr kumimoji="0" lang="fr-FR"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Carballo</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 (2004) Fermetures résidentielles et quête de l’entre-soi, entre Nord et Sud des Amériques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L’Espace géographique</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Dossier : Fragmentation urbaine, tome 33, 2004/4, p. 325-335</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Davis, M. (2007[2006])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Le pire des mondes possibles. De l’explosion urbaine au bidonville global</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Paris, La découverte, 250p.</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Davis, M., (1997</a:t>
            </a:r>
            <a:r>
              <a:rPr kumimoji="0" lang="en-GB"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[1990]</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City of Quartz.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Los Angeles, capitale du futur</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Paris, La Découverte, 393 p.</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Davis, M., (2006[1992]),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Au-delà de </a:t>
            </a:r>
            <a:r>
              <a:rPr kumimoji="0" lang="fr-FR" sz="1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Blade</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1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Runner</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Los Angeles et l’imagination du désastre</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Paris, Allia, 154 p. </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Derrida, J. (1996) </a:t>
            </a:r>
            <a:r>
              <a:rPr kumimoji="0" lang="fr-FR" sz="1400" b="0" i="1" u="none" strike="noStrike" cap="none" normalizeH="0" baseline="0" dirty="0" smtClean="0">
                <a:ln>
                  <a:noFill/>
                </a:ln>
                <a:solidFill>
                  <a:srgbClr val="000000"/>
                </a:solidFill>
                <a:effectLst/>
                <a:latin typeface="Arial" pitchFamily="34" charset="0"/>
                <a:ea typeface="Calibri" pitchFamily="34" charset="0"/>
                <a:cs typeface="Arial" pitchFamily="34" charset="0"/>
              </a:rPr>
              <a:t>Echographies –de la télévision</a:t>
            </a:r>
            <a:r>
              <a:rPr kumimoji="0" lang="fr-F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Paris, Galilée</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en-GB"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Don Mitchell (2001) Postmodern Geographical Praxis? The Postmodern Impulse and the War against Homeless in the “Post-justice” City in </a:t>
            </a:r>
            <a:r>
              <a:rPr kumimoji="0" lang="en-GB"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Minca</a:t>
            </a:r>
            <a:r>
              <a:rPr kumimoji="0" lang="en-GB"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 (ed.) (2001) </a:t>
            </a:r>
            <a:r>
              <a:rPr kumimoji="0" lang="en-GB"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Postmodern Geography. </a:t>
            </a:r>
            <a:r>
              <a:rPr kumimoji="0" lang="en-US"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Theory and Praxis</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Londres</a:t>
            </a:r>
            <a:r>
              <a:rPr kumimoji="0" lang="en-GB"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GB"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Balckwell</a:t>
            </a:r>
            <a:r>
              <a:rPr kumimoji="0" lang="en-GB"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Publishing, pp. 57-92 </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Eco, U. (1985)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La Guerre du faux</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Paris, Grasset, Le Livre de Poche-biblio, coll.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Essais</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382 p.</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en-GB"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Jameson, F. (1991), </a:t>
            </a:r>
            <a:r>
              <a:rPr kumimoji="0" lang="en-GB" sz="14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Posmodernism</a:t>
            </a:r>
            <a:r>
              <a:rPr kumimoji="0" lang="en-GB"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or, the Cultural Logic of Late Capitalism</a:t>
            </a:r>
            <a:r>
              <a:rPr kumimoji="0" lang="en-GB"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GB"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Londres</a:t>
            </a:r>
            <a:r>
              <a:rPr kumimoji="0" lang="en-GB"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Verso, 472p. (</a:t>
            </a:r>
            <a:r>
              <a:rPr kumimoji="0" lang="en-GB"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traduction</a:t>
            </a:r>
            <a:r>
              <a:rPr kumimoji="0" lang="en-GB"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GB"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française</a:t>
            </a:r>
            <a:r>
              <a:rPr kumimoji="0" lang="en-GB"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en 2007) </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en-GB"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Kitchin</a:t>
            </a:r>
            <a:r>
              <a:rPr kumimoji="0" lang="en-GB"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 (1998) </a:t>
            </a:r>
            <a:r>
              <a:rPr kumimoji="0" lang="en-GB"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Cyberspace. The World in the wires</a:t>
            </a:r>
            <a:r>
              <a:rPr kumimoji="0" lang="en-GB"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Chichester (UK), J. Wiley &amp; Sons, 214 p. </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Klauser</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Francisco. La vidéosurveillance comme mécanisme de production disciplinaire de l'espace public. Une analyse empirique et théorique : l'exemple de la ville de Genève.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Bulletin de l'Association de géographes français</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décembre 2004, vol. 81, no 4, p. 631-646</a:t>
            </a:r>
            <a:endParaRPr kumimoji="0" lang="fr-FR"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a:t>
            </a:r>
            <a:r>
              <a:rPr kumimoji="0" lang="fr-FR"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Goix</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 (2001) Les communautés fermées dans les villes des Etats-Unis. Aspects géographiques d’une sécession urbaine, </a:t>
            </a:r>
            <a:r>
              <a:rPr kumimoji="0" lang="fr-FR"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L’Espace Géographique</a:t>
            </a:r>
            <a:r>
              <a:rPr kumimoji="0" lang="fr-F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vol. 30, n°1, pp.81-93</a:t>
            </a:r>
            <a:endParaRPr kumimoji="0" lang="fr-FR"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572560" cy="6186309"/>
          </a:xfrm>
          <a:prstGeom prst="rect">
            <a:avLst/>
          </a:prstGeom>
        </p:spPr>
        <p:txBody>
          <a:bodyPr wrap="square">
            <a:spAutoFit/>
          </a:bodyPr>
          <a:lstStyle/>
          <a:p>
            <a:pPr lvl="0" algn="just" eaLnBrk="0" fontAlgn="base" hangingPunct="0">
              <a:spcBef>
                <a:spcPct val="0"/>
              </a:spcBef>
              <a:spcAft>
                <a:spcPct val="0"/>
              </a:spcAft>
              <a:tabLst>
                <a:tab pos="228600" algn="l"/>
              </a:tabLst>
            </a:pPr>
            <a:r>
              <a:rPr lang="fr-FR" sz="1400" b="1" dirty="0" smtClean="0">
                <a:latin typeface="Arial" pitchFamily="34" charset="0"/>
                <a:ea typeface="Calibri" pitchFamily="34" charset="0"/>
                <a:cs typeface="Arial" pitchFamily="34" charset="0"/>
              </a:rPr>
              <a:t>Bibliographie (suite)</a:t>
            </a:r>
          </a:p>
          <a:p>
            <a:pPr lvl="0" algn="just" eaLnBrk="0" fontAlgn="base" hangingPunct="0">
              <a:spcBef>
                <a:spcPct val="0"/>
              </a:spcBef>
              <a:spcAft>
                <a:spcPct val="0"/>
              </a:spcAft>
              <a:tabLst>
                <a:tab pos="228600" algn="l"/>
              </a:tabLst>
            </a:pPr>
            <a:endParaRPr lang="fr-FR" sz="1400" dirty="0" smtClean="0">
              <a:latin typeface="Arial" pitchFamily="34" charset="0"/>
              <a:ea typeface="Calibri" pitchFamily="34" charset="0"/>
              <a:cs typeface="Arial" pitchFamily="34" charset="0"/>
            </a:endParaRPr>
          </a:p>
          <a:p>
            <a:pPr lvl="0" algn="just" eaLnBrk="0" fontAlgn="base" hangingPunct="0">
              <a:spcBef>
                <a:spcPct val="0"/>
              </a:spcBef>
              <a:spcAft>
                <a:spcPct val="0"/>
              </a:spcAft>
              <a:tabLst>
                <a:tab pos="228600" algn="l"/>
              </a:tabLst>
            </a:pPr>
            <a:r>
              <a:rPr lang="fr-FR" sz="1400" dirty="0" err="1" smtClean="0">
                <a:latin typeface="Arial" pitchFamily="34" charset="0"/>
                <a:ea typeface="Calibri" pitchFamily="34" charset="0"/>
                <a:cs typeface="Arial" pitchFamily="34" charset="0"/>
              </a:rPr>
              <a:t>Lussault</a:t>
            </a:r>
            <a:r>
              <a:rPr lang="fr-FR" sz="1400" dirty="0" smtClean="0">
                <a:latin typeface="Arial" pitchFamily="34" charset="0"/>
                <a:ea typeface="Calibri" pitchFamily="34" charset="0"/>
                <a:cs typeface="Arial" pitchFamily="34" charset="0"/>
              </a:rPr>
              <a:t>, M., (1993), </a:t>
            </a:r>
            <a:r>
              <a:rPr lang="fr-FR" sz="1400" i="1" dirty="0" smtClean="0">
                <a:latin typeface="Arial" pitchFamily="34" charset="0"/>
                <a:ea typeface="Calibri" pitchFamily="34" charset="0"/>
                <a:cs typeface="Arial" pitchFamily="34" charset="0"/>
              </a:rPr>
              <a:t>Images de la ville et politique urbaine</a:t>
            </a:r>
            <a:r>
              <a:rPr lang="fr-FR" sz="1400" dirty="0" smtClean="0">
                <a:latin typeface="Arial" pitchFamily="34" charset="0"/>
                <a:ea typeface="Calibri" pitchFamily="34" charset="0"/>
                <a:cs typeface="Arial" pitchFamily="34" charset="0"/>
              </a:rPr>
              <a:t>. Tours, Maison des Sciences de la Ville Ed., 415 p.</a:t>
            </a:r>
            <a:endParaRPr lang="fr-FR" sz="1400" dirty="0" smtClean="0">
              <a:latin typeface="Arial" pitchFamily="34" charset="0"/>
            </a:endParaRPr>
          </a:p>
          <a:p>
            <a:pPr lvl="0" algn="just" eaLnBrk="0" fontAlgn="base" hangingPunct="0">
              <a:spcBef>
                <a:spcPct val="0"/>
              </a:spcBef>
              <a:spcAft>
                <a:spcPct val="0"/>
              </a:spcAft>
              <a:tabLst>
                <a:tab pos="228600" algn="l"/>
              </a:tabLst>
            </a:pPr>
            <a:r>
              <a:rPr lang="fr-FR" sz="1400" dirty="0" err="1" smtClean="0">
                <a:latin typeface="Arial" pitchFamily="34" charset="0"/>
                <a:ea typeface="Calibri" pitchFamily="34" charset="0"/>
                <a:cs typeface="Arial" pitchFamily="34" charset="0"/>
              </a:rPr>
              <a:t>Lussault</a:t>
            </a:r>
            <a:r>
              <a:rPr lang="fr-FR" sz="1400" dirty="0" smtClean="0">
                <a:latin typeface="Arial" pitchFamily="34" charset="0"/>
                <a:ea typeface="Calibri" pitchFamily="34" charset="0"/>
                <a:cs typeface="Arial" pitchFamily="34" charset="0"/>
              </a:rPr>
              <a:t>, M., (2005), « Les nouveaux territoires ». </a:t>
            </a:r>
            <a:r>
              <a:rPr lang="fr-FR" sz="1400" i="1" dirty="0" smtClean="0">
                <a:latin typeface="Arial" pitchFamily="34" charset="0"/>
                <a:ea typeface="Calibri" pitchFamily="34" charset="0"/>
                <a:cs typeface="Arial" pitchFamily="34" charset="0"/>
              </a:rPr>
              <a:t>Urbanisme</a:t>
            </a:r>
            <a:r>
              <a:rPr lang="fr-FR" sz="1400" dirty="0" smtClean="0">
                <a:latin typeface="Arial" pitchFamily="34" charset="0"/>
                <a:ea typeface="Calibri" pitchFamily="34" charset="0"/>
                <a:cs typeface="Arial" pitchFamily="34" charset="0"/>
              </a:rPr>
              <a:t>, n°1-2005</a:t>
            </a:r>
            <a:endParaRPr lang="fr-FR" sz="1400" dirty="0" smtClean="0">
              <a:latin typeface="Arial" pitchFamily="34" charset="0"/>
            </a:endParaRPr>
          </a:p>
          <a:p>
            <a:pPr lvl="0" algn="just" eaLnBrk="0" fontAlgn="base" hangingPunct="0">
              <a:spcBef>
                <a:spcPct val="0"/>
              </a:spcBef>
              <a:spcAft>
                <a:spcPct val="0"/>
              </a:spcAft>
              <a:tabLst>
                <a:tab pos="228600" algn="l"/>
              </a:tabLst>
            </a:pPr>
            <a:r>
              <a:rPr lang="fr-FR" sz="1400" dirty="0" smtClean="0">
                <a:latin typeface="Arial" pitchFamily="34" charset="0"/>
                <a:ea typeface="Calibri" pitchFamily="34" charset="0"/>
                <a:cs typeface="Arial" pitchFamily="34" charset="0"/>
              </a:rPr>
              <a:t>Macé, E., (2006), </a:t>
            </a:r>
            <a:r>
              <a:rPr lang="fr-FR" sz="1400" i="1" dirty="0" smtClean="0">
                <a:latin typeface="Arial" pitchFamily="34" charset="0"/>
                <a:ea typeface="Calibri" pitchFamily="34" charset="0"/>
                <a:cs typeface="Arial" pitchFamily="34" charset="0"/>
              </a:rPr>
              <a:t>Les imaginaires médiatiques. Une sociologie postcritique des médias</a:t>
            </a:r>
            <a:r>
              <a:rPr lang="fr-FR" sz="1400" dirty="0" smtClean="0">
                <a:latin typeface="Arial" pitchFamily="34" charset="0"/>
                <a:ea typeface="Calibri" pitchFamily="34" charset="0"/>
                <a:cs typeface="Arial" pitchFamily="34" charset="0"/>
              </a:rPr>
              <a:t>. Paris, Ed. d’Amsterdam, 168 p.</a:t>
            </a:r>
            <a:endParaRPr lang="fr-FR" sz="1400" dirty="0" smtClean="0">
              <a:latin typeface="Arial" pitchFamily="34" charset="0"/>
            </a:endParaRPr>
          </a:p>
          <a:p>
            <a:pPr lvl="0" algn="just" eaLnBrk="0" fontAlgn="base" hangingPunct="0">
              <a:spcBef>
                <a:spcPct val="0"/>
              </a:spcBef>
              <a:spcAft>
                <a:spcPct val="0"/>
              </a:spcAft>
              <a:tabLst>
                <a:tab pos="228600" algn="l"/>
              </a:tabLst>
            </a:pPr>
            <a:r>
              <a:rPr lang="fr-FR" sz="1400" dirty="0" smtClean="0">
                <a:latin typeface="Arial" pitchFamily="34" charset="0"/>
                <a:ea typeface="Calibri" pitchFamily="34" charset="0"/>
                <a:cs typeface="Arial" pitchFamily="34" charset="0"/>
              </a:rPr>
              <a:t>Maigret, E., (2005) Après le choc des cultural </a:t>
            </a:r>
            <a:r>
              <a:rPr lang="fr-FR" sz="1400" dirty="0" err="1" smtClean="0">
                <a:latin typeface="Arial" pitchFamily="34" charset="0"/>
                <a:ea typeface="Calibri" pitchFamily="34" charset="0"/>
                <a:cs typeface="Arial" pitchFamily="34" charset="0"/>
              </a:rPr>
              <a:t>studies</a:t>
            </a:r>
            <a:r>
              <a:rPr lang="fr-FR" sz="1400" dirty="0" smtClean="0">
                <a:latin typeface="Arial" pitchFamily="34" charset="0"/>
                <a:ea typeface="Calibri" pitchFamily="34" charset="0"/>
                <a:cs typeface="Arial" pitchFamily="34" charset="0"/>
              </a:rPr>
              <a:t>, in Maigret, E., Macé, E. </a:t>
            </a:r>
            <a:r>
              <a:rPr lang="fr-FR" sz="1400" i="1" dirty="0" smtClean="0">
                <a:latin typeface="Arial" pitchFamily="34" charset="0"/>
                <a:ea typeface="Calibri" pitchFamily="34" charset="0"/>
                <a:cs typeface="Arial" pitchFamily="34" charset="0"/>
              </a:rPr>
              <a:t>Penser les médiacultures. Nouvelles pratiques et nouvelles approches de la représentation du monde</a:t>
            </a:r>
            <a:r>
              <a:rPr lang="fr-FR" sz="1400" dirty="0" smtClean="0">
                <a:latin typeface="Arial" pitchFamily="34" charset="0"/>
                <a:ea typeface="Calibri" pitchFamily="34" charset="0"/>
                <a:cs typeface="Arial" pitchFamily="34" charset="0"/>
              </a:rPr>
              <a:t>. </a:t>
            </a:r>
            <a:r>
              <a:rPr lang="en-US" sz="1400" dirty="0" smtClean="0">
                <a:latin typeface="Arial" pitchFamily="34" charset="0"/>
                <a:ea typeface="Calibri" pitchFamily="34" charset="0"/>
                <a:cs typeface="Arial" pitchFamily="34" charset="0"/>
              </a:rPr>
              <a:t>Paris, Armand Colin/INA, pp.17-40</a:t>
            </a:r>
            <a:endParaRPr lang="fr-FR" dirty="0" smtClean="0">
              <a:latin typeface="Arial" pitchFamily="34" charset="0"/>
            </a:endParaRPr>
          </a:p>
          <a:p>
            <a:pPr lvl="0" algn="just" eaLnBrk="0" fontAlgn="base" hangingPunct="0">
              <a:spcBef>
                <a:spcPct val="0"/>
              </a:spcBef>
              <a:spcAft>
                <a:spcPct val="0"/>
              </a:spcAft>
              <a:tabLst>
                <a:tab pos="228600" algn="l"/>
              </a:tabLst>
            </a:pPr>
            <a:r>
              <a:rPr lang="en-US" sz="1400" dirty="0" smtClean="0">
                <a:latin typeface="Arial" pitchFamily="34" charset="0"/>
                <a:ea typeface="Calibri" pitchFamily="34" charset="0"/>
                <a:cs typeface="Arial" pitchFamily="34" charset="0"/>
              </a:rPr>
              <a:t>McKenzie, E., (1994), </a:t>
            </a:r>
            <a:r>
              <a:rPr lang="en-US" sz="1400" i="1" dirty="0" err="1" smtClean="0">
                <a:latin typeface="Arial" pitchFamily="34" charset="0"/>
                <a:ea typeface="Calibri" pitchFamily="34" charset="0"/>
                <a:cs typeface="Arial" pitchFamily="34" charset="0"/>
              </a:rPr>
              <a:t>Privatopia</a:t>
            </a:r>
            <a:r>
              <a:rPr lang="en-US" sz="1400" i="1" dirty="0" smtClean="0">
                <a:latin typeface="Arial" pitchFamily="34" charset="0"/>
                <a:ea typeface="Calibri" pitchFamily="34" charset="0"/>
                <a:cs typeface="Arial" pitchFamily="34" charset="0"/>
              </a:rPr>
              <a:t> : Homeowner Associations en the Rise of Residential Private Government.</a:t>
            </a:r>
            <a:r>
              <a:rPr lang="en-US" sz="1400" dirty="0" smtClean="0">
                <a:latin typeface="Arial" pitchFamily="34" charset="0"/>
                <a:ea typeface="Calibri" pitchFamily="34" charset="0"/>
                <a:cs typeface="Arial" pitchFamily="34" charset="0"/>
              </a:rPr>
              <a:t> </a:t>
            </a:r>
            <a:r>
              <a:rPr lang="fr-FR" sz="1400" dirty="0" smtClean="0">
                <a:latin typeface="Arial" pitchFamily="34" charset="0"/>
                <a:ea typeface="Calibri" pitchFamily="34" charset="0"/>
                <a:cs typeface="Arial" pitchFamily="34" charset="0"/>
              </a:rPr>
              <a:t>New </a:t>
            </a:r>
            <a:r>
              <a:rPr lang="fr-FR" sz="1400" dirty="0" err="1" smtClean="0">
                <a:latin typeface="Arial" pitchFamily="34" charset="0"/>
                <a:ea typeface="Calibri" pitchFamily="34" charset="0"/>
                <a:cs typeface="Arial" pitchFamily="34" charset="0"/>
              </a:rPr>
              <a:t>Haven</a:t>
            </a:r>
            <a:r>
              <a:rPr lang="fr-FR" sz="1400" dirty="0" smtClean="0">
                <a:latin typeface="Arial" pitchFamily="34" charset="0"/>
                <a:ea typeface="Calibri" pitchFamily="34" charset="0"/>
                <a:cs typeface="Arial" pitchFamily="34" charset="0"/>
              </a:rPr>
              <a:t>, Yale </a:t>
            </a:r>
            <a:r>
              <a:rPr lang="fr-FR" sz="1400" dirty="0" err="1" smtClean="0">
                <a:latin typeface="Arial" pitchFamily="34" charset="0"/>
                <a:ea typeface="Calibri" pitchFamily="34" charset="0"/>
                <a:cs typeface="Arial" pitchFamily="34" charset="0"/>
              </a:rPr>
              <a:t>University</a:t>
            </a:r>
            <a:r>
              <a:rPr lang="fr-FR" sz="1400" dirty="0" smtClean="0">
                <a:latin typeface="Arial" pitchFamily="34" charset="0"/>
                <a:ea typeface="Calibri" pitchFamily="34" charset="0"/>
                <a:cs typeface="Arial" pitchFamily="34" charset="0"/>
              </a:rPr>
              <a:t> </a:t>
            </a:r>
            <a:r>
              <a:rPr lang="fr-FR" sz="1400" dirty="0" err="1" smtClean="0">
                <a:latin typeface="Arial" pitchFamily="34" charset="0"/>
                <a:ea typeface="Calibri" pitchFamily="34" charset="0"/>
                <a:cs typeface="Arial" pitchFamily="34" charset="0"/>
              </a:rPr>
              <a:t>Press</a:t>
            </a:r>
            <a:r>
              <a:rPr lang="fr-FR" sz="1400" dirty="0" smtClean="0">
                <a:latin typeface="Arial" pitchFamily="34" charset="0"/>
                <a:ea typeface="Calibri" pitchFamily="34" charset="0"/>
                <a:cs typeface="Arial" pitchFamily="34" charset="0"/>
              </a:rPr>
              <a:t>, 237 p.</a:t>
            </a:r>
            <a:endParaRPr lang="fr-FR" dirty="0" smtClean="0">
              <a:latin typeface="Arial" pitchFamily="34" charset="0"/>
            </a:endParaRPr>
          </a:p>
          <a:p>
            <a:pPr lvl="0" algn="just" eaLnBrk="0" fontAlgn="base" hangingPunct="0">
              <a:spcBef>
                <a:spcPct val="0"/>
              </a:spcBef>
              <a:spcAft>
                <a:spcPct val="0"/>
              </a:spcAft>
              <a:tabLst>
                <a:tab pos="228600" algn="l"/>
              </a:tabLst>
            </a:pPr>
            <a:r>
              <a:rPr lang="en-US" sz="1400" dirty="0" err="1" smtClean="0">
                <a:solidFill>
                  <a:srgbClr val="000000"/>
                </a:solidFill>
                <a:latin typeface="Arial" pitchFamily="34" charset="0"/>
                <a:ea typeface="Calibri" pitchFamily="34" charset="0"/>
                <a:cs typeface="Arial" pitchFamily="34" charset="0"/>
              </a:rPr>
              <a:t>Olalquiaga</a:t>
            </a:r>
            <a:r>
              <a:rPr lang="en-US" sz="1400" dirty="0" smtClean="0">
                <a:solidFill>
                  <a:srgbClr val="000000"/>
                </a:solidFill>
                <a:latin typeface="Arial" pitchFamily="34" charset="0"/>
                <a:ea typeface="Calibri" pitchFamily="34" charset="0"/>
                <a:cs typeface="Arial" pitchFamily="34" charset="0"/>
              </a:rPr>
              <a:t>, C. (1992) </a:t>
            </a:r>
            <a:r>
              <a:rPr lang="en-US" sz="1400" i="1" dirty="0" smtClean="0">
                <a:solidFill>
                  <a:srgbClr val="000000"/>
                </a:solidFill>
                <a:latin typeface="Arial" pitchFamily="34" charset="0"/>
                <a:ea typeface="Calibri" pitchFamily="34" charset="0"/>
                <a:cs typeface="Arial" pitchFamily="34" charset="0"/>
              </a:rPr>
              <a:t>Megalopolis</a:t>
            </a:r>
            <a:r>
              <a:rPr lang="en-GB" sz="1400" i="1" dirty="0" smtClean="0">
                <a:solidFill>
                  <a:srgbClr val="000000"/>
                </a:solidFill>
                <a:latin typeface="Arial" pitchFamily="34" charset="0"/>
                <a:ea typeface="Calibri" pitchFamily="34" charset="0"/>
                <a:cs typeface="Arial" pitchFamily="34" charset="0"/>
              </a:rPr>
              <a:t> : contemporary cultural sensibilities</a:t>
            </a:r>
            <a:r>
              <a:rPr lang="en-US" sz="1400" dirty="0" smtClean="0">
                <a:solidFill>
                  <a:srgbClr val="000000"/>
                </a:solidFill>
                <a:latin typeface="Arial" pitchFamily="34" charset="0"/>
                <a:ea typeface="Calibri" pitchFamily="34" charset="0"/>
                <a:cs typeface="Arial" pitchFamily="34" charset="0"/>
              </a:rPr>
              <a:t>. Minneapolis (USA), University of </a:t>
            </a:r>
            <a:r>
              <a:rPr lang="en-US" sz="1400" dirty="0" err="1" smtClean="0">
                <a:solidFill>
                  <a:srgbClr val="000000"/>
                </a:solidFill>
                <a:latin typeface="Arial" pitchFamily="34" charset="0"/>
                <a:ea typeface="Calibri" pitchFamily="34" charset="0"/>
                <a:cs typeface="Arial" pitchFamily="34" charset="0"/>
              </a:rPr>
              <a:t>Minnessota</a:t>
            </a:r>
            <a:r>
              <a:rPr lang="en-US" sz="1400" dirty="0" smtClean="0">
                <a:solidFill>
                  <a:srgbClr val="000000"/>
                </a:solidFill>
                <a:latin typeface="Arial" pitchFamily="34" charset="0"/>
                <a:ea typeface="Calibri" pitchFamily="34" charset="0"/>
                <a:cs typeface="Arial" pitchFamily="34" charset="0"/>
              </a:rPr>
              <a:t> Press,</a:t>
            </a:r>
            <a:r>
              <a:rPr lang="en-US" sz="1400" dirty="0" smtClean="0">
                <a:latin typeface="Arial" pitchFamily="34" charset="0"/>
                <a:ea typeface="Calibri" pitchFamily="34" charset="0"/>
                <a:cs typeface="Arial" pitchFamily="34" charset="0"/>
              </a:rPr>
              <a:t> 113 p</a:t>
            </a:r>
            <a:r>
              <a:rPr lang="en-US" sz="1400" dirty="0" smtClean="0">
                <a:solidFill>
                  <a:srgbClr val="000000"/>
                </a:solidFill>
                <a:latin typeface="Arial" pitchFamily="34" charset="0"/>
                <a:ea typeface="Calibri" pitchFamily="34" charset="0"/>
                <a:cs typeface="Arial" pitchFamily="34" charset="0"/>
              </a:rPr>
              <a:t>.</a:t>
            </a:r>
            <a:endParaRPr lang="fr-FR" dirty="0" smtClean="0">
              <a:latin typeface="Arial" pitchFamily="34" charset="0"/>
            </a:endParaRPr>
          </a:p>
          <a:p>
            <a:pPr lvl="0" algn="just" eaLnBrk="0" fontAlgn="base" hangingPunct="0">
              <a:spcBef>
                <a:spcPct val="0"/>
              </a:spcBef>
              <a:spcAft>
                <a:spcPct val="0"/>
              </a:spcAft>
              <a:tabLst>
                <a:tab pos="228600" algn="l"/>
              </a:tabLst>
            </a:pPr>
            <a:r>
              <a:rPr lang="fr-FR" sz="1400" dirty="0" smtClean="0">
                <a:latin typeface="Arial" pitchFamily="34" charset="0"/>
                <a:ea typeface="Calibri" pitchFamily="34" charset="0"/>
                <a:cs typeface="Arial" pitchFamily="34" charset="0"/>
              </a:rPr>
              <a:t>Perrin, M. (2007) Gouvernements résidentiels privés et municipalités détournées : l’habiter comme territoire affirmé, l’habiter comme sphère d’action collective in Ecole thématique internationale </a:t>
            </a:r>
            <a:r>
              <a:rPr lang="fr-FR" sz="1400" dirty="0" err="1" smtClean="0">
                <a:latin typeface="Arial" pitchFamily="34" charset="0"/>
                <a:ea typeface="Calibri" pitchFamily="34" charset="0"/>
                <a:cs typeface="Arial" pitchFamily="34" charset="0"/>
              </a:rPr>
              <a:t>co-org</a:t>
            </a:r>
            <a:r>
              <a:rPr lang="fr-FR" sz="1400" dirty="0" smtClean="0">
                <a:latin typeface="Arial" pitchFamily="34" charset="0"/>
                <a:ea typeface="Calibri" pitchFamily="34" charset="0"/>
                <a:cs typeface="Arial" pitchFamily="34" charset="0"/>
              </a:rPr>
              <a:t>. PACTE Grenoble, LATTS Paris, EPFL Lausanne </a:t>
            </a:r>
            <a:r>
              <a:rPr lang="fr-FR" sz="1400" i="1" dirty="0" smtClean="0">
                <a:latin typeface="Arial" pitchFamily="34" charset="0"/>
                <a:ea typeface="Calibri" pitchFamily="34" charset="0"/>
                <a:cs typeface="Arial" pitchFamily="34" charset="0"/>
              </a:rPr>
              <a:t>Les recompositions territoriales et les transformations de l’action publique. Trois énigmes sur la construction des intérêts territorialisés ; Thème 1 : Le territoire comme ressource pour l’action collective ?</a:t>
            </a:r>
            <a:r>
              <a:rPr lang="fr-FR" sz="1400" dirty="0" smtClean="0">
                <a:latin typeface="Arial" pitchFamily="34" charset="0"/>
                <a:ea typeface="Calibri" pitchFamily="34" charset="0"/>
                <a:cs typeface="Arial" pitchFamily="34" charset="0"/>
              </a:rPr>
              <a:t> &lt;en ligne&gt; &lt;http://www.pacte.cnrs.fr/IMG/html_Controverses_Perrin.html&gt;</a:t>
            </a:r>
            <a:endParaRPr lang="fr-FR" dirty="0" smtClean="0">
              <a:latin typeface="Arial" pitchFamily="34" charset="0"/>
            </a:endParaRPr>
          </a:p>
          <a:p>
            <a:pPr lvl="0" algn="just" eaLnBrk="0" fontAlgn="base" hangingPunct="0">
              <a:spcBef>
                <a:spcPct val="0"/>
              </a:spcBef>
              <a:spcAft>
                <a:spcPct val="0"/>
              </a:spcAft>
              <a:tabLst>
                <a:tab pos="228600" algn="l"/>
              </a:tabLst>
            </a:pPr>
            <a:r>
              <a:rPr lang="fr-FR" sz="1400" dirty="0" err="1" smtClean="0">
                <a:latin typeface="Arial" pitchFamily="34" charset="0"/>
                <a:ea typeface="Calibri" pitchFamily="34" charset="0"/>
                <a:cs typeface="Arial" pitchFamily="34" charset="0"/>
              </a:rPr>
              <a:t>Raibaud</a:t>
            </a:r>
            <a:r>
              <a:rPr lang="fr-FR" sz="1400" dirty="0" smtClean="0">
                <a:latin typeface="Arial" pitchFamily="34" charset="0"/>
                <a:ea typeface="Calibri" pitchFamily="34" charset="0"/>
                <a:cs typeface="Arial" pitchFamily="34" charset="0"/>
              </a:rPr>
              <a:t>, Y. (2001) Enquête sur les musiques amplifiées. In Augustin, J.-P. (</a:t>
            </a:r>
            <a:r>
              <a:rPr lang="fr-FR" sz="1400" dirty="0" err="1" smtClean="0">
                <a:latin typeface="Arial" pitchFamily="34" charset="0"/>
                <a:ea typeface="Calibri" pitchFamily="34" charset="0"/>
                <a:cs typeface="Arial" pitchFamily="34" charset="0"/>
              </a:rPr>
              <a:t>dir</a:t>
            </a:r>
            <a:r>
              <a:rPr lang="fr-FR" sz="1400" dirty="0" smtClean="0">
                <a:latin typeface="Arial" pitchFamily="34" charset="0"/>
                <a:ea typeface="Calibri" pitchFamily="34" charset="0"/>
                <a:cs typeface="Arial" pitchFamily="34" charset="0"/>
              </a:rPr>
              <a:t>.) </a:t>
            </a:r>
            <a:r>
              <a:rPr lang="fr-FR" sz="1400" i="1" dirty="0" smtClean="0">
                <a:latin typeface="Arial" pitchFamily="34" charset="0"/>
                <a:ea typeface="Calibri" pitchFamily="34" charset="0"/>
                <a:cs typeface="Arial" pitchFamily="34" charset="0"/>
              </a:rPr>
              <a:t>Les territoires de l’art vivant. Les lieux et les acteurs comme éléments de l’offre culturelle en Aquitaine</a:t>
            </a:r>
            <a:r>
              <a:rPr lang="fr-FR" sz="1400" dirty="0" smtClean="0">
                <a:latin typeface="Arial" pitchFamily="34" charset="0"/>
                <a:ea typeface="Calibri" pitchFamily="34" charset="0"/>
                <a:cs typeface="Arial" pitchFamily="34" charset="0"/>
              </a:rPr>
              <a:t>. Rapport de recherches, Département des Etudes et de la Prospective, Ministère de la Culture et de la Communication, pp. 66-102</a:t>
            </a:r>
            <a:endParaRPr lang="fr-FR" dirty="0" smtClean="0">
              <a:latin typeface="Arial" pitchFamily="34" charset="0"/>
            </a:endParaRPr>
          </a:p>
          <a:p>
            <a:pPr lvl="0" algn="just" eaLnBrk="0" fontAlgn="base" hangingPunct="0">
              <a:spcBef>
                <a:spcPct val="0"/>
              </a:spcBef>
              <a:spcAft>
                <a:spcPct val="0"/>
              </a:spcAft>
              <a:tabLst>
                <a:tab pos="228600" algn="l"/>
              </a:tabLst>
            </a:pPr>
            <a:r>
              <a:rPr lang="fr-FR" sz="1400" dirty="0" err="1" smtClean="0">
                <a:solidFill>
                  <a:srgbClr val="000000"/>
                </a:solidFill>
                <a:latin typeface="Arial" pitchFamily="34" charset="0"/>
                <a:ea typeface="Calibri" pitchFamily="34" charset="0"/>
                <a:cs typeface="Arial" pitchFamily="34" charset="0"/>
              </a:rPr>
              <a:t>Raibaud</a:t>
            </a:r>
            <a:r>
              <a:rPr lang="fr-FR" sz="1400" dirty="0" smtClean="0">
                <a:solidFill>
                  <a:srgbClr val="000000"/>
                </a:solidFill>
                <a:latin typeface="Arial" pitchFamily="34" charset="0"/>
                <a:ea typeface="Calibri" pitchFamily="34" charset="0"/>
                <a:cs typeface="Arial" pitchFamily="34" charset="0"/>
              </a:rPr>
              <a:t>, Y. (2008) Les skates-</a:t>
            </a:r>
            <a:r>
              <a:rPr lang="fr-FR" sz="1400" dirty="0" err="1" smtClean="0">
                <a:solidFill>
                  <a:srgbClr val="000000"/>
                </a:solidFill>
                <a:latin typeface="Arial" pitchFamily="34" charset="0"/>
                <a:ea typeface="Calibri" pitchFamily="34" charset="0"/>
                <a:cs typeface="Arial" pitchFamily="34" charset="0"/>
              </a:rPr>
              <a:t>parks</a:t>
            </a:r>
            <a:r>
              <a:rPr lang="fr-FR" sz="1400" dirty="0" smtClean="0">
                <a:solidFill>
                  <a:srgbClr val="000000"/>
                </a:solidFill>
                <a:latin typeface="Arial" pitchFamily="34" charset="0"/>
                <a:ea typeface="Calibri" pitchFamily="34" charset="0"/>
                <a:cs typeface="Arial" pitchFamily="34" charset="0"/>
              </a:rPr>
              <a:t> : des lieux qui fabriquent l’identité masculine, communication au colloque </a:t>
            </a:r>
            <a:r>
              <a:rPr lang="fr-FR" sz="1400" i="1" dirty="0" smtClean="0">
                <a:solidFill>
                  <a:srgbClr val="000000"/>
                </a:solidFill>
                <a:latin typeface="Arial" pitchFamily="34" charset="0"/>
                <a:ea typeface="Calibri" pitchFamily="34" charset="0"/>
                <a:cs typeface="Arial" pitchFamily="34" charset="0"/>
              </a:rPr>
              <a:t>Périphéries urbaines entre normes et innovations. Les villes du sud de l'Europe</a:t>
            </a:r>
            <a:r>
              <a:rPr lang="fr-FR" sz="1400" dirty="0" smtClean="0">
                <a:solidFill>
                  <a:srgbClr val="000000"/>
                </a:solidFill>
                <a:latin typeface="Arial" pitchFamily="34" charset="0"/>
                <a:ea typeface="Calibri" pitchFamily="34" charset="0"/>
                <a:cs typeface="Arial" pitchFamily="34" charset="0"/>
              </a:rPr>
              <a:t>, Bordeaux 11-14 juin 2008, en ligne &lt;http://www.ades.cnrs.fr/peripheries&gt;, automne 2008</a:t>
            </a:r>
            <a:endParaRPr lang="fr-FR" dirty="0" smtClean="0">
              <a:latin typeface="Arial" pitchFamily="34" charset="0"/>
            </a:endParaRPr>
          </a:p>
          <a:p>
            <a:pPr lvl="0" algn="just" eaLnBrk="0" fontAlgn="base" hangingPunct="0">
              <a:spcBef>
                <a:spcPct val="0"/>
              </a:spcBef>
              <a:spcAft>
                <a:spcPct val="0"/>
              </a:spcAft>
              <a:tabLst>
                <a:tab pos="228600" algn="l"/>
              </a:tabLst>
            </a:pPr>
            <a:r>
              <a:rPr lang="fr-FR" sz="1400" dirty="0" err="1" smtClean="0">
                <a:solidFill>
                  <a:srgbClr val="000000"/>
                </a:solidFill>
                <a:latin typeface="Arial" pitchFamily="34" charset="0"/>
                <a:ea typeface="Calibri" pitchFamily="34" charset="0"/>
                <a:cs typeface="Arial" pitchFamily="34" charset="0"/>
              </a:rPr>
              <a:t>Razac</a:t>
            </a:r>
            <a:r>
              <a:rPr lang="fr-FR" sz="1400" dirty="0" smtClean="0">
                <a:solidFill>
                  <a:srgbClr val="000000"/>
                </a:solidFill>
                <a:latin typeface="Arial" pitchFamily="34" charset="0"/>
                <a:ea typeface="Calibri" pitchFamily="34" charset="0"/>
                <a:cs typeface="Arial" pitchFamily="34" charset="0"/>
              </a:rPr>
              <a:t>, O. (1999) </a:t>
            </a:r>
            <a:r>
              <a:rPr lang="fr-FR" sz="1400" i="1" dirty="0" smtClean="0">
                <a:solidFill>
                  <a:srgbClr val="000000"/>
                </a:solidFill>
                <a:latin typeface="Arial" pitchFamily="34" charset="0"/>
                <a:ea typeface="Calibri" pitchFamily="34" charset="0"/>
                <a:cs typeface="Arial" pitchFamily="34" charset="0"/>
              </a:rPr>
              <a:t>Histoire politique du barbelé</a:t>
            </a:r>
            <a:r>
              <a:rPr lang="fr-FR" sz="1400" dirty="0" smtClean="0">
                <a:solidFill>
                  <a:srgbClr val="000000"/>
                </a:solidFill>
                <a:latin typeface="Arial" pitchFamily="34" charset="0"/>
                <a:ea typeface="Calibri" pitchFamily="34" charset="0"/>
                <a:cs typeface="Arial" pitchFamily="34" charset="0"/>
              </a:rPr>
              <a:t>. Paris, La Fabrique, 111p.</a:t>
            </a:r>
            <a:endParaRPr lang="fr-FR" dirty="0" smtClean="0">
              <a:latin typeface="Arial" pitchFamily="34" charset="0"/>
            </a:endParaRPr>
          </a:p>
          <a:p>
            <a:pPr lvl="0" algn="just" eaLnBrk="0" fontAlgn="base" hangingPunct="0">
              <a:spcBef>
                <a:spcPct val="0"/>
              </a:spcBef>
              <a:spcAft>
                <a:spcPct val="0"/>
              </a:spcAft>
              <a:tabLst>
                <a:tab pos="228600" algn="l"/>
              </a:tabLst>
            </a:pPr>
            <a:endParaRPr lang="fr-FR" dirty="0" smtClean="0">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893100"/>
          </a:xfrm>
          <a:prstGeom prst="rect">
            <a:avLst/>
          </a:prstGeom>
        </p:spPr>
        <p:txBody>
          <a:bodyPr wrap="square">
            <a:spAutoFit/>
          </a:bodyPr>
          <a:lstStyle/>
          <a:p>
            <a:pPr lvl="0" algn="just" eaLnBrk="0" fontAlgn="base" hangingPunct="0">
              <a:spcBef>
                <a:spcPct val="0"/>
              </a:spcBef>
              <a:spcAft>
                <a:spcPct val="0"/>
              </a:spcAft>
              <a:tabLst>
                <a:tab pos="228600" algn="l"/>
              </a:tabLst>
            </a:pPr>
            <a:r>
              <a:rPr lang="fr-FR" sz="1400" b="1" dirty="0" smtClean="0">
                <a:latin typeface="Arial" pitchFamily="34" charset="0"/>
                <a:ea typeface="Calibri" pitchFamily="34" charset="0"/>
                <a:cs typeface="Arial" pitchFamily="34" charset="0"/>
              </a:rPr>
              <a:t>Bibliographie (suite)</a:t>
            </a:r>
          </a:p>
          <a:p>
            <a:pPr lvl="0" algn="just" eaLnBrk="0" fontAlgn="base" hangingPunct="0">
              <a:spcBef>
                <a:spcPct val="0"/>
              </a:spcBef>
              <a:spcAft>
                <a:spcPct val="0"/>
              </a:spcAft>
              <a:tabLst>
                <a:tab pos="228600" algn="l"/>
              </a:tabLst>
            </a:pPr>
            <a:r>
              <a:rPr lang="es-ES" sz="1400" dirty="0" err="1" smtClean="0">
                <a:latin typeface="Arial" pitchFamily="34" charset="0"/>
                <a:ea typeface="Calibri" pitchFamily="34" charset="0"/>
                <a:cs typeface="Arial" pitchFamily="34" charset="0"/>
              </a:rPr>
              <a:t>Rodriguez</a:t>
            </a:r>
            <a:r>
              <a:rPr lang="es-ES" sz="1400" dirty="0" smtClean="0">
                <a:latin typeface="Arial" pitchFamily="34" charset="0"/>
                <a:ea typeface="Calibri" pitchFamily="34" charset="0"/>
                <a:cs typeface="Arial" pitchFamily="34" charset="0"/>
              </a:rPr>
              <a:t>, I. (2005) ¿"</a:t>
            </a:r>
            <a:r>
              <a:rPr lang="es-ES" sz="1400" dirty="0" err="1" smtClean="0">
                <a:latin typeface="Arial" pitchFamily="34" charset="0"/>
                <a:ea typeface="Calibri" pitchFamily="34" charset="0"/>
                <a:cs typeface="Arial" pitchFamily="34" charset="0"/>
              </a:rPr>
              <a:t>Privatopia</a:t>
            </a:r>
            <a:r>
              <a:rPr lang="es-ES" sz="1400" dirty="0" smtClean="0">
                <a:latin typeface="Arial" pitchFamily="34" charset="0"/>
                <a:ea typeface="Calibri" pitchFamily="34" charset="0"/>
                <a:cs typeface="Arial" pitchFamily="34" charset="0"/>
              </a:rPr>
              <a:t>" versus Ciudad Pública? La materialización del miedo en el espacio urbano, in Gutiérrez, O. (coord.) </a:t>
            </a:r>
            <a:r>
              <a:rPr lang="es-ES" sz="1400" i="1" dirty="0" smtClean="0">
                <a:latin typeface="Arial" pitchFamily="34" charset="0"/>
                <a:ea typeface="Calibri" pitchFamily="34" charset="0"/>
                <a:cs typeface="Arial" pitchFamily="34" charset="0"/>
              </a:rPr>
              <a:t>La ciudad y el miedo</a:t>
            </a:r>
            <a:r>
              <a:rPr lang="es-ES" sz="1400" dirty="0" smtClean="0">
                <a:latin typeface="Arial" pitchFamily="34" charset="0"/>
                <a:ea typeface="Calibri" pitchFamily="34" charset="0"/>
                <a:cs typeface="Arial" pitchFamily="34" charset="0"/>
              </a:rPr>
              <a:t>, VII coloquio de Geografía Urbana, Barcelona, sept. 2004, Girona, </a:t>
            </a:r>
            <a:r>
              <a:rPr lang="es-ES" sz="1400" dirty="0" err="1" smtClean="0">
                <a:latin typeface="Arial" pitchFamily="34" charset="0"/>
                <a:ea typeface="Calibri" pitchFamily="34" charset="0"/>
                <a:cs typeface="Arial" pitchFamily="34" charset="0"/>
              </a:rPr>
              <a:t>Publicacions</a:t>
            </a:r>
            <a:r>
              <a:rPr lang="es-ES" sz="1400" dirty="0" smtClean="0">
                <a:latin typeface="Arial" pitchFamily="34" charset="0"/>
                <a:ea typeface="Calibri" pitchFamily="34" charset="0"/>
                <a:cs typeface="Arial" pitchFamily="34" charset="0"/>
              </a:rPr>
              <a:t> da </a:t>
            </a:r>
            <a:r>
              <a:rPr lang="es-ES" sz="1400" dirty="0" err="1" smtClean="0">
                <a:latin typeface="Arial" pitchFamily="34" charset="0"/>
                <a:ea typeface="Calibri" pitchFamily="34" charset="0"/>
                <a:cs typeface="Arial" pitchFamily="34" charset="0"/>
              </a:rPr>
              <a:t>Universitat</a:t>
            </a:r>
            <a:r>
              <a:rPr lang="es-ES" sz="1400" dirty="0" smtClean="0">
                <a:latin typeface="Arial" pitchFamily="34" charset="0"/>
                <a:ea typeface="Calibri" pitchFamily="34" charset="0"/>
                <a:cs typeface="Arial" pitchFamily="34" charset="0"/>
              </a:rPr>
              <a:t> de Girona, pp.127-152</a:t>
            </a:r>
            <a:endParaRPr lang="fr-FR" sz="1400" dirty="0" smtClean="0">
              <a:latin typeface="Arial" pitchFamily="34" charset="0"/>
            </a:endParaRPr>
          </a:p>
          <a:p>
            <a:pPr lvl="0" algn="just" eaLnBrk="0" fontAlgn="base" hangingPunct="0">
              <a:spcBef>
                <a:spcPct val="0"/>
              </a:spcBef>
              <a:spcAft>
                <a:spcPct val="0"/>
              </a:spcAft>
              <a:tabLst>
                <a:tab pos="228600" algn="l"/>
              </a:tabLst>
            </a:pPr>
            <a:r>
              <a:rPr lang="en-US" sz="1400" i="1" dirty="0" err="1" smtClean="0">
                <a:latin typeface="Arial" pitchFamily="34" charset="0"/>
                <a:ea typeface="Calibri" pitchFamily="34" charset="0"/>
                <a:cs typeface="Arial" pitchFamily="34" charset="0"/>
              </a:rPr>
              <a:t>Soja</a:t>
            </a:r>
            <a:r>
              <a:rPr lang="en-US" sz="1400" i="1" dirty="0" smtClean="0">
                <a:latin typeface="Arial" pitchFamily="34" charset="0"/>
                <a:ea typeface="Calibri" pitchFamily="34" charset="0"/>
                <a:cs typeface="Arial" pitchFamily="34" charset="0"/>
              </a:rPr>
              <a:t>, E.W. (2000) </a:t>
            </a:r>
            <a:r>
              <a:rPr lang="en-US" sz="1400" i="1" dirty="0" err="1" smtClean="0">
                <a:latin typeface="Arial" pitchFamily="34" charset="0"/>
                <a:ea typeface="Calibri" pitchFamily="34" charset="0"/>
                <a:cs typeface="Arial" pitchFamily="34" charset="0"/>
              </a:rPr>
              <a:t>Postmetropolis</a:t>
            </a:r>
            <a:r>
              <a:rPr lang="en-US" sz="1400" i="1" dirty="0" smtClean="0">
                <a:latin typeface="Arial" pitchFamily="34" charset="0"/>
                <a:ea typeface="Calibri" pitchFamily="34" charset="0"/>
                <a:cs typeface="Arial" pitchFamily="34" charset="0"/>
              </a:rPr>
              <a:t>. Oxford, Blackwell, 440p.</a:t>
            </a:r>
            <a:r>
              <a:rPr lang="en-US" sz="1400" dirty="0" smtClean="0">
                <a:latin typeface="Arial" pitchFamily="34" charset="0"/>
                <a:ea typeface="Calibri" pitchFamily="34" charset="0"/>
                <a:cs typeface="Arial" pitchFamily="34" charset="0"/>
              </a:rPr>
              <a:t> </a:t>
            </a:r>
            <a:endParaRPr lang="fr-FR" sz="1400" dirty="0" smtClean="0">
              <a:latin typeface="Arial" pitchFamily="34" charset="0"/>
            </a:endParaRPr>
          </a:p>
          <a:p>
            <a:pPr lvl="0" algn="just" eaLnBrk="0" fontAlgn="base" hangingPunct="0">
              <a:spcBef>
                <a:spcPct val="0"/>
              </a:spcBef>
              <a:spcAft>
                <a:spcPct val="0"/>
              </a:spcAft>
              <a:tabLst>
                <a:tab pos="228600" algn="l"/>
              </a:tabLst>
            </a:pPr>
            <a:r>
              <a:rPr lang="en-GB" sz="1400" dirty="0" smtClean="0">
                <a:latin typeface="Arial" pitchFamily="34" charset="0"/>
                <a:ea typeface="Calibri" pitchFamily="34" charset="0"/>
                <a:cs typeface="Arial" pitchFamily="34" charset="0"/>
              </a:rPr>
              <a:t>Spring, K. (2004) Behind the Rave: Structure and Agency in a Rave Scene in Bennett, A. et Peterson, R. A. (ed.) </a:t>
            </a:r>
            <a:r>
              <a:rPr lang="en-GB" sz="1400" i="1" dirty="0" smtClean="0">
                <a:latin typeface="Arial" pitchFamily="34" charset="0"/>
                <a:ea typeface="Calibri" pitchFamily="34" charset="0"/>
                <a:cs typeface="Arial" pitchFamily="34" charset="0"/>
              </a:rPr>
              <a:t>Music Scenes. </a:t>
            </a:r>
            <a:r>
              <a:rPr lang="en-US" sz="1400" i="1" dirty="0" smtClean="0">
                <a:latin typeface="Arial" pitchFamily="34" charset="0"/>
                <a:ea typeface="Calibri" pitchFamily="34" charset="0"/>
                <a:cs typeface="Arial" pitchFamily="34" charset="0"/>
              </a:rPr>
              <a:t>Local, </a:t>
            </a:r>
            <a:r>
              <a:rPr lang="en-US" sz="1400" i="1" dirty="0" err="1" smtClean="0">
                <a:latin typeface="Arial" pitchFamily="34" charset="0"/>
                <a:ea typeface="Calibri" pitchFamily="34" charset="0"/>
                <a:cs typeface="Arial" pitchFamily="34" charset="0"/>
              </a:rPr>
              <a:t>Translocal</a:t>
            </a:r>
            <a:r>
              <a:rPr lang="en-US" sz="1400" i="1" dirty="0" smtClean="0">
                <a:latin typeface="Arial" pitchFamily="34" charset="0"/>
                <a:ea typeface="Calibri" pitchFamily="34" charset="0"/>
                <a:cs typeface="Arial" pitchFamily="34" charset="0"/>
              </a:rPr>
              <a:t> and Virtual</a:t>
            </a:r>
            <a:r>
              <a:rPr lang="en-US" sz="1400" dirty="0" smtClean="0">
                <a:latin typeface="Arial" pitchFamily="34" charset="0"/>
                <a:ea typeface="Calibri" pitchFamily="34" charset="0"/>
                <a:cs typeface="Arial" pitchFamily="34" charset="0"/>
              </a:rPr>
              <a:t>, Nashville, Vanderbilt University Press, pp. 48-63</a:t>
            </a:r>
            <a:endParaRPr lang="fr-FR" sz="1400" dirty="0" smtClean="0">
              <a:latin typeface="Arial" pitchFamily="34" charset="0"/>
            </a:endParaRPr>
          </a:p>
          <a:p>
            <a:pPr lvl="0" algn="just" eaLnBrk="0" fontAlgn="base" hangingPunct="0">
              <a:spcBef>
                <a:spcPct val="0"/>
              </a:spcBef>
              <a:spcAft>
                <a:spcPct val="0"/>
              </a:spcAft>
              <a:tabLst>
                <a:tab pos="228600" algn="l"/>
              </a:tabLst>
            </a:pPr>
            <a:r>
              <a:rPr lang="fr-FR" sz="1400" dirty="0" err="1" smtClean="0">
                <a:latin typeface="Arial" pitchFamily="34" charset="0"/>
                <a:ea typeface="Calibri" pitchFamily="34" charset="0"/>
                <a:cs typeface="Arial" pitchFamily="34" charset="0"/>
              </a:rPr>
              <a:t>Staszack</a:t>
            </a:r>
            <a:r>
              <a:rPr lang="fr-FR" sz="1400" dirty="0" smtClean="0">
                <a:latin typeface="Arial" pitchFamily="34" charset="0"/>
                <a:ea typeface="Calibri" pitchFamily="34" charset="0"/>
                <a:cs typeface="Arial" pitchFamily="34" charset="0"/>
              </a:rPr>
              <a:t>, J.-F., (1999) Détruire Détroit. La crise urbaine comme produit culturel. </a:t>
            </a:r>
            <a:r>
              <a:rPr lang="fr-FR" sz="1400" i="1" dirty="0" smtClean="0">
                <a:latin typeface="Arial" pitchFamily="34" charset="0"/>
                <a:ea typeface="Calibri" pitchFamily="34" charset="0"/>
                <a:cs typeface="Arial" pitchFamily="34" charset="0"/>
              </a:rPr>
              <a:t>Annales de géographie</a:t>
            </a:r>
            <a:r>
              <a:rPr lang="fr-FR" sz="1400" dirty="0" smtClean="0">
                <a:latin typeface="Arial" pitchFamily="34" charset="0"/>
                <a:ea typeface="Calibri" pitchFamily="34" charset="0"/>
                <a:cs typeface="Arial" pitchFamily="34" charset="0"/>
              </a:rPr>
              <a:t>, n°607, </a:t>
            </a:r>
            <a:r>
              <a:rPr lang="fr-FR" sz="1400" dirty="0" err="1" smtClean="0">
                <a:latin typeface="Arial" pitchFamily="34" charset="0"/>
                <a:ea typeface="Calibri" pitchFamily="34" charset="0"/>
                <a:cs typeface="Arial" pitchFamily="34" charset="0"/>
              </a:rPr>
              <a:t>mai-juin</a:t>
            </a:r>
            <a:r>
              <a:rPr lang="fr-FR" sz="1400" dirty="0" smtClean="0">
                <a:latin typeface="Arial" pitchFamily="34" charset="0"/>
                <a:ea typeface="Calibri" pitchFamily="34" charset="0"/>
                <a:cs typeface="Arial" pitchFamily="34" charset="0"/>
              </a:rPr>
              <a:t> 1999, pp. 277-299.</a:t>
            </a:r>
            <a:endParaRPr lang="fr-FR" sz="1400" dirty="0" smtClean="0">
              <a:latin typeface="Arial" pitchFamily="34" charset="0"/>
            </a:endParaRPr>
          </a:p>
          <a:p>
            <a:pPr lvl="0" algn="just" eaLnBrk="0" fontAlgn="base" hangingPunct="0">
              <a:spcBef>
                <a:spcPct val="0"/>
              </a:spcBef>
              <a:spcAft>
                <a:spcPct val="0"/>
              </a:spcAft>
              <a:tabLst>
                <a:tab pos="228600" algn="l"/>
              </a:tabLst>
            </a:pPr>
            <a:r>
              <a:rPr lang="fr-FR" sz="1400" dirty="0" err="1" smtClean="0">
                <a:solidFill>
                  <a:srgbClr val="000000"/>
                </a:solidFill>
                <a:latin typeface="Arial" pitchFamily="34" charset="0"/>
                <a:ea typeface="Calibri" pitchFamily="34" charset="0"/>
                <a:cs typeface="Arial" pitchFamily="34" charset="0"/>
              </a:rPr>
              <a:t>Stiegler</a:t>
            </a:r>
            <a:r>
              <a:rPr lang="fr-FR" sz="1400" dirty="0" smtClean="0">
                <a:solidFill>
                  <a:srgbClr val="000000"/>
                </a:solidFill>
                <a:latin typeface="Arial" pitchFamily="34" charset="0"/>
                <a:ea typeface="Calibri" pitchFamily="34" charset="0"/>
                <a:cs typeface="Arial" pitchFamily="34" charset="0"/>
              </a:rPr>
              <a:t>, B. (2004) </a:t>
            </a:r>
            <a:r>
              <a:rPr lang="fr-FR" sz="1400" i="1" dirty="0" smtClean="0">
                <a:solidFill>
                  <a:srgbClr val="000000"/>
                </a:solidFill>
                <a:latin typeface="Arial" pitchFamily="34" charset="0"/>
                <a:ea typeface="Calibri" pitchFamily="34" charset="0"/>
                <a:cs typeface="Arial" pitchFamily="34" charset="0"/>
              </a:rPr>
              <a:t>De la misère symbolique. 1. L’époque industrielle</a:t>
            </a:r>
            <a:r>
              <a:rPr lang="fr-FR" sz="1400" dirty="0" smtClean="0">
                <a:solidFill>
                  <a:srgbClr val="000000"/>
                </a:solidFill>
                <a:latin typeface="Arial" pitchFamily="34" charset="0"/>
                <a:ea typeface="Calibri" pitchFamily="34" charset="0"/>
                <a:cs typeface="Arial" pitchFamily="34" charset="0"/>
              </a:rPr>
              <a:t>. Paris, Galilée, 195p.</a:t>
            </a:r>
            <a:endParaRPr lang="fr-FR" sz="1400" dirty="0" smtClean="0">
              <a:latin typeface="Arial" pitchFamily="34" charset="0"/>
            </a:endParaRPr>
          </a:p>
          <a:p>
            <a:pPr lvl="0" algn="just" eaLnBrk="0" fontAlgn="base" hangingPunct="0">
              <a:spcBef>
                <a:spcPct val="0"/>
              </a:spcBef>
              <a:spcAft>
                <a:spcPct val="0"/>
              </a:spcAft>
              <a:tabLst>
                <a:tab pos="228600" algn="l"/>
              </a:tabLst>
            </a:pPr>
            <a:r>
              <a:rPr lang="fr-FR" sz="1400" dirty="0" err="1" smtClean="0">
                <a:latin typeface="Arial" pitchFamily="34" charset="0"/>
                <a:ea typeface="Times New Roman" pitchFamily="18" charset="0"/>
                <a:cs typeface="Arial" pitchFamily="34" charset="0"/>
              </a:rPr>
              <a:t>Wacquant</a:t>
            </a:r>
            <a:r>
              <a:rPr lang="fr-FR" sz="1400" dirty="0" smtClean="0">
                <a:latin typeface="Arial" pitchFamily="34" charset="0"/>
                <a:ea typeface="Times New Roman" pitchFamily="18" charset="0"/>
                <a:cs typeface="Arial" pitchFamily="34" charset="0"/>
              </a:rPr>
              <a:t>, L. (1999) </a:t>
            </a:r>
            <a:r>
              <a:rPr lang="fr-FR" sz="1400" i="1" dirty="0" smtClean="0">
                <a:latin typeface="Arial" pitchFamily="34" charset="0"/>
                <a:ea typeface="Times New Roman" pitchFamily="18" charset="0"/>
                <a:cs typeface="Arial" pitchFamily="34" charset="0"/>
              </a:rPr>
              <a:t>Les prisons de la misère</a:t>
            </a:r>
            <a:r>
              <a:rPr lang="fr-FR" sz="1400" dirty="0" smtClean="0">
                <a:latin typeface="Arial" pitchFamily="34" charset="0"/>
                <a:ea typeface="Times New Roman" pitchFamily="18" charset="0"/>
                <a:cs typeface="Arial" pitchFamily="34" charset="0"/>
              </a:rPr>
              <a:t>, Paris, Raisons d'agir, 189 p.</a:t>
            </a:r>
            <a:endParaRPr lang="fr-FR" sz="1400" dirty="0" smtClean="0">
              <a:latin typeface="Arial" pitchFamily="34" charset="0"/>
            </a:endParaRPr>
          </a:p>
          <a:p>
            <a:pPr lvl="0" algn="just" eaLnBrk="0" fontAlgn="base" hangingPunct="0">
              <a:spcBef>
                <a:spcPct val="0"/>
              </a:spcBef>
              <a:spcAft>
                <a:spcPct val="0"/>
              </a:spcAft>
              <a:tabLst>
                <a:tab pos="228600" algn="l"/>
              </a:tabLst>
            </a:pPr>
            <a:r>
              <a:rPr lang="fr-FR" sz="1400" dirty="0" err="1" smtClean="0">
                <a:latin typeface="Arial" pitchFamily="34" charset="0"/>
                <a:ea typeface="Times New Roman" pitchFamily="18" charset="0"/>
                <a:cs typeface="Arial" pitchFamily="34" charset="0"/>
              </a:rPr>
              <a:t>Wacquant</a:t>
            </a:r>
            <a:r>
              <a:rPr lang="fr-FR" sz="1400" dirty="0" smtClean="0">
                <a:latin typeface="Arial" pitchFamily="34" charset="0"/>
                <a:ea typeface="Times New Roman" pitchFamily="18" charset="0"/>
                <a:cs typeface="Arial" pitchFamily="34" charset="0"/>
              </a:rPr>
              <a:t>, L. (2004) </a:t>
            </a:r>
            <a:r>
              <a:rPr lang="fr-FR" sz="1400" i="1" dirty="0" smtClean="0">
                <a:latin typeface="Arial" pitchFamily="34" charset="0"/>
                <a:ea typeface="Times New Roman" pitchFamily="18" charset="0"/>
                <a:cs typeface="Arial" pitchFamily="34" charset="0"/>
              </a:rPr>
              <a:t>Punir les pauvres: le nouveau gouvernement de l'insécurité sociale</a:t>
            </a:r>
            <a:r>
              <a:rPr lang="fr-FR" sz="1400" dirty="0" smtClean="0">
                <a:latin typeface="Arial" pitchFamily="34" charset="0"/>
                <a:ea typeface="Times New Roman" pitchFamily="18" charset="0"/>
                <a:cs typeface="Arial" pitchFamily="34" charset="0"/>
              </a:rPr>
              <a:t>, Marseille, </a:t>
            </a:r>
            <a:r>
              <a:rPr lang="fr-FR" sz="1400" dirty="0" err="1" smtClean="0">
                <a:latin typeface="Arial" pitchFamily="34" charset="0"/>
                <a:ea typeface="Times New Roman" pitchFamily="18" charset="0"/>
                <a:cs typeface="Arial" pitchFamily="34" charset="0"/>
              </a:rPr>
              <a:t>Agone</a:t>
            </a:r>
            <a:r>
              <a:rPr lang="fr-FR" sz="1400" dirty="0" smtClean="0">
                <a:latin typeface="Arial" pitchFamily="34" charset="0"/>
                <a:ea typeface="Times New Roman" pitchFamily="18" charset="0"/>
                <a:cs typeface="Arial" pitchFamily="34" charset="0"/>
              </a:rPr>
              <a:t>, 347 p.</a:t>
            </a:r>
            <a:endParaRPr lang="fr-FR" sz="1400" b="1" dirty="0" smtClean="0">
              <a:latin typeface="Arial" pitchFamily="34" charset="0"/>
              <a:ea typeface="Calibri" pitchFamily="34" charset="0"/>
              <a:cs typeface="Arial" pitchFamily="34" charset="0"/>
            </a:endParaRPr>
          </a:p>
          <a:p>
            <a:pPr lvl="0" algn="just" eaLnBrk="0" fontAlgn="base" hangingPunct="0">
              <a:spcBef>
                <a:spcPct val="0"/>
              </a:spcBef>
              <a:spcAft>
                <a:spcPct val="0"/>
              </a:spcAft>
              <a:tabLst>
                <a:tab pos="228600" algn="l"/>
              </a:tabLst>
            </a:pPr>
            <a:endParaRPr lang="fr-FR" sz="1400" b="1" dirty="0" smtClean="0">
              <a:latin typeface="Arial" pitchFamily="34" charset="0"/>
              <a:ea typeface="Calibri"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572560" cy="4893647"/>
          </a:xfrm>
          <a:prstGeom prst="rect">
            <a:avLst/>
          </a:prstGeom>
        </p:spPr>
        <p:txBody>
          <a:bodyPr wrap="square">
            <a:spAutoFit/>
          </a:bodyPr>
          <a:lstStyle/>
          <a:p>
            <a:pPr algn="just" eaLnBrk="0" fontAlgn="base" hangingPunct="0">
              <a:spcBef>
                <a:spcPct val="0"/>
              </a:spcBef>
              <a:spcAft>
                <a:spcPct val="0"/>
              </a:spcAft>
              <a:tabLst>
                <a:tab pos="228600" algn="l"/>
              </a:tabLst>
            </a:pPr>
            <a:r>
              <a:rPr lang="fr-FR" sz="1600" b="1" dirty="0" smtClean="0">
                <a:latin typeface="Arial" pitchFamily="34" charset="0"/>
                <a:ea typeface="Calibri" pitchFamily="34" charset="0"/>
                <a:cs typeface="Arial" pitchFamily="34" charset="0"/>
              </a:rPr>
              <a:t>Bibliographie (fin)</a:t>
            </a:r>
          </a:p>
          <a:p>
            <a:pPr algn="just" eaLnBrk="0" fontAlgn="base" hangingPunct="0">
              <a:spcBef>
                <a:spcPct val="0"/>
              </a:spcBef>
              <a:spcAft>
                <a:spcPct val="0"/>
              </a:spcAft>
              <a:tabLst>
                <a:tab pos="228600" algn="l"/>
              </a:tabLst>
            </a:pPr>
            <a:endParaRPr lang="fr-FR" sz="1600" dirty="0" smtClean="0">
              <a:latin typeface="Arial" pitchFamily="34" charset="0"/>
              <a:ea typeface="Calibri" pitchFamily="34" charset="0"/>
              <a:cs typeface="Arial" pitchFamily="34" charset="0"/>
            </a:endParaRPr>
          </a:p>
          <a:p>
            <a:pPr algn="just" eaLnBrk="0" fontAlgn="base" hangingPunct="0">
              <a:spcBef>
                <a:spcPct val="0"/>
              </a:spcBef>
              <a:spcAft>
                <a:spcPct val="0"/>
              </a:spcAft>
              <a:tabLst>
                <a:tab pos="228600" algn="l"/>
              </a:tabLst>
            </a:pPr>
            <a:r>
              <a:rPr lang="fr-FR" sz="1600" dirty="0" smtClean="0">
                <a:latin typeface="Arial" pitchFamily="34" charset="0"/>
                <a:ea typeface="Calibri" pitchFamily="34" charset="0"/>
                <a:cs typeface="Arial" pitchFamily="34" charset="0"/>
              </a:rPr>
              <a:t>Crozat, D. (2007a) </a:t>
            </a:r>
            <a:r>
              <a:rPr lang="fr-FR" sz="1600" i="1" dirty="0" err="1" smtClean="0">
                <a:latin typeface="Arial" pitchFamily="34" charset="0"/>
                <a:ea typeface="Calibri" pitchFamily="34" charset="0"/>
                <a:cs typeface="Arial" pitchFamily="34" charset="0"/>
              </a:rPr>
              <a:t>Thirdspace</a:t>
            </a:r>
            <a:r>
              <a:rPr lang="fr-FR" sz="1600" dirty="0" smtClean="0">
                <a:latin typeface="Arial" pitchFamily="34" charset="0"/>
                <a:ea typeface="Calibri" pitchFamily="34" charset="0"/>
                <a:cs typeface="Arial" pitchFamily="34" charset="0"/>
              </a:rPr>
              <a:t>, espaces potentiels et hyper réel : nouvelles modalités de la fuite dans l’imaginaire. In Viala, L., </a:t>
            </a:r>
            <a:r>
              <a:rPr lang="fr-FR" sz="1600" dirty="0" err="1" smtClean="0">
                <a:latin typeface="Arial" pitchFamily="34" charset="0"/>
                <a:ea typeface="Calibri" pitchFamily="34" charset="0"/>
                <a:cs typeface="Arial" pitchFamily="34" charset="0"/>
              </a:rPr>
              <a:t>Villepontoux</a:t>
            </a:r>
            <a:r>
              <a:rPr lang="fr-FR" sz="1600" dirty="0" smtClean="0">
                <a:latin typeface="Arial" pitchFamily="34" charset="0"/>
                <a:ea typeface="Calibri" pitchFamily="34" charset="0"/>
                <a:cs typeface="Arial" pitchFamily="34" charset="0"/>
              </a:rPr>
              <a:t>, S. (</a:t>
            </a:r>
            <a:r>
              <a:rPr lang="fr-FR" sz="1600" dirty="0" err="1" smtClean="0">
                <a:latin typeface="Arial" pitchFamily="34" charset="0"/>
                <a:ea typeface="Calibri" pitchFamily="34" charset="0"/>
                <a:cs typeface="Arial" pitchFamily="34" charset="0"/>
              </a:rPr>
              <a:t>dir</a:t>
            </a:r>
            <a:r>
              <a:rPr lang="fr-FR" sz="1600" dirty="0" smtClean="0">
                <a:latin typeface="Arial" pitchFamily="34" charset="0"/>
                <a:ea typeface="Calibri" pitchFamily="34" charset="0"/>
                <a:cs typeface="Arial" pitchFamily="34" charset="0"/>
              </a:rPr>
              <a:t>.), </a:t>
            </a:r>
            <a:r>
              <a:rPr lang="fr-FR" sz="1600" i="1" dirty="0" smtClean="0">
                <a:latin typeface="Arial" pitchFamily="34" charset="0"/>
                <a:ea typeface="Calibri" pitchFamily="34" charset="0"/>
                <a:cs typeface="Arial" pitchFamily="34" charset="0"/>
              </a:rPr>
              <a:t>Imaginaire, territoires, sociétés. Contributions à un déploiement transdisciplinaire de la géographie sociale</a:t>
            </a:r>
            <a:r>
              <a:rPr lang="fr-FR" sz="1600" dirty="0" smtClean="0">
                <a:latin typeface="Arial" pitchFamily="34" charset="0"/>
                <a:ea typeface="Calibri" pitchFamily="34" charset="0"/>
                <a:cs typeface="Arial" pitchFamily="34" charset="0"/>
              </a:rPr>
              <a:t>, Montpellier, Publications de l’Université Paul Valéry Montpellier 3, p. 97-112</a:t>
            </a:r>
            <a:endParaRPr lang="fr-FR" sz="2000" dirty="0" smtClean="0">
              <a:latin typeface="Arial" pitchFamily="34" charset="0"/>
            </a:endParaRPr>
          </a:p>
          <a:p>
            <a:pPr lvl="0" algn="just" eaLnBrk="0" fontAlgn="base" hangingPunct="0">
              <a:spcBef>
                <a:spcPct val="0"/>
              </a:spcBef>
              <a:spcAft>
                <a:spcPct val="0"/>
              </a:spcAft>
              <a:tabLst>
                <a:tab pos="228600" algn="l"/>
              </a:tabLst>
            </a:pPr>
            <a:r>
              <a:rPr lang="fr-FR" sz="1600" dirty="0" smtClean="0">
                <a:latin typeface="Arial" pitchFamily="34" charset="0"/>
                <a:ea typeface="Calibri" pitchFamily="34" charset="0"/>
                <a:cs typeface="Arial" pitchFamily="34" charset="0"/>
              </a:rPr>
              <a:t>Crozat, D. (2007b) Ambiances et climats de Lisbonne : Hyper réalité, solitude et diversités d’une métropole moderne à travers la mutation de ses représentations artistiques, </a:t>
            </a:r>
            <a:r>
              <a:rPr lang="fr-FR" sz="1600" i="1" dirty="0" err="1" smtClean="0">
                <a:latin typeface="Arial" pitchFamily="34" charset="0"/>
                <a:ea typeface="Calibri" pitchFamily="34" charset="0"/>
                <a:cs typeface="Arial" pitchFamily="34" charset="0"/>
              </a:rPr>
              <a:t>Sud-Ouest</a:t>
            </a:r>
            <a:r>
              <a:rPr lang="fr-FR" sz="1600" i="1" dirty="0" smtClean="0">
                <a:latin typeface="Arial" pitchFamily="34" charset="0"/>
                <a:ea typeface="Calibri" pitchFamily="34" charset="0"/>
                <a:cs typeface="Arial" pitchFamily="34" charset="0"/>
              </a:rPr>
              <a:t> Européen</a:t>
            </a:r>
            <a:r>
              <a:rPr lang="fr-FR" sz="1600" dirty="0" smtClean="0">
                <a:latin typeface="Arial" pitchFamily="34" charset="0"/>
                <a:ea typeface="Calibri" pitchFamily="34" charset="0"/>
                <a:cs typeface="Arial" pitchFamily="34" charset="0"/>
              </a:rPr>
              <a:t>, n°24-2007, pp. 39-50</a:t>
            </a:r>
            <a:endParaRPr lang="fr-FR" sz="2000" dirty="0" smtClean="0">
              <a:latin typeface="Arial" pitchFamily="34" charset="0"/>
            </a:endParaRPr>
          </a:p>
          <a:p>
            <a:pPr lvl="0" algn="just" eaLnBrk="0" fontAlgn="base" hangingPunct="0">
              <a:spcBef>
                <a:spcPct val="0"/>
              </a:spcBef>
              <a:spcAft>
                <a:spcPct val="0"/>
              </a:spcAft>
              <a:tabLst>
                <a:tab pos="228600" algn="l"/>
              </a:tabLst>
            </a:pPr>
            <a:r>
              <a:rPr lang="fr-FR" sz="1600" dirty="0" smtClean="0">
                <a:solidFill>
                  <a:srgbClr val="000000"/>
                </a:solidFill>
                <a:latin typeface="Arial" pitchFamily="34" charset="0"/>
                <a:ea typeface="Calibri" pitchFamily="34" charset="0"/>
                <a:cs typeface="Arial" pitchFamily="34" charset="0"/>
              </a:rPr>
              <a:t>Crozat, D. (2008) </a:t>
            </a:r>
            <a:r>
              <a:rPr lang="fr-FR" sz="1600" dirty="0" smtClean="0">
                <a:latin typeface="Arial" pitchFamily="34" charset="0"/>
                <a:ea typeface="Calibri" pitchFamily="34" charset="0"/>
                <a:cs typeface="Arial" pitchFamily="34" charset="0"/>
              </a:rPr>
              <a:t>Violence en hyper réel, </a:t>
            </a:r>
            <a:r>
              <a:rPr lang="fr-FR" sz="1600" i="1" dirty="0" smtClean="0">
                <a:latin typeface="Arial" pitchFamily="34" charset="0"/>
                <a:ea typeface="Calibri" pitchFamily="34" charset="0"/>
                <a:cs typeface="Arial" pitchFamily="34" charset="0"/>
              </a:rPr>
              <a:t>Annales de géographie</a:t>
            </a:r>
            <a:r>
              <a:rPr lang="fr-FR" sz="1600" dirty="0" smtClean="0">
                <a:latin typeface="Arial" pitchFamily="34" charset="0"/>
                <a:ea typeface="Calibri" pitchFamily="34" charset="0"/>
                <a:cs typeface="Arial" pitchFamily="34" charset="0"/>
              </a:rPr>
              <a:t>, A paraître n°3-2008, 18 p.</a:t>
            </a:r>
            <a:endParaRPr lang="fr-FR" sz="2000" dirty="0" smtClean="0">
              <a:latin typeface="Arial" pitchFamily="34" charset="0"/>
            </a:endParaRPr>
          </a:p>
          <a:p>
            <a:pPr lvl="0" algn="just" eaLnBrk="0" fontAlgn="base" hangingPunct="0">
              <a:spcBef>
                <a:spcPct val="0"/>
              </a:spcBef>
              <a:spcAft>
                <a:spcPct val="0"/>
              </a:spcAft>
              <a:tabLst>
                <a:tab pos="228600" algn="l"/>
              </a:tabLst>
            </a:pPr>
            <a:r>
              <a:rPr lang="fr-FR" sz="1600" dirty="0" smtClean="0">
                <a:solidFill>
                  <a:srgbClr val="000000"/>
                </a:solidFill>
                <a:latin typeface="Arial" pitchFamily="34" charset="0"/>
                <a:ea typeface="Calibri" pitchFamily="34" charset="0"/>
                <a:cs typeface="Arial" pitchFamily="34" charset="0"/>
              </a:rPr>
              <a:t>Crozat, D. et </a:t>
            </a:r>
            <a:r>
              <a:rPr lang="fr-FR" sz="1600" dirty="0" err="1" smtClean="0">
                <a:solidFill>
                  <a:srgbClr val="000000"/>
                </a:solidFill>
                <a:latin typeface="Arial" pitchFamily="34" charset="0"/>
                <a:ea typeface="Calibri" pitchFamily="34" charset="0"/>
                <a:cs typeface="Arial" pitchFamily="34" charset="0"/>
              </a:rPr>
              <a:t>Raibaud</a:t>
            </a:r>
            <a:r>
              <a:rPr lang="fr-FR" sz="1600" dirty="0" smtClean="0">
                <a:solidFill>
                  <a:srgbClr val="000000"/>
                </a:solidFill>
                <a:latin typeface="Arial" pitchFamily="34" charset="0"/>
                <a:ea typeface="Calibri" pitchFamily="34" charset="0"/>
                <a:cs typeface="Arial" pitchFamily="34" charset="0"/>
              </a:rPr>
              <a:t>, Y. </a:t>
            </a:r>
            <a:r>
              <a:rPr lang="fr-FR" sz="1600" dirty="0" smtClean="0">
                <a:latin typeface="Arial" pitchFamily="34" charset="0"/>
                <a:ea typeface="Calibri" pitchFamily="34" charset="0"/>
                <a:cs typeface="Arial" pitchFamily="34" charset="0"/>
              </a:rPr>
              <a:t>La construction de l’image ethnique par la fête à Bordeaux: du culturel au social ; folklore, affirmation identitaire et ségrégation. In </a:t>
            </a:r>
            <a:r>
              <a:rPr lang="fr-FR" sz="1600" dirty="0" err="1" smtClean="0">
                <a:latin typeface="Arial" pitchFamily="34" charset="0"/>
                <a:ea typeface="Calibri" pitchFamily="34" charset="0"/>
                <a:cs typeface="Arial" pitchFamily="34" charset="0"/>
              </a:rPr>
              <a:t>Bernié</a:t>
            </a:r>
            <a:r>
              <a:rPr lang="fr-FR" sz="1600" dirty="0" smtClean="0">
                <a:latin typeface="Arial" pitchFamily="34" charset="0"/>
                <a:ea typeface="Calibri" pitchFamily="34" charset="0"/>
                <a:cs typeface="Arial" pitchFamily="34" charset="0"/>
              </a:rPr>
              <a:t>-</a:t>
            </a:r>
            <a:r>
              <a:rPr lang="fr-FR" sz="1600" dirty="0" err="1" smtClean="0">
                <a:latin typeface="Arial" pitchFamily="34" charset="0"/>
                <a:ea typeface="Calibri" pitchFamily="34" charset="0"/>
                <a:cs typeface="Arial" pitchFamily="34" charset="0"/>
              </a:rPr>
              <a:t>Boissard</a:t>
            </a:r>
            <a:r>
              <a:rPr lang="fr-FR" sz="1600" dirty="0" smtClean="0">
                <a:latin typeface="Arial" pitchFamily="34" charset="0"/>
                <a:ea typeface="Calibri" pitchFamily="34" charset="0"/>
                <a:cs typeface="Arial" pitchFamily="34" charset="0"/>
              </a:rPr>
              <a:t>, C., </a:t>
            </a:r>
            <a:r>
              <a:rPr lang="fr-FR" sz="1600" dirty="0" err="1" smtClean="0">
                <a:latin typeface="Arial" pitchFamily="34" charset="0"/>
                <a:ea typeface="Calibri" pitchFamily="34" charset="0"/>
                <a:cs typeface="Arial" pitchFamily="34" charset="0"/>
              </a:rPr>
              <a:t>Chastagner</a:t>
            </a:r>
            <a:r>
              <a:rPr lang="fr-FR" sz="1600" dirty="0" smtClean="0">
                <a:latin typeface="Arial" pitchFamily="34" charset="0"/>
                <a:ea typeface="Calibri" pitchFamily="34" charset="0"/>
                <a:cs typeface="Arial" pitchFamily="34" charset="0"/>
              </a:rPr>
              <a:t>, C., Crozat, D., Fournier, L. (</a:t>
            </a:r>
            <a:r>
              <a:rPr lang="fr-FR" sz="1600" dirty="0" err="1" smtClean="0">
                <a:latin typeface="Arial" pitchFamily="34" charset="0"/>
                <a:ea typeface="Calibri" pitchFamily="34" charset="0"/>
                <a:cs typeface="Arial" pitchFamily="34" charset="0"/>
              </a:rPr>
              <a:t>dir</a:t>
            </a:r>
            <a:r>
              <a:rPr lang="fr-FR" sz="1600" dirty="0" smtClean="0">
                <a:latin typeface="Arial" pitchFamily="34" charset="0"/>
                <a:ea typeface="Calibri" pitchFamily="34" charset="0"/>
                <a:cs typeface="Arial" pitchFamily="34" charset="0"/>
              </a:rPr>
              <a:t>.) </a:t>
            </a:r>
            <a:r>
              <a:rPr lang="fr-FR" sz="1600" i="1" dirty="0" smtClean="0">
                <a:latin typeface="Arial" pitchFamily="34" charset="0"/>
                <a:ea typeface="Calibri" pitchFamily="34" charset="0"/>
                <a:cs typeface="Arial" pitchFamily="34" charset="0"/>
              </a:rPr>
              <a:t>La fête au présent. Mutations des fêtes au sein des loisirs</a:t>
            </a:r>
            <a:r>
              <a:rPr lang="fr-FR" sz="1600" dirty="0" smtClean="0">
                <a:latin typeface="Arial" pitchFamily="34" charset="0"/>
                <a:ea typeface="Calibri" pitchFamily="34" charset="0"/>
                <a:cs typeface="Arial" pitchFamily="34" charset="0"/>
              </a:rPr>
              <a:t>, L’Harmattan coll. Travaux du CUFRN, à paraître octobre 2008</a:t>
            </a:r>
            <a:endParaRPr lang="fr-FR" sz="2000" dirty="0" smtClean="0">
              <a:latin typeface="Arial" pitchFamily="34" charset="0"/>
            </a:endParaRPr>
          </a:p>
          <a:p>
            <a:pPr lvl="0" algn="just" eaLnBrk="0" fontAlgn="base" hangingPunct="0">
              <a:spcBef>
                <a:spcPct val="0"/>
              </a:spcBef>
              <a:spcAft>
                <a:spcPct val="0"/>
              </a:spcAft>
              <a:tabLst>
                <a:tab pos="228600" algn="l"/>
              </a:tabLst>
            </a:pPr>
            <a:r>
              <a:rPr lang="fr-FR" sz="1600" dirty="0" smtClean="0">
                <a:latin typeface="Arial" pitchFamily="34" charset="0"/>
                <a:ea typeface="Calibri" pitchFamily="34" charset="0"/>
                <a:cs typeface="Arial" pitchFamily="34" charset="0"/>
              </a:rPr>
              <a:t>Crozat, D., Fournier, S. (2005) De la fête aux loisirs : événement, marchandisation et invention des lieux, </a:t>
            </a:r>
            <a:r>
              <a:rPr lang="fr-FR" sz="1600" i="1" dirty="0" smtClean="0">
                <a:latin typeface="Arial" pitchFamily="34" charset="0"/>
                <a:ea typeface="Calibri" pitchFamily="34" charset="0"/>
                <a:cs typeface="Arial" pitchFamily="34" charset="0"/>
              </a:rPr>
              <a:t>Annales de Géographie</a:t>
            </a:r>
            <a:r>
              <a:rPr lang="fr-FR" sz="1600" dirty="0" smtClean="0">
                <a:latin typeface="Arial" pitchFamily="34" charset="0"/>
                <a:ea typeface="Calibri" pitchFamily="34" charset="0"/>
                <a:cs typeface="Arial" pitchFamily="34" charset="0"/>
              </a:rPr>
              <a:t>, n°643, 2-2005, p. 307-328</a:t>
            </a:r>
            <a:endParaRPr lang="fr-FR" sz="2000" dirty="0" smtClean="0">
              <a:latin typeface="Arial" pitchFamily="34" charset="0"/>
              <a:ea typeface="Calibri" pitchFamily="34" charset="0"/>
              <a:cs typeface="Arial" pitchFamily="34" charset="0"/>
            </a:endParaRPr>
          </a:p>
          <a:p>
            <a:pPr lvl="0" algn="just" eaLnBrk="0" fontAlgn="base" hangingPunct="0">
              <a:spcBef>
                <a:spcPct val="0"/>
              </a:spcBef>
              <a:spcAft>
                <a:spcPct val="0"/>
              </a:spcAft>
              <a:tabLst>
                <a:tab pos="228600" algn="l"/>
              </a:tabLst>
            </a:pPr>
            <a:endParaRPr lang="fr-FR" sz="2000" dirty="0" smtClean="0">
              <a:solidFill>
                <a:srgbClr val="000000"/>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tabLst>
                <a:tab pos="228600" algn="l"/>
              </a:tabLst>
            </a:pPr>
            <a:r>
              <a:rPr lang="fr-FR" sz="1600" dirty="0" smtClean="0">
                <a:solidFill>
                  <a:srgbClr val="000000"/>
                </a:solidFill>
                <a:latin typeface="Arial" pitchFamily="34" charset="0"/>
                <a:ea typeface="Times New Roman" pitchFamily="18" charset="0"/>
                <a:cs typeface="Arial" pitchFamily="34" charset="0"/>
              </a:rPr>
              <a:t>Ouvrage en cours de réalisation : </a:t>
            </a:r>
            <a:endParaRPr lang="fr-FR" sz="2000" dirty="0" smtClean="0">
              <a:solidFill>
                <a:srgbClr val="000000"/>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tabLst>
                <a:tab pos="228600" algn="l"/>
              </a:tabLst>
            </a:pPr>
            <a:r>
              <a:rPr lang="fr-FR" sz="2000" dirty="0" smtClean="0">
                <a:solidFill>
                  <a:srgbClr val="000000"/>
                </a:solidFill>
                <a:latin typeface="Arial" pitchFamily="34" charset="0"/>
                <a:ea typeface="Times New Roman" pitchFamily="18" charset="0"/>
                <a:cs typeface="Arial" pitchFamily="34" charset="0"/>
              </a:rPr>
              <a:t>	</a:t>
            </a:r>
            <a:r>
              <a:rPr lang="fr-FR" sz="1600" dirty="0" smtClean="0">
                <a:solidFill>
                  <a:srgbClr val="000000"/>
                </a:solidFill>
                <a:latin typeface="Arial" pitchFamily="34" charset="0"/>
                <a:ea typeface="Times New Roman" pitchFamily="18" charset="0"/>
                <a:cs typeface="Arial" pitchFamily="34" charset="0"/>
              </a:rPr>
              <a:t>La production des espaces hyper réels : l’utopie d’un monde parfait (2009)</a:t>
            </a:r>
            <a:endParaRPr lang="fr-FR" sz="3600" dirty="0" smtClean="0">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715436" cy="5801588"/>
          </a:xfrm>
          <a:prstGeom prst="rect">
            <a:avLst/>
          </a:prstGeom>
        </p:spPr>
        <p:txBody>
          <a:bodyPr wrap="square">
            <a:spAutoFit/>
          </a:bodyPr>
          <a:lstStyle/>
          <a:p>
            <a:pPr lvl="0" algn="just" eaLnBrk="0" fontAlgn="base" hangingPunct="0">
              <a:spcBef>
                <a:spcPct val="0"/>
              </a:spcBef>
              <a:spcAft>
                <a:spcPct val="0"/>
              </a:spcAft>
            </a:pPr>
            <a:r>
              <a:rPr lang="fr-FR" b="1" dirty="0" smtClean="0">
                <a:latin typeface="Arial" pitchFamily="34" charset="0"/>
                <a:ea typeface="Times New Roman" pitchFamily="18" charset="0"/>
              </a:rPr>
              <a:t>Montpellier « Ville antique »</a:t>
            </a:r>
            <a:r>
              <a:rPr lang="fr-FR" dirty="0" smtClean="0">
                <a:latin typeface="Arial" pitchFamily="34" charset="0"/>
                <a:ea typeface="Times New Roman" pitchFamily="18" charset="0"/>
              </a:rPr>
              <a:t>: construire une culture urbaine par la référence à l’Antiquité </a:t>
            </a:r>
            <a:endParaRPr lang="fr-FR" sz="1600" dirty="0" smtClean="0">
              <a:latin typeface="Arial" pitchFamily="34" charset="0"/>
            </a:endParaRPr>
          </a:p>
          <a:p>
            <a:pPr lvl="0" algn="just" fontAlgn="base">
              <a:spcBef>
                <a:spcPct val="0"/>
              </a:spcBef>
              <a:spcAft>
                <a:spcPct val="0"/>
              </a:spcAft>
            </a:pPr>
            <a:endParaRPr lang="fr-FR" sz="700" b="1" dirty="0" smtClean="0">
              <a:latin typeface="Arial" pitchFamily="34" charset="0"/>
              <a:ea typeface="Times New Roman" pitchFamily="18" charset="0"/>
            </a:endParaRPr>
          </a:p>
          <a:p>
            <a:pPr lvl="0" algn="just" fontAlgn="base">
              <a:lnSpc>
                <a:spcPct val="150000"/>
              </a:lnSpc>
              <a:spcBef>
                <a:spcPct val="0"/>
              </a:spcBef>
              <a:spcAft>
                <a:spcPct val="0"/>
              </a:spcAft>
            </a:pPr>
            <a:r>
              <a:rPr lang="fr-FR" sz="1600" dirty="0" smtClean="0">
                <a:latin typeface="Arial" pitchFamily="34" charset="0"/>
                <a:ea typeface="Times New Roman" pitchFamily="18" charset="0"/>
              </a:rPr>
              <a:t>Parmi les villes importantes de la côte méditerranéenne Française, Montpellier est la seule à avoir été fondée après l’Antiquité (fin du X</a:t>
            </a:r>
            <a:r>
              <a:rPr lang="fr-FR" sz="1600" baseline="30000" dirty="0" smtClean="0">
                <a:latin typeface="Arial" pitchFamily="34" charset="0"/>
                <a:ea typeface="Times New Roman" pitchFamily="18" charset="0"/>
              </a:rPr>
              <a:t>e</a:t>
            </a:r>
            <a:r>
              <a:rPr lang="fr-FR" sz="1600" dirty="0" smtClean="0">
                <a:latin typeface="Arial" pitchFamily="34" charset="0"/>
                <a:ea typeface="Times New Roman" pitchFamily="18" charset="0"/>
              </a:rPr>
              <a:t> siècle). Cela suscite un complexe chez les élus qui veulent aussi renforcer une urbanité mise à mal par l’arrivée massive de nouveaux habitants depuis quarante ans. </a:t>
            </a:r>
          </a:p>
          <a:p>
            <a:pPr lvl="0" algn="just" fontAlgn="base">
              <a:spcBef>
                <a:spcPct val="0"/>
              </a:spcBef>
              <a:spcAft>
                <a:spcPct val="0"/>
              </a:spcAft>
            </a:pPr>
            <a:endParaRPr lang="fr-FR" sz="800" dirty="0" smtClean="0">
              <a:latin typeface="Arial" pitchFamily="34" charset="0"/>
              <a:ea typeface="Times New Roman" pitchFamily="18" charset="0"/>
            </a:endParaRPr>
          </a:p>
          <a:p>
            <a:pPr lvl="0" algn="just" fontAlgn="base">
              <a:lnSpc>
                <a:spcPct val="150000"/>
              </a:lnSpc>
              <a:spcBef>
                <a:spcPct val="0"/>
              </a:spcBef>
              <a:spcAft>
                <a:spcPct val="0"/>
              </a:spcAft>
            </a:pPr>
            <a:r>
              <a:rPr lang="fr-FR" sz="1600" dirty="0" smtClean="0">
                <a:latin typeface="Arial" pitchFamily="34" charset="0"/>
                <a:ea typeface="Times New Roman" pitchFamily="18" charset="0"/>
              </a:rPr>
              <a:t>A partir des années 1980, une soixantaine de rues et lieux publics sont dotés de noms faisant référence à l’Antiquité et sa culture; s’y ajoutent une quinzaine d’édifices majeurs avec des choix architecturaux néo-classiques (en particulier celui de Bofill et ses nombreuses citations) et de copies de statues célèbres ou de philosophes grecs appelés à porter l’image de la ville. </a:t>
            </a:r>
          </a:p>
          <a:p>
            <a:pPr lvl="0" algn="just" fontAlgn="base">
              <a:lnSpc>
                <a:spcPct val="150000"/>
              </a:lnSpc>
              <a:spcBef>
                <a:spcPct val="0"/>
              </a:spcBef>
              <a:spcAft>
                <a:spcPct val="0"/>
              </a:spcAft>
            </a:pPr>
            <a:r>
              <a:rPr lang="fr-FR" sz="1600" dirty="0" smtClean="0">
                <a:latin typeface="Arial" pitchFamily="34" charset="0"/>
                <a:ea typeface="Times New Roman" pitchFamily="18" charset="0"/>
              </a:rPr>
              <a:t>Ces références sont concentrées dans le quartier d’Antigone (moins d’un km de long par 250 mètres de large) où ils constituent la quasi-totalité du réseau viaire jusqu’au centre commercial postmoderne d’</a:t>
            </a:r>
            <a:r>
              <a:rPr lang="fr-FR" sz="1600" dirty="0" err="1" smtClean="0">
                <a:latin typeface="Arial" pitchFamily="34" charset="0"/>
                <a:ea typeface="Times New Roman" pitchFamily="18" charset="0"/>
              </a:rPr>
              <a:t>Odysseum</a:t>
            </a:r>
            <a:r>
              <a:rPr lang="fr-FR" sz="1600" dirty="0" smtClean="0">
                <a:latin typeface="Arial" pitchFamily="34" charset="0"/>
                <a:ea typeface="Times New Roman" pitchFamily="18" charset="0"/>
              </a:rPr>
              <a:t> (Ulysse). </a:t>
            </a:r>
          </a:p>
          <a:p>
            <a:pPr lvl="0" algn="just" fontAlgn="base">
              <a:spcBef>
                <a:spcPct val="0"/>
              </a:spcBef>
              <a:spcAft>
                <a:spcPct val="0"/>
              </a:spcAft>
            </a:pPr>
            <a:endParaRPr lang="fr-FR" sz="800" dirty="0" smtClean="0">
              <a:latin typeface="Arial" pitchFamily="34" charset="0"/>
              <a:ea typeface="Times New Roman" pitchFamily="18" charset="0"/>
            </a:endParaRPr>
          </a:p>
          <a:p>
            <a:pPr lvl="0" algn="just" fontAlgn="base">
              <a:lnSpc>
                <a:spcPct val="150000"/>
              </a:lnSpc>
              <a:spcBef>
                <a:spcPct val="0"/>
              </a:spcBef>
              <a:spcAft>
                <a:spcPct val="0"/>
              </a:spcAft>
            </a:pPr>
            <a:r>
              <a:rPr lang="fr-FR" sz="1600" dirty="0" smtClean="0">
                <a:latin typeface="Arial" pitchFamily="34" charset="0"/>
                <a:ea typeface="Times New Roman" pitchFamily="18" charset="0"/>
              </a:rPr>
              <a:t>Dans cette partie Est de la ville la municipalité s’efforce de construire une nouvelle centralité prolongeant l’ancien centre médiéval (Ecusson)</a:t>
            </a:r>
            <a:endParaRPr lang="fr-FR" dirty="0" smtClean="0">
              <a:latin typeface="Arial" pitchFamily="34" charset="0"/>
              <a:ea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42844" y="0"/>
            <a:ext cx="8643998" cy="67018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i="1" dirty="0" smtClean="0">
                <a:latin typeface="Arial" pitchFamily="34" charset="0"/>
                <a:ea typeface="Times New Roman" pitchFamily="18" charset="0"/>
              </a:rPr>
              <a:t>Montpellier Ville Antique</a:t>
            </a:r>
            <a:r>
              <a:rPr lang="fr-FR" dirty="0" smtClean="0">
                <a:latin typeface="Arial" pitchFamily="34" charset="0"/>
                <a:ea typeface="Times New Roman" pitchFamily="18" charset="0"/>
              </a:rPr>
              <a:t> </a:t>
            </a:r>
          </a:p>
          <a:p>
            <a:pPr lvl="0" algn="just" eaLnBrk="0" fontAlgn="base" hangingPunct="0">
              <a:spcBef>
                <a:spcPct val="0"/>
              </a:spcBef>
              <a:spcAft>
                <a:spcPct val="0"/>
              </a:spcAft>
            </a:pPr>
            <a:r>
              <a:rPr lang="fr-FR" sz="1600" b="1" dirty="0" smtClean="0">
                <a:latin typeface="Calibri" pitchFamily="34" charset="0"/>
                <a:ea typeface="Times New Roman" pitchFamily="18" charset="0"/>
              </a:rPr>
              <a:t>Places</a:t>
            </a:r>
            <a:r>
              <a:rPr lang="fr-FR" sz="1600" dirty="0" smtClean="0">
                <a:latin typeface="Calibri" pitchFamily="34" charset="0"/>
                <a:ea typeface="Times New Roman" pitchFamily="18" charset="0"/>
              </a:rPr>
              <a:t> du Nombre d’Or, de Thessalie, de Troie, du Parnasse, de Marathon, de Sparte, de Byblos, d’Acadie, Dionysos, d’Olympie, Uranus, Agora </a:t>
            </a:r>
            <a:endParaRPr lang="fr-FR" sz="2000" dirty="0" smtClean="0">
              <a:latin typeface="Arial" pitchFamily="34" charset="0"/>
            </a:endParaRPr>
          </a:p>
          <a:p>
            <a:pPr lvl="0" algn="just" eaLnBrk="0" fontAlgn="base" hangingPunct="0">
              <a:spcBef>
                <a:spcPct val="0"/>
              </a:spcBef>
              <a:spcAft>
                <a:spcPct val="0"/>
              </a:spcAft>
            </a:pPr>
            <a:r>
              <a:rPr lang="fr-FR" sz="1600" b="1" dirty="0" smtClean="0">
                <a:latin typeface="Calibri" pitchFamily="34" charset="0"/>
                <a:ea typeface="Times New Roman" pitchFamily="18" charset="0"/>
              </a:rPr>
              <a:t>Allées</a:t>
            </a:r>
            <a:r>
              <a:rPr lang="fr-FR" sz="1600" dirty="0" smtClean="0">
                <a:latin typeface="Calibri" pitchFamily="34" charset="0"/>
                <a:ea typeface="Times New Roman" pitchFamily="18" charset="0"/>
              </a:rPr>
              <a:t> de Délos, de l’Attique, de l’</a:t>
            </a:r>
            <a:r>
              <a:rPr lang="fr-FR" sz="1600" dirty="0" err="1" smtClean="0">
                <a:latin typeface="Calibri" pitchFamily="34" charset="0"/>
                <a:ea typeface="Times New Roman" pitchFamily="18" charset="0"/>
              </a:rPr>
              <a:t>Aulide</a:t>
            </a:r>
            <a:r>
              <a:rPr lang="fr-FR" sz="1600" dirty="0" smtClean="0">
                <a:latin typeface="Calibri" pitchFamily="34" charset="0"/>
                <a:ea typeface="Times New Roman" pitchFamily="18" charset="0"/>
              </a:rPr>
              <a:t>, de Delphes, des Cyclades, de l’Eubée, de Zeus, des Jardins de </a:t>
            </a:r>
            <a:r>
              <a:rPr lang="fr-FR" sz="1600" dirty="0" err="1" smtClean="0">
                <a:latin typeface="Calibri" pitchFamily="34" charset="0"/>
                <a:ea typeface="Times New Roman" pitchFamily="18" charset="0"/>
              </a:rPr>
              <a:t>Phyllis</a:t>
            </a:r>
            <a:r>
              <a:rPr lang="fr-FR" sz="1600" dirty="0" smtClean="0">
                <a:latin typeface="Calibri" pitchFamily="34" charset="0"/>
                <a:ea typeface="Times New Roman" pitchFamily="18" charset="0"/>
              </a:rPr>
              <a:t>, des Jardins de Pomone, Ulysse, de Mycènes </a:t>
            </a:r>
            <a:endParaRPr lang="fr-FR" sz="2000" dirty="0" smtClean="0">
              <a:latin typeface="Arial" pitchFamily="34" charset="0"/>
            </a:endParaRPr>
          </a:p>
          <a:p>
            <a:pPr lvl="0" algn="just" eaLnBrk="0" fontAlgn="base" hangingPunct="0">
              <a:spcBef>
                <a:spcPct val="0"/>
              </a:spcBef>
              <a:spcAft>
                <a:spcPct val="0"/>
              </a:spcAft>
            </a:pPr>
            <a:r>
              <a:rPr lang="fr-FR" sz="1600" b="1" dirty="0" smtClean="0">
                <a:latin typeface="Calibri" pitchFamily="34" charset="0"/>
                <a:ea typeface="Times New Roman" pitchFamily="18" charset="0"/>
              </a:rPr>
              <a:t>Rues</a:t>
            </a:r>
            <a:r>
              <a:rPr lang="fr-FR" sz="1600" dirty="0" smtClean="0">
                <a:latin typeface="Calibri" pitchFamily="34" charset="0"/>
                <a:ea typeface="Times New Roman" pitchFamily="18" charset="0"/>
              </a:rPr>
              <a:t> de l’Acropole, Poséidon, des Naïades, d’Athènes, de Thèbes, de Corinthe, d’</a:t>
            </a:r>
            <a:r>
              <a:rPr lang="fr-FR" sz="1600" dirty="0" err="1" smtClean="0">
                <a:latin typeface="Calibri" pitchFamily="34" charset="0"/>
                <a:ea typeface="Times New Roman" pitchFamily="18" charset="0"/>
              </a:rPr>
              <a:t>Alcyone</a:t>
            </a:r>
            <a:r>
              <a:rPr lang="fr-FR" sz="1600" dirty="0" smtClean="0">
                <a:latin typeface="Calibri" pitchFamily="34" charset="0"/>
                <a:ea typeface="Times New Roman" pitchFamily="18" charset="0"/>
              </a:rPr>
              <a:t> (sic !), Calypso, Aristée, Circé, Pénélope, d’Epidaure, de l’Epire, Esculape, Eurydice, Galathée, Hippolyte, des Horaces, des Sabines, des Vestales, Thétis, de la Jeune Parque, du Latium, de Mars, d’Orphée, Tipasa, de Tyr </a:t>
            </a:r>
            <a:endParaRPr lang="fr-FR" sz="2000" dirty="0" smtClean="0">
              <a:latin typeface="Arial" pitchFamily="34" charset="0"/>
            </a:endParaRPr>
          </a:p>
          <a:p>
            <a:pPr lvl="0" algn="just" eaLnBrk="0" fontAlgn="base" hangingPunct="0">
              <a:spcBef>
                <a:spcPct val="0"/>
              </a:spcBef>
              <a:spcAft>
                <a:spcPct val="0"/>
              </a:spcAft>
            </a:pPr>
            <a:r>
              <a:rPr lang="fr-FR" sz="1600" b="1" dirty="0" smtClean="0">
                <a:latin typeface="Calibri" pitchFamily="34" charset="0"/>
                <a:ea typeface="Times New Roman" pitchFamily="18" charset="0"/>
              </a:rPr>
              <a:t>Impasses</a:t>
            </a:r>
            <a:r>
              <a:rPr lang="fr-FR" sz="1600" dirty="0" smtClean="0">
                <a:latin typeface="Calibri" pitchFamily="34" charset="0"/>
                <a:ea typeface="Times New Roman" pitchFamily="18" charset="0"/>
              </a:rPr>
              <a:t> Archimède, des Bacchantes, de Chaldée, des Numides, du Vésuve </a:t>
            </a:r>
            <a:endParaRPr lang="fr-FR" sz="2000" dirty="0" smtClean="0">
              <a:latin typeface="Arial" pitchFamily="34" charset="0"/>
            </a:endParaRPr>
          </a:p>
          <a:p>
            <a:pPr lvl="0" algn="just" eaLnBrk="0" fontAlgn="base" hangingPunct="0">
              <a:spcBef>
                <a:spcPct val="0"/>
              </a:spcBef>
              <a:spcAft>
                <a:spcPct val="0"/>
              </a:spcAft>
            </a:pPr>
            <a:r>
              <a:rPr lang="fr-FR" sz="1600" b="1" dirty="0" smtClean="0">
                <a:latin typeface="Calibri" pitchFamily="34" charset="0"/>
                <a:ea typeface="Times New Roman" pitchFamily="18" charset="0"/>
              </a:rPr>
              <a:t>Clos</a:t>
            </a:r>
            <a:r>
              <a:rPr lang="fr-FR" sz="1600" dirty="0" smtClean="0">
                <a:latin typeface="Calibri" pitchFamily="34" charset="0"/>
                <a:ea typeface="Times New Roman" pitchFamily="18" charset="0"/>
              </a:rPr>
              <a:t> </a:t>
            </a:r>
            <a:r>
              <a:rPr lang="fr-FR" sz="1600" dirty="0" err="1" smtClean="0">
                <a:latin typeface="Calibri" pitchFamily="34" charset="0"/>
                <a:ea typeface="Times New Roman" pitchFamily="18" charset="0"/>
              </a:rPr>
              <a:t>Helios</a:t>
            </a:r>
            <a:r>
              <a:rPr lang="fr-FR" sz="1600" dirty="0" smtClean="0">
                <a:latin typeface="Calibri" pitchFamily="34" charset="0"/>
                <a:ea typeface="Times New Roman" pitchFamily="18" charset="0"/>
              </a:rPr>
              <a:t>, </a:t>
            </a:r>
            <a:r>
              <a:rPr lang="fr-FR" sz="1600" b="1" dirty="0" smtClean="0">
                <a:latin typeface="Calibri" pitchFamily="34" charset="0"/>
                <a:ea typeface="Times New Roman" pitchFamily="18" charset="0"/>
              </a:rPr>
              <a:t>Port</a:t>
            </a:r>
            <a:r>
              <a:rPr lang="fr-FR" sz="1600" dirty="0" smtClean="0">
                <a:latin typeface="Calibri" pitchFamily="34" charset="0"/>
                <a:ea typeface="Times New Roman" pitchFamily="18" charset="0"/>
              </a:rPr>
              <a:t> Marianne, </a:t>
            </a:r>
            <a:r>
              <a:rPr lang="fr-FR" sz="1600" b="1" dirty="0" smtClean="0">
                <a:latin typeface="Calibri" pitchFamily="34" charset="0"/>
                <a:ea typeface="Times New Roman" pitchFamily="18" charset="0"/>
              </a:rPr>
              <a:t>Carrefour</a:t>
            </a:r>
            <a:r>
              <a:rPr lang="fr-FR" sz="1600" dirty="0" smtClean="0">
                <a:latin typeface="Calibri" pitchFamily="34" charset="0"/>
                <a:ea typeface="Times New Roman" pitchFamily="18" charset="0"/>
              </a:rPr>
              <a:t> des Néréides, </a:t>
            </a:r>
            <a:r>
              <a:rPr lang="fr-FR" sz="1600" b="1" dirty="0" smtClean="0">
                <a:latin typeface="Calibri" pitchFamily="34" charset="0"/>
                <a:ea typeface="Times New Roman" pitchFamily="18" charset="0"/>
              </a:rPr>
              <a:t>Avenue</a:t>
            </a:r>
            <a:r>
              <a:rPr lang="fr-FR" sz="1600" dirty="0" smtClean="0">
                <a:latin typeface="Calibri" pitchFamily="34" charset="0"/>
                <a:ea typeface="Times New Roman" pitchFamily="18" charset="0"/>
              </a:rPr>
              <a:t> du Pirée, </a:t>
            </a:r>
            <a:r>
              <a:rPr lang="fr-FR" sz="1600" b="1" dirty="0" smtClean="0">
                <a:latin typeface="Calibri" pitchFamily="34" charset="0"/>
                <a:ea typeface="Times New Roman" pitchFamily="18" charset="0"/>
              </a:rPr>
              <a:t>Quais</a:t>
            </a:r>
            <a:r>
              <a:rPr lang="fr-FR" sz="1600" dirty="0" smtClean="0">
                <a:latin typeface="Calibri" pitchFamily="34" charset="0"/>
                <a:ea typeface="Times New Roman" pitchFamily="18" charset="0"/>
              </a:rPr>
              <a:t> de Cythère, du Palladium, </a:t>
            </a:r>
            <a:r>
              <a:rPr lang="fr-FR" sz="1600" b="1" dirty="0" smtClean="0">
                <a:latin typeface="Calibri" pitchFamily="34" charset="0"/>
                <a:ea typeface="Times New Roman" pitchFamily="18" charset="0"/>
              </a:rPr>
              <a:t>Passerelles</a:t>
            </a:r>
            <a:r>
              <a:rPr lang="fr-FR" sz="1600" dirty="0" smtClean="0">
                <a:latin typeface="Calibri" pitchFamily="34" charset="0"/>
                <a:ea typeface="Times New Roman" pitchFamily="18" charset="0"/>
              </a:rPr>
              <a:t> Aphrodite et Athéna </a:t>
            </a:r>
            <a:endParaRPr lang="fr-FR" sz="2000" dirty="0" smtClean="0">
              <a:latin typeface="Arial" pitchFamily="34" charset="0"/>
            </a:endParaRPr>
          </a:p>
          <a:p>
            <a:pPr lvl="0" algn="just" eaLnBrk="0" fontAlgn="base" hangingPunct="0">
              <a:spcBef>
                <a:spcPct val="0"/>
              </a:spcBef>
              <a:spcAft>
                <a:spcPct val="0"/>
              </a:spcAft>
            </a:pPr>
            <a:r>
              <a:rPr lang="fr-FR" sz="1600" b="1" dirty="0" smtClean="0">
                <a:latin typeface="Calibri" pitchFamily="34" charset="0"/>
                <a:ea typeface="Times New Roman" pitchFamily="18" charset="0"/>
              </a:rPr>
              <a:t>Gymnase</a:t>
            </a:r>
            <a:r>
              <a:rPr lang="fr-FR" sz="1600" dirty="0" smtClean="0">
                <a:latin typeface="Calibri" pitchFamily="34" charset="0"/>
                <a:ea typeface="Times New Roman" pitchFamily="18" charset="0"/>
              </a:rPr>
              <a:t> d’Olympie; Piscine banalement olympique mais dont le bassin d’Aphrodite est orné d’une statue…</a:t>
            </a:r>
            <a:endParaRPr lang="fr-FR" sz="2000" dirty="0" smtClean="0">
              <a:latin typeface="Arial" pitchFamily="34" charset="0"/>
            </a:endParaRPr>
          </a:p>
          <a:p>
            <a:pPr lvl="0" algn="just" eaLnBrk="0" fontAlgn="base" hangingPunct="0">
              <a:spcBef>
                <a:spcPct val="0"/>
              </a:spcBef>
              <a:spcAft>
                <a:spcPct val="0"/>
              </a:spcAft>
            </a:pPr>
            <a:r>
              <a:rPr lang="fr-FR" sz="1600" b="1" dirty="0" smtClean="0">
                <a:latin typeface="Calibri" pitchFamily="34" charset="0"/>
                <a:ea typeface="Times New Roman" pitchFamily="18" charset="0"/>
              </a:rPr>
              <a:t>Après le quartier d’Antigone</a:t>
            </a:r>
            <a:r>
              <a:rPr lang="fr-FR" sz="1600" dirty="0" smtClean="0">
                <a:latin typeface="Calibri" pitchFamily="34" charset="0"/>
                <a:ea typeface="Times New Roman" pitchFamily="18" charset="0"/>
              </a:rPr>
              <a:t>, ce processus de désignation « antique » s’étend dans la ville : le projet </a:t>
            </a:r>
            <a:r>
              <a:rPr lang="fr-FR" sz="1600" dirty="0" err="1" smtClean="0">
                <a:latin typeface="Calibri" pitchFamily="34" charset="0"/>
                <a:ea typeface="Times New Roman" pitchFamily="18" charset="0"/>
              </a:rPr>
              <a:t>Odysseum</a:t>
            </a:r>
            <a:r>
              <a:rPr lang="fr-FR" sz="1600" dirty="0" smtClean="0">
                <a:latin typeface="Calibri" pitchFamily="34" charset="0"/>
                <a:ea typeface="Times New Roman" pitchFamily="18" charset="0"/>
              </a:rPr>
              <a:t> (Est) mais aussi le nouveau jardin public </a:t>
            </a:r>
            <a:r>
              <a:rPr lang="fr-FR" sz="1600" dirty="0" err="1" smtClean="0">
                <a:latin typeface="Calibri" pitchFamily="34" charset="0"/>
                <a:ea typeface="Times New Roman" pitchFamily="18" charset="0"/>
              </a:rPr>
              <a:t>Dioscoride</a:t>
            </a:r>
            <a:r>
              <a:rPr lang="fr-FR" sz="1600" dirty="0" smtClean="0">
                <a:latin typeface="Calibri" pitchFamily="34" charset="0"/>
                <a:ea typeface="Times New Roman" pitchFamily="18" charset="0"/>
              </a:rPr>
              <a:t> de </a:t>
            </a:r>
            <a:r>
              <a:rPr lang="fr-FR" sz="1600" dirty="0" err="1" smtClean="0">
                <a:latin typeface="Calibri" pitchFamily="34" charset="0"/>
                <a:ea typeface="Times New Roman" pitchFamily="18" charset="0"/>
              </a:rPr>
              <a:t>Celleneuve</a:t>
            </a:r>
            <a:r>
              <a:rPr lang="fr-FR" sz="1600" dirty="0" smtClean="0">
                <a:latin typeface="Calibri" pitchFamily="34" charset="0"/>
                <a:ea typeface="Times New Roman" pitchFamily="18" charset="0"/>
              </a:rPr>
              <a:t> (Ouest), pas très loin du jardin Circé; le parking des Sabines, les déchetteries de la communauté d’agglomération sont nommées Déméter…</a:t>
            </a:r>
            <a:endParaRPr lang="fr-FR" sz="2000" dirty="0" smtClean="0">
              <a:latin typeface="Arial" pitchFamily="34" charset="0"/>
            </a:endParaRPr>
          </a:p>
          <a:p>
            <a:pPr lvl="0" algn="just" eaLnBrk="0" fontAlgn="base" hangingPunct="0">
              <a:spcBef>
                <a:spcPct val="0"/>
              </a:spcBef>
              <a:spcAft>
                <a:spcPct val="0"/>
              </a:spcAft>
            </a:pPr>
            <a:r>
              <a:rPr lang="fr-FR" sz="1600" dirty="0" smtClean="0">
                <a:latin typeface="Calibri" pitchFamily="34" charset="0"/>
                <a:ea typeface="Times New Roman" pitchFamily="18" charset="0"/>
              </a:rPr>
              <a:t>D’autres acteurs se sentent concernés: une trentaine de résidences et immeubles de bureaux (Hermès, Calypso, Les rives d’Hélios, Les jardins d’Acanthe, Les Portes d’Agora, Minos, Forum,…), jusqu’à un promoteur dénommé </a:t>
            </a:r>
            <a:r>
              <a:rPr lang="fr-FR" sz="1600" dirty="0" err="1" smtClean="0">
                <a:latin typeface="Calibri" pitchFamily="34" charset="0"/>
                <a:ea typeface="Times New Roman" pitchFamily="18" charset="0"/>
              </a:rPr>
              <a:t>Hélénis</a:t>
            </a:r>
            <a:r>
              <a:rPr lang="fr-FR" sz="1600" dirty="0" smtClean="0">
                <a:latin typeface="Calibri" pitchFamily="34" charset="0"/>
                <a:ea typeface="Times New Roman" pitchFamily="18" charset="0"/>
              </a:rPr>
              <a:t>. Ce sont aussi une dizaine de restaurants (Jules César, </a:t>
            </a:r>
            <a:r>
              <a:rPr lang="fr-FR" sz="1600" dirty="0" err="1" smtClean="0">
                <a:latin typeface="Calibri" pitchFamily="34" charset="0"/>
                <a:ea typeface="Times New Roman" pitchFamily="18" charset="0"/>
              </a:rPr>
              <a:t>Garum</a:t>
            </a:r>
            <a:r>
              <a:rPr lang="fr-FR" sz="1600" dirty="0" smtClean="0">
                <a:latin typeface="Calibri" pitchFamily="34" charset="0"/>
                <a:ea typeface="Times New Roman" pitchFamily="18" charset="0"/>
              </a:rPr>
              <a:t>, Apicius, </a:t>
            </a:r>
            <a:r>
              <a:rPr lang="fr-FR" sz="1600" dirty="0" err="1" smtClean="0">
                <a:latin typeface="Calibri" pitchFamily="34" charset="0"/>
                <a:ea typeface="Times New Roman" pitchFamily="18" charset="0"/>
              </a:rPr>
              <a:t>Oxygarum</a:t>
            </a:r>
            <a:r>
              <a:rPr lang="fr-FR" sz="1600" dirty="0" smtClean="0">
                <a:latin typeface="Calibri" pitchFamily="34" charset="0"/>
                <a:ea typeface="Times New Roman" pitchFamily="18" charset="0"/>
              </a:rPr>
              <a:t>, Acropolis, la petite Aphrodite, Les Cyclades) et d’autres commerces qui affichent les mêmes références, dans Montpellier mais aussi l’agglomération : en janvier 2004, </a:t>
            </a:r>
            <a:r>
              <a:rPr lang="fr-FR" sz="1600" dirty="0" err="1" smtClean="0">
                <a:latin typeface="Calibri" pitchFamily="34" charset="0"/>
                <a:ea typeface="Times New Roman" pitchFamily="18" charset="0"/>
              </a:rPr>
              <a:t>Murviel</a:t>
            </a:r>
            <a:r>
              <a:rPr lang="fr-FR" sz="1600" dirty="0" smtClean="0">
                <a:latin typeface="Calibri" pitchFamily="34" charset="0"/>
                <a:ea typeface="Times New Roman" pitchFamily="18" charset="0"/>
              </a:rPr>
              <a:t>-lès-Montpellier proposait la quatrième édition d’un salon du patrimoine antique intitulé Forum an IV</a:t>
            </a:r>
            <a:endParaRPr lang="fr-FR" sz="1050" dirty="0" smtClean="0">
              <a:latin typeface="Calibri" pitchFamily="34" charset="0"/>
              <a:ea typeface="Times New Roman" pitchFamily="18" charset="0"/>
            </a:endParaRPr>
          </a:p>
          <a:p>
            <a:pPr lvl="0" algn="just" eaLnBrk="0" fontAlgn="base" hangingPunct="0">
              <a:spcBef>
                <a:spcPct val="0"/>
              </a:spcBef>
              <a:spcAft>
                <a:spcPct val="0"/>
              </a:spcAft>
            </a:pPr>
            <a:endParaRPr lang="fr-FR" sz="1050" dirty="0" smtClean="0">
              <a:latin typeface="Calibri" pitchFamily="34" charset="0"/>
              <a:ea typeface="Times New Roman" pitchFamily="18" charset="0"/>
            </a:endParaRPr>
          </a:p>
          <a:p>
            <a:pPr lvl="0" algn="just" eaLnBrk="0" fontAlgn="base" hangingPunct="0">
              <a:spcBef>
                <a:spcPct val="0"/>
              </a:spcBef>
              <a:spcAft>
                <a:spcPct val="0"/>
              </a:spcAft>
            </a:pPr>
            <a:r>
              <a:rPr lang="fr-FR" sz="1050" dirty="0" smtClean="0">
                <a:latin typeface="Calibri" pitchFamily="34" charset="0"/>
                <a:ea typeface="Times New Roman" pitchFamily="18" charset="0"/>
              </a:rPr>
              <a:t>Source: D. Crozat, 2007 Recension systématique mais non exhaustive sans compter l’utilisation plus ancienne d’autres dénominations antiques (Juvénal, Babylone, la Voie </a:t>
            </a:r>
            <a:r>
              <a:rPr lang="fr-FR" sz="1050" dirty="0" err="1" smtClean="0">
                <a:latin typeface="Calibri" pitchFamily="34" charset="0"/>
                <a:ea typeface="Times New Roman" pitchFamily="18" charset="0"/>
              </a:rPr>
              <a:t>Domitienne</a:t>
            </a:r>
            <a:r>
              <a:rPr lang="fr-FR" sz="1050" dirty="0" smtClean="0">
                <a:latin typeface="Calibri" pitchFamily="34" charset="0"/>
                <a:ea typeface="Times New Roman" pitchFamily="18" charset="0"/>
              </a:rPr>
              <a:t>, Lyre, Voie Romaine).</a:t>
            </a:r>
            <a:endParaRPr lang="fr-FR" sz="2800" dirty="0" smtClean="0">
              <a:latin typeface="Arial" pitchFamily="34" charset="0"/>
            </a:endParaRPr>
          </a:p>
          <a:p>
            <a:pPr algn="just" eaLnBrk="0" fontAlgn="base" hangingPunct="0">
              <a:spcBef>
                <a:spcPct val="0"/>
              </a:spcBef>
              <a:spcAft>
                <a:spcPct val="0"/>
              </a:spcAft>
            </a:pPr>
            <a:endParaRPr kumimoji="0" lang="fr-FR" sz="1200" b="0" i="1" u="none" strike="noStrike" cap="none" normalizeH="0" baseline="0" dirty="0" smtClean="0">
              <a:ln>
                <a:noFill/>
              </a:ln>
              <a:solidFill>
                <a:schemeClr val="tx1"/>
              </a:solidFill>
              <a:effectLst/>
              <a:latin typeface="Arial" pitchFamily="34" charset="0"/>
              <a:ea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t>La médiatisation de l'expérience des lieux pour construire une ville hyper-réelle</a:t>
            </a:r>
            <a:endParaRPr lang="fr-FR" sz="2400" dirty="0"/>
          </a:p>
        </p:txBody>
      </p:sp>
      <p:sp>
        <p:nvSpPr>
          <p:cNvPr id="3" name="Espace réservé du contenu 2"/>
          <p:cNvSpPr>
            <a:spLocks noGrp="1"/>
          </p:cNvSpPr>
          <p:nvPr>
            <p:ph idx="1"/>
          </p:nvPr>
        </p:nvSpPr>
        <p:spPr>
          <a:xfrm>
            <a:off x="457200" y="1340768"/>
            <a:ext cx="8229600" cy="4525963"/>
          </a:xfrm>
        </p:spPr>
        <p:txBody>
          <a:bodyPr>
            <a:normAutofit/>
          </a:bodyPr>
          <a:lstStyle/>
          <a:p>
            <a:pPr marL="1344613">
              <a:buNone/>
            </a:pPr>
            <a:endParaRPr lang="fr-FR" sz="2400" dirty="0" smtClean="0"/>
          </a:p>
          <a:p>
            <a:pPr marL="1344613">
              <a:lnSpc>
                <a:spcPct val="150000"/>
              </a:lnSpc>
            </a:pPr>
            <a:r>
              <a:rPr lang="fr-FR" sz="2400" dirty="0" smtClean="0"/>
              <a:t>Introduction</a:t>
            </a:r>
          </a:p>
          <a:p>
            <a:pPr marL="1344613">
              <a:lnSpc>
                <a:spcPct val="150000"/>
              </a:lnSpc>
            </a:pPr>
            <a:r>
              <a:rPr lang="fr-FR" sz="2400" dirty="0"/>
              <a:t>L’hyper réel comme idéologie dominante</a:t>
            </a:r>
          </a:p>
          <a:p>
            <a:pPr marL="1344613">
              <a:lnSpc>
                <a:spcPct val="150000"/>
              </a:lnSpc>
            </a:pPr>
            <a:r>
              <a:rPr lang="fr-FR" sz="2400" dirty="0"/>
              <a:t>La généralisation de l’hyper réel</a:t>
            </a:r>
          </a:p>
          <a:p>
            <a:pPr marL="1344613">
              <a:lnSpc>
                <a:spcPct val="150000"/>
              </a:lnSpc>
            </a:pPr>
            <a:r>
              <a:rPr lang="fr-FR" sz="2400" dirty="0"/>
              <a:t>Une utopie sécuritaire et ségrégative</a:t>
            </a:r>
          </a:p>
          <a:p>
            <a:pPr marL="1344613">
              <a:lnSpc>
                <a:spcPct val="150000"/>
              </a:lnSpc>
            </a:pPr>
            <a:r>
              <a:rPr lang="fr-FR" sz="2400" dirty="0"/>
              <a:t>Conclusion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44624"/>
            <a:ext cx="8856984" cy="6313334"/>
          </a:xfrm>
        </p:spPr>
        <p:txBody>
          <a:bodyPr>
            <a:noAutofit/>
          </a:bodyPr>
          <a:lstStyle/>
          <a:p>
            <a:pPr>
              <a:buNone/>
            </a:pPr>
            <a:r>
              <a:rPr lang="fr-FR" sz="2800" b="1" dirty="0" smtClean="0"/>
              <a:t>L’hyper réel</a:t>
            </a:r>
          </a:p>
          <a:p>
            <a:pPr marL="179388" indent="-161925" algn="just"/>
            <a:r>
              <a:rPr lang="fr-FR" sz="2000" dirty="0" smtClean="0"/>
              <a:t>processus </a:t>
            </a:r>
            <a:r>
              <a:rPr lang="fr-FR" sz="2000" dirty="0"/>
              <a:t>de simplification de l’expérience naturelle directe, remplacée par une expérience </a:t>
            </a:r>
            <a:r>
              <a:rPr lang="fr-FR" sz="2000" dirty="0" smtClean="0"/>
              <a:t>simulée: basculement de la </a:t>
            </a:r>
            <a:r>
              <a:rPr lang="fr-FR" sz="2000" dirty="0"/>
              <a:t>symbolisation et l’abstraction </a:t>
            </a:r>
            <a:r>
              <a:rPr lang="fr-FR" sz="2000" dirty="0" smtClean="0"/>
              <a:t>vers des icones </a:t>
            </a:r>
            <a:r>
              <a:rPr lang="fr-FR" sz="2000" dirty="0"/>
              <a:t>dont le sens est reconstruit et des situations </a:t>
            </a:r>
            <a:r>
              <a:rPr lang="fr-FR" sz="2000" dirty="0" smtClean="0"/>
              <a:t>simulées.</a:t>
            </a:r>
          </a:p>
          <a:p>
            <a:pPr marL="179388" indent="-161925" algn="just"/>
            <a:r>
              <a:rPr lang="fr-FR" sz="2000" dirty="0"/>
              <a:t>processus de métaphorisation performatif qui, à partir de représentations médiatisées, réorganise les systèmes socio-spatiaux, sans tenir compte des conditions originelles de production de ces </a:t>
            </a:r>
            <a:r>
              <a:rPr lang="fr-FR" sz="2000" dirty="0" smtClean="0"/>
              <a:t>représentations</a:t>
            </a:r>
          </a:p>
          <a:p>
            <a:pPr marL="179388" indent="-161925" algn="just"/>
            <a:r>
              <a:rPr lang="fr-FR" sz="2000" dirty="0"/>
              <a:t>P</a:t>
            </a:r>
            <a:r>
              <a:rPr lang="fr-FR" sz="2000" dirty="0" smtClean="0"/>
              <a:t>rocessus culturel </a:t>
            </a:r>
            <a:r>
              <a:rPr lang="fr-FR" sz="2000" dirty="0"/>
              <a:t>sécuritaire et </a:t>
            </a:r>
            <a:r>
              <a:rPr lang="fr-FR" sz="2000" dirty="0" smtClean="0"/>
              <a:t>réactionnaire; régression politique</a:t>
            </a:r>
          </a:p>
          <a:p>
            <a:pPr marL="179388" indent="-161925" algn="just"/>
            <a:r>
              <a:rPr lang="fr-FR" sz="2000" dirty="0" smtClean="0"/>
              <a:t>instrument efficace de contrôle des populations: redéfinit, </a:t>
            </a:r>
            <a:r>
              <a:rPr lang="fr-FR" sz="2000" i="1" dirty="0" smtClean="0"/>
              <a:t>formate</a:t>
            </a:r>
            <a:r>
              <a:rPr lang="fr-FR" sz="2000" dirty="0" smtClean="0"/>
              <a:t> les imaginaires au moyen d’images simples</a:t>
            </a:r>
          </a:p>
          <a:p>
            <a:pPr marL="179388" indent="-161925" algn="just"/>
            <a:r>
              <a:rPr lang="fr-FR" sz="2000" dirty="0" smtClean="0"/>
              <a:t>utopie </a:t>
            </a:r>
            <a:r>
              <a:rPr lang="fr-FR" sz="2000" dirty="0"/>
              <a:t>en cours de </a:t>
            </a:r>
            <a:r>
              <a:rPr lang="fr-FR" sz="2000" dirty="0" smtClean="0"/>
              <a:t>réalisation; développe </a:t>
            </a:r>
            <a:r>
              <a:rPr lang="fr-FR" sz="2000" dirty="0"/>
              <a:t>l’idée d’une perfection du dessin et d’une totalisation du monde </a:t>
            </a:r>
            <a:r>
              <a:rPr lang="fr-FR" sz="2000" dirty="0" smtClean="0"/>
              <a:t>présenté </a:t>
            </a:r>
          </a:p>
          <a:p>
            <a:pPr marL="179388" indent="-161925" algn="just"/>
            <a:r>
              <a:rPr lang="fr-FR" sz="2000" dirty="0" smtClean="0"/>
              <a:t>Médiatisation permanente, consubstantielle </a:t>
            </a:r>
            <a:r>
              <a:rPr lang="fr-FR" sz="2000" dirty="0"/>
              <a:t>aux processus de création ou </a:t>
            </a:r>
            <a:r>
              <a:rPr lang="fr-FR" sz="2000" dirty="0" smtClean="0"/>
              <a:t>d’action; plus de culture, remplacée par les médiacultures </a:t>
            </a:r>
            <a:r>
              <a:rPr lang="fr-FR" sz="1600" dirty="0" smtClean="0"/>
              <a:t>(Maigret &amp; Macé, 2005)</a:t>
            </a:r>
          </a:p>
          <a:p>
            <a:pPr marL="17463" indent="0" algn="just">
              <a:buNone/>
            </a:pPr>
            <a:endParaRPr lang="fr-FR" sz="2000" dirty="0" smtClean="0"/>
          </a:p>
          <a:p>
            <a:pPr marL="179388" indent="-161925" algn="just"/>
            <a:r>
              <a:rPr lang="fr-FR" sz="2000" dirty="0"/>
              <a:t>Jameson et </a:t>
            </a:r>
            <a:r>
              <a:rPr lang="fr-FR" sz="2000" dirty="0" smtClean="0"/>
              <a:t>Baudrillard … mais </a:t>
            </a:r>
            <a:r>
              <a:rPr lang="fr-FR" sz="2000" dirty="0"/>
              <a:t>aussi </a:t>
            </a:r>
            <a:r>
              <a:rPr lang="fr-FR" sz="2000" dirty="0" err="1"/>
              <a:t>Stiegler</a:t>
            </a:r>
            <a:r>
              <a:rPr lang="fr-FR" sz="2000" dirty="0"/>
              <a:t>, </a:t>
            </a:r>
            <a:r>
              <a:rPr lang="fr-FR" sz="2000" dirty="0" err="1"/>
              <a:t>Thrift</a:t>
            </a:r>
            <a:r>
              <a:rPr lang="fr-FR" sz="2000" dirty="0"/>
              <a:t>, Deleuze, Beck, </a:t>
            </a:r>
            <a:r>
              <a:rPr lang="fr-FR" sz="2000" dirty="0" err="1"/>
              <a:t>Rieusset-Lemarié</a:t>
            </a:r>
            <a:r>
              <a:rPr lang="fr-FR" sz="2000" dirty="0"/>
              <a:t>, </a:t>
            </a:r>
            <a:r>
              <a:rPr lang="fr-FR" sz="2000" dirty="0" smtClean="0"/>
              <a:t>Derrida, Maigret</a:t>
            </a:r>
            <a:r>
              <a:rPr lang="fr-FR" sz="2000" dirty="0"/>
              <a:t>, </a:t>
            </a:r>
            <a:r>
              <a:rPr lang="fr-FR" sz="2000" dirty="0" smtClean="0"/>
              <a:t>Davis, </a:t>
            </a:r>
            <a:r>
              <a:rPr lang="fr-FR" sz="2000" dirty="0" err="1" smtClean="0"/>
              <a:t>Urry</a:t>
            </a:r>
            <a:r>
              <a:rPr lang="fr-FR" sz="2000" dirty="0" smtClean="0"/>
              <a:t>, </a:t>
            </a:r>
            <a:r>
              <a:rPr lang="fr-FR" sz="2000" dirty="0" err="1" smtClean="0"/>
              <a:t>Wacquant</a:t>
            </a:r>
            <a:r>
              <a:rPr lang="fr-FR" sz="2000" dirty="0" smtClean="0"/>
              <a:t> </a:t>
            </a:r>
            <a:r>
              <a:rPr lang="fr-FR" sz="2000" dirty="0"/>
              <a:t>ou </a:t>
            </a:r>
            <a:r>
              <a:rPr lang="fr-FR" sz="2000" dirty="0" err="1" smtClean="0"/>
              <a:t>Rifkin</a:t>
            </a:r>
            <a:r>
              <a:rPr lang="fr-FR" sz="2000" dirty="0" smtClean="0"/>
              <a:t>; mais aussi </a:t>
            </a:r>
            <a:r>
              <a:rPr lang="fr-FR" sz="2000" dirty="0" err="1" smtClean="0"/>
              <a:t>Agamben</a:t>
            </a:r>
            <a:r>
              <a:rPr lang="fr-FR" sz="2000" dirty="0" smtClean="0"/>
              <a:t> ou Girard.</a:t>
            </a:r>
            <a:endParaRPr lang="fr-F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ubai"/>
          <p:cNvPicPr>
            <a:picLocks noChangeAspect="1" noChangeArrowheads="1"/>
          </p:cNvPicPr>
          <p:nvPr/>
        </p:nvPicPr>
        <p:blipFill>
          <a:blip r:embed="rId2"/>
          <a:srcRect/>
          <a:stretch>
            <a:fillRect/>
          </a:stretch>
        </p:blipFill>
        <p:spPr bwMode="auto">
          <a:xfrm>
            <a:off x="4786314" y="3000372"/>
            <a:ext cx="4074772" cy="3528000"/>
          </a:xfrm>
          <a:prstGeom prst="rect">
            <a:avLst/>
          </a:prstGeom>
          <a:noFill/>
          <a:ln w="9525">
            <a:noFill/>
            <a:miter lim="800000"/>
            <a:headEnd/>
            <a:tailEnd/>
          </a:ln>
        </p:spPr>
      </p:pic>
      <p:sp>
        <p:nvSpPr>
          <p:cNvPr id="6" name="Rectangle 5"/>
          <p:cNvSpPr/>
          <p:nvPr/>
        </p:nvSpPr>
        <p:spPr>
          <a:xfrm>
            <a:off x="5072066" y="142852"/>
            <a:ext cx="3857652" cy="2400657"/>
          </a:xfrm>
          <a:prstGeom prst="rect">
            <a:avLst/>
          </a:prstGeom>
        </p:spPr>
        <p:txBody>
          <a:bodyPr wrap="square">
            <a:spAutoFit/>
          </a:bodyPr>
          <a:lstStyle/>
          <a:p>
            <a:r>
              <a:rPr lang="fr-FR" sz="1600" b="1" dirty="0" smtClean="0"/>
              <a:t>Il n’est même plus nécessaire de référer à un espace réel.</a:t>
            </a:r>
          </a:p>
          <a:p>
            <a:endParaRPr lang="fr-FR" sz="1600" dirty="0" smtClean="0"/>
          </a:p>
          <a:p>
            <a:pPr algn="just">
              <a:spcAft>
                <a:spcPts val="0"/>
              </a:spcAft>
            </a:pPr>
            <a:r>
              <a:rPr lang="fr-FR" i="1" dirty="0" smtClean="0">
                <a:ea typeface="Times New Roman"/>
                <a:cs typeface="Times New Roman"/>
              </a:rPr>
              <a:t>The World</a:t>
            </a:r>
            <a:r>
              <a:rPr lang="fr-FR" dirty="0" smtClean="0">
                <a:ea typeface="Times New Roman"/>
                <a:cs typeface="Times New Roman"/>
              </a:rPr>
              <a:t> est une construction de 250 à 300 îles dont la disposition imite une planisphère. L’idée est de rappeler que Dubaï prétend simuler le monde entier dans ses </a:t>
            </a:r>
            <a:r>
              <a:rPr lang="fr-FR" i="1" dirty="0" err="1" smtClean="0">
                <a:ea typeface="Times New Roman"/>
                <a:cs typeface="Times New Roman"/>
              </a:rPr>
              <a:t>malls</a:t>
            </a:r>
            <a:r>
              <a:rPr lang="fr-FR" dirty="0" smtClean="0">
                <a:ea typeface="Times New Roman"/>
                <a:cs typeface="Times New Roman"/>
              </a:rPr>
              <a:t> commerciaux</a:t>
            </a:r>
          </a:p>
          <a:p>
            <a:pPr algn="just">
              <a:spcAft>
                <a:spcPts val="0"/>
              </a:spcAft>
            </a:pPr>
            <a:r>
              <a:rPr lang="fr-FR" sz="1200" i="1" dirty="0" smtClean="0">
                <a:solidFill>
                  <a:srgbClr val="000000"/>
                </a:solidFill>
                <a:ea typeface="Times New Roman"/>
                <a:cs typeface="Times New Roman"/>
              </a:rPr>
              <a:t>Source : www.theworld.dubai-city.de/theworld.jpg</a:t>
            </a:r>
            <a:endParaRPr lang="fr-FR" sz="1200" dirty="0" smtClean="0">
              <a:ea typeface="Times New Roman"/>
              <a:cs typeface="Times New Roman"/>
            </a:endParaRPr>
          </a:p>
        </p:txBody>
      </p:sp>
      <p:sp>
        <p:nvSpPr>
          <p:cNvPr id="7" name="Rectangle 6"/>
          <p:cNvSpPr/>
          <p:nvPr/>
        </p:nvSpPr>
        <p:spPr>
          <a:xfrm>
            <a:off x="285720" y="3571876"/>
            <a:ext cx="4143404" cy="2492990"/>
          </a:xfrm>
          <a:prstGeom prst="rect">
            <a:avLst/>
          </a:prstGeom>
        </p:spPr>
        <p:txBody>
          <a:bodyPr wrap="square">
            <a:spAutoFit/>
          </a:bodyPr>
          <a:lstStyle/>
          <a:p>
            <a:pPr algn="just"/>
            <a:r>
              <a:rPr lang="fr-FR" sz="1600" dirty="0" smtClean="0"/>
              <a:t>Achevé depuis 2006, </a:t>
            </a:r>
            <a:r>
              <a:rPr lang="fr-FR" sz="1600" i="1" dirty="0" smtClean="0"/>
              <a:t>Palm </a:t>
            </a:r>
            <a:r>
              <a:rPr lang="fr-FR" sz="1600" i="1" dirty="0" err="1" smtClean="0"/>
              <a:t>Jumeirah</a:t>
            </a:r>
            <a:r>
              <a:rPr lang="fr-FR" sz="1600" i="1" dirty="0" smtClean="0"/>
              <a:t>, </a:t>
            </a:r>
            <a:r>
              <a:rPr lang="fr-FR" sz="1600" dirty="0" smtClean="0"/>
              <a:t>est un archipel artificiels en forme de palmiers qui abrite près de 500 appartements, 2 000 villas, 25 hôtels et 200 boutiques de luxe et des attractions touristiques et de loisirs. </a:t>
            </a:r>
          </a:p>
          <a:p>
            <a:pPr algn="just"/>
            <a:endParaRPr lang="fr-FR" sz="1000" dirty="0" smtClean="0"/>
          </a:p>
          <a:p>
            <a:pPr algn="just"/>
            <a:r>
              <a:rPr lang="fr-FR" sz="1600" dirty="0" smtClean="0"/>
              <a:t>Depuis 2005, un centre commercial possède aussi une piste de ski… dans une des villes les plus chaudes de la planète... </a:t>
            </a:r>
          </a:p>
          <a:p>
            <a:pPr algn="just"/>
            <a:r>
              <a:rPr lang="fr-FR" sz="1200" dirty="0" smtClean="0"/>
              <a:t>Source: </a:t>
            </a:r>
            <a:r>
              <a:rPr lang="fr-FR" sz="1200" dirty="0" err="1" smtClean="0"/>
              <a:t>Tunesi</a:t>
            </a:r>
            <a:r>
              <a:rPr lang="fr-FR" sz="1200" dirty="0" smtClean="0"/>
              <a:t>, 2007</a:t>
            </a:r>
            <a:endParaRPr lang="fr-FR" sz="1200" dirty="0"/>
          </a:p>
        </p:txBody>
      </p:sp>
      <p:pic>
        <p:nvPicPr>
          <p:cNvPr id="4097" name="Picture 1" descr="the-world"/>
          <p:cNvPicPr>
            <a:picLocks noChangeAspect="1" noChangeArrowheads="1"/>
          </p:cNvPicPr>
          <p:nvPr/>
        </p:nvPicPr>
        <p:blipFill>
          <a:blip r:embed="rId3">
            <a:grayscl/>
          </a:blip>
          <a:srcRect/>
          <a:stretch>
            <a:fillRect/>
          </a:stretch>
        </p:blipFill>
        <p:spPr bwMode="auto">
          <a:xfrm>
            <a:off x="214282" y="285728"/>
            <a:ext cx="4805759" cy="3060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14282" y="3571876"/>
            <a:ext cx="8572560" cy="2857520"/>
          </a:xfrm>
          <a:prstGeom prst="rect">
            <a:avLst/>
          </a:prstGeom>
        </p:spPr>
        <p:txBody>
          <a:bodyPr>
            <a:normAutofit fontScale="37500" lnSpcReduction="20000"/>
          </a:bodyPr>
          <a:lstStyle/>
          <a:p>
            <a:pPr algn="just">
              <a:lnSpc>
                <a:spcPct val="120000"/>
              </a:lnSpc>
            </a:pPr>
            <a:r>
              <a:rPr lang="fr-FR" sz="4800" b="1" dirty="0" smtClean="0"/>
              <a:t>Patrimonialisation hyper réelle</a:t>
            </a:r>
            <a:r>
              <a:rPr lang="fr-FR" sz="4800" dirty="0" smtClean="0"/>
              <a:t>: le centre commercial Santa Catarina (Porto): le dernier étage accueille des reconstitutions de maisons typiques des campagnes du Nord du Portugal. Les promoteurs affirment vouloir créer des copies meilleures que les originaux afin d’attirer ici une clientèle tentée par la promenade à la campagne.</a:t>
            </a:r>
          </a:p>
          <a:p>
            <a:pPr algn="just">
              <a:lnSpc>
                <a:spcPct val="120000"/>
              </a:lnSpc>
            </a:pPr>
            <a:endParaRPr lang="fr-FR" sz="2100" b="1" i="1" dirty="0">
              <a:latin typeface="+mj-lt"/>
              <a:ea typeface="+mj-ea"/>
              <a:cs typeface="+mj-cs"/>
            </a:endParaRPr>
          </a:p>
          <a:p>
            <a:pPr marL="0" marR="0" lvl="0" indent="0" algn="just" defTabSz="914400" rtl="0" eaLnBrk="1" fontAlgn="auto" latinLnBrk="0" hangingPunct="1">
              <a:lnSpc>
                <a:spcPct val="120000"/>
              </a:lnSpc>
              <a:spcBef>
                <a:spcPct val="0"/>
              </a:spcBef>
              <a:spcAft>
                <a:spcPts val="0"/>
              </a:spcAft>
              <a:buClrTx/>
              <a:buSzTx/>
              <a:buFontTx/>
              <a:buNone/>
              <a:tabLst>
                <a:tab pos="7270750" algn="l"/>
              </a:tabLst>
              <a:defRPr/>
            </a:pPr>
            <a:r>
              <a:rPr lang="fr-FR" sz="4800" i="1" dirty="0">
                <a:latin typeface="+mj-lt"/>
                <a:ea typeface="+mj-ea"/>
                <a:cs typeface="+mj-cs"/>
              </a:rPr>
              <a:t>C</a:t>
            </a:r>
            <a:r>
              <a:rPr kumimoji="0" lang="fr-FR" sz="4800" i="0" u="none" strike="noStrike" kern="1200" cap="none" spc="0" normalizeH="0" baseline="0" noProof="0" dirty="0" smtClean="0">
                <a:ln>
                  <a:noFill/>
                </a:ln>
                <a:solidFill>
                  <a:schemeClr val="tx1"/>
                </a:solidFill>
                <a:effectLst/>
                <a:uLnTx/>
                <a:uFillTx/>
                <a:latin typeface="+mj-lt"/>
                <a:ea typeface="+mj-ea"/>
                <a:cs typeface="+mj-cs"/>
              </a:rPr>
              <a:t>e monde hyper réalisé se substitue au réel original car il est plus satisfaisant, conçu pour être médiatisé. </a:t>
            </a:r>
            <a:r>
              <a:rPr kumimoji="0" lang="fr-FR" sz="4800" i="0" u="none" strike="noStrike" kern="1200" cap="none" spc="0" normalizeH="0" noProof="0" dirty="0" smtClean="0">
                <a:ln>
                  <a:noFill/>
                </a:ln>
                <a:solidFill>
                  <a:schemeClr val="tx1"/>
                </a:solidFill>
                <a:effectLst/>
                <a:uLnTx/>
                <a:uFillTx/>
                <a:latin typeface="+mj-lt"/>
                <a:ea typeface="+mj-ea"/>
                <a:cs typeface="+mj-cs"/>
              </a:rPr>
              <a:t> Il f</a:t>
            </a:r>
            <a:r>
              <a:rPr kumimoji="0" lang="fr-FR" sz="4800" b="0" i="0" u="none" strike="noStrike" kern="1200" cap="none" spc="0" normalizeH="0" baseline="0" noProof="0" dirty="0" smtClean="0">
                <a:ln>
                  <a:noFill/>
                </a:ln>
                <a:solidFill>
                  <a:schemeClr val="tx1"/>
                </a:solidFill>
                <a:effectLst/>
                <a:uLnTx/>
                <a:uFillTx/>
                <a:latin typeface="+mj-lt"/>
                <a:ea typeface="+mj-ea"/>
                <a:cs typeface="+mj-cs"/>
              </a:rPr>
              <a:t>ait l’objet d’un marketing permanent : le citoyen, devenu client/consommateur, les préfère à des originaux qui demandent un effort pour les apprécier</a:t>
            </a:r>
          </a:p>
          <a:p>
            <a:pPr marL="0" marR="0" lvl="0" indent="0" algn="just" defTabSz="914400" rtl="0" eaLnBrk="1" fontAlgn="auto" latinLnBrk="0" hangingPunct="1">
              <a:lnSpc>
                <a:spcPct val="120000"/>
              </a:lnSpc>
              <a:spcBef>
                <a:spcPct val="0"/>
              </a:spcBef>
              <a:spcAft>
                <a:spcPts val="0"/>
              </a:spcAft>
              <a:buClrTx/>
              <a:buSzTx/>
              <a:buFontTx/>
              <a:buNone/>
              <a:tabLst>
                <a:tab pos="7270750" algn="l"/>
              </a:tabLst>
              <a:defRPr/>
            </a:pPr>
            <a:endParaRPr kumimoji="0" lang="fr-FR" b="0" i="0" u="none" strike="noStrike" kern="1200" cap="none" spc="0" normalizeH="0" baseline="0" noProof="0" dirty="0" smtClean="0">
              <a:ln>
                <a:noFill/>
              </a:ln>
              <a:solidFill>
                <a:schemeClr val="tx1"/>
              </a:solidFill>
              <a:effectLst/>
              <a:uLnTx/>
              <a:uFillTx/>
              <a:latin typeface="+mj-lt"/>
              <a:ea typeface="+mj-ea"/>
              <a:cs typeface="+mj-cs"/>
            </a:endParaRPr>
          </a:p>
          <a:p>
            <a:pPr algn="just">
              <a:lnSpc>
                <a:spcPct val="150000"/>
              </a:lnSpc>
              <a:spcBef>
                <a:spcPct val="0"/>
              </a:spcBef>
              <a:tabLst>
                <a:tab pos="7270750" algn="l"/>
              </a:tabLst>
            </a:pPr>
            <a:r>
              <a:rPr lang="fr-FR" sz="2000" dirty="0" smtClean="0"/>
              <a:t>Source: D. Crozat, 2005</a:t>
            </a:r>
          </a:p>
          <a:p>
            <a:pPr marL="0" marR="0" lvl="0" indent="0" algn="just" defTabSz="914400" rtl="0" eaLnBrk="1" fontAlgn="auto" latinLnBrk="0" hangingPunct="1">
              <a:lnSpc>
                <a:spcPct val="150000"/>
              </a:lnSpc>
              <a:spcBef>
                <a:spcPct val="0"/>
              </a:spcBef>
              <a:spcAft>
                <a:spcPts val="0"/>
              </a:spcAft>
              <a:buClrTx/>
              <a:buSzTx/>
              <a:buFontTx/>
              <a:buNone/>
              <a:tabLst>
                <a:tab pos="7270750" algn="l"/>
              </a:tabLst>
              <a:defRPr/>
            </a:pPr>
            <a:endParaRPr kumimoji="0" lang="fr-FR" sz="2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Image 2" descr="000027.jpg"/>
          <p:cNvPicPr>
            <a:picLocks noChangeAspect="1"/>
          </p:cNvPicPr>
          <p:nvPr/>
        </p:nvPicPr>
        <p:blipFill>
          <a:blip r:embed="rId2" cstate="print"/>
          <a:stretch>
            <a:fillRect/>
          </a:stretch>
        </p:blipFill>
        <p:spPr>
          <a:xfrm>
            <a:off x="16" y="340762"/>
            <a:ext cx="4572008" cy="3088238"/>
          </a:xfrm>
          <a:prstGeom prst="rect">
            <a:avLst/>
          </a:prstGeom>
        </p:spPr>
      </p:pic>
      <p:pic>
        <p:nvPicPr>
          <p:cNvPr id="4" name="Image 3" descr="000031.jpg"/>
          <p:cNvPicPr>
            <a:picLocks noChangeAspect="1"/>
          </p:cNvPicPr>
          <p:nvPr/>
        </p:nvPicPr>
        <p:blipFill>
          <a:blip r:embed="rId3" cstate="print"/>
          <a:stretch>
            <a:fillRect/>
          </a:stretch>
        </p:blipFill>
        <p:spPr>
          <a:xfrm>
            <a:off x="4429124" y="357166"/>
            <a:ext cx="4530203" cy="306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85728"/>
            <a:ext cx="8286808" cy="5416868"/>
          </a:xfrm>
          <a:prstGeom prst="rect">
            <a:avLst/>
          </a:prstGeom>
        </p:spPr>
        <p:txBody>
          <a:bodyPr wrap="square">
            <a:spAutoFit/>
          </a:bodyPr>
          <a:lstStyle/>
          <a:p>
            <a:r>
              <a:rPr lang="fr-FR" sz="2000" b="1" dirty="0" smtClean="0"/>
              <a:t>A partir de </a:t>
            </a:r>
            <a:r>
              <a:rPr lang="fr-FR" sz="2000" b="1" dirty="0" err="1" smtClean="0"/>
              <a:t>Rodaway</a:t>
            </a:r>
            <a:r>
              <a:rPr lang="fr-FR" sz="2000" b="1" dirty="0" smtClean="0"/>
              <a:t> (1994), six idées-clés caractéristiques des espaces hyper réels:</a:t>
            </a:r>
          </a:p>
          <a:p>
            <a:endParaRPr lang="fr-FR" sz="800" dirty="0" smtClean="0"/>
          </a:p>
          <a:p>
            <a:pPr algn="just">
              <a:lnSpc>
                <a:spcPct val="150000"/>
              </a:lnSpc>
            </a:pPr>
            <a:r>
              <a:rPr lang="fr-FR" sz="2400" dirty="0" smtClean="0"/>
              <a:t>1- sensuels</a:t>
            </a:r>
          </a:p>
          <a:p>
            <a:pPr algn="just">
              <a:lnSpc>
                <a:spcPct val="150000"/>
              </a:lnSpc>
            </a:pPr>
            <a:r>
              <a:rPr lang="fr-FR" sz="2400" dirty="0" smtClean="0"/>
              <a:t>2- hégémoniques</a:t>
            </a:r>
          </a:p>
          <a:p>
            <a:pPr algn="just">
              <a:lnSpc>
                <a:spcPct val="150000"/>
              </a:lnSpc>
            </a:pPr>
            <a:r>
              <a:rPr lang="fr-FR" sz="2400" dirty="0" smtClean="0"/>
              <a:t>3- consuméristes</a:t>
            </a:r>
          </a:p>
          <a:p>
            <a:pPr algn="just">
              <a:lnSpc>
                <a:spcPct val="150000"/>
              </a:lnSpc>
            </a:pPr>
            <a:r>
              <a:rPr lang="fr-FR" sz="2400" dirty="0" smtClean="0"/>
              <a:t>4- bâtis sur une sécurisation permanente, des </a:t>
            </a:r>
            <a:r>
              <a:rPr lang="fr-FR" sz="2400" i="1" dirty="0" err="1" smtClean="0"/>
              <a:t>risk</a:t>
            </a:r>
            <a:r>
              <a:rPr lang="fr-FR" sz="2400" i="1" dirty="0" smtClean="0"/>
              <a:t>-free </a:t>
            </a:r>
            <a:r>
              <a:rPr lang="fr-FR" sz="2400" i="1" dirty="0" err="1" smtClean="0"/>
              <a:t>environments</a:t>
            </a:r>
            <a:r>
              <a:rPr lang="fr-FR" sz="2400" dirty="0" smtClean="0"/>
              <a:t> (</a:t>
            </a:r>
            <a:r>
              <a:rPr lang="fr-FR" sz="2400" dirty="0" err="1" smtClean="0"/>
              <a:t>Spring</a:t>
            </a:r>
            <a:r>
              <a:rPr lang="fr-FR" sz="2400" dirty="0" smtClean="0"/>
              <a:t>, 2004) très </a:t>
            </a:r>
            <a:r>
              <a:rPr lang="fr-FR" sz="2400" dirty="0" err="1" smtClean="0"/>
              <a:t>contextualisés</a:t>
            </a:r>
            <a:r>
              <a:rPr lang="fr-FR" sz="2400" dirty="0" smtClean="0"/>
              <a:t>.</a:t>
            </a:r>
          </a:p>
          <a:p>
            <a:pPr algn="just">
              <a:lnSpc>
                <a:spcPct val="150000"/>
              </a:lnSpc>
            </a:pPr>
            <a:r>
              <a:rPr lang="fr-FR" sz="2400" dirty="0" smtClean="0"/>
              <a:t>5- construisent un monde de la transparence et réactionnaire </a:t>
            </a:r>
          </a:p>
          <a:p>
            <a:pPr algn="just">
              <a:lnSpc>
                <a:spcPct val="150000"/>
              </a:lnSpc>
            </a:pPr>
            <a:r>
              <a:rPr lang="fr-FR" sz="2400" dirty="0" smtClean="0"/>
              <a:t>6- L’hyper réel tend à l’autonomisation des modèles : « VOUS êtes le modèle » Baudrillard (1981)</a:t>
            </a:r>
            <a:endParaRPr lang="fr-F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42852"/>
            <a:ext cx="8715436" cy="62735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50000"/>
              </a:lnSpc>
              <a:spcBef>
                <a:spcPct val="0"/>
              </a:spcBef>
              <a:spcAft>
                <a:spcPct val="0"/>
              </a:spcAft>
              <a:buClrTx/>
              <a:buSzTx/>
              <a:buFontTx/>
              <a:buNone/>
              <a:tabLst/>
            </a:pPr>
            <a:r>
              <a:rPr lang="fr-FR" b="1" dirty="0" smtClean="0">
                <a:latin typeface="Arial" pitchFamily="34" charset="0"/>
                <a:ea typeface="Calibri" pitchFamily="34" charset="0"/>
                <a:cs typeface="Arial" pitchFamily="34" charset="0"/>
              </a:rPr>
              <a:t>U</a:t>
            </a:r>
            <a:r>
              <a:rPr kumimoji="0" lang="fr-FR" b="1" i="0" u="none" strike="noStrike" cap="none" normalizeH="0" baseline="0" dirty="0" smtClean="0">
                <a:ln>
                  <a:noFill/>
                </a:ln>
                <a:solidFill>
                  <a:schemeClr val="tx1"/>
                </a:solidFill>
                <a:effectLst/>
                <a:latin typeface="Arial" pitchFamily="34" charset="0"/>
                <a:ea typeface="Calibri" pitchFamily="34" charset="0"/>
                <a:cs typeface="Arial" pitchFamily="34" charset="0"/>
              </a:rPr>
              <a:t>n totalitarisme ?</a:t>
            </a:r>
            <a:endParaRPr lang="fr-FR" b="1" dirty="0" smtClean="0">
              <a:latin typeface="Arial" pitchFamily="34" charset="0"/>
              <a:ea typeface="Calibri" pitchFamily="34" charset="0"/>
              <a:cs typeface="Arial" pitchFamily="34" charset="0"/>
            </a:endParaRPr>
          </a:p>
          <a:p>
            <a:pPr marR="0" lvl="0" algn="just"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Pas encore, </a:t>
            </a:r>
          </a:p>
          <a:p>
            <a:pPr marR="0" lvl="0" algn="just" defTabSz="914400" rtl="0" eaLnBrk="1" fontAlgn="base" latinLnBrk="0" hangingPunct="1">
              <a:lnSpc>
                <a:spcPct val="150000"/>
              </a:lnSpc>
              <a:spcBef>
                <a:spcPct val="0"/>
              </a:spcBef>
              <a:spcAft>
                <a:spcPct val="0"/>
              </a:spcAft>
              <a:buClrTx/>
              <a:buSzTx/>
              <a:buFontTx/>
              <a:buNone/>
              <a:tabLst/>
            </a:pPr>
            <a:r>
              <a:rPr lang="fr-FR" dirty="0" smtClean="0">
                <a:latin typeface="Arial" pitchFamily="34" charset="0"/>
                <a:ea typeface="Calibri" pitchFamily="34" charset="0"/>
                <a:cs typeface="Arial" pitchFamily="34" charset="0"/>
              </a:rPr>
              <a:t>M</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ais l’ambition collective de construire un monde totalement défini et fini</a:t>
            </a:r>
          </a:p>
          <a:p>
            <a:pPr lvl="0" algn="just" fontAlgn="base">
              <a:lnSpc>
                <a:spcPct val="150000"/>
              </a:lnSpc>
              <a:spcBef>
                <a:spcPct val="0"/>
              </a:spcBef>
              <a:spcAft>
                <a:spcPct val="0"/>
              </a:spcAft>
            </a:pPr>
            <a:r>
              <a:rPr lang="fr-FR" dirty="0" smtClean="0">
                <a:latin typeface="Arial" pitchFamily="34" charset="0"/>
                <a:cs typeface="Arial" pitchFamily="34" charset="0"/>
              </a:rPr>
              <a:t>L’hyper réel, support idéologique du </a:t>
            </a:r>
            <a:r>
              <a:rPr lang="fr-FR" i="1" dirty="0" smtClean="0">
                <a:latin typeface="Arial" pitchFamily="34" charset="0"/>
                <a:cs typeface="Arial" pitchFamily="34" charset="0"/>
              </a:rPr>
              <a:t>capitalisme tardif</a:t>
            </a:r>
            <a:r>
              <a:rPr lang="fr-FR" dirty="0" smtClean="0">
                <a:latin typeface="Arial" pitchFamily="34" charset="0"/>
                <a:cs typeface="Arial" pitchFamily="34" charset="0"/>
              </a:rPr>
              <a:t>  (Jameson, 2007 :29 et note 7) est d’abord un projet de société:</a:t>
            </a:r>
            <a:endParaRPr lang="fr-FR" dirty="0" smtClean="0">
              <a:latin typeface="Arial" pitchFamily="34" charset="0"/>
              <a:ea typeface="Calibri" pitchFamily="34" charset="0"/>
              <a:cs typeface="Arial" pitchFamily="34" charset="0"/>
            </a:endParaRPr>
          </a:p>
          <a:p>
            <a:pPr marR="0" lvl="0" algn="just" defTabSz="914400" rtl="0" eaLnBrk="1" fontAlgn="base" latinLnBrk="0" hangingPunct="1">
              <a:lnSpc>
                <a:spcPct val="150000"/>
              </a:lnSpc>
              <a:spcBef>
                <a:spcPct val="0"/>
              </a:spcBef>
              <a:spcAft>
                <a:spcPct val="0"/>
              </a:spcAft>
              <a:buClrTx/>
              <a:buSzTx/>
              <a:buFont typeface="Arial" pitchFamily="34" charset="0"/>
              <a:buChar char="•"/>
              <a:tabLst/>
            </a:pPr>
            <a:r>
              <a:rPr lang="fr-FR" dirty="0" smtClean="0">
                <a:latin typeface="Arial" pitchFamily="34" charset="0"/>
                <a:ea typeface="Calibri" pitchFamily="34" charset="0"/>
                <a:cs typeface="Arial" pitchFamily="34" charset="0"/>
              </a:rPr>
              <a:t> S</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’inscrit dans le prolongement de l’hygiénisme et assure le triomphe du modèle idéologique de l’</a:t>
            </a:r>
            <a:r>
              <a:rPr kumimoji="0" lang="fr-FR" b="0" i="1" u="none" strike="noStrike" cap="none" normalizeH="0" baseline="0" dirty="0" smtClean="0">
                <a:ln>
                  <a:noFill/>
                </a:ln>
                <a:solidFill>
                  <a:schemeClr val="tx1"/>
                </a:solidFill>
                <a:effectLst/>
                <a:latin typeface="Arial" pitchFamily="34" charset="0"/>
                <a:ea typeface="Calibri" pitchFamily="34" charset="0"/>
                <a:cs typeface="Arial" pitchFamily="34" charset="0"/>
              </a:rPr>
              <a:t>homo </a:t>
            </a:r>
            <a:r>
              <a:rPr kumimoji="0" lang="fr-FR"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œconomicus</a:t>
            </a:r>
            <a:endPar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R="0" lvl="0" algn="just" defTabSz="914400" rtl="0" eaLnBrk="1" fontAlgn="base" latinLnBrk="0" hangingPunct="1">
              <a:lnSpc>
                <a:spcPct val="150000"/>
              </a:lnSpc>
              <a:spcBef>
                <a:spcPct val="0"/>
              </a:spcBef>
              <a:spcAft>
                <a:spcPct val="0"/>
              </a:spcAft>
              <a:buClrTx/>
              <a:buSzTx/>
              <a:buFont typeface="Arial" pitchFamily="34" charset="0"/>
              <a:buChar char="•"/>
              <a:tabLst/>
            </a:pPr>
            <a:r>
              <a:rPr lang="fr-FR" dirty="0" smtClean="0">
                <a:latin typeface="Arial" pitchFamily="34" charset="0"/>
                <a:cs typeface="Arial" pitchFamily="34" charset="0"/>
              </a:rPr>
              <a:t> Une idéologie fortement conservatrice voire réactionnaire: la bourgeoisie, à l’origine du développement de la démocratie, n’en a plus besoin (cf. Jameson). Préfère une société strictement régulée qui donne le change mais, concrètement, limite les libertés fondamentales</a:t>
            </a:r>
          </a:p>
          <a:p>
            <a:pPr lvl="0" algn="just" fontAlgn="base">
              <a:lnSpc>
                <a:spcPct val="150000"/>
              </a:lnSpc>
              <a:spcBef>
                <a:spcPct val="0"/>
              </a:spcBef>
              <a:spcAft>
                <a:spcPct val="0"/>
              </a:spcAft>
              <a:buFont typeface="Arial" pitchFamily="34" charset="0"/>
              <a:buChar char="•"/>
            </a:pPr>
            <a:r>
              <a:rPr lang="fr-FR" dirty="0" smtClean="0">
                <a:latin typeface="Arial" pitchFamily="34" charset="0"/>
                <a:ea typeface="Calibri" pitchFamily="34" charset="0"/>
                <a:cs typeface="Arial" pitchFamily="34" charset="0"/>
              </a:rPr>
              <a:t> Une </a:t>
            </a:r>
            <a:r>
              <a:rPr lang="fr-FR" dirty="0" smtClean="0">
                <a:latin typeface="Arial" pitchFamily="34" charset="0"/>
                <a:cs typeface="Arial" pitchFamily="34" charset="0"/>
              </a:rPr>
              <a:t>idéologie pragmatique: faible cohérence conceptuelle, sans crainte des approximations voire des contradictions et souci d’efficacité pratique; on ne cherche plus le </a:t>
            </a:r>
            <a:r>
              <a:rPr lang="fr-FR" i="1" dirty="0" smtClean="0">
                <a:latin typeface="Arial" pitchFamily="34" charset="0"/>
                <a:cs typeface="Arial" pitchFamily="34" charset="0"/>
              </a:rPr>
              <a:t>grand système</a:t>
            </a:r>
            <a:r>
              <a:rPr lang="fr-FR" dirty="0" smtClean="0">
                <a:latin typeface="Arial" pitchFamily="34" charset="0"/>
                <a:cs typeface="Arial" pitchFamily="34" charset="0"/>
              </a:rPr>
              <a:t> (forte lisibilité considérée jadis comme susceptible de donner une transcendance qui susciterait l’adhésion des masses)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484442086"/>
              </p:ext>
            </p:extLst>
          </p:nvPr>
        </p:nvGraphicFramePr>
        <p:xfrm>
          <a:off x="107504" y="116632"/>
          <a:ext cx="8928992" cy="6552728"/>
        </p:xfrm>
        <a:graphic>
          <a:graphicData uri="http://schemas.openxmlformats.org/drawingml/2006/table">
            <a:tbl>
              <a:tblPr/>
              <a:tblGrid>
                <a:gridCol w="2809976"/>
                <a:gridCol w="6119016"/>
              </a:tblGrid>
              <a:tr h="6552728">
                <a:tc>
                  <a:txBody>
                    <a:bodyPr/>
                    <a:lstStyle/>
                    <a:p>
                      <a:pPr marL="0" indent="180975" algn="just">
                        <a:lnSpc>
                          <a:spcPct val="150000"/>
                        </a:lnSpc>
                        <a:spcAft>
                          <a:spcPts val="0"/>
                        </a:spcAft>
                      </a:pPr>
                      <a:r>
                        <a:rPr lang="fr-FR" sz="1100" dirty="0">
                          <a:latin typeface="Calibri"/>
                          <a:ea typeface="Calibri"/>
                          <a:cs typeface="Times New Roman"/>
                        </a:rPr>
                        <a:t>Parmi les villes importantes de la côte méditerranéenne Française, Montpellier est la seule à avoir été fondée après l’Antiquité (fin du X</a:t>
                      </a:r>
                      <a:r>
                        <a:rPr lang="fr-FR" sz="1100" baseline="30000" dirty="0">
                          <a:latin typeface="Calibri"/>
                          <a:ea typeface="Calibri"/>
                          <a:cs typeface="Times New Roman"/>
                        </a:rPr>
                        <a:t>e</a:t>
                      </a:r>
                      <a:r>
                        <a:rPr lang="fr-FR" sz="1100" dirty="0">
                          <a:latin typeface="Calibri"/>
                          <a:ea typeface="Calibri"/>
                          <a:cs typeface="Times New Roman"/>
                        </a:rPr>
                        <a:t> siècle). Cela suscite un complexe chez les élus qui veulent aussi renforcer une urbanité mise à mal par l’arrivée massive de nouveaux habitants depuis quarante ans. </a:t>
                      </a:r>
                      <a:endParaRPr lang="fr-FR" sz="1200" dirty="0">
                        <a:latin typeface="Bookman Old Style"/>
                        <a:ea typeface="Calibri"/>
                        <a:cs typeface="Times New Roman"/>
                      </a:endParaRPr>
                    </a:p>
                    <a:p>
                      <a:pPr marL="0" indent="180975" algn="just">
                        <a:lnSpc>
                          <a:spcPct val="150000"/>
                        </a:lnSpc>
                        <a:spcAft>
                          <a:spcPts val="0"/>
                        </a:spcAft>
                      </a:pPr>
                      <a:r>
                        <a:rPr lang="fr-FR" sz="1100" dirty="0" smtClean="0">
                          <a:latin typeface="Calibri"/>
                          <a:ea typeface="Calibri"/>
                          <a:cs typeface="Times New Roman"/>
                        </a:rPr>
                        <a:t>A partir des années 1980, une soixantaine de rues et lieux publics sont dotés de noms faisant référence à l’Antiquité et sa culture; s’y ajoutent une quinzaine d’édifices majeurs avec des choix architecturaux néo-classiques (en particulier celui de Bofill et ses nombreuses citations) et de copies de statues célèbres ou de philosophes grecs appelés à porter l’image de la ville. </a:t>
                      </a:r>
                      <a:endParaRPr lang="fr-FR" sz="1200" dirty="0" smtClean="0">
                        <a:latin typeface="Bookman Old Style"/>
                        <a:ea typeface="Calibri"/>
                        <a:cs typeface="Times New Roman"/>
                      </a:endParaRPr>
                    </a:p>
                    <a:p>
                      <a:pPr marL="0" indent="180975" algn="just">
                        <a:lnSpc>
                          <a:spcPct val="150000"/>
                        </a:lnSpc>
                        <a:spcAft>
                          <a:spcPts val="0"/>
                        </a:spcAft>
                      </a:pPr>
                      <a:r>
                        <a:rPr lang="fr-FR" sz="1100" dirty="0" smtClean="0">
                          <a:latin typeface="Calibri"/>
                          <a:ea typeface="Calibri"/>
                          <a:cs typeface="Times New Roman"/>
                        </a:rPr>
                        <a:t>Ces références sont concentrées dans le quartier d’Antigone (moins d’un km de long par 250 mètres de large) où ils constituent la quasi-totalité du réseau viaire jusqu’au futur centre commercial postmoderne d’</a:t>
                      </a:r>
                      <a:r>
                        <a:rPr lang="fr-FR" sz="1100" dirty="0" err="1" smtClean="0">
                          <a:latin typeface="Calibri"/>
                          <a:ea typeface="Calibri"/>
                          <a:cs typeface="Times New Roman"/>
                        </a:rPr>
                        <a:t>Odysseum</a:t>
                      </a:r>
                      <a:r>
                        <a:rPr lang="fr-FR" sz="1100" dirty="0" smtClean="0">
                          <a:latin typeface="Calibri"/>
                          <a:ea typeface="Calibri"/>
                          <a:cs typeface="Times New Roman"/>
                        </a:rPr>
                        <a:t> (Ulysse).</a:t>
                      </a:r>
                      <a:endParaRPr lang="fr-FR" sz="1000" dirty="0" smtClean="0">
                        <a:latin typeface="Calibri"/>
                        <a:ea typeface="Calibri"/>
                        <a:cs typeface="Times New Roman"/>
                      </a:endParaRPr>
                    </a:p>
                    <a:p>
                      <a:pPr marL="0" indent="0" algn="just">
                        <a:lnSpc>
                          <a:spcPct val="100000"/>
                        </a:lnSpc>
                        <a:spcAft>
                          <a:spcPts val="0"/>
                        </a:spcAft>
                      </a:pPr>
                      <a:endParaRPr lang="fr-FR" sz="1000" dirty="0" smtClean="0">
                        <a:latin typeface="Calibri"/>
                        <a:ea typeface="Calibri"/>
                        <a:cs typeface="Times New Roman"/>
                      </a:endParaRPr>
                    </a:p>
                    <a:p>
                      <a:pPr marL="0" indent="0" algn="just">
                        <a:lnSpc>
                          <a:spcPct val="100000"/>
                        </a:lnSpc>
                        <a:spcAft>
                          <a:spcPts val="0"/>
                        </a:spcAft>
                      </a:pPr>
                      <a:endParaRPr lang="fr-FR" sz="1000" dirty="0" smtClean="0">
                        <a:latin typeface="Calibri"/>
                        <a:ea typeface="Calibri"/>
                        <a:cs typeface="Times New Roman"/>
                      </a:endParaRPr>
                    </a:p>
                    <a:p>
                      <a:pPr marL="0" indent="0" algn="just">
                        <a:lnSpc>
                          <a:spcPct val="100000"/>
                        </a:lnSpc>
                        <a:spcAft>
                          <a:spcPts val="0"/>
                        </a:spcAft>
                      </a:pPr>
                      <a:r>
                        <a:rPr lang="fr-FR" sz="1000" dirty="0" smtClean="0">
                          <a:latin typeface="Calibri"/>
                          <a:ea typeface="Calibri"/>
                          <a:cs typeface="Times New Roman"/>
                        </a:rPr>
                        <a:t>Source</a:t>
                      </a:r>
                      <a:r>
                        <a:rPr lang="fr-FR" sz="1000" dirty="0">
                          <a:latin typeface="Calibri"/>
                          <a:ea typeface="Calibri"/>
                          <a:cs typeface="Times New Roman"/>
                        </a:rPr>
                        <a:t>: D. Crozat, 2007 </a:t>
                      </a:r>
                      <a:endParaRPr lang="fr-FR" sz="1200" dirty="0">
                        <a:latin typeface="Bookman Old Style"/>
                        <a:ea typeface="Calibri"/>
                        <a:cs typeface="Times New Roman"/>
                      </a:endParaRPr>
                    </a:p>
                    <a:p>
                      <a:pPr marL="0" indent="0" algn="just">
                        <a:lnSpc>
                          <a:spcPct val="100000"/>
                        </a:lnSpc>
                        <a:spcAft>
                          <a:spcPts val="0"/>
                        </a:spcAft>
                      </a:pPr>
                      <a:r>
                        <a:rPr lang="fr-FR" sz="1000" dirty="0">
                          <a:latin typeface="Calibri"/>
                          <a:ea typeface="Calibri"/>
                          <a:cs typeface="Times New Roman"/>
                        </a:rPr>
                        <a:t>Recension systématique mais non exhaustive sans compter l’utilisation plus ancienne d’autres dénominations antiques (Juvénal, Babylone, la Voie </a:t>
                      </a:r>
                      <a:r>
                        <a:rPr lang="fr-FR" sz="1000" dirty="0" err="1">
                          <a:latin typeface="Calibri"/>
                          <a:ea typeface="Calibri"/>
                          <a:cs typeface="Times New Roman"/>
                        </a:rPr>
                        <a:t>Domitienne</a:t>
                      </a:r>
                      <a:r>
                        <a:rPr lang="fr-FR" sz="1000" dirty="0">
                          <a:latin typeface="Calibri"/>
                          <a:ea typeface="Calibri"/>
                          <a:cs typeface="Times New Roman"/>
                        </a:rPr>
                        <a:t>, Lyre, Voie Romaine)</a:t>
                      </a:r>
                      <a:endParaRPr lang="fr-FR" sz="1200" dirty="0">
                        <a:latin typeface="Bookman Old Style"/>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fr-FR" sz="1400" b="1" i="1" dirty="0">
                          <a:latin typeface="Calibri"/>
                          <a:ea typeface="Calibri"/>
                          <a:cs typeface="Times New Roman"/>
                        </a:rPr>
                        <a:t>Montpellier Ville Antique</a:t>
                      </a:r>
                      <a:r>
                        <a:rPr lang="fr-FR" sz="1400" b="1" dirty="0">
                          <a:latin typeface="Calibri"/>
                          <a:ea typeface="Calibri"/>
                          <a:cs typeface="Times New Roman"/>
                        </a:rPr>
                        <a:t> </a:t>
                      </a:r>
                      <a:endParaRPr lang="fr-FR" sz="1600" dirty="0">
                        <a:latin typeface="Bookman Old Style"/>
                        <a:ea typeface="Calibri"/>
                        <a:cs typeface="Times New Roman"/>
                      </a:endParaRPr>
                    </a:p>
                    <a:p>
                      <a:pPr marL="0" lvl="0" indent="90488" algn="just">
                        <a:spcAft>
                          <a:spcPts val="0"/>
                        </a:spcAft>
                        <a:buFont typeface="Symbol"/>
                        <a:buChar char=""/>
                        <a:tabLst>
                          <a:tab pos="588010" algn="l"/>
                          <a:tab pos="135890" algn="l"/>
                        </a:tabLst>
                      </a:pPr>
                      <a:r>
                        <a:rPr lang="fr-FR" sz="1400" b="1" dirty="0">
                          <a:latin typeface="Calibri"/>
                          <a:ea typeface="Times"/>
                          <a:cs typeface="Times New Roman"/>
                        </a:rPr>
                        <a:t>Places</a:t>
                      </a:r>
                      <a:r>
                        <a:rPr lang="fr-FR" sz="1400" dirty="0">
                          <a:latin typeface="Calibri"/>
                          <a:ea typeface="Times"/>
                          <a:cs typeface="Times New Roman"/>
                        </a:rPr>
                        <a:t> du Nombre d’Or, de Thessalie, de Troie, du Parnasse, de Marathon, de Sparte, de Byblos, d’Acadie, Dionysos, d’Olympie, Uranus, Agora </a:t>
                      </a:r>
                      <a:endParaRPr lang="fr-FR" sz="1400" dirty="0" smtClean="0">
                        <a:latin typeface="Calibri"/>
                        <a:ea typeface="Times"/>
                        <a:cs typeface="Times New Roman"/>
                      </a:endParaRPr>
                    </a:p>
                    <a:p>
                      <a:pPr marL="0" lvl="0" indent="0" algn="just">
                        <a:spcAft>
                          <a:spcPts val="0"/>
                        </a:spcAft>
                        <a:buFont typeface="Symbol"/>
                        <a:buNone/>
                        <a:tabLst>
                          <a:tab pos="588010" algn="l"/>
                          <a:tab pos="135890" algn="l"/>
                        </a:tabLst>
                      </a:pPr>
                      <a:endParaRPr lang="fr-FR" sz="800" dirty="0">
                        <a:latin typeface="Arial"/>
                        <a:ea typeface="Times"/>
                        <a:cs typeface="Times New Roman"/>
                      </a:endParaRPr>
                    </a:p>
                    <a:p>
                      <a:pPr marL="0" lvl="0" indent="90488" algn="just">
                        <a:spcAft>
                          <a:spcPts val="0"/>
                        </a:spcAft>
                        <a:buFont typeface="Symbol"/>
                        <a:buChar char=""/>
                        <a:tabLst>
                          <a:tab pos="588010" algn="l"/>
                          <a:tab pos="135890" algn="l"/>
                        </a:tabLst>
                      </a:pPr>
                      <a:r>
                        <a:rPr lang="fr-FR" sz="1400" b="1" dirty="0">
                          <a:latin typeface="Calibri"/>
                          <a:ea typeface="Times"/>
                          <a:cs typeface="Times New Roman"/>
                        </a:rPr>
                        <a:t>Allées</a:t>
                      </a:r>
                      <a:r>
                        <a:rPr lang="fr-FR" sz="1400" dirty="0">
                          <a:latin typeface="Calibri"/>
                          <a:ea typeface="Times"/>
                          <a:cs typeface="Times New Roman"/>
                        </a:rPr>
                        <a:t> de Délos, de l’Attique, de l’</a:t>
                      </a:r>
                      <a:r>
                        <a:rPr lang="fr-FR" sz="1400" dirty="0" err="1">
                          <a:latin typeface="Calibri"/>
                          <a:ea typeface="Times"/>
                          <a:cs typeface="Times New Roman"/>
                        </a:rPr>
                        <a:t>Aulide</a:t>
                      </a:r>
                      <a:r>
                        <a:rPr lang="fr-FR" sz="1400" dirty="0">
                          <a:latin typeface="Calibri"/>
                          <a:ea typeface="Times"/>
                          <a:cs typeface="Times New Roman"/>
                        </a:rPr>
                        <a:t>, de Delphes, des Cyclades, de l’Eubée, de Zeus, des Jardins de </a:t>
                      </a:r>
                      <a:r>
                        <a:rPr lang="fr-FR" sz="1400" dirty="0" err="1">
                          <a:latin typeface="Calibri"/>
                          <a:ea typeface="Times"/>
                          <a:cs typeface="Times New Roman"/>
                        </a:rPr>
                        <a:t>Phyllis</a:t>
                      </a:r>
                      <a:r>
                        <a:rPr lang="fr-FR" sz="1400" dirty="0">
                          <a:latin typeface="Calibri"/>
                          <a:ea typeface="Times"/>
                          <a:cs typeface="Times New Roman"/>
                        </a:rPr>
                        <a:t>, des Jardins de Pomone, Ulysse, de </a:t>
                      </a:r>
                      <a:r>
                        <a:rPr lang="fr-FR" sz="1400" dirty="0" smtClean="0">
                          <a:latin typeface="Calibri"/>
                          <a:ea typeface="Times"/>
                          <a:cs typeface="Times New Roman"/>
                        </a:rPr>
                        <a:t>Mycènes</a:t>
                      </a:r>
                    </a:p>
                    <a:p>
                      <a:pPr marL="0" lvl="0" indent="0" algn="just">
                        <a:spcAft>
                          <a:spcPts val="0"/>
                        </a:spcAft>
                        <a:buFont typeface="Symbol"/>
                        <a:buNone/>
                        <a:tabLst>
                          <a:tab pos="588010" algn="l"/>
                          <a:tab pos="135890" algn="l"/>
                        </a:tabLst>
                      </a:pPr>
                      <a:endParaRPr lang="fr-FR" sz="800" dirty="0">
                        <a:latin typeface="Arial"/>
                        <a:ea typeface="Times"/>
                        <a:cs typeface="Times New Roman"/>
                      </a:endParaRPr>
                    </a:p>
                    <a:p>
                      <a:pPr marL="0" lvl="0" indent="90488" algn="just">
                        <a:spcAft>
                          <a:spcPts val="0"/>
                        </a:spcAft>
                        <a:buFont typeface="Symbol"/>
                        <a:buChar char=""/>
                        <a:tabLst>
                          <a:tab pos="588010" algn="l"/>
                          <a:tab pos="135890" algn="l"/>
                        </a:tabLst>
                      </a:pPr>
                      <a:r>
                        <a:rPr lang="fr-FR" sz="1400" b="1" dirty="0">
                          <a:latin typeface="Calibri"/>
                          <a:ea typeface="Times"/>
                          <a:cs typeface="Times New Roman"/>
                        </a:rPr>
                        <a:t>Rues</a:t>
                      </a:r>
                      <a:r>
                        <a:rPr lang="fr-FR" sz="1400" dirty="0">
                          <a:latin typeface="Calibri"/>
                          <a:ea typeface="Times"/>
                          <a:cs typeface="Times New Roman"/>
                        </a:rPr>
                        <a:t> de l’Acropole, Poséidon, des Naïades, d’Athènes, de Thèbes, de Corinthe, d’</a:t>
                      </a:r>
                      <a:r>
                        <a:rPr lang="fr-FR" sz="1400" dirty="0" err="1">
                          <a:latin typeface="Calibri"/>
                          <a:ea typeface="Times"/>
                          <a:cs typeface="Times New Roman"/>
                        </a:rPr>
                        <a:t>Alcyone</a:t>
                      </a:r>
                      <a:r>
                        <a:rPr lang="fr-FR" sz="1400" dirty="0">
                          <a:latin typeface="Calibri"/>
                          <a:ea typeface="Times"/>
                          <a:cs typeface="Times New Roman"/>
                        </a:rPr>
                        <a:t> (sic !), Calypso, Aristée, Circé, Pénélope, d’Epidaure, de l’Epire, Esculape, Eurydice, Galathée, Hippolyte, des Horaces, des Sabines, des Vestales, Thétis, de la Jeune Parque, du Latium, de Mars, d’Orphée, Tipasa, de </a:t>
                      </a:r>
                      <a:r>
                        <a:rPr lang="fr-FR" sz="1400" dirty="0" smtClean="0">
                          <a:latin typeface="Calibri"/>
                          <a:ea typeface="Times"/>
                          <a:cs typeface="Times New Roman"/>
                        </a:rPr>
                        <a:t>Tyr</a:t>
                      </a:r>
                    </a:p>
                    <a:p>
                      <a:pPr marL="0" lvl="0" indent="0" algn="just">
                        <a:spcAft>
                          <a:spcPts val="0"/>
                        </a:spcAft>
                        <a:buFont typeface="Symbol"/>
                        <a:buNone/>
                        <a:tabLst>
                          <a:tab pos="588010" algn="l"/>
                          <a:tab pos="135890" algn="l"/>
                        </a:tabLst>
                      </a:pPr>
                      <a:endParaRPr lang="fr-FR" sz="800" dirty="0">
                        <a:latin typeface="Arial"/>
                        <a:ea typeface="Times"/>
                        <a:cs typeface="Times New Roman"/>
                      </a:endParaRPr>
                    </a:p>
                    <a:p>
                      <a:pPr marL="0" lvl="0" indent="90488" algn="just">
                        <a:spcAft>
                          <a:spcPts val="0"/>
                        </a:spcAft>
                        <a:buFont typeface="Symbol"/>
                        <a:buChar char=""/>
                        <a:tabLst>
                          <a:tab pos="588010" algn="l"/>
                          <a:tab pos="135890" algn="l"/>
                        </a:tabLst>
                      </a:pPr>
                      <a:r>
                        <a:rPr lang="fr-FR" sz="1400" b="1" dirty="0">
                          <a:latin typeface="Calibri"/>
                          <a:ea typeface="Times"/>
                          <a:cs typeface="Times New Roman"/>
                        </a:rPr>
                        <a:t>Impasses</a:t>
                      </a:r>
                      <a:r>
                        <a:rPr lang="fr-FR" sz="1400" dirty="0">
                          <a:latin typeface="Calibri"/>
                          <a:ea typeface="Times"/>
                          <a:cs typeface="Times New Roman"/>
                        </a:rPr>
                        <a:t> Archimède, des Bacchantes, de Chaldée, des Numides, du </a:t>
                      </a:r>
                      <a:r>
                        <a:rPr lang="fr-FR" sz="1400" dirty="0" smtClean="0">
                          <a:latin typeface="Calibri"/>
                          <a:ea typeface="Times"/>
                          <a:cs typeface="Times New Roman"/>
                        </a:rPr>
                        <a:t>Vésuve</a:t>
                      </a:r>
                    </a:p>
                    <a:p>
                      <a:pPr marL="0" lvl="0" indent="0" algn="just">
                        <a:spcAft>
                          <a:spcPts val="0"/>
                        </a:spcAft>
                        <a:buFont typeface="Symbol"/>
                        <a:buNone/>
                        <a:tabLst>
                          <a:tab pos="588010" algn="l"/>
                          <a:tab pos="135890" algn="l"/>
                        </a:tabLst>
                      </a:pPr>
                      <a:endParaRPr lang="fr-FR" sz="800" dirty="0">
                        <a:latin typeface="Arial"/>
                        <a:ea typeface="Times"/>
                        <a:cs typeface="Times New Roman"/>
                      </a:endParaRPr>
                    </a:p>
                    <a:p>
                      <a:pPr marL="0" lvl="0" indent="90488" algn="just">
                        <a:spcAft>
                          <a:spcPts val="0"/>
                        </a:spcAft>
                        <a:buFont typeface="Symbol"/>
                        <a:buChar char=""/>
                        <a:tabLst>
                          <a:tab pos="588010" algn="l"/>
                          <a:tab pos="135890" algn="l"/>
                        </a:tabLst>
                      </a:pPr>
                      <a:r>
                        <a:rPr lang="fr-FR" sz="1400" b="1" dirty="0">
                          <a:latin typeface="Calibri"/>
                          <a:ea typeface="Times"/>
                          <a:cs typeface="Times New Roman"/>
                        </a:rPr>
                        <a:t>Clos</a:t>
                      </a:r>
                      <a:r>
                        <a:rPr lang="fr-FR" sz="1400" dirty="0">
                          <a:latin typeface="Calibri"/>
                          <a:ea typeface="Times"/>
                          <a:cs typeface="Times New Roman"/>
                        </a:rPr>
                        <a:t> </a:t>
                      </a:r>
                      <a:r>
                        <a:rPr lang="fr-FR" sz="1400" dirty="0" err="1">
                          <a:latin typeface="Calibri"/>
                          <a:ea typeface="Times"/>
                          <a:cs typeface="Times New Roman"/>
                        </a:rPr>
                        <a:t>Helios</a:t>
                      </a:r>
                      <a:r>
                        <a:rPr lang="fr-FR" sz="1400" dirty="0">
                          <a:latin typeface="Calibri"/>
                          <a:ea typeface="Times"/>
                          <a:cs typeface="Times New Roman"/>
                        </a:rPr>
                        <a:t>, </a:t>
                      </a:r>
                      <a:r>
                        <a:rPr lang="fr-FR" sz="1400" b="1" dirty="0">
                          <a:latin typeface="Calibri"/>
                          <a:ea typeface="Times"/>
                          <a:cs typeface="Times New Roman"/>
                        </a:rPr>
                        <a:t>Port</a:t>
                      </a:r>
                      <a:r>
                        <a:rPr lang="fr-FR" sz="1400" dirty="0">
                          <a:latin typeface="Calibri"/>
                          <a:ea typeface="Times"/>
                          <a:cs typeface="Times New Roman"/>
                        </a:rPr>
                        <a:t> Marianne, </a:t>
                      </a:r>
                      <a:r>
                        <a:rPr lang="fr-FR" sz="1400" b="1" dirty="0">
                          <a:latin typeface="Calibri"/>
                          <a:ea typeface="Times"/>
                          <a:cs typeface="Times New Roman"/>
                        </a:rPr>
                        <a:t>Carrefour</a:t>
                      </a:r>
                      <a:r>
                        <a:rPr lang="fr-FR" sz="1400" dirty="0">
                          <a:latin typeface="Calibri"/>
                          <a:ea typeface="Times"/>
                          <a:cs typeface="Times New Roman"/>
                        </a:rPr>
                        <a:t> des Néréides, </a:t>
                      </a:r>
                      <a:r>
                        <a:rPr lang="fr-FR" sz="1400" b="1" dirty="0">
                          <a:latin typeface="Calibri"/>
                          <a:ea typeface="Times"/>
                          <a:cs typeface="Times New Roman"/>
                        </a:rPr>
                        <a:t>Avenue</a:t>
                      </a:r>
                      <a:r>
                        <a:rPr lang="fr-FR" sz="1400" dirty="0">
                          <a:latin typeface="Calibri"/>
                          <a:ea typeface="Times"/>
                          <a:cs typeface="Times New Roman"/>
                        </a:rPr>
                        <a:t> du Pirée, </a:t>
                      </a:r>
                      <a:r>
                        <a:rPr lang="fr-FR" sz="1400" b="1" dirty="0">
                          <a:latin typeface="Calibri"/>
                          <a:ea typeface="Times"/>
                          <a:cs typeface="Times New Roman"/>
                        </a:rPr>
                        <a:t>Quais</a:t>
                      </a:r>
                      <a:r>
                        <a:rPr lang="fr-FR" sz="1400" dirty="0">
                          <a:latin typeface="Calibri"/>
                          <a:ea typeface="Times"/>
                          <a:cs typeface="Times New Roman"/>
                        </a:rPr>
                        <a:t> de Cythère, du Palladium, </a:t>
                      </a:r>
                      <a:r>
                        <a:rPr lang="fr-FR" sz="1400" b="1" dirty="0">
                          <a:latin typeface="Calibri"/>
                          <a:ea typeface="Times"/>
                          <a:cs typeface="Times New Roman"/>
                        </a:rPr>
                        <a:t>Passerelles</a:t>
                      </a:r>
                      <a:r>
                        <a:rPr lang="fr-FR" sz="1400" dirty="0">
                          <a:latin typeface="Calibri"/>
                          <a:ea typeface="Times"/>
                          <a:cs typeface="Times New Roman"/>
                        </a:rPr>
                        <a:t> Aphrodite et </a:t>
                      </a:r>
                      <a:r>
                        <a:rPr lang="fr-FR" sz="1400" dirty="0" smtClean="0">
                          <a:latin typeface="Calibri"/>
                          <a:ea typeface="Times"/>
                          <a:cs typeface="Times New Roman"/>
                        </a:rPr>
                        <a:t>Athéna</a:t>
                      </a:r>
                    </a:p>
                    <a:p>
                      <a:pPr marL="0" lvl="0" indent="0" algn="just">
                        <a:spcAft>
                          <a:spcPts val="0"/>
                        </a:spcAft>
                        <a:buFont typeface="Symbol"/>
                        <a:buNone/>
                        <a:tabLst>
                          <a:tab pos="588010" algn="l"/>
                          <a:tab pos="135890" algn="l"/>
                        </a:tabLst>
                      </a:pPr>
                      <a:endParaRPr lang="fr-FR" sz="800" dirty="0">
                        <a:latin typeface="Arial"/>
                        <a:ea typeface="Times"/>
                        <a:cs typeface="Times New Roman"/>
                      </a:endParaRPr>
                    </a:p>
                    <a:p>
                      <a:pPr marL="0" lvl="0" indent="90488" algn="just">
                        <a:spcAft>
                          <a:spcPts val="0"/>
                        </a:spcAft>
                        <a:buFont typeface="Symbol"/>
                        <a:buChar char=""/>
                        <a:tabLst>
                          <a:tab pos="588010" algn="l"/>
                          <a:tab pos="135890" algn="l"/>
                        </a:tabLst>
                      </a:pPr>
                      <a:r>
                        <a:rPr lang="fr-FR" sz="1400" b="1" dirty="0">
                          <a:latin typeface="Calibri"/>
                          <a:ea typeface="Times"/>
                          <a:cs typeface="Times New Roman"/>
                        </a:rPr>
                        <a:t>Gymnase</a:t>
                      </a:r>
                      <a:r>
                        <a:rPr lang="fr-FR" sz="1400" dirty="0">
                          <a:latin typeface="Calibri"/>
                          <a:ea typeface="Times"/>
                          <a:cs typeface="Times New Roman"/>
                        </a:rPr>
                        <a:t> d’Olympie; Piscine banalement olympique mais dont le bassin d’Aphrodite est orné d’une statue</a:t>
                      </a:r>
                      <a:r>
                        <a:rPr lang="fr-FR" sz="1400" dirty="0" smtClean="0">
                          <a:latin typeface="Calibri"/>
                          <a:ea typeface="Times"/>
                          <a:cs typeface="Times New Roman"/>
                        </a:rPr>
                        <a:t>…</a:t>
                      </a:r>
                    </a:p>
                    <a:p>
                      <a:pPr marL="0" lvl="0" indent="0" algn="just">
                        <a:spcAft>
                          <a:spcPts val="0"/>
                        </a:spcAft>
                        <a:buFont typeface="Symbol"/>
                        <a:buNone/>
                        <a:tabLst>
                          <a:tab pos="588010" algn="l"/>
                          <a:tab pos="135890" algn="l"/>
                        </a:tabLst>
                      </a:pPr>
                      <a:endParaRPr lang="fr-FR" sz="800" dirty="0">
                        <a:latin typeface="Arial"/>
                        <a:ea typeface="Times"/>
                        <a:cs typeface="Times New Roman"/>
                      </a:endParaRPr>
                    </a:p>
                    <a:p>
                      <a:pPr marL="0" lvl="0" indent="90488" algn="just">
                        <a:spcAft>
                          <a:spcPts val="0"/>
                        </a:spcAft>
                        <a:buFont typeface="Symbol"/>
                        <a:buChar char=""/>
                        <a:tabLst>
                          <a:tab pos="588010" algn="l"/>
                          <a:tab pos="135890" algn="l"/>
                        </a:tabLst>
                      </a:pPr>
                      <a:r>
                        <a:rPr lang="fr-FR" sz="1400" b="1" dirty="0">
                          <a:latin typeface="Calibri"/>
                          <a:ea typeface="Times"/>
                          <a:cs typeface="Times New Roman"/>
                        </a:rPr>
                        <a:t>Après le quartier d’Antigone</a:t>
                      </a:r>
                      <a:r>
                        <a:rPr lang="fr-FR" sz="1400" dirty="0">
                          <a:latin typeface="Calibri"/>
                          <a:ea typeface="Times"/>
                          <a:cs typeface="Times New Roman"/>
                        </a:rPr>
                        <a:t>, ce processus de désignation « antique » s’étend dans la ville : </a:t>
                      </a:r>
                      <a:r>
                        <a:rPr lang="fr-FR" sz="1400" dirty="0" err="1" smtClean="0">
                          <a:latin typeface="Calibri"/>
                          <a:ea typeface="Times"/>
                          <a:cs typeface="Times New Roman"/>
                        </a:rPr>
                        <a:t>Odysseum</a:t>
                      </a:r>
                      <a:r>
                        <a:rPr lang="fr-FR" sz="1400" dirty="0" smtClean="0">
                          <a:latin typeface="Calibri"/>
                          <a:ea typeface="Times"/>
                          <a:cs typeface="Times New Roman"/>
                        </a:rPr>
                        <a:t> </a:t>
                      </a:r>
                      <a:r>
                        <a:rPr lang="fr-FR" sz="1400" dirty="0">
                          <a:latin typeface="Calibri"/>
                          <a:ea typeface="Times"/>
                          <a:cs typeface="Times New Roman"/>
                        </a:rPr>
                        <a:t>(Est) mais aussi le </a:t>
                      </a:r>
                      <a:r>
                        <a:rPr lang="fr-FR" sz="1400" dirty="0" smtClean="0">
                          <a:latin typeface="Calibri"/>
                          <a:ea typeface="Times"/>
                          <a:cs typeface="Times New Roman"/>
                        </a:rPr>
                        <a:t>jardin </a:t>
                      </a:r>
                      <a:r>
                        <a:rPr lang="fr-FR" sz="1400" dirty="0">
                          <a:latin typeface="Calibri"/>
                          <a:ea typeface="Times"/>
                          <a:cs typeface="Times New Roman"/>
                        </a:rPr>
                        <a:t>public </a:t>
                      </a:r>
                      <a:r>
                        <a:rPr lang="fr-FR" sz="1400" dirty="0" err="1">
                          <a:latin typeface="Calibri"/>
                          <a:ea typeface="Times"/>
                          <a:cs typeface="Times New Roman"/>
                        </a:rPr>
                        <a:t>Dioscoride</a:t>
                      </a:r>
                      <a:r>
                        <a:rPr lang="fr-FR" sz="1400" dirty="0">
                          <a:latin typeface="Calibri"/>
                          <a:ea typeface="Times"/>
                          <a:cs typeface="Times New Roman"/>
                        </a:rPr>
                        <a:t> de </a:t>
                      </a:r>
                      <a:r>
                        <a:rPr lang="fr-FR" sz="1400" dirty="0" err="1">
                          <a:latin typeface="Calibri"/>
                          <a:ea typeface="Times"/>
                          <a:cs typeface="Times New Roman"/>
                        </a:rPr>
                        <a:t>Celleneuve</a:t>
                      </a:r>
                      <a:r>
                        <a:rPr lang="fr-FR" sz="1400" dirty="0">
                          <a:latin typeface="Calibri"/>
                          <a:ea typeface="Times"/>
                          <a:cs typeface="Times New Roman"/>
                        </a:rPr>
                        <a:t> (Ouest), pas très loin du jardin Circé; le parking des Sabines, les déchetteries de la communauté d’agglomération sont nommées Déméter</a:t>
                      </a:r>
                      <a:r>
                        <a:rPr lang="fr-FR" sz="1400" dirty="0" smtClean="0">
                          <a:latin typeface="Calibri"/>
                          <a:ea typeface="Times"/>
                          <a:cs typeface="Times New Roman"/>
                        </a:rPr>
                        <a:t>…</a:t>
                      </a:r>
                    </a:p>
                    <a:p>
                      <a:pPr marL="0" lvl="0" indent="0" algn="just">
                        <a:spcAft>
                          <a:spcPts val="0"/>
                        </a:spcAft>
                        <a:buFont typeface="Symbol"/>
                        <a:buNone/>
                        <a:tabLst>
                          <a:tab pos="588010" algn="l"/>
                          <a:tab pos="135890" algn="l"/>
                        </a:tabLst>
                      </a:pPr>
                      <a:endParaRPr lang="fr-FR" sz="800" dirty="0">
                        <a:latin typeface="Arial"/>
                        <a:ea typeface="Times"/>
                        <a:cs typeface="Times New Roman"/>
                      </a:endParaRPr>
                    </a:p>
                    <a:p>
                      <a:pPr marL="0" lvl="0" indent="90488" algn="just">
                        <a:spcAft>
                          <a:spcPts val="0"/>
                        </a:spcAft>
                        <a:buFont typeface="Symbol"/>
                        <a:buChar char=""/>
                        <a:tabLst>
                          <a:tab pos="588010" algn="l"/>
                          <a:tab pos="135890" algn="l"/>
                        </a:tabLst>
                      </a:pPr>
                      <a:r>
                        <a:rPr lang="fr-FR" sz="1400" dirty="0">
                          <a:latin typeface="Calibri"/>
                          <a:ea typeface="Times"/>
                          <a:cs typeface="Times New Roman"/>
                        </a:rPr>
                        <a:t>D’autres acteurs s’impliquent: une trentaine de résidences et immeubles de bureaux (Hermès, Calypso, Les rives d’Hélios, Les jardins d’Acanthe, Les Portes d’Agora, Minos, Forum,…), jusqu’à un promoteur dénommé </a:t>
                      </a:r>
                      <a:r>
                        <a:rPr lang="fr-FR" sz="1400" dirty="0" err="1">
                          <a:latin typeface="Calibri"/>
                          <a:ea typeface="Times"/>
                          <a:cs typeface="Times New Roman"/>
                        </a:rPr>
                        <a:t>Hélénis</a:t>
                      </a:r>
                      <a:r>
                        <a:rPr lang="fr-FR" sz="1400" dirty="0">
                          <a:latin typeface="Calibri"/>
                          <a:ea typeface="Times"/>
                          <a:cs typeface="Times New Roman"/>
                        </a:rPr>
                        <a:t>. Ce sont aussi une dizaine de restaurants (Jules César, </a:t>
                      </a:r>
                      <a:r>
                        <a:rPr lang="fr-FR" sz="1400" dirty="0" err="1">
                          <a:latin typeface="Calibri"/>
                          <a:ea typeface="Times"/>
                          <a:cs typeface="Times New Roman"/>
                        </a:rPr>
                        <a:t>Garum</a:t>
                      </a:r>
                      <a:r>
                        <a:rPr lang="fr-FR" sz="1400" dirty="0">
                          <a:latin typeface="Calibri"/>
                          <a:ea typeface="Times"/>
                          <a:cs typeface="Times New Roman"/>
                        </a:rPr>
                        <a:t>, Apicius, </a:t>
                      </a:r>
                      <a:r>
                        <a:rPr lang="fr-FR" sz="1400" dirty="0" err="1">
                          <a:latin typeface="Calibri"/>
                          <a:ea typeface="Times"/>
                          <a:cs typeface="Times New Roman"/>
                        </a:rPr>
                        <a:t>Oxygarum</a:t>
                      </a:r>
                      <a:r>
                        <a:rPr lang="fr-FR" sz="1400" dirty="0">
                          <a:latin typeface="Calibri"/>
                          <a:ea typeface="Times"/>
                          <a:cs typeface="Times New Roman"/>
                        </a:rPr>
                        <a:t>, Acropolis, la petite Aphrodite, Les Cyclades) et d’autres commerces qui affichent les mêmes références, dans Montpellier mais aussi </a:t>
                      </a:r>
                      <a:r>
                        <a:rPr lang="fr-FR" sz="1400" dirty="0" smtClean="0">
                          <a:latin typeface="Calibri"/>
                          <a:ea typeface="Times"/>
                          <a:cs typeface="Times New Roman"/>
                        </a:rPr>
                        <a:t>l’agglomération:</a:t>
                      </a:r>
                      <a:r>
                        <a:rPr lang="fr-FR" sz="1400" baseline="0" dirty="0" smtClean="0">
                          <a:latin typeface="Calibri"/>
                          <a:ea typeface="Times"/>
                          <a:cs typeface="Times New Roman"/>
                        </a:rPr>
                        <a:t> </a:t>
                      </a:r>
                      <a:r>
                        <a:rPr lang="fr-FR" sz="1400" dirty="0" err="1" smtClean="0">
                          <a:latin typeface="Calibri"/>
                          <a:ea typeface="Times"/>
                          <a:cs typeface="Times New Roman"/>
                        </a:rPr>
                        <a:t>Murviel</a:t>
                      </a:r>
                      <a:r>
                        <a:rPr lang="fr-FR" sz="1400" dirty="0" smtClean="0">
                          <a:latin typeface="Calibri"/>
                          <a:ea typeface="Times"/>
                          <a:cs typeface="Times New Roman"/>
                        </a:rPr>
                        <a:t>-lès-Montpellier organise</a:t>
                      </a:r>
                      <a:r>
                        <a:rPr lang="fr-FR" sz="1400" baseline="0" dirty="0" smtClean="0">
                          <a:latin typeface="Calibri"/>
                          <a:ea typeface="Times"/>
                          <a:cs typeface="Times New Roman"/>
                        </a:rPr>
                        <a:t> le</a:t>
                      </a:r>
                      <a:r>
                        <a:rPr lang="fr-FR" sz="1400" dirty="0" smtClean="0">
                          <a:latin typeface="Calibri"/>
                          <a:ea typeface="Times"/>
                          <a:cs typeface="Times New Roman"/>
                        </a:rPr>
                        <a:t> salon </a:t>
                      </a:r>
                      <a:r>
                        <a:rPr lang="fr-FR" sz="1400" dirty="0">
                          <a:latin typeface="Calibri"/>
                          <a:ea typeface="Times"/>
                          <a:cs typeface="Times New Roman"/>
                        </a:rPr>
                        <a:t>du patrimoine </a:t>
                      </a:r>
                      <a:r>
                        <a:rPr lang="fr-FR" sz="1400" dirty="0" smtClean="0">
                          <a:latin typeface="Calibri"/>
                          <a:ea typeface="Times"/>
                          <a:cs typeface="Times New Roman"/>
                        </a:rPr>
                        <a:t>antique, </a:t>
                      </a:r>
                      <a:r>
                        <a:rPr lang="fr-FR" sz="1400" dirty="0">
                          <a:latin typeface="Calibri"/>
                          <a:ea typeface="Times"/>
                          <a:cs typeface="Times New Roman"/>
                        </a:rPr>
                        <a:t>intitulé Forum </a:t>
                      </a:r>
                      <a:r>
                        <a:rPr lang="fr-FR" sz="1400" dirty="0" smtClean="0">
                          <a:latin typeface="Calibri"/>
                          <a:ea typeface="Times"/>
                          <a:cs typeface="Times New Roman"/>
                        </a:rPr>
                        <a:t>an IV en 2004 !</a:t>
                      </a:r>
                      <a:endParaRPr lang="fr-FR" sz="1400" dirty="0">
                        <a:latin typeface="Arial"/>
                        <a:ea typeface="Times"/>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t="31194" b="40755"/>
          <a:stretch/>
        </p:blipFill>
        <p:spPr>
          <a:xfrm>
            <a:off x="683568" y="30092"/>
            <a:ext cx="8023946" cy="3182884"/>
          </a:xfrm>
          <a:prstGeom prst="rect">
            <a:avLst/>
          </a:prstGeom>
        </p:spPr>
      </p:pic>
      <p:sp>
        <p:nvSpPr>
          <p:cNvPr id="4" name="ZoneTexte 3"/>
          <p:cNvSpPr txBox="1"/>
          <p:nvPr/>
        </p:nvSpPr>
        <p:spPr>
          <a:xfrm>
            <a:off x="268816" y="2924944"/>
            <a:ext cx="3655970" cy="1169551"/>
          </a:xfrm>
          <a:prstGeom prst="rect">
            <a:avLst/>
          </a:prstGeom>
          <a:noFill/>
        </p:spPr>
        <p:txBody>
          <a:bodyPr wrap="square" rtlCol="0">
            <a:spAutoFit/>
          </a:bodyPr>
          <a:lstStyle/>
          <a:p>
            <a:pPr algn="just"/>
            <a:r>
              <a:rPr lang="fr-FR" sz="1400" dirty="0" smtClean="0"/>
              <a:t>Montpellier ville antique: 1km par 250m avec une soixantaine de lieux qui réfèrent à l’Antiquité grecque (plus exactement, la culture hellénisante des opéras et opérettes des 18</a:t>
            </a:r>
            <a:r>
              <a:rPr lang="fr-FR" sz="1400" baseline="30000" dirty="0" smtClean="0"/>
              <a:t>e</a:t>
            </a:r>
            <a:r>
              <a:rPr lang="fr-FR" sz="1400" dirty="0" smtClean="0"/>
              <a:t> et 19</a:t>
            </a:r>
            <a:r>
              <a:rPr lang="fr-FR" sz="1400" baseline="30000" dirty="0" smtClean="0"/>
              <a:t>e</a:t>
            </a:r>
            <a:r>
              <a:rPr lang="fr-FR" sz="1400" dirty="0" smtClean="0"/>
              <a:t> siècles).</a:t>
            </a:r>
            <a:endParaRPr lang="fr-FR" sz="1400" dirty="0"/>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t="5815" b="5720"/>
          <a:stretch/>
        </p:blipFill>
        <p:spPr>
          <a:xfrm>
            <a:off x="4052415" y="3068960"/>
            <a:ext cx="4988129" cy="3744416"/>
          </a:xfrm>
          <a:prstGeom prst="rect">
            <a:avLst/>
          </a:prstGeom>
        </p:spPr>
      </p:pic>
      <p:sp>
        <p:nvSpPr>
          <p:cNvPr id="5" name="ZoneTexte 4"/>
          <p:cNvSpPr txBox="1"/>
          <p:nvPr/>
        </p:nvSpPr>
        <p:spPr>
          <a:xfrm>
            <a:off x="323528" y="5157192"/>
            <a:ext cx="3546547" cy="954107"/>
          </a:xfrm>
          <a:prstGeom prst="rect">
            <a:avLst/>
          </a:prstGeom>
          <a:noFill/>
        </p:spPr>
        <p:txBody>
          <a:bodyPr wrap="square" rtlCol="0">
            <a:spAutoFit/>
          </a:bodyPr>
          <a:lstStyle/>
          <a:p>
            <a:pPr algn="just"/>
            <a:r>
              <a:rPr lang="fr-FR" sz="1400" dirty="0" smtClean="0"/>
              <a:t>Les écluses de </a:t>
            </a:r>
            <a:r>
              <a:rPr lang="fr-FR" sz="1400" dirty="0" err="1" smtClean="0"/>
              <a:t>Fonserannes</a:t>
            </a:r>
            <a:r>
              <a:rPr lang="fr-FR" sz="1400" dirty="0" smtClean="0"/>
              <a:t> à Béziers ne sont toujours pas rénovées mais le centre commercial de l’</a:t>
            </a:r>
            <a:r>
              <a:rPr lang="fr-FR" sz="1400" dirty="0" err="1" smtClean="0"/>
              <a:t>Hours</a:t>
            </a:r>
            <a:r>
              <a:rPr lang="fr-FR" sz="1400" dirty="0" smtClean="0"/>
              <a:t> et un rond-point les mettent en spectacle.</a:t>
            </a:r>
            <a:endParaRPr lang="fr-FR" sz="1400" dirty="0"/>
          </a:p>
        </p:txBody>
      </p:sp>
    </p:spTree>
    <p:extLst>
      <p:ext uri="{BB962C8B-B14F-4D97-AF65-F5344CB8AC3E}">
        <p14:creationId xmlns:p14="http://schemas.microsoft.com/office/powerpoint/2010/main" val="29212305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1161</Words>
  <Application>Microsoft Office PowerPoint</Application>
  <PresentationFormat>Affichage à l'écran (4:3)</PresentationFormat>
  <Paragraphs>166</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Journée « Métropole sensible »  24 mars 2013 Montpellier, IRSA-CRI    La médiatisation de l'expérience des lieux pour construire une ville hyper-réelle   D. Crozat, UMR 5281 ART-Dev dominique.crozat@univ-montp3.fr</vt:lpstr>
      <vt:lpstr>La médiatisation de l'expérience des lieux pour construire une ville hyper-réelle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ville hyper réelle et les dimensions utopiques du projet urbain contemporain    Dominique Crozat Géographe Université Montpellier 3     Congrès ISA/ASLF, Barcelone, sept. 2008</dc:title>
  <dc:creator>D. Crozat</dc:creator>
  <cp:lastModifiedBy> dominique crozat</cp:lastModifiedBy>
  <cp:revision>96</cp:revision>
  <dcterms:created xsi:type="dcterms:W3CDTF">2008-09-05T14:57:07Z</dcterms:created>
  <dcterms:modified xsi:type="dcterms:W3CDTF">2013-03-26T11:17:41Z</dcterms:modified>
</cp:coreProperties>
</file>