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0" r:id="rId3"/>
    <p:sldId id="313" r:id="rId4"/>
    <p:sldId id="325" r:id="rId5"/>
    <p:sldId id="314" r:id="rId6"/>
    <p:sldId id="315" r:id="rId7"/>
    <p:sldId id="316" r:id="rId8"/>
    <p:sldId id="317" r:id="rId9"/>
    <p:sldId id="326" r:id="rId10"/>
    <p:sldId id="318" r:id="rId11"/>
    <p:sldId id="320" r:id="rId12"/>
    <p:sldId id="327" r:id="rId13"/>
    <p:sldId id="321" r:id="rId14"/>
    <p:sldId id="331" r:id="rId15"/>
    <p:sldId id="330" r:id="rId16"/>
    <p:sldId id="329" r:id="rId17"/>
    <p:sldId id="322" r:id="rId18"/>
    <p:sldId id="328" r:id="rId19"/>
    <p:sldId id="323" r:id="rId20"/>
  </p:sldIdLst>
  <p:sldSz cx="9144000" cy="6858000" type="screen4x3"/>
  <p:notesSz cx="6858000" cy="9144000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DCA0"/>
    <a:srgbClr val="FFE088"/>
    <a:srgbClr val="EBCA6D"/>
    <a:srgbClr val="FF0000"/>
    <a:srgbClr val="FF3300"/>
    <a:srgbClr val="F0DC8C"/>
    <a:srgbClr val="EECC6B"/>
    <a:srgbClr val="FF7D3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538" autoAdjust="0"/>
    <p:restoredTop sz="90969" autoAdjust="0"/>
  </p:normalViewPr>
  <p:slideViewPr>
    <p:cSldViewPr>
      <p:cViewPr>
        <p:scale>
          <a:sx n="100" d="100"/>
          <a:sy n="100" d="100"/>
        </p:scale>
        <p:origin x="156" y="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98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76FDA2-32AF-42D7-AC04-8358AD20BC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34915A6-671C-4A74-9959-E7FB7664B1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H" smtClean="0"/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330930-ECFA-4193-A341-743376B4B286}" type="slidenum">
              <a:rPr lang="fr-FR" smtClean="0"/>
              <a:pPr/>
              <a:t>17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EB9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sz="2400">
              <a:solidFill>
                <a:schemeClr val="tx1"/>
              </a:solidFill>
            </a:endParaRPr>
          </a:p>
        </p:txBody>
      </p:sp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304800" y="304800"/>
            <a:ext cx="1295400" cy="6172200"/>
          </a:xfrm>
          <a:prstGeom prst="rect">
            <a:avLst/>
          </a:prstGeom>
          <a:solidFill>
            <a:srgbClr val="EFCB6B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4" name="Rectangle 17"/>
          <p:cNvSpPr>
            <a:spLocks noChangeArrowheads="1"/>
          </p:cNvSpPr>
          <p:nvPr userDrawn="1"/>
        </p:nvSpPr>
        <p:spPr bwMode="auto">
          <a:xfrm>
            <a:off x="0" y="64770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fr-FR" sz="1800" b="1" i="1">
                <a:solidFill>
                  <a:srgbClr val="006699"/>
                </a:solidFill>
                <a:latin typeface="Arial" charset="0"/>
              </a:rPr>
              <a:t>http://www.atilf.fr</a:t>
            </a:r>
            <a:endParaRPr lang="fr-FR" sz="1800" i="1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5" name="AutoShape 18"/>
          <p:cNvSpPr>
            <a:spLocks noChangeArrowheads="1"/>
          </p:cNvSpPr>
          <p:nvPr userDrawn="1"/>
        </p:nvSpPr>
        <p:spPr bwMode="auto">
          <a:xfrm>
            <a:off x="6781800" y="1143000"/>
            <a:ext cx="1981200" cy="152400"/>
          </a:xfrm>
          <a:prstGeom prst="flowChartInputOutput">
            <a:avLst/>
          </a:prstGeom>
          <a:solidFill>
            <a:srgbClr val="EFCB6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152400" y="1143000"/>
            <a:ext cx="7924800" cy="152400"/>
          </a:xfrm>
          <a:prstGeom prst="rect">
            <a:avLst/>
          </a:prstGeom>
          <a:solidFill>
            <a:srgbClr val="EFCB6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7" name="Text Box 20"/>
          <p:cNvSpPr txBox="1">
            <a:spLocks noChangeArrowheads="1"/>
          </p:cNvSpPr>
          <p:nvPr userDrawn="1"/>
        </p:nvSpPr>
        <p:spPr bwMode="auto">
          <a:xfrm>
            <a:off x="6019800" y="6248400"/>
            <a:ext cx="3048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fr-FR" sz="1800" b="1">
              <a:solidFill>
                <a:schemeClr val="tx1"/>
              </a:solidFill>
              <a:latin typeface="Arial" charset="0"/>
            </a:endParaRPr>
          </a:p>
          <a:p>
            <a:pPr algn="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fr-FR" sz="1400" b="1" i="1">
                <a:solidFill>
                  <a:srgbClr val="3163AD"/>
                </a:solidFill>
                <a:latin typeface="Arial" charset="0"/>
              </a:rPr>
              <a:t>prenom.nom@atilf.fr</a:t>
            </a:r>
          </a:p>
        </p:txBody>
      </p:sp>
      <p:sp>
        <p:nvSpPr>
          <p:cNvPr id="8" name="Rectangle 21"/>
          <p:cNvSpPr>
            <a:spLocks noChangeArrowheads="1"/>
          </p:cNvSpPr>
          <p:nvPr userDrawn="1"/>
        </p:nvSpPr>
        <p:spPr bwMode="auto">
          <a:xfrm>
            <a:off x="304800" y="312738"/>
            <a:ext cx="1295400" cy="6172200"/>
          </a:xfrm>
          <a:prstGeom prst="rect">
            <a:avLst/>
          </a:prstGeom>
          <a:solidFill>
            <a:srgbClr val="EFCB6B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9" name="Rectangle 22"/>
          <p:cNvSpPr>
            <a:spLocks noChangeArrowheads="1"/>
          </p:cNvSpPr>
          <p:nvPr userDrawn="1"/>
        </p:nvSpPr>
        <p:spPr bwMode="auto">
          <a:xfrm>
            <a:off x="0" y="6484938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fr-FR" sz="1800" b="1" i="1">
                <a:solidFill>
                  <a:srgbClr val="006699"/>
                </a:solidFill>
                <a:latin typeface="Arial" charset="0"/>
              </a:rPr>
              <a:t>http://www.atilf.fr</a:t>
            </a:r>
            <a:endParaRPr lang="fr-FR" sz="1800" i="1">
              <a:solidFill>
                <a:srgbClr val="006699"/>
              </a:solidFill>
              <a:latin typeface="Arial" charset="0"/>
            </a:endParaRPr>
          </a:p>
        </p:txBody>
      </p:sp>
      <p:grpSp>
        <p:nvGrpSpPr>
          <p:cNvPr id="10" name="Group 23"/>
          <p:cNvGrpSpPr>
            <a:grpSpLocks/>
          </p:cNvGrpSpPr>
          <p:nvPr userDrawn="1"/>
        </p:nvGrpSpPr>
        <p:grpSpPr bwMode="auto">
          <a:xfrm>
            <a:off x="152400" y="1150938"/>
            <a:ext cx="8610600" cy="152400"/>
            <a:chOff x="96" y="725"/>
            <a:chExt cx="5424" cy="96"/>
          </a:xfrm>
        </p:grpSpPr>
        <p:sp>
          <p:nvSpPr>
            <p:cNvPr id="11" name="AutoShape 24"/>
            <p:cNvSpPr>
              <a:spLocks noChangeArrowheads="1"/>
            </p:cNvSpPr>
            <p:nvPr userDrawn="1"/>
          </p:nvSpPr>
          <p:spPr bwMode="auto">
            <a:xfrm>
              <a:off x="4272" y="725"/>
              <a:ext cx="1248" cy="96"/>
            </a:xfrm>
            <a:prstGeom prst="flowChartInputOutput">
              <a:avLst/>
            </a:prstGeom>
            <a:solidFill>
              <a:srgbClr val="EFCB6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2" name="Rectangle 25"/>
            <p:cNvSpPr>
              <a:spLocks noChangeArrowheads="1"/>
            </p:cNvSpPr>
            <p:nvPr userDrawn="1"/>
          </p:nvSpPr>
          <p:spPr bwMode="auto">
            <a:xfrm>
              <a:off x="96" y="725"/>
              <a:ext cx="4992" cy="96"/>
            </a:xfrm>
            <a:prstGeom prst="rect">
              <a:avLst/>
            </a:prstGeom>
            <a:solidFill>
              <a:srgbClr val="EFCB6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13" name="Text Box 27"/>
          <p:cNvSpPr txBox="1">
            <a:spLocks noChangeArrowheads="1"/>
          </p:cNvSpPr>
          <p:nvPr userDrawn="1"/>
        </p:nvSpPr>
        <p:spPr bwMode="auto">
          <a:xfrm>
            <a:off x="2374900" y="381000"/>
            <a:ext cx="4330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sz="3200" b="1">
                <a:solidFill>
                  <a:srgbClr val="FF7838"/>
                </a:solidFill>
                <a:latin typeface="Arial" charset="0"/>
              </a:rPr>
              <a:t>Titre de la diapositive</a:t>
            </a:r>
          </a:p>
        </p:txBody>
      </p:sp>
      <p:sp>
        <p:nvSpPr>
          <p:cNvPr id="14" name="Rectangle 2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BCA6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sz="2400">
              <a:solidFill>
                <a:schemeClr val="tx1"/>
              </a:solidFill>
            </a:endParaRPr>
          </a:p>
        </p:txBody>
      </p:sp>
      <p:sp>
        <p:nvSpPr>
          <p:cNvPr id="15" name="Rectangle 31"/>
          <p:cNvSpPr>
            <a:spLocks noChangeArrowheads="1"/>
          </p:cNvSpPr>
          <p:nvPr userDrawn="1"/>
        </p:nvSpPr>
        <p:spPr bwMode="auto">
          <a:xfrm>
            <a:off x="0" y="6477000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fr-FR" sz="1800" b="1" i="1">
                <a:solidFill>
                  <a:srgbClr val="3163AD"/>
                </a:solidFill>
                <a:latin typeface="Arial" charset="0"/>
              </a:rPr>
              <a:t>http://www.atilf.fr</a:t>
            </a:r>
            <a:r>
              <a:rPr lang="fr-CH" sz="1800" b="1" i="1">
                <a:solidFill>
                  <a:srgbClr val="3163AD"/>
                </a:solidFill>
                <a:latin typeface="Arial" charset="0"/>
              </a:rPr>
              <a:t>/DERom</a:t>
            </a:r>
            <a:endParaRPr lang="fr-FR" sz="1800" i="1">
              <a:solidFill>
                <a:srgbClr val="3163AD"/>
              </a:solidFill>
              <a:latin typeface="Arial" charset="0"/>
            </a:endParaRPr>
          </a:p>
        </p:txBody>
      </p:sp>
      <p:sp>
        <p:nvSpPr>
          <p:cNvPr id="16" name="AutoShape 32"/>
          <p:cNvSpPr>
            <a:spLocks noChangeArrowheads="1"/>
          </p:cNvSpPr>
          <p:nvPr userDrawn="1"/>
        </p:nvSpPr>
        <p:spPr bwMode="auto">
          <a:xfrm>
            <a:off x="6781800" y="1752600"/>
            <a:ext cx="1981200" cy="152400"/>
          </a:xfrm>
          <a:prstGeom prst="flowChartInputOutput">
            <a:avLst/>
          </a:prstGeom>
          <a:solidFill>
            <a:srgbClr val="FFEB9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7" name="Rectangle 37"/>
          <p:cNvSpPr>
            <a:spLocks noChangeArrowheads="1"/>
          </p:cNvSpPr>
          <p:nvPr userDrawn="1"/>
        </p:nvSpPr>
        <p:spPr bwMode="auto">
          <a:xfrm>
            <a:off x="152400" y="1752600"/>
            <a:ext cx="7924800" cy="152400"/>
          </a:xfrm>
          <a:prstGeom prst="rect">
            <a:avLst/>
          </a:prstGeom>
          <a:solidFill>
            <a:srgbClr val="FFEB9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8" name="Text Box 38"/>
          <p:cNvSpPr txBox="1">
            <a:spLocks noChangeArrowheads="1"/>
          </p:cNvSpPr>
          <p:nvPr userDrawn="1"/>
        </p:nvSpPr>
        <p:spPr bwMode="auto">
          <a:xfrm>
            <a:off x="5486400" y="6248400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fr-FR" sz="1800" b="1">
              <a:solidFill>
                <a:schemeClr val="tx1"/>
              </a:solidFill>
              <a:latin typeface="Arial" charset="0"/>
            </a:endParaRPr>
          </a:p>
          <a:p>
            <a:pPr algn="r"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fr-FR" sz="1400" b="1" i="1">
                <a:solidFill>
                  <a:srgbClr val="3163AD"/>
                </a:solidFill>
                <a:latin typeface="Arial" charset="0"/>
                <a:cs typeface="Arial" charset="0"/>
              </a:rPr>
              <a:t>É</a:t>
            </a:r>
            <a:r>
              <a:rPr lang="fr-CH" sz="1400" b="1" i="1">
                <a:solidFill>
                  <a:srgbClr val="3163AD"/>
                </a:solidFill>
                <a:latin typeface="Arial" charset="0"/>
                <a:cs typeface="Arial" charset="0"/>
              </a:rPr>
              <a:t>va Buchi</a:t>
            </a:r>
            <a:endParaRPr lang="fr-FR" sz="1400" b="1" i="1">
              <a:solidFill>
                <a:srgbClr val="3163AD"/>
              </a:solidFill>
              <a:latin typeface="Arial" charset="0"/>
            </a:endParaRPr>
          </a:p>
        </p:txBody>
      </p:sp>
      <p:sp>
        <p:nvSpPr>
          <p:cNvPr id="19" name="Text Box 39"/>
          <p:cNvSpPr txBox="1">
            <a:spLocks noChangeArrowheads="1"/>
          </p:cNvSpPr>
          <p:nvPr userDrawn="1"/>
        </p:nvSpPr>
        <p:spPr bwMode="auto">
          <a:xfrm>
            <a:off x="1328738" y="2428875"/>
            <a:ext cx="72390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fr-CH" sz="3200" b="1">
                <a:solidFill>
                  <a:srgbClr val="FF7838"/>
                </a:solidFill>
                <a:latin typeface="Arial" charset="0"/>
              </a:rPr>
              <a:t>Pourquoi la linguistique romane n’est pas soluble en</a:t>
            </a:r>
          </a:p>
          <a:p>
            <a:pPr>
              <a:defRPr/>
            </a:pPr>
            <a:r>
              <a:rPr lang="fr-CH" sz="3200" b="1">
                <a:solidFill>
                  <a:srgbClr val="FF7838"/>
                </a:solidFill>
                <a:latin typeface="Arial" charset="0"/>
              </a:rPr>
              <a:t>linguistiques </a:t>
            </a:r>
            <a:r>
              <a:rPr lang="fr-CH" sz="3200" b="1" err="1">
                <a:solidFill>
                  <a:srgbClr val="FF7838"/>
                </a:solidFill>
                <a:latin typeface="Arial" charset="0"/>
              </a:rPr>
              <a:t>idioromanes</a:t>
            </a:r>
            <a:r>
              <a:rPr lang="fr-CH" sz="3200" b="1">
                <a:solidFill>
                  <a:srgbClr val="FF7838"/>
                </a:solidFill>
                <a:latin typeface="Arial" charset="0"/>
              </a:rPr>
              <a:t>.</a:t>
            </a:r>
          </a:p>
          <a:p>
            <a:pPr>
              <a:defRPr/>
            </a:pPr>
            <a:r>
              <a:rPr lang="fr-CH" sz="3200" b="1">
                <a:solidFill>
                  <a:srgbClr val="FF7838"/>
                </a:solidFill>
                <a:latin typeface="Arial" charset="0"/>
              </a:rPr>
              <a:t>Le témoignage du</a:t>
            </a:r>
            <a:endParaRPr lang="fr-CH" sz="3200" b="1">
              <a:solidFill>
                <a:srgbClr val="FF7838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fr-CH" sz="3200" b="1" i="1">
                <a:solidFill>
                  <a:srgbClr val="FF7838"/>
                </a:solidFill>
                <a:latin typeface="Arial" charset="0"/>
                <a:cs typeface="Arial" charset="0"/>
              </a:rPr>
              <a:t>Dictionnaire Étymologique Roman</a:t>
            </a:r>
          </a:p>
          <a:p>
            <a:pPr>
              <a:defRPr/>
            </a:pPr>
            <a:r>
              <a:rPr lang="fr-CH" sz="3200" b="1">
                <a:solidFill>
                  <a:srgbClr val="FF7838"/>
                </a:solidFill>
                <a:latin typeface="Arial" charset="0"/>
                <a:cs typeface="Arial" charset="0"/>
              </a:rPr>
              <a:t>(</a:t>
            </a:r>
            <a:r>
              <a:rPr lang="fr-CH" sz="3200" b="1" err="1">
                <a:solidFill>
                  <a:srgbClr val="FF7838"/>
                </a:solidFill>
                <a:latin typeface="Arial" charset="0"/>
              </a:rPr>
              <a:t>D</a:t>
            </a:r>
            <a:r>
              <a:rPr lang="fr-CH" sz="3200" b="1" err="1">
                <a:solidFill>
                  <a:srgbClr val="FF7838"/>
                </a:solidFill>
                <a:latin typeface="Arial" charset="0"/>
                <a:cs typeface="Arial" charset="0"/>
              </a:rPr>
              <a:t>ÉRom</a:t>
            </a:r>
            <a:r>
              <a:rPr lang="fr-CH" sz="3200" b="1">
                <a:solidFill>
                  <a:srgbClr val="FF7838"/>
                </a:solidFill>
                <a:latin typeface="Arial" charset="0"/>
                <a:cs typeface="Arial" charset="0"/>
              </a:rPr>
              <a:t>) </a:t>
            </a:r>
            <a:endParaRPr lang="fr-FR" sz="3200" b="1">
              <a:solidFill>
                <a:srgbClr val="FF7838"/>
              </a:solidFill>
              <a:latin typeface="Arial" charset="0"/>
              <a:cs typeface="Arial" charset="0"/>
            </a:endParaRPr>
          </a:p>
        </p:txBody>
      </p:sp>
      <p:pic>
        <p:nvPicPr>
          <p:cNvPr id="20" name="Picture 41" descr="logo_cnrs_jaune_poste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500063"/>
            <a:ext cx="1452562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9"/>
          <p:cNvSpPr>
            <a:spLocks noChangeArrowheads="1"/>
          </p:cNvSpPr>
          <p:nvPr userDrawn="1"/>
        </p:nvSpPr>
        <p:spPr bwMode="auto">
          <a:xfrm>
            <a:off x="304800" y="304800"/>
            <a:ext cx="1295400" cy="6172200"/>
          </a:xfrm>
          <a:prstGeom prst="rect">
            <a:avLst/>
          </a:prstGeom>
          <a:solidFill>
            <a:srgbClr val="FFEB9C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pic>
        <p:nvPicPr>
          <p:cNvPr id="22" name="Picture 42" descr="Logo_Atilf_350_jaune_poster"/>
          <p:cNvPicPr>
            <a:picLocks noChangeAspect="1" noChangeArrowheads="1"/>
          </p:cNvPicPr>
          <p:nvPr userDrawn="1"/>
        </p:nvPicPr>
        <p:blipFill>
          <a:blip r:embed="rId3"/>
          <a:srcRect l="44101" t="24594" b="42612"/>
          <a:stretch>
            <a:fillRect/>
          </a:stretch>
        </p:blipFill>
        <p:spPr bwMode="auto">
          <a:xfrm>
            <a:off x="1600200" y="609600"/>
            <a:ext cx="167640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7" descr="Logo_Atilf_seul3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04800"/>
            <a:ext cx="14478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9" descr="logo_nancy_universite_jaune_160x70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476250"/>
            <a:ext cx="15843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51" descr="uni-logo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407988"/>
            <a:ext cx="23034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1981200" cy="55626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91200" cy="5562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838200" y="1828800"/>
            <a:ext cx="77724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0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Rectangle 4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EB9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sz="2400">
              <a:solidFill>
                <a:schemeClr val="tx1"/>
              </a:solidFill>
            </a:endParaRPr>
          </a:p>
        </p:txBody>
      </p:sp>
      <p:sp>
        <p:nvSpPr>
          <p:cNvPr id="1070" name="Rectangle 46"/>
          <p:cNvSpPr>
            <a:spLocks noChangeArrowheads="1"/>
          </p:cNvSpPr>
          <p:nvPr userDrawn="1"/>
        </p:nvSpPr>
        <p:spPr bwMode="auto">
          <a:xfrm>
            <a:off x="304800" y="304800"/>
            <a:ext cx="1295400" cy="6172200"/>
          </a:xfrm>
          <a:prstGeom prst="rect">
            <a:avLst/>
          </a:prstGeom>
          <a:solidFill>
            <a:srgbClr val="EFCB6B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72" name="AutoShape 48"/>
          <p:cNvSpPr>
            <a:spLocks noChangeArrowheads="1"/>
          </p:cNvSpPr>
          <p:nvPr userDrawn="1"/>
        </p:nvSpPr>
        <p:spPr bwMode="auto">
          <a:xfrm>
            <a:off x="6781800" y="1143000"/>
            <a:ext cx="1981200" cy="152400"/>
          </a:xfrm>
          <a:prstGeom prst="flowChartInputOutput">
            <a:avLst/>
          </a:prstGeom>
          <a:solidFill>
            <a:srgbClr val="EFCB6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73" name="Rectangle 49"/>
          <p:cNvSpPr>
            <a:spLocks noChangeArrowheads="1"/>
          </p:cNvSpPr>
          <p:nvPr userDrawn="1"/>
        </p:nvSpPr>
        <p:spPr bwMode="auto">
          <a:xfrm>
            <a:off x="152400" y="1143000"/>
            <a:ext cx="7924800" cy="152400"/>
          </a:xfrm>
          <a:prstGeom prst="rect">
            <a:avLst/>
          </a:prstGeom>
          <a:solidFill>
            <a:srgbClr val="EFCB6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75" name="Rectangle 51"/>
          <p:cNvSpPr>
            <a:spLocks noChangeArrowheads="1"/>
          </p:cNvSpPr>
          <p:nvPr userDrawn="1"/>
        </p:nvSpPr>
        <p:spPr bwMode="auto">
          <a:xfrm>
            <a:off x="304800" y="312738"/>
            <a:ext cx="1295400" cy="6172200"/>
          </a:xfrm>
          <a:prstGeom prst="rect">
            <a:avLst/>
          </a:prstGeom>
          <a:solidFill>
            <a:srgbClr val="EFCB6B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grpSp>
        <p:nvGrpSpPr>
          <p:cNvPr id="1031" name="Group 53"/>
          <p:cNvGrpSpPr>
            <a:grpSpLocks/>
          </p:cNvGrpSpPr>
          <p:nvPr userDrawn="1"/>
        </p:nvGrpSpPr>
        <p:grpSpPr bwMode="auto">
          <a:xfrm>
            <a:off x="152400" y="1150938"/>
            <a:ext cx="8610600" cy="152400"/>
            <a:chOff x="96" y="725"/>
            <a:chExt cx="5424" cy="96"/>
          </a:xfrm>
        </p:grpSpPr>
        <p:sp>
          <p:nvSpPr>
            <p:cNvPr id="1078" name="AutoShape 54"/>
            <p:cNvSpPr>
              <a:spLocks noChangeArrowheads="1"/>
            </p:cNvSpPr>
            <p:nvPr userDrawn="1"/>
          </p:nvSpPr>
          <p:spPr bwMode="auto">
            <a:xfrm>
              <a:off x="4272" y="725"/>
              <a:ext cx="1248" cy="96"/>
            </a:xfrm>
            <a:prstGeom prst="flowChartInputOutput">
              <a:avLst/>
            </a:prstGeom>
            <a:solidFill>
              <a:srgbClr val="EFCB6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79" name="Rectangle 55"/>
            <p:cNvSpPr>
              <a:spLocks noChangeArrowheads="1"/>
            </p:cNvSpPr>
            <p:nvPr userDrawn="1"/>
          </p:nvSpPr>
          <p:spPr bwMode="auto">
            <a:xfrm>
              <a:off x="96" y="725"/>
              <a:ext cx="4992" cy="96"/>
            </a:xfrm>
            <a:prstGeom prst="rect">
              <a:avLst/>
            </a:prstGeom>
            <a:solidFill>
              <a:srgbClr val="EFCB6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1032" name="Rectangle 5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Sous-titre</a:t>
            </a:r>
          </a:p>
          <a:p>
            <a:pPr lvl="1"/>
            <a:r>
              <a:rPr lang="fr-FR" smtClean="0"/>
              <a:t>Bla bla</a:t>
            </a:r>
          </a:p>
        </p:txBody>
      </p:sp>
      <p:sp>
        <p:nvSpPr>
          <p:cNvPr id="1033" name="Rectangle 5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Titre de la diapositive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3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3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3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3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3C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7D3C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7D3C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7D3C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7D3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7D3C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7D3C"/>
        </a:buClr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2667000" y="0"/>
            <a:ext cx="2819400" cy="228600"/>
          </a:xfrm>
          <a:noFill/>
        </p:spPr>
        <p:txBody>
          <a:bodyPr/>
          <a:lstStyle/>
          <a:p>
            <a:pPr eaLnBrk="1" hangingPunct="1"/>
            <a:r>
              <a:rPr lang="fr-FR" sz="1000" smtClean="0">
                <a:solidFill>
                  <a:srgbClr val="EBCA6D"/>
                </a:solidFill>
              </a:rPr>
              <a:t>Accueil diaporama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533400"/>
          </a:xfrm>
          <a:noFill/>
        </p:spPr>
        <p:txBody>
          <a:bodyPr/>
          <a:lstStyle/>
          <a:p>
            <a:pPr eaLnBrk="1" hangingPunct="1"/>
            <a:r>
              <a:rPr lang="fr-CH" smtClean="0"/>
              <a:t>Nécessaire triangulation</a:t>
            </a:r>
            <a:endParaRPr lang="fr-FR" smtClean="0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428625" y="1371600"/>
            <a:ext cx="7429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4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Dans le domaine du lexique héréditaire, il n’existe pas d’étymologie idioromane.</a:t>
            </a:r>
            <a:endParaRPr lang="fr-FR" sz="2400" b="1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428625" y="2392363"/>
            <a:ext cx="8572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Étymologie panromane : Celac </a:t>
            </a:r>
            <a:r>
              <a:rPr lang="fr-CH"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in</a:t>
            </a: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DÉRom s.v. */</a:t>
            </a:r>
            <a:r>
              <a:rPr lang="fr-CH" sz="2400" b="1">
                <a:solidFill>
                  <a:schemeClr val="tx1"/>
                </a:solidFill>
                <a:latin typeface="Doulos SIL" pitchFamily="2" charset="0"/>
                <a:ea typeface="Doulos SIL" pitchFamily="2" charset="0"/>
                <a:cs typeface="Times New Roman" pitchFamily="18" charset="0"/>
              </a:rPr>
              <a:t>'</a:t>
            </a: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ann-u/</a:t>
            </a:r>
            <a:endParaRPr lang="fr-FR" sz="2400" b="1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428625" y="3000375"/>
            <a:ext cx="85296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  <a:defRPr/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L’étymologie idioromane peut s’en nourrir</a:t>
            </a:r>
          </a:p>
          <a:p>
            <a:pPr marL="342900" indent="-342900" algn="l">
              <a:spcBef>
                <a:spcPts val="0"/>
              </a:spcBef>
              <a:buClr>
                <a:srgbClr val="FF7D3C"/>
              </a:buClr>
              <a:defRPr/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fr-CH" sz="2400" b="1">
                <a:latin typeface="Arial" charset="0"/>
              </a:rPr>
              <a:t> →</a:t>
            </a: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  <a:sym typeface="Wingdings" pitchFamily="2" charset="2"/>
              </a:rPr>
              <a:t> TLF : fr. </a:t>
            </a:r>
            <a:r>
              <a:rPr lang="fr-CH" sz="2400" b="1" i="1">
                <a:solidFill>
                  <a:schemeClr val="tx1"/>
                </a:solidFill>
                <a:latin typeface="+mj-lt"/>
                <a:cs typeface="Times New Roman" pitchFamily="18" charset="0"/>
                <a:sym typeface="Wingdings" pitchFamily="2" charset="2"/>
              </a:rPr>
              <a:t>an</a:t>
            </a:r>
            <a:r>
              <a:rPr lang="fr-CH" sz="2400" b="1">
                <a:solidFill>
                  <a:schemeClr val="tx1"/>
                </a:solidFill>
                <a:latin typeface="+mj-lt"/>
                <a:cs typeface="Times New Roman" pitchFamily="18" charset="0"/>
                <a:sym typeface="Wingdings" pitchFamily="2" charset="2"/>
              </a:rPr>
              <a:t> &lt; lat. </a:t>
            </a:r>
            <a:r>
              <a:rPr lang="fr-CH" sz="2400" b="1" i="1">
                <a:solidFill>
                  <a:schemeClr val="tx1"/>
                </a:solidFill>
                <a:latin typeface="+mj-lt"/>
                <a:cs typeface="Times New Roman" pitchFamily="18" charset="0"/>
                <a:sym typeface="Wingdings" pitchFamily="2" charset="2"/>
              </a:rPr>
              <a:t>annus</a:t>
            </a:r>
            <a:r>
              <a:rPr lang="fr-CH" sz="2400" b="1">
                <a:solidFill>
                  <a:schemeClr val="tx1"/>
                </a:solidFill>
                <a:latin typeface="+mj-lt"/>
                <a:cs typeface="Times New Roman" pitchFamily="18" charset="0"/>
                <a:sym typeface="Wingdings" pitchFamily="2" charset="2"/>
              </a:rPr>
              <a:t>, cf. port. </a:t>
            </a:r>
            <a:r>
              <a:rPr lang="fr-CH" sz="2400" b="1" i="1">
                <a:solidFill>
                  <a:schemeClr val="tx1"/>
                </a:solidFill>
                <a:latin typeface="+mj-lt"/>
                <a:cs typeface="Times New Roman" pitchFamily="18" charset="0"/>
                <a:sym typeface="Wingdings" pitchFamily="2" charset="2"/>
              </a:rPr>
              <a:t>ano</a:t>
            </a:r>
            <a:r>
              <a:rPr lang="fr-CH" sz="2400" b="1">
                <a:solidFill>
                  <a:schemeClr val="tx1"/>
                </a:solidFill>
                <a:latin typeface="+mj-lt"/>
                <a:cs typeface="Times New Roman" pitchFamily="18" charset="0"/>
                <a:sym typeface="Wingdings" pitchFamily="2" charset="2"/>
              </a:rPr>
              <a:t>, gal. </a:t>
            </a:r>
            <a:r>
              <a:rPr lang="fr-CH" sz="2400" b="1" i="1">
                <a:solidFill>
                  <a:schemeClr val="tx1"/>
                </a:solidFill>
                <a:latin typeface="+mj-lt"/>
                <a:cs typeface="Times New Roman" pitchFamily="18" charset="0"/>
                <a:sym typeface="Wingdings" pitchFamily="2" charset="2"/>
              </a:rPr>
              <a:t>ano</a:t>
            </a:r>
            <a:r>
              <a:rPr lang="fr-CH" sz="2400" b="1">
                <a:solidFill>
                  <a:schemeClr val="tx1"/>
                </a:solidFill>
                <a:latin typeface="+mj-lt"/>
                <a:cs typeface="Times New Roman" pitchFamily="18" charset="0"/>
                <a:sym typeface="Wingdings" pitchFamily="2" charset="2"/>
              </a:rPr>
              <a:t>, etc.</a:t>
            </a:r>
            <a:endParaRPr lang="fr-FR" sz="2400" b="1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28625" y="3965575"/>
            <a:ext cx="842962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  <a:defRPr/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Apparents contre-exemples : étymons hérités dans une seule langue romane : env. 50 cas selon Stefenelli, Arnulf (1992) : </a:t>
            </a:r>
            <a:r>
              <a:rPr lang="fr-CH"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Das Schicksal des lateinischen Wortschatzes in den romanischen Sprachen</a:t>
            </a: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. Passau : Rothe : </a:t>
            </a:r>
            <a:r>
              <a:rPr lang="fr-CH" sz="24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84</a:t>
            </a:r>
            <a:endParaRPr lang="fr-FR" sz="2400" b="1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28625" y="6000750"/>
            <a:ext cx="83153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Mais : mise en évidence des concurrents victorieux ! </a:t>
            </a:r>
            <a:endParaRPr lang="fr-FR" sz="2400" b="1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85813" y="4000500"/>
            <a:ext cx="4143375" cy="428625"/>
          </a:xfrm>
          <a:prstGeom prst="rect">
            <a:avLst/>
          </a:prstGeom>
          <a:noFill/>
          <a:ln w="38100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5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utoUpdateAnimBg="0"/>
      <p:bldP spid="87043" grpId="1"/>
      <p:bldP spid="87044" grpId="0" autoUpdateAnimBg="0"/>
      <p:bldP spid="87045" grpId="0" autoUpdateAnimBg="0"/>
      <p:bldP spid="6" grpId="0" autoUpdateAnimBg="0"/>
      <p:bldP spid="7" grpId="0" autoUpdateAnimBg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533400"/>
          </a:xfrm>
          <a:noFill/>
        </p:spPr>
        <p:txBody>
          <a:bodyPr/>
          <a:lstStyle/>
          <a:p>
            <a:pPr eaLnBrk="1" hangingPunct="1"/>
            <a:r>
              <a:rPr lang="fr-CH" smtClean="0"/>
              <a:t>Cadre de la vue d’ensemble</a:t>
            </a:r>
            <a:endParaRPr lang="fr-FR" smtClean="0"/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785813" y="1500188"/>
            <a:ext cx="7467600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Clr>
                <a:srgbClr val="FF7D3C"/>
              </a:buClr>
              <a:buFontTx/>
              <a:buChar char="•"/>
            </a:pP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Exemple : étymologie d’it. </a:t>
            </a:r>
            <a:r>
              <a:rPr lang="fr-CH" sz="28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cadere</a:t>
            </a: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v.intr. « tomber » et de ses congénères</a:t>
            </a:r>
            <a:endParaRPr lang="fr-FR" sz="2800" b="1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785813" y="3206750"/>
            <a:ext cx="8001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Cortelazzo &amp; Zolli </a:t>
            </a:r>
            <a:r>
              <a:rPr lang="fr-CH" sz="28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in</a:t>
            </a: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DELI</a:t>
            </a:r>
            <a:r>
              <a:rPr lang="fr-CH" sz="2800" b="1" baseline="-250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2</a:t>
            </a: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1999 s.v. </a:t>
            </a:r>
            <a:r>
              <a:rPr lang="fr-CH" sz="28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cadere</a:t>
            </a: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:</a:t>
            </a:r>
          </a:p>
          <a:p>
            <a:pPr marL="342900" indent="-342900" algn="l">
              <a:buClr>
                <a:srgbClr val="FF7D3C"/>
              </a:buClr>
            </a:pP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	« Lat. parl. *</a:t>
            </a:r>
            <a:r>
              <a:rPr lang="fr-CH" sz="28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cadēre</a:t>
            </a: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, per il class. </a:t>
            </a:r>
            <a:r>
              <a:rPr lang="fr-CH" sz="28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c</a:t>
            </a:r>
            <a:r>
              <a:rPr lang="vi-VN" sz="28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ă</a:t>
            </a:r>
            <a:r>
              <a:rPr lang="fr-CH" sz="28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dere</a:t>
            </a: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 » </a:t>
            </a:r>
            <a:endParaRPr lang="fr-FR" sz="2800" b="1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785813" y="4929188"/>
            <a:ext cx="74676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Conditions </a:t>
            </a:r>
            <a:r>
              <a:rPr lang="fr-CH" sz="28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historiques de </a:t>
            </a: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cette substitution flexionnelle ?</a:t>
            </a:r>
            <a:endParaRPr lang="fr-FR" sz="2800" b="1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grpSp>
        <p:nvGrpSpPr>
          <p:cNvPr id="2" name="Groupe 13"/>
          <p:cNvGrpSpPr>
            <a:grpSpLocks/>
          </p:cNvGrpSpPr>
          <p:nvPr/>
        </p:nvGrpSpPr>
        <p:grpSpPr bwMode="auto">
          <a:xfrm>
            <a:off x="6324600" y="3929063"/>
            <a:ext cx="1714500" cy="561975"/>
            <a:chOff x="6324612" y="3929066"/>
            <a:chExt cx="1714512" cy="561979"/>
          </a:xfrm>
        </p:grpSpPr>
        <p:sp>
          <p:nvSpPr>
            <p:cNvPr id="6" name="ZoneTexte 5"/>
            <p:cNvSpPr txBox="1"/>
            <p:nvPr/>
          </p:nvSpPr>
          <p:spPr>
            <a:xfrm>
              <a:off x="6324612" y="3967166"/>
              <a:ext cx="1714512" cy="5238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CH" sz="2800" b="1" i="1">
                  <a:solidFill>
                    <a:srgbClr val="FF0000"/>
                  </a:solidFill>
                  <a:latin typeface="+mn-lt"/>
                </a:rPr>
                <a:t>cadĕre</a:t>
              </a:r>
            </a:p>
          </p:txBody>
        </p:sp>
        <p:cxnSp>
          <p:nvCxnSpPr>
            <p:cNvPr id="13320" name="Connecteur droit 7"/>
            <p:cNvCxnSpPr>
              <a:cxnSpLocks noChangeShapeType="1"/>
            </p:cNvCxnSpPr>
            <p:nvPr/>
          </p:nvCxnSpPr>
          <p:spPr bwMode="auto">
            <a:xfrm>
              <a:off x="6572264" y="3929066"/>
              <a:ext cx="1214446" cy="15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utoUpdateAnimBg="0"/>
      <p:bldP spid="89092" grpId="0" autoUpdateAnimBg="0"/>
      <p:bldP spid="8909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CH" smtClean="0"/>
              <a:t>Deux types flexionnels</a:t>
            </a:r>
            <a:endParaRPr lang="fr-FR" smtClean="0"/>
          </a:p>
        </p:txBody>
      </p:sp>
      <p:graphicFrame>
        <p:nvGraphicFramePr>
          <p:cNvPr id="98350" name="Group 46"/>
          <p:cNvGraphicFramePr>
            <a:graphicFrameLocks noGrp="1"/>
          </p:cNvGraphicFramePr>
          <p:nvPr/>
        </p:nvGraphicFramePr>
        <p:xfrm>
          <a:off x="2071688" y="1214438"/>
          <a:ext cx="5000660" cy="5333698"/>
        </p:xfrm>
        <a:graphic>
          <a:graphicData uri="http://schemas.openxmlformats.org/drawingml/2006/table">
            <a:tbl>
              <a:tblPr/>
              <a:tblGrid>
                <a:gridCol w="2500330"/>
                <a:gridCol w="2500330"/>
              </a:tblGrid>
              <a:tr h="578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roumain 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ea typeface="Doulos SIL" pitchFamily="2" charset="0"/>
                          <a:cs typeface="Arial" charset="0"/>
                        </a:rPr>
                        <a:t>a kə'dea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dalmate 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ea typeface="Doulos SIL" pitchFamily="2" charset="0"/>
                          <a:cs typeface="Arial" charset="0"/>
                        </a:rPr>
                        <a:t>ka'dar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italien 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ea typeface="Doulos SIL" pitchFamily="2" charset="0"/>
                          <a:cs typeface="Arial" charset="0"/>
                        </a:rPr>
                        <a:t>ka'dere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vénitien 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ea typeface="Doulos SIL" pitchFamily="2" charset="0"/>
                          <a:cs typeface="Arial" charset="0"/>
                        </a:rPr>
                        <a:t>'kaze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sicilien 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ea typeface="Doulos SIL" pitchFamily="2" charset="0"/>
                          <a:cs typeface="Arial" charset="0"/>
                        </a:rPr>
                        <a:t>'kadiri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français [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ea typeface="Doulos SIL" pitchFamily="2" charset="0"/>
                          <a:cs typeface="Arial" charset="0"/>
                        </a:rPr>
                        <a:t>'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/>
                          <a:ea typeface="Doulos SIL"/>
                          <a:cs typeface="Arial" charset="0"/>
                        </a:rPr>
                        <a:t>ʃ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ea typeface="Doulos SIL" pitchFamily="2" charset="0"/>
                          <a:cs typeface="Arial" charset="0"/>
                        </a:rPr>
                        <a:t>waR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occitan 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ea typeface="Doulos SIL" pitchFamily="2" charset="0"/>
                          <a:cs typeface="Arial" charset="0"/>
                        </a:rPr>
                        <a:t>'kaire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anc. occitan 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ea typeface="Doulos SIL" pitchFamily="2" charset="0"/>
                          <a:cs typeface="Arial" charset="0"/>
                        </a:rPr>
                        <a:t>ka'zer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catalan 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ea typeface="Doulos SIL" pitchFamily="2" charset="0"/>
                          <a:cs typeface="Arial" charset="0"/>
                        </a:rPr>
                        <a:t>'kaure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anc. catalan [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ea typeface="Doulos SIL" pitchFamily="2" charset="0"/>
                          <a:cs typeface="Arial" charset="0"/>
                        </a:rPr>
                        <a:t>ka'der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espagnol 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ea typeface="Doulos SIL" pitchFamily="2" charset="0"/>
                          <a:cs typeface="Arial" charset="0"/>
                        </a:rPr>
                        <a:t>ka'er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7D3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galicien 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ea typeface="Doulos SIL" pitchFamily="2" charset="0"/>
                          <a:cs typeface="Arial" charset="0"/>
                        </a:rPr>
                        <a:t>ka'er</a:t>
                      </a:r>
                      <a:r>
                        <a:rPr kumimoji="0" lang="fr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8394" name="Text Box 90"/>
          <p:cNvSpPr txBox="1">
            <a:spLocks noChangeArrowheads="1"/>
          </p:cNvSpPr>
          <p:nvPr/>
        </p:nvSpPr>
        <p:spPr bwMode="auto">
          <a:xfrm>
            <a:off x="2071688" y="1214438"/>
            <a:ext cx="2500312" cy="584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H" sz="3200" b="1">
                <a:solidFill>
                  <a:srgbClr val="0070C0"/>
                </a:solidFill>
                <a:latin typeface="Arial" charset="0"/>
              </a:rPr>
              <a:t>*/</a:t>
            </a:r>
            <a:r>
              <a:rPr lang="fr-CH" sz="3200" b="1">
                <a:solidFill>
                  <a:srgbClr val="0070C0"/>
                </a:solidFill>
                <a:latin typeface="Arial" charset="0"/>
                <a:cs typeface="Arial" charset="0"/>
              </a:rPr>
              <a:t>'</a:t>
            </a:r>
            <a:r>
              <a:rPr lang="fr-CH" sz="3200" b="1">
                <a:solidFill>
                  <a:srgbClr val="0070C0"/>
                </a:solidFill>
                <a:latin typeface="Arial" charset="0"/>
              </a:rPr>
              <a:t>kad-e-re/</a:t>
            </a:r>
            <a:endParaRPr lang="fr-FR" sz="3200" b="1">
              <a:solidFill>
                <a:srgbClr val="0070C0"/>
              </a:solidFill>
              <a:latin typeface="Arial" charset="0"/>
            </a:endParaRPr>
          </a:p>
        </p:txBody>
      </p:sp>
      <p:grpSp>
        <p:nvGrpSpPr>
          <p:cNvPr id="2" name="Groupe 20"/>
          <p:cNvGrpSpPr>
            <a:grpSpLocks/>
          </p:cNvGrpSpPr>
          <p:nvPr/>
        </p:nvGrpSpPr>
        <p:grpSpPr bwMode="auto">
          <a:xfrm>
            <a:off x="3143250" y="3043238"/>
            <a:ext cx="481013" cy="2281237"/>
            <a:chOff x="3143242" y="3043235"/>
            <a:chExt cx="481011" cy="2281240"/>
          </a:xfrm>
        </p:grpSpPr>
        <p:sp>
          <p:nvSpPr>
            <p:cNvPr id="14398" name="Rectangle 96"/>
            <p:cNvSpPr>
              <a:spLocks noChangeArrowheads="1"/>
            </p:cNvSpPr>
            <p:nvPr/>
          </p:nvSpPr>
          <p:spPr bwMode="auto">
            <a:xfrm>
              <a:off x="3243253" y="3043235"/>
              <a:ext cx="381000" cy="304800"/>
            </a:xfrm>
            <a:prstGeom prst="rect">
              <a:avLst/>
            </a:prstGeom>
            <a:noFill/>
            <a:ln w="38100">
              <a:solidFill>
                <a:srgbClr val="007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solidFill>
                  <a:srgbClr val="0070C0"/>
                </a:solidFill>
              </a:endParaRPr>
            </a:p>
          </p:txBody>
        </p:sp>
        <p:sp>
          <p:nvSpPr>
            <p:cNvPr id="14399" name="Rectangle 97"/>
            <p:cNvSpPr>
              <a:spLocks noChangeArrowheads="1"/>
            </p:cNvSpPr>
            <p:nvPr/>
          </p:nvSpPr>
          <p:spPr bwMode="auto">
            <a:xfrm>
              <a:off x="3143242" y="3419475"/>
              <a:ext cx="381000" cy="304800"/>
            </a:xfrm>
            <a:prstGeom prst="rect">
              <a:avLst/>
            </a:prstGeom>
            <a:noFill/>
            <a:ln w="38100">
              <a:solidFill>
                <a:srgbClr val="007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solidFill>
                  <a:srgbClr val="0070C0"/>
                </a:solidFill>
              </a:endParaRPr>
            </a:p>
          </p:txBody>
        </p:sp>
        <p:sp>
          <p:nvSpPr>
            <p:cNvPr id="14400" name="Rectangle 98"/>
            <p:cNvSpPr>
              <a:spLocks noChangeArrowheads="1"/>
            </p:cNvSpPr>
            <p:nvPr/>
          </p:nvSpPr>
          <p:spPr bwMode="auto">
            <a:xfrm>
              <a:off x="3181342" y="4219575"/>
              <a:ext cx="381000" cy="304800"/>
            </a:xfrm>
            <a:prstGeom prst="rect">
              <a:avLst/>
            </a:prstGeom>
            <a:noFill/>
            <a:ln w="38100">
              <a:solidFill>
                <a:srgbClr val="007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solidFill>
                  <a:srgbClr val="0070C0"/>
                </a:solidFill>
              </a:endParaRPr>
            </a:p>
          </p:txBody>
        </p:sp>
        <p:sp>
          <p:nvSpPr>
            <p:cNvPr id="14401" name="Rectangle 99"/>
            <p:cNvSpPr>
              <a:spLocks noChangeArrowheads="1"/>
            </p:cNvSpPr>
            <p:nvPr/>
          </p:nvSpPr>
          <p:spPr bwMode="auto">
            <a:xfrm>
              <a:off x="3162292" y="5019675"/>
              <a:ext cx="381000" cy="304800"/>
            </a:xfrm>
            <a:prstGeom prst="rect">
              <a:avLst/>
            </a:prstGeom>
            <a:noFill/>
            <a:ln w="38100">
              <a:solidFill>
                <a:srgbClr val="007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solidFill>
                  <a:srgbClr val="0070C0"/>
                </a:solidFill>
              </a:endParaRPr>
            </a:p>
          </p:txBody>
        </p:sp>
      </p:grpSp>
      <p:grpSp>
        <p:nvGrpSpPr>
          <p:cNvPr id="3" name="Groupe 21"/>
          <p:cNvGrpSpPr>
            <a:grpSpLocks/>
          </p:cNvGrpSpPr>
          <p:nvPr/>
        </p:nvGrpSpPr>
        <p:grpSpPr bwMode="auto">
          <a:xfrm>
            <a:off x="5762625" y="1857375"/>
            <a:ext cx="1133475" cy="4619625"/>
            <a:chOff x="5762625" y="1857364"/>
            <a:chExt cx="1133489" cy="4619636"/>
          </a:xfrm>
        </p:grpSpPr>
        <p:sp>
          <p:nvSpPr>
            <p:cNvPr id="14390" name="Rectangle 100"/>
            <p:cNvSpPr>
              <a:spLocks noChangeArrowheads="1"/>
            </p:cNvSpPr>
            <p:nvPr/>
          </p:nvSpPr>
          <p:spPr bwMode="auto">
            <a:xfrm>
              <a:off x="5762625" y="3810000"/>
              <a:ext cx="514350" cy="304800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solidFill>
                  <a:srgbClr val="FF3300"/>
                </a:solidFill>
              </a:endParaRPr>
            </a:p>
          </p:txBody>
        </p:sp>
        <p:sp>
          <p:nvSpPr>
            <p:cNvPr id="14391" name="Rectangle 101"/>
            <p:cNvSpPr>
              <a:spLocks noChangeArrowheads="1"/>
            </p:cNvSpPr>
            <p:nvPr/>
          </p:nvSpPr>
          <p:spPr bwMode="auto">
            <a:xfrm>
              <a:off x="6519876" y="4624396"/>
              <a:ext cx="328612" cy="304800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solidFill>
                  <a:srgbClr val="FF3300"/>
                </a:solidFill>
              </a:endParaRPr>
            </a:p>
          </p:txBody>
        </p:sp>
        <p:sp>
          <p:nvSpPr>
            <p:cNvPr id="14392" name="Rectangle 103"/>
            <p:cNvSpPr>
              <a:spLocks noChangeArrowheads="1"/>
            </p:cNvSpPr>
            <p:nvPr/>
          </p:nvSpPr>
          <p:spPr bwMode="auto">
            <a:xfrm>
              <a:off x="6000760" y="2214554"/>
              <a:ext cx="381000" cy="304800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solidFill>
                  <a:srgbClr val="FF3300"/>
                </a:solidFill>
              </a:endParaRPr>
            </a:p>
          </p:txBody>
        </p:sp>
        <p:sp>
          <p:nvSpPr>
            <p:cNvPr id="14393" name="Rectangle 104"/>
            <p:cNvSpPr>
              <a:spLocks noChangeArrowheads="1"/>
            </p:cNvSpPr>
            <p:nvPr/>
          </p:nvSpPr>
          <p:spPr bwMode="auto">
            <a:xfrm>
              <a:off x="6243649" y="1857364"/>
              <a:ext cx="428628" cy="304800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solidFill>
                  <a:srgbClr val="FF3300"/>
                </a:solidFill>
              </a:endParaRPr>
            </a:p>
          </p:txBody>
        </p:sp>
        <p:sp>
          <p:nvSpPr>
            <p:cNvPr id="14394" name="Rectangle 105"/>
            <p:cNvSpPr>
              <a:spLocks noChangeArrowheads="1"/>
            </p:cNvSpPr>
            <p:nvPr/>
          </p:nvSpPr>
          <p:spPr bwMode="auto">
            <a:xfrm>
              <a:off x="5776921" y="2609844"/>
              <a:ext cx="381000" cy="304800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solidFill>
                  <a:srgbClr val="FF3300"/>
                </a:solidFill>
              </a:endParaRPr>
            </a:p>
          </p:txBody>
        </p:sp>
        <p:sp>
          <p:nvSpPr>
            <p:cNvPr id="14395" name="Rectangle 106"/>
            <p:cNvSpPr>
              <a:spLocks noChangeArrowheads="1"/>
            </p:cNvSpPr>
            <p:nvPr/>
          </p:nvSpPr>
          <p:spPr bwMode="auto">
            <a:xfrm>
              <a:off x="6515114" y="5410200"/>
              <a:ext cx="381000" cy="304800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solidFill>
                  <a:srgbClr val="FF3300"/>
                </a:solidFill>
              </a:endParaRPr>
            </a:p>
          </p:txBody>
        </p:sp>
        <p:sp>
          <p:nvSpPr>
            <p:cNvPr id="14396" name="Rectangle 108"/>
            <p:cNvSpPr>
              <a:spLocks noChangeArrowheads="1"/>
            </p:cNvSpPr>
            <p:nvPr/>
          </p:nvSpPr>
          <p:spPr bwMode="auto">
            <a:xfrm>
              <a:off x="6143636" y="5791200"/>
              <a:ext cx="285752" cy="304800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solidFill>
                  <a:srgbClr val="FF3300"/>
                </a:solidFill>
              </a:endParaRPr>
            </a:p>
          </p:txBody>
        </p:sp>
        <p:sp>
          <p:nvSpPr>
            <p:cNvPr id="14397" name="Rectangle 109"/>
            <p:cNvSpPr>
              <a:spLocks noChangeArrowheads="1"/>
            </p:cNvSpPr>
            <p:nvPr/>
          </p:nvSpPr>
          <p:spPr bwMode="auto">
            <a:xfrm>
              <a:off x="6000761" y="6172200"/>
              <a:ext cx="214314" cy="304800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solidFill>
                  <a:srgbClr val="FF3300"/>
                </a:solidFill>
              </a:endParaRPr>
            </a:p>
          </p:txBody>
        </p:sp>
      </p:grpSp>
      <p:sp>
        <p:nvSpPr>
          <p:cNvPr id="23" name="Text Box 90"/>
          <p:cNvSpPr txBox="1">
            <a:spLocks noChangeArrowheads="1"/>
          </p:cNvSpPr>
          <p:nvPr/>
        </p:nvSpPr>
        <p:spPr bwMode="auto">
          <a:xfrm>
            <a:off x="4572000" y="1214438"/>
            <a:ext cx="2500313" cy="584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H" sz="3200" b="1">
                <a:solidFill>
                  <a:srgbClr val="FF0000"/>
                </a:solidFill>
                <a:latin typeface="Arial" charset="0"/>
              </a:rPr>
              <a:t>*/ka</a:t>
            </a:r>
            <a:r>
              <a:rPr lang="fr-CH" sz="3200" b="1">
                <a:solidFill>
                  <a:srgbClr val="FF0000"/>
                </a:solidFill>
                <a:latin typeface="Arial" charset="0"/>
                <a:cs typeface="Arial" charset="0"/>
              </a:rPr>
              <a:t>'</a:t>
            </a:r>
            <a:r>
              <a:rPr lang="fr-CH" sz="3200" b="1">
                <a:solidFill>
                  <a:srgbClr val="FF0000"/>
                </a:solidFill>
                <a:latin typeface="Arial" charset="0"/>
              </a:rPr>
              <a:t>d-e-re/</a:t>
            </a:r>
            <a:endParaRPr lang="fr-FR" sz="3200" b="1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5" name="Groupe 24"/>
          <p:cNvGrpSpPr/>
          <p:nvPr/>
        </p:nvGrpSpPr>
        <p:grpSpPr>
          <a:xfrm>
            <a:off x="357158" y="2300279"/>
            <a:ext cx="1571655" cy="3749226"/>
            <a:chOff x="357158" y="2300279"/>
            <a:chExt cx="1571655" cy="3749226"/>
          </a:xfrm>
        </p:grpSpPr>
        <p:sp>
          <p:nvSpPr>
            <p:cNvPr id="14387" name="Accolade ouvrante 24"/>
            <p:cNvSpPr>
              <a:spLocks/>
            </p:cNvSpPr>
            <p:nvPr/>
          </p:nvSpPr>
          <p:spPr bwMode="auto">
            <a:xfrm>
              <a:off x="1643063" y="2928938"/>
              <a:ext cx="285750" cy="2500312"/>
            </a:xfrm>
            <a:prstGeom prst="leftBrace">
              <a:avLst>
                <a:gd name="adj1" fmla="val 8345"/>
                <a:gd name="adj2" fmla="val 50000"/>
              </a:avLst>
            </a:prstGeom>
            <a:noFill/>
            <a:ln w="38100" algn="ctr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357158" y="2300279"/>
              <a:ext cx="1169551" cy="3749226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txBody>
            <a:bodyPr vert="vert270">
              <a:spAutoFit/>
            </a:bodyPr>
            <a:lstStyle/>
            <a:p>
              <a:pPr>
                <a:defRPr/>
              </a:pPr>
              <a:r>
                <a:rPr lang="fr-CH" sz="3200" b="1">
                  <a:latin typeface="+mn-lt"/>
                </a:rPr>
                <a:t>aire récessive </a:t>
              </a:r>
            </a:p>
            <a:p>
              <a:pPr>
                <a:defRPr/>
              </a:pPr>
              <a:r>
                <a:rPr lang="fr-CH" sz="3200" b="1">
                  <a:latin typeface="+mn-lt"/>
                </a:rPr>
                <a:t>→ strate ancienne </a:t>
              </a: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7143750" y="1857375"/>
            <a:ext cx="1698211" cy="4643438"/>
            <a:chOff x="7143750" y="1857375"/>
            <a:chExt cx="1698211" cy="4643438"/>
          </a:xfrm>
        </p:grpSpPr>
        <p:sp>
          <p:nvSpPr>
            <p:cNvPr id="14388" name="Accolade fermante 26"/>
            <p:cNvSpPr>
              <a:spLocks/>
            </p:cNvSpPr>
            <p:nvPr/>
          </p:nvSpPr>
          <p:spPr bwMode="auto">
            <a:xfrm>
              <a:off x="7143750" y="1857375"/>
              <a:ext cx="285750" cy="4643438"/>
            </a:xfrm>
            <a:prstGeom prst="rightBrace">
              <a:avLst>
                <a:gd name="adj1" fmla="val 8351"/>
                <a:gd name="adj2" fmla="val 50000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7672410" y="2328856"/>
              <a:ext cx="1169551" cy="374922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vert="vert">
              <a:spAutoFit/>
            </a:bodyPr>
            <a:lstStyle/>
            <a:p>
              <a:pPr>
                <a:defRPr/>
              </a:pPr>
              <a:r>
                <a:rPr lang="fr-CH" sz="3200" b="1">
                  <a:latin typeface="+mn-lt"/>
                </a:rPr>
                <a:t>aire </a:t>
              </a:r>
              <a:r>
                <a:rPr lang="fr-CH" sz="3200" b="1" smtClean="0">
                  <a:latin typeface="+mn-lt"/>
                </a:rPr>
                <a:t>extensive </a:t>
              </a:r>
              <a:endParaRPr lang="fr-CH" sz="3200" b="1">
                <a:latin typeface="+mn-lt"/>
              </a:endParaRPr>
            </a:p>
            <a:p>
              <a:pPr>
                <a:defRPr/>
              </a:pPr>
              <a:r>
                <a:rPr lang="fr-CH" sz="3200" b="1">
                  <a:latin typeface="+mn-lt"/>
                </a:rPr>
                <a:t>→ strate </a:t>
              </a:r>
              <a:r>
                <a:rPr lang="fr-CH" sz="3200" b="1" smtClean="0">
                  <a:latin typeface="+mn-lt"/>
                </a:rPr>
                <a:t>récente </a:t>
              </a:r>
              <a:endParaRPr lang="fr-CH" sz="3200" b="1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94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533400"/>
          </a:xfrm>
          <a:noFill/>
        </p:spPr>
        <p:txBody>
          <a:bodyPr/>
          <a:lstStyle/>
          <a:p>
            <a:pPr eaLnBrk="1" hangingPunct="1"/>
            <a:r>
              <a:rPr lang="fr-CH" smtClean="0"/>
              <a:t>Vérification extra-linguistique ?</a:t>
            </a:r>
            <a:endParaRPr lang="fr-FR" smtClean="0"/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785786" y="1714488"/>
            <a:ext cx="7881966" cy="141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8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Comparaison de la stratigraphie postulée sur la base de l’aréologique linguistique avec les données historiques</a:t>
            </a:r>
            <a:endParaRPr lang="fr-FR" sz="2800" b="1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785786" y="3786190"/>
            <a:ext cx="7467600" cy="236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en-US" sz="2800" b="1" smtClean="0">
                <a:latin typeface="+mn-lt"/>
              </a:rPr>
              <a:t>Raupach, </a:t>
            </a:r>
            <a:r>
              <a:rPr lang="en-US" sz="2800" b="1">
                <a:latin typeface="+mn-lt"/>
              </a:rPr>
              <a:t>Manfred (1996) : « Expansion und Rückzug des Lateins ». </a:t>
            </a:r>
            <a:r>
              <a:rPr lang="fr-CH" sz="2800" b="1">
                <a:latin typeface="+mn-lt"/>
              </a:rPr>
              <a:t>In : Holtus, Günter </a:t>
            </a:r>
            <a:r>
              <a:rPr lang="fr-CH" sz="2800" b="1" i="1">
                <a:latin typeface="+mn-lt"/>
              </a:rPr>
              <a:t>et al</a:t>
            </a:r>
            <a:r>
              <a:rPr lang="fr-CH" sz="2800" b="1">
                <a:latin typeface="+mn-lt"/>
              </a:rPr>
              <a:t>. (éd.) : </a:t>
            </a:r>
            <a:r>
              <a:rPr lang="fr-CH" sz="2800" b="1" i="1">
                <a:latin typeface="+mn-lt"/>
              </a:rPr>
              <a:t>Lexikon der Romanistischen Linguistik (LRL)</a:t>
            </a:r>
            <a:r>
              <a:rPr lang="fr-CH" sz="2800" b="1">
                <a:latin typeface="+mn-lt"/>
              </a:rPr>
              <a:t>. Tübingen : Niemeyer : vol. II/1 : </a:t>
            </a:r>
            <a:r>
              <a:rPr lang="fr-CH" sz="2800" b="1" smtClean="0">
                <a:latin typeface="+mn-lt"/>
              </a:rPr>
              <a:t>5-19</a:t>
            </a:r>
            <a:endParaRPr lang="fr-FR" sz="2400" b="1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utoUpdateAnimBg="0"/>
      <p:bldP spid="9011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0" y="3810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0" u="none" strike="noStrike" kern="0" cap="none" spc="0" normalizeH="0" baseline="0" noProof="0">
              <a:ln>
                <a:noFill/>
              </a:ln>
              <a:solidFill>
                <a:srgbClr val="FF7D3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6" descr="C:\Documents and Settings\Propriétaire\Mes documents\My Scans\2007-09 (sept.)\Raupa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85794"/>
            <a:ext cx="8458200" cy="5305425"/>
          </a:xfrm>
          <a:prstGeom prst="rect">
            <a:avLst/>
          </a:prstGeom>
          <a:noFill/>
        </p:spPr>
      </p:pic>
      <p:grpSp>
        <p:nvGrpSpPr>
          <p:cNvPr id="77" name="Groupe 76"/>
          <p:cNvGrpSpPr/>
          <p:nvPr/>
        </p:nvGrpSpPr>
        <p:grpSpPr>
          <a:xfrm>
            <a:off x="3505200" y="4429132"/>
            <a:ext cx="2566998" cy="986763"/>
            <a:chOff x="3505200" y="4429132"/>
            <a:chExt cx="2566998" cy="986763"/>
          </a:xfrm>
        </p:grpSpPr>
        <p:sp>
          <p:nvSpPr>
            <p:cNvPr id="9" name="Text Box 22"/>
            <p:cNvSpPr txBox="1">
              <a:spLocks noChangeArrowheads="1"/>
            </p:cNvSpPr>
            <p:nvPr/>
          </p:nvSpPr>
          <p:spPr bwMode="auto">
            <a:xfrm>
              <a:off x="3505200" y="4892675"/>
              <a:ext cx="2566998" cy="5232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fr-CH" sz="2800" b="1">
                  <a:latin typeface="Arial" charset="0"/>
                </a:rPr>
                <a:t>300 </a:t>
              </a:r>
              <a:r>
                <a:rPr lang="fr-CH" sz="2800" b="1" smtClean="0">
                  <a:latin typeface="Arial" charset="0"/>
                </a:rPr>
                <a:t>av. J.-Chr.</a:t>
              </a:r>
              <a:r>
                <a:rPr lang="fr-CH" sz="1600" smtClean="0">
                  <a:latin typeface="Arial" charset="0"/>
                </a:rPr>
                <a:t> </a:t>
              </a:r>
              <a:endParaRPr lang="fr-FR" sz="1600">
                <a:latin typeface="Arial" charset="0"/>
              </a:endParaRPr>
            </a:p>
          </p:txBody>
        </p:sp>
        <p:sp>
          <p:nvSpPr>
            <p:cNvPr id="10" name="Line 23"/>
            <p:cNvSpPr>
              <a:spLocks noChangeShapeType="1"/>
            </p:cNvSpPr>
            <p:nvPr/>
          </p:nvSpPr>
          <p:spPr bwMode="auto">
            <a:xfrm flipV="1">
              <a:off x="4724400" y="4429132"/>
              <a:ext cx="561980" cy="4476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CH"/>
            </a:p>
          </p:txBody>
        </p:sp>
      </p:grpSp>
      <p:grpSp>
        <p:nvGrpSpPr>
          <p:cNvPr id="71" name="Groupe 70"/>
          <p:cNvGrpSpPr/>
          <p:nvPr/>
        </p:nvGrpSpPr>
        <p:grpSpPr>
          <a:xfrm>
            <a:off x="2819400" y="1778000"/>
            <a:ext cx="2795582" cy="1193800"/>
            <a:chOff x="2819400" y="1778000"/>
            <a:chExt cx="2795582" cy="1193800"/>
          </a:xfrm>
        </p:grpSpPr>
        <p:sp>
          <p:nvSpPr>
            <p:cNvPr id="20" name="Text Box 36"/>
            <p:cNvSpPr txBox="1">
              <a:spLocks noChangeArrowheads="1"/>
            </p:cNvSpPr>
            <p:nvPr/>
          </p:nvSpPr>
          <p:spPr bwMode="auto">
            <a:xfrm>
              <a:off x="2819400" y="1778000"/>
              <a:ext cx="1878013" cy="5232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H" sz="2800" b="1" smtClean="0">
                  <a:latin typeface="Arial" charset="0"/>
                </a:rPr>
                <a:t>* J.-Chr.</a:t>
              </a:r>
              <a:r>
                <a:rPr lang="fr-CH" sz="1600" smtClean="0">
                  <a:latin typeface="Arial" charset="0"/>
                </a:rPr>
                <a:t> </a:t>
              </a:r>
              <a:endParaRPr lang="fr-FR" sz="1600">
                <a:latin typeface="Arial" charset="0"/>
              </a:endParaRPr>
            </a:p>
          </p:txBody>
        </p:sp>
        <p:sp>
          <p:nvSpPr>
            <p:cNvPr id="21" name="Line 37"/>
            <p:cNvSpPr>
              <a:spLocks noChangeShapeType="1"/>
            </p:cNvSpPr>
            <p:nvPr/>
          </p:nvSpPr>
          <p:spPr bwMode="auto">
            <a:xfrm>
              <a:off x="3929058" y="2295517"/>
              <a:ext cx="1685924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22" name="Line 39"/>
            <p:cNvSpPr>
              <a:spLocks noChangeShapeType="1"/>
            </p:cNvSpPr>
            <p:nvPr/>
          </p:nvSpPr>
          <p:spPr bwMode="auto">
            <a:xfrm flipH="1">
              <a:off x="3276600" y="2285992"/>
              <a:ext cx="366706" cy="6858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CH"/>
            </a:p>
          </p:txBody>
        </p:sp>
      </p:grpSp>
      <p:grpSp>
        <p:nvGrpSpPr>
          <p:cNvPr id="72" name="Groupe 71"/>
          <p:cNvGrpSpPr/>
          <p:nvPr/>
        </p:nvGrpSpPr>
        <p:grpSpPr>
          <a:xfrm>
            <a:off x="2857488" y="1466837"/>
            <a:ext cx="6055215" cy="3933837"/>
            <a:chOff x="2895600" y="1714488"/>
            <a:chExt cx="6055215" cy="3933837"/>
          </a:xfrm>
        </p:grpSpPr>
        <p:grpSp>
          <p:nvGrpSpPr>
            <p:cNvPr id="24" name="Group 21"/>
            <p:cNvGrpSpPr>
              <a:grpSpLocks/>
            </p:cNvGrpSpPr>
            <p:nvPr/>
          </p:nvGrpSpPr>
          <p:grpSpPr bwMode="auto">
            <a:xfrm>
              <a:off x="2895600" y="2905125"/>
              <a:ext cx="3581400" cy="2743200"/>
              <a:chOff x="1680" y="1872"/>
              <a:chExt cx="2256" cy="1728"/>
            </a:xfrm>
          </p:grpSpPr>
          <p:sp>
            <p:nvSpPr>
              <p:cNvPr id="26" name="Oval 7"/>
              <p:cNvSpPr>
                <a:spLocks noChangeArrowheads="1"/>
              </p:cNvSpPr>
              <p:nvPr/>
            </p:nvSpPr>
            <p:spPr bwMode="auto">
              <a:xfrm>
                <a:off x="2880" y="187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3300"/>
                  </a:solidFill>
                </a:endParaRPr>
              </a:p>
            </p:txBody>
          </p:sp>
          <p:sp>
            <p:nvSpPr>
              <p:cNvPr id="27" name="Oval 8"/>
              <p:cNvSpPr>
                <a:spLocks noChangeArrowheads="1"/>
              </p:cNvSpPr>
              <p:nvPr/>
            </p:nvSpPr>
            <p:spPr bwMode="auto">
              <a:xfrm>
                <a:off x="1680" y="2160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3300"/>
                  </a:solidFill>
                </a:endParaRPr>
              </a:p>
            </p:txBody>
          </p:sp>
          <p:sp>
            <p:nvSpPr>
              <p:cNvPr id="28" name="Oval 10"/>
              <p:cNvSpPr>
                <a:spLocks noChangeArrowheads="1"/>
              </p:cNvSpPr>
              <p:nvPr/>
            </p:nvSpPr>
            <p:spPr bwMode="auto">
              <a:xfrm>
                <a:off x="2736" y="2256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3300"/>
                  </a:solidFill>
                </a:endParaRPr>
              </a:p>
            </p:txBody>
          </p:sp>
          <p:sp>
            <p:nvSpPr>
              <p:cNvPr id="29" name="Oval 11"/>
              <p:cNvSpPr>
                <a:spLocks noChangeArrowheads="1"/>
              </p:cNvSpPr>
              <p:nvPr/>
            </p:nvSpPr>
            <p:spPr bwMode="auto">
              <a:xfrm>
                <a:off x="3216" y="2160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3300"/>
                  </a:solidFill>
                </a:endParaRPr>
              </a:p>
            </p:txBody>
          </p:sp>
          <p:sp>
            <p:nvSpPr>
              <p:cNvPr id="30" name="Oval 12"/>
              <p:cNvSpPr>
                <a:spLocks noChangeArrowheads="1"/>
              </p:cNvSpPr>
              <p:nvPr/>
            </p:nvSpPr>
            <p:spPr bwMode="auto">
              <a:xfrm>
                <a:off x="3024" y="2544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3300"/>
                  </a:solidFill>
                </a:endParaRPr>
              </a:p>
            </p:txBody>
          </p:sp>
          <p:sp>
            <p:nvSpPr>
              <p:cNvPr id="31" name="Oval 13"/>
              <p:cNvSpPr>
                <a:spLocks noChangeArrowheads="1"/>
              </p:cNvSpPr>
              <p:nvPr/>
            </p:nvSpPr>
            <p:spPr bwMode="auto">
              <a:xfrm>
                <a:off x="3600" y="2976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3300"/>
                  </a:solidFill>
                </a:endParaRPr>
              </a:p>
            </p:txBody>
          </p:sp>
          <p:sp>
            <p:nvSpPr>
              <p:cNvPr id="32" name="Oval 14"/>
              <p:cNvSpPr>
                <a:spLocks noChangeArrowheads="1"/>
              </p:cNvSpPr>
              <p:nvPr/>
            </p:nvSpPr>
            <p:spPr bwMode="auto">
              <a:xfrm>
                <a:off x="3840" y="307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3300"/>
                  </a:solidFill>
                </a:endParaRPr>
              </a:p>
            </p:txBody>
          </p:sp>
          <p:sp>
            <p:nvSpPr>
              <p:cNvPr id="33" name="Oval 15"/>
              <p:cNvSpPr>
                <a:spLocks noChangeArrowheads="1"/>
              </p:cNvSpPr>
              <p:nvPr/>
            </p:nvSpPr>
            <p:spPr bwMode="auto">
              <a:xfrm>
                <a:off x="3648" y="331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3300"/>
                  </a:solidFill>
                </a:endParaRPr>
              </a:p>
            </p:txBody>
          </p:sp>
          <p:sp>
            <p:nvSpPr>
              <p:cNvPr id="34" name="Oval 16"/>
              <p:cNvSpPr>
                <a:spLocks noChangeArrowheads="1"/>
              </p:cNvSpPr>
              <p:nvPr/>
            </p:nvSpPr>
            <p:spPr bwMode="auto">
              <a:xfrm>
                <a:off x="3264" y="3504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3300"/>
                  </a:solidFill>
                </a:endParaRPr>
              </a:p>
            </p:txBody>
          </p:sp>
          <p:sp>
            <p:nvSpPr>
              <p:cNvPr id="35" name="Oval 17"/>
              <p:cNvSpPr>
                <a:spLocks noChangeArrowheads="1"/>
              </p:cNvSpPr>
              <p:nvPr/>
            </p:nvSpPr>
            <p:spPr bwMode="auto">
              <a:xfrm>
                <a:off x="1968" y="235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3300"/>
                  </a:solidFill>
                </a:endParaRPr>
              </a:p>
            </p:txBody>
          </p:sp>
          <p:sp>
            <p:nvSpPr>
              <p:cNvPr id="36" name="Oval 18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3300"/>
                  </a:solidFill>
                </a:endParaRPr>
              </a:p>
            </p:txBody>
          </p:sp>
        </p:grpSp>
        <p:sp>
          <p:nvSpPr>
            <p:cNvPr id="25" name="Rectangle 41"/>
            <p:cNvSpPr>
              <a:spLocks noChangeArrowheads="1"/>
            </p:cNvSpPr>
            <p:nvPr/>
          </p:nvSpPr>
          <p:spPr bwMode="auto">
            <a:xfrm>
              <a:off x="6123477" y="1714488"/>
              <a:ext cx="2827338" cy="67945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CH" sz="3600" b="1" smtClean="0">
                  <a:solidFill>
                    <a:srgbClr val="FF3300"/>
                  </a:solidFill>
                  <a:latin typeface="Arial" charset="0"/>
                  <a:cs typeface="Arial" charset="0"/>
                </a:rPr>
                <a:t>• </a:t>
              </a:r>
              <a:r>
                <a:rPr lang="fr-CH" sz="3600" b="1" smtClean="0">
                  <a:solidFill>
                    <a:srgbClr val="FF3300"/>
                  </a:solidFill>
                  <a:latin typeface="Arial" charset="0"/>
                </a:rPr>
                <a:t>*/</a:t>
              </a:r>
              <a:r>
                <a:rPr lang="fr-CH" sz="3600" b="1">
                  <a:solidFill>
                    <a:srgbClr val="FF3300"/>
                  </a:solidFill>
                  <a:latin typeface="Arial" charset="0"/>
                  <a:cs typeface="Arial" charset="0"/>
                </a:rPr>
                <a:t>'</a:t>
              </a:r>
              <a:r>
                <a:rPr lang="fr-CH" sz="3600" b="1">
                  <a:solidFill>
                    <a:srgbClr val="FF3300"/>
                  </a:solidFill>
                  <a:latin typeface="Arial" charset="0"/>
                </a:rPr>
                <a:t>kad-e-re/</a:t>
              </a:r>
              <a:endParaRPr lang="fr-FR" sz="3600" b="1">
                <a:solidFill>
                  <a:srgbClr val="FF3300"/>
                </a:solidFill>
                <a:latin typeface="Arial" charset="0"/>
              </a:endParaRPr>
            </a:p>
          </p:txBody>
        </p:sp>
      </p:grpSp>
      <p:sp>
        <p:nvSpPr>
          <p:cNvPr id="70" name="Rectangle 41"/>
          <p:cNvSpPr>
            <a:spLocks noChangeArrowheads="1"/>
          </p:cNvSpPr>
          <p:nvPr/>
        </p:nvSpPr>
        <p:spPr bwMode="auto">
          <a:xfrm>
            <a:off x="6143636" y="2643182"/>
            <a:ext cx="2807179" cy="1200329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H" sz="3600" b="1" smtClean="0">
                <a:solidFill>
                  <a:srgbClr val="0070C0"/>
                </a:solidFill>
                <a:latin typeface="Arial" charset="0"/>
              </a:rPr>
              <a:t>*/ka</a:t>
            </a:r>
            <a:r>
              <a:rPr lang="fr-CH" sz="36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'</a:t>
            </a:r>
            <a:r>
              <a:rPr lang="fr-CH" sz="3600" b="1" smtClean="0">
                <a:solidFill>
                  <a:srgbClr val="0070C0"/>
                </a:solidFill>
                <a:latin typeface="Arial" charset="0"/>
              </a:rPr>
              <a:t>d-e-re/ :</a:t>
            </a:r>
          </a:p>
          <a:p>
            <a:r>
              <a:rPr lang="fr-CH" sz="3600" b="1" smtClean="0">
                <a:solidFill>
                  <a:srgbClr val="0070C0"/>
                </a:solidFill>
                <a:latin typeface="Arial" charset="0"/>
              </a:rPr>
              <a:t>général</a:t>
            </a:r>
            <a:endParaRPr lang="fr-FR" sz="3600" b="1">
              <a:solidFill>
                <a:srgbClr val="0070C0"/>
              </a:solidFill>
              <a:latin typeface="Arial" charset="0"/>
            </a:endParaRPr>
          </a:p>
        </p:txBody>
      </p:sp>
      <p:grpSp>
        <p:nvGrpSpPr>
          <p:cNvPr id="76" name="Groupe 75"/>
          <p:cNvGrpSpPr/>
          <p:nvPr/>
        </p:nvGrpSpPr>
        <p:grpSpPr>
          <a:xfrm>
            <a:off x="2133600" y="3429002"/>
            <a:ext cx="2895600" cy="1527178"/>
            <a:chOff x="2133600" y="3714752"/>
            <a:chExt cx="2895600" cy="1527178"/>
          </a:xfrm>
        </p:grpSpPr>
        <p:grpSp>
          <p:nvGrpSpPr>
            <p:cNvPr id="15" name="Group 28"/>
            <p:cNvGrpSpPr>
              <a:grpSpLocks/>
            </p:cNvGrpSpPr>
            <p:nvPr/>
          </p:nvGrpSpPr>
          <p:grpSpPr bwMode="auto">
            <a:xfrm>
              <a:off x="2743200" y="4181479"/>
              <a:ext cx="2286000" cy="1060451"/>
              <a:chOff x="2016" y="2880"/>
              <a:chExt cx="1344" cy="505"/>
            </a:xfrm>
          </p:grpSpPr>
          <p:sp>
            <p:nvSpPr>
              <p:cNvPr id="17" name="Text Box 29"/>
              <p:cNvSpPr txBox="1">
                <a:spLocks noChangeArrowheads="1"/>
              </p:cNvSpPr>
              <p:nvPr/>
            </p:nvSpPr>
            <p:spPr bwMode="auto">
              <a:xfrm>
                <a:off x="2016" y="2931"/>
                <a:ext cx="1104" cy="45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CH" sz="2800" b="1">
                    <a:latin typeface="Arial" charset="0"/>
                  </a:rPr>
                  <a:t>100 </a:t>
                </a:r>
                <a:r>
                  <a:rPr lang="fr-CH" sz="2800" b="1" smtClean="0">
                    <a:latin typeface="Arial" charset="0"/>
                  </a:rPr>
                  <a:t>av.</a:t>
                </a:r>
              </a:p>
              <a:p>
                <a:pPr>
                  <a:spcBef>
                    <a:spcPts val="0"/>
                  </a:spcBef>
                </a:pPr>
                <a:r>
                  <a:rPr lang="fr-CH" sz="2800" b="1" smtClean="0">
                    <a:latin typeface="Arial" charset="0"/>
                  </a:rPr>
                  <a:t>J.-Chr.</a:t>
                </a:r>
                <a:r>
                  <a:rPr lang="fr-CH" sz="1600" smtClean="0">
                    <a:latin typeface="Arial" charset="0"/>
                  </a:rPr>
                  <a:t> </a:t>
                </a:r>
                <a:endParaRPr lang="fr-FR" sz="1600">
                  <a:latin typeface="Arial" charset="0"/>
                </a:endParaRPr>
              </a:p>
            </p:txBody>
          </p:sp>
          <p:sp>
            <p:nvSpPr>
              <p:cNvPr id="18" name="Line 30"/>
              <p:cNvSpPr>
                <a:spLocks noChangeShapeType="1"/>
              </p:cNvSpPr>
              <p:nvPr/>
            </p:nvSpPr>
            <p:spPr bwMode="auto">
              <a:xfrm flipV="1">
                <a:off x="3120" y="2880"/>
                <a:ext cx="24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</p:grp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 flipH="1" flipV="1">
              <a:off x="2133600" y="4267200"/>
              <a:ext cx="609600" cy="304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75" name="Line 32"/>
            <p:cNvSpPr>
              <a:spLocks noChangeShapeType="1"/>
            </p:cNvSpPr>
            <p:nvPr/>
          </p:nvSpPr>
          <p:spPr bwMode="auto">
            <a:xfrm flipV="1">
              <a:off x="3752835" y="3714752"/>
              <a:ext cx="45719" cy="5905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CH"/>
            </a:p>
          </p:txBody>
        </p:sp>
      </p:grpSp>
      <p:sp>
        <p:nvSpPr>
          <p:cNvPr id="79" name="ZoneTexte 78"/>
          <p:cNvSpPr txBox="1"/>
          <p:nvPr/>
        </p:nvSpPr>
        <p:spPr>
          <a:xfrm>
            <a:off x="428596" y="76200"/>
            <a:ext cx="8572560" cy="9541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fr-CH" sz="2800" b="1" smtClean="0">
                <a:latin typeface="+mn-lt"/>
              </a:rPr>
              <a:t>Strate 1 : 2 types </a:t>
            </a:r>
            <a:r>
              <a:rPr lang="fr-CH" sz="2400" b="1" smtClean="0">
                <a:latin typeface="+mn-lt"/>
              </a:rPr>
              <a:t>(marqués diasystématiquement)</a:t>
            </a:r>
          </a:p>
          <a:p>
            <a:pPr algn="l"/>
            <a:r>
              <a:rPr lang="fr-CH" sz="2800" b="1" smtClean="0">
                <a:latin typeface="+mn-lt"/>
              </a:rPr>
              <a:t>Strate 2 : seulement type */ka</a:t>
            </a:r>
            <a:r>
              <a:rPr lang="fr-CH" sz="2800" b="1" smtClean="0">
                <a:latin typeface="Doulos SIL"/>
                <a:ea typeface="Doulos SIL"/>
              </a:rPr>
              <a:t>'</a:t>
            </a:r>
            <a:r>
              <a:rPr lang="fr-CH" sz="2800" b="1" smtClean="0">
                <a:latin typeface="+mn-lt"/>
              </a:rPr>
              <a:t>d-e-re/</a:t>
            </a:r>
            <a:endParaRPr lang="fr-CH" sz="2800" b="1">
              <a:latin typeface="+mn-lt"/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3048000" y="4429132"/>
            <a:ext cx="2809884" cy="1809088"/>
            <a:chOff x="3048000" y="4429132"/>
            <a:chExt cx="2809884" cy="1809088"/>
          </a:xfrm>
        </p:grpSpPr>
        <p:sp>
          <p:nvSpPr>
            <p:cNvPr id="12" name="Text Box 26"/>
            <p:cNvSpPr txBox="1">
              <a:spLocks noChangeArrowheads="1"/>
            </p:cNvSpPr>
            <p:nvPr/>
          </p:nvSpPr>
          <p:spPr bwMode="auto">
            <a:xfrm>
              <a:off x="3048000" y="5715000"/>
              <a:ext cx="2738446" cy="5232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H" sz="2800" b="1">
                  <a:latin typeface="Arial" charset="0"/>
                </a:rPr>
                <a:t>200 </a:t>
              </a:r>
              <a:r>
                <a:rPr lang="fr-CH" sz="2800" b="1" smtClean="0">
                  <a:latin typeface="Arial" charset="0"/>
                </a:rPr>
                <a:t>av. J.-Chr.</a:t>
              </a:r>
              <a:r>
                <a:rPr lang="fr-CH" sz="1600" smtClean="0">
                  <a:latin typeface="Arial" charset="0"/>
                </a:rPr>
                <a:t> </a:t>
              </a:r>
              <a:endParaRPr lang="fr-FR" sz="1600">
                <a:latin typeface="Arial" charset="0"/>
              </a:endParaRPr>
            </a:p>
          </p:txBody>
        </p:sp>
        <p:sp>
          <p:nvSpPr>
            <p:cNvPr id="13" name="Line 27"/>
            <p:cNvSpPr>
              <a:spLocks noChangeShapeType="1"/>
            </p:cNvSpPr>
            <p:nvPr/>
          </p:nvSpPr>
          <p:spPr bwMode="auto">
            <a:xfrm flipV="1">
              <a:off x="4857752" y="5429264"/>
              <a:ext cx="571504" cy="304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37" name="Line 27"/>
            <p:cNvSpPr>
              <a:spLocks noChangeShapeType="1"/>
            </p:cNvSpPr>
            <p:nvPr/>
          </p:nvSpPr>
          <p:spPr bwMode="auto">
            <a:xfrm flipV="1">
              <a:off x="3857620" y="4429132"/>
              <a:ext cx="1928826" cy="13049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38" name="Line 27"/>
            <p:cNvSpPr>
              <a:spLocks noChangeShapeType="1"/>
            </p:cNvSpPr>
            <p:nvPr/>
          </p:nvSpPr>
          <p:spPr bwMode="auto">
            <a:xfrm flipV="1">
              <a:off x="4286248" y="4786322"/>
              <a:ext cx="1571636" cy="9477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C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533400"/>
          </a:xfrm>
          <a:noFill/>
        </p:spPr>
        <p:txBody>
          <a:bodyPr/>
          <a:lstStyle/>
          <a:p>
            <a:pPr eaLnBrk="1" hangingPunct="1"/>
            <a:r>
              <a:rPr lang="fr-CH" smtClean="0"/>
              <a:t>La visée romane stimule</a:t>
            </a:r>
            <a:br>
              <a:rPr lang="fr-CH" smtClean="0"/>
            </a:br>
            <a:r>
              <a:rPr lang="fr-CH" smtClean="0"/>
              <a:t>la recherche idioromane</a:t>
            </a:r>
            <a:endParaRPr lang="fr-FR" smtClean="0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428625" y="1714500"/>
            <a:ext cx="83581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Exemple : la lexicologie historique francoprovençale est stimulée par l’insertion dans le paradigme roman</a:t>
            </a:r>
            <a:endParaRPr lang="fr-FR" sz="2800" b="1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428625" y="5072063"/>
            <a:ext cx="8143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Comparaison datations du lexique francoprovençal :</a:t>
            </a:r>
          </a:p>
          <a:p>
            <a:pPr marL="342900" indent="-342900" algn="l">
              <a:buClr>
                <a:srgbClr val="FF7D3C"/>
              </a:buClr>
            </a:pP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	FEW ↔ DÉRom</a:t>
            </a:r>
          </a:p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endParaRPr lang="fr-FR" sz="2400" b="1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28625" y="3625850"/>
            <a:ext cx="8358188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Datation comme un des éléments constitutifs de l’étymologie d’un lexème</a:t>
            </a:r>
            <a:endParaRPr lang="fr-FR" sz="2800" b="1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utoUpdateAnimBg="0"/>
      <p:bldP spid="90117" grpId="0" autoUpdateAnimBg="0"/>
      <p:bldP spid="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42938" y="1000125"/>
          <a:ext cx="8072496" cy="5643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2"/>
                <a:gridCol w="2690832"/>
                <a:gridCol w="2690832"/>
              </a:tblGrid>
              <a:tr h="940601">
                <a:tc>
                  <a:txBody>
                    <a:bodyPr/>
                    <a:lstStyle/>
                    <a:p>
                      <a:r>
                        <a:rPr lang="fr-CH" sz="2400" smtClean="0"/>
                        <a:t>Lexème francoprovençal</a:t>
                      </a:r>
                      <a:endParaRPr lang="fr-C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2400" smtClean="0"/>
                        <a:t>Datation FEW</a:t>
                      </a:r>
                      <a:endParaRPr lang="fr-C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2400" smtClean="0"/>
                        <a:t>Datation DÉRom</a:t>
                      </a:r>
                      <a:endParaRPr lang="fr-CH" sz="2400"/>
                    </a:p>
                  </a:txBody>
                  <a:tcPr/>
                </a:tc>
              </a:tr>
              <a:tr h="940601">
                <a:tc>
                  <a:txBody>
                    <a:bodyPr/>
                    <a:lstStyle/>
                    <a:p>
                      <a:pPr marL="85725" indent="-8572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frpr. </a:t>
                      </a:r>
                      <a:r>
                        <a:rPr lang="en-GB" sz="1800" b="1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charpeno</a:t>
                      </a:r>
                      <a:r>
                        <a:rPr lang="en-GB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s.f. « charme (arbre) »</a:t>
                      </a:r>
                      <a:endParaRPr lang="fr-CH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  <a:tr h="940601">
                <a:tc>
                  <a:txBody>
                    <a:bodyPr/>
                    <a:lstStyle/>
                    <a:p>
                      <a:pPr marL="85725" indent="-85725"/>
                      <a:r>
                        <a:rPr lang="fr-FR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frpr. </a:t>
                      </a:r>
                      <a:r>
                        <a:rPr lang="fr-FR" sz="1800" b="1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dies</a:t>
                      </a:r>
                      <a:r>
                        <a:rPr lang="fr-FR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num.card. « dix »</a:t>
                      </a:r>
                      <a:endParaRPr lang="fr-CH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  <a:tr h="940601">
                <a:tc>
                  <a:txBody>
                    <a:bodyPr/>
                    <a:lstStyle/>
                    <a:p>
                      <a:r>
                        <a:rPr lang="fr-FR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frpr. </a:t>
                      </a:r>
                      <a:r>
                        <a:rPr lang="fr-FR" sz="1800" b="1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pont</a:t>
                      </a:r>
                      <a:r>
                        <a:rPr lang="fr-FR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s.m.</a:t>
                      </a:r>
                    </a:p>
                    <a:p>
                      <a:pPr marL="85725" indent="0"/>
                      <a:r>
                        <a:rPr lang="fr-FR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 pont »</a:t>
                      </a:r>
                      <a:endParaRPr lang="fr-CH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  <a:tr h="940601">
                <a:tc>
                  <a:txBody>
                    <a:bodyPr/>
                    <a:lstStyle/>
                    <a:p>
                      <a:pPr marL="85725" indent="-85725"/>
                      <a:r>
                        <a:rPr lang="fr-FR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frpr. </a:t>
                      </a:r>
                      <a:r>
                        <a:rPr lang="fr-FR" sz="1800" b="1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tsái</a:t>
                      </a:r>
                      <a:r>
                        <a:rPr lang="fr-FR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v.intr. « tomber »</a:t>
                      </a:r>
                      <a:endParaRPr lang="fr-CH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  <a:tr h="940601">
                <a:tc>
                  <a:txBody>
                    <a:bodyPr/>
                    <a:lstStyle/>
                    <a:p>
                      <a:pPr marL="85725" indent="-85725"/>
                      <a:r>
                        <a:rPr lang="fr-FR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frpr. </a:t>
                      </a:r>
                      <a:r>
                        <a:rPr lang="fr-FR" sz="1800" b="1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tsevo</a:t>
                      </a:r>
                      <a:r>
                        <a:rPr lang="fr-FR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s.m. « cheval »</a:t>
                      </a:r>
                      <a:endParaRPr lang="fr-CH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419475" y="1928813"/>
            <a:ext cx="25717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1800" b="1">
                <a:solidFill>
                  <a:schemeClr val="dk1"/>
                </a:solidFill>
                <a:latin typeface="+mn-lt"/>
              </a:rPr>
              <a:t>von Wartburg 1938 </a:t>
            </a:r>
            <a:r>
              <a:rPr lang="en-GB" sz="1800" b="1" i="1">
                <a:solidFill>
                  <a:schemeClr val="dk1"/>
                </a:solidFill>
                <a:latin typeface="+mn-lt"/>
              </a:rPr>
              <a:t>in</a:t>
            </a:r>
            <a:r>
              <a:rPr lang="en-GB" sz="1800" b="1">
                <a:solidFill>
                  <a:schemeClr val="dk1"/>
                </a:solidFill>
                <a:latin typeface="+mn-lt"/>
              </a:rPr>
              <a:t> FEW 2, 406b, </a:t>
            </a:r>
            <a:r>
              <a:rPr lang="en-GB" sz="1800" b="1" cap="small">
                <a:solidFill>
                  <a:schemeClr val="dk1"/>
                </a:solidFill>
                <a:latin typeface="+mn-lt"/>
              </a:rPr>
              <a:t>carpinus</a:t>
            </a:r>
            <a:r>
              <a:rPr lang="en-GB" sz="1800" b="1">
                <a:solidFill>
                  <a:schemeClr val="dk1"/>
                </a:solidFill>
                <a:latin typeface="+mn-lt"/>
              </a:rPr>
              <a:t> : </a:t>
            </a:r>
            <a:r>
              <a:rPr lang="en-GB" sz="1800" b="1">
                <a:solidFill>
                  <a:srgbClr val="FF0000"/>
                </a:solidFill>
                <a:latin typeface="+mn-lt"/>
              </a:rPr>
              <a:t>frpr. mod.</a:t>
            </a:r>
            <a:endParaRPr lang="fr-CH" sz="18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53138" y="1928813"/>
            <a:ext cx="25908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/>
            <a:r>
              <a:rPr lang="en-GB" sz="1800" b="1">
                <a:latin typeface="Arial" charset="0"/>
              </a:rPr>
              <a:t>Medori 2008 s.v. */</a:t>
            </a:r>
            <a:r>
              <a:rPr lang="en-GB" sz="1800" b="1">
                <a:latin typeface="Doulos SIL" pitchFamily="2" charset="0"/>
                <a:ea typeface="Doulos SIL" pitchFamily="2" charset="0"/>
                <a:cs typeface="Doulos SIL" pitchFamily="2" charset="0"/>
              </a:rPr>
              <a:t>'karpɪn-u</a:t>
            </a:r>
            <a:r>
              <a:rPr lang="en-GB" sz="1800" b="1">
                <a:latin typeface="Arial" charset="0"/>
              </a:rPr>
              <a:t>/ : dp. </a:t>
            </a:r>
            <a:r>
              <a:rPr lang="en-GB" sz="1800" b="1">
                <a:solidFill>
                  <a:srgbClr val="FF0000"/>
                </a:solidFill>
                <a:latin typeface="Arial" charset="0"/>
              </a:rPr>
              <a:t>1571</a:t>
            </a:r>
            <a:r>
              <a:rPr lang="en-GB" sz="1800" b="1">
                <a:latin typeface="Arial" charset="0"/>
              </a:rPr>
              <a:t> (&lt; GPSR)</a:t>
            </a:r>
            <a:endParaRPr lang="fr-CH" sz="1800" b="1">
              <a:latin typeface="Arial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419475" y="2909888"/>
            <a:ext cx="25717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1800" b="1">
                <a:latin typeface="+mn-lt"/>
              </a:rPr>
              <a:t>von Wartburg 1928 </a:t>
            </a:r>
            <a:r>
              <a:rPr lang="en-GB" sz="1800" b="1" i="1">
                <a:latin typeface="+mn-lt"/>
              </a:rPr>
              <a:t>in</a:t>
            </a:r>
            <a:r>
              <a:rPr lang="en-GB" sz="1800" b="1">
                <a:latin typeface="+mn-lt"/>
              </a:rPr>
              <a:t> FEW 3, 23b-24a, </a:t>
            </a:r>
            <a:r>
              <a:rPr lang="en-GB" sz="1800" b="1" cap="small">
                <a:latin typeface="+mn-lt"/>
              </a:rPr>
              <a:t>decem</a:t>
            </a:r>
            <a:r>
              <a:rPr lang="en-GB" sz="1800" b="1">
                <a:latin typeface="+mn-lt"/>
              </a:rPr>
              <a:t> : </a:t>
            </a:r>
            <a:r>
              <a:rPr lang="en-GB" sz="1800" b="1">
                <a:solidFill>
                  <a:srgbClr val="FF0000"/>
                </a:solidFill>
                <a:latin typeface="+mn-lt"/>
              </a:rPr>
              <a:t>Ø frpr.</a:t>
            </a:r>
            <a:endParaRPr lang="fr-CH" sz="18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6072188" y="2909888"/>
            <a:ext cx="2571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1800" b="1">
                <a:latin typeface="Arial" charset="0"/>
              </a:rPr>
              <a:t>Benarroch à paraître s.v. */'</a:t>
            </a:r>
            <a:r>
              <a:rPr lang="en-GB" sz="1800" b="1">
                <a:latin typeface="Doulos SIL" pitchFamily="2" charset="0"/>
                <a:ea typeface="Doulos SIL" pitchFamily="2" charset="0"/>
                <a:cs typeface="Doulos SIL" pitchFamily="2" charset="0"/>
              </a:rPr>
              <a:t>dɛke</a:t>
            </a:r>
            <a:r>
              <a:rPr lang="en-GB" sz="1800" b="1">
                <a:latin typeface="Arial" charset="0"/>
              </a:rPr>
              <a:t>/ : dp. </a:t>
            </a:r>
            <a:r>
              <a:rPr lang="en-GB" sz="1800" b="1" i="1">
                <a:solidFill>
                  <a:srgbClr val="FF0000"/>
                </a:solidFill>
                <a:latin typeface="Arial" charset="0"/>
              </a:rPr>
              <a:t>ca</a:t>
            </a:r>
            <a:r>
              <a:rPr lang="en-GB" sz="1800" b="1">
                <a:latin typeface="Arial" charset="0"/>
              </a:rPr>
              <a:t> </a:t>
            </a:r>
            <a:r>
              <a:rPr lang="en-GB" sz="1800" b="1">
                <a:solidFill>
                  <a:srgbClr val="FF0000"/>
                </a:solidFill>
                <a:latin typeface="Arial" charset="0"/>
              </a:rPr>
              <a:t>1280</a:t>
            </a:r>
            <a:r>
              <a:rPr lang="en-GB" sz="1800" b="1">
                <a:latin typeface="Arial" charset="0"/>
              </a:rPr>
              <a:t> (&lt; Hafner)</a:t>
            </a:r>
            <a:endParaRPr lang="fr-CH" sz="1800" b="1">
              <a:latin typeface="Arial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419475" y="3857625"/>
            <a:ext cx="25717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1800" b="1">
                <a:latin typeface="+mn-lt"/>
              </a:rPr>
              <a:t>von Wartburg 1958 </a:t>
            </a:r>
            <a:r>
              <a:rPr lang="en-GB" sz="1800" b="1" i="1">
                <a:latin typeface="+mn-lt"/>
              </a:rPr>
              <a:t>in</a:t>
            </a:r>
            <a:r>
              <a:rPr lang="en-GB" sz="1800" b="1">
                <a:latin typeface="+mn-lt"/>
              </a:rPr>
              <a:t> FEW 9, 168b, </a:t>
            </a:r>
            <a:r>
              <a:rPr lang="en-GB" sz="1800" b="1" cap="small">
                <a:latin typeface="+mn-lt"/>
              </a:rPr>
              <a:t>pōns : </a:t>
            </a:r>
            <a:r>
              <a:rPr lang="en-GB" sz="1800" b="1">
                <a:latin typeface="+mn-lt"/>
              </a:rPr>
              <a:t>dp</a:t>
            </a:r>
            <a:r>
              <a:rPr lang="en-GB" sz="1800" b="1"/>
              <a:t>.</a:t>
            </a:r>
            <a:r>
              <a:rPr lang="en-GB" sz="1800" b="1">
                <a:latin typeface="+mn-lt"/>
              </a:rPr>
              <a:t> </a:t>
            </a:r>
            <a:r>
              <a:rPr lang="en-GB" sz="1800" b="1">
                <a:solidFill>
                  <a:srgbClr val="FF0000"/>
                </a:solidFill>
                <a:latin typeface="+mn-lt"/>
              </a:rPr>
              <a:t>1338</a:t>
            </a:r>
            <a:endParaRPr lang="fr-CH" sz="18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6072188" y="3857625"/>
            <a:ext cx="2571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r-FR" sz="1800" b="1">
                <a:latin typeface="Arial" charset="0"/>
              </a:rPr>
              <a:t>Andronache à par. s.v. */</a:t>
            </a:r>
            <a:r>
              <a:rPr lang="fr-FR" sz="1800" b="1">
                <a:latin typeface="Doulos SIL" pitchFamily="2" charset="0"/>
                <a:ea typeface="Doulos SIL" pitchFamily="2" charset="0"/>
                <a:cs typeface="Doulos SIL" pitchFamily="2" charset="0"/>
              </a:rPr>
              <a:t>'p</a:t>
            </a:r>
            <a:r>
              <a:rPr lang="fr-CH" sz="1800" b="1">
                <a:latin typeface="Doulos SIL" pitchFamily="2" charset="0"/>
                <a:ea typeface="Doulos SIL" pitchFamily="2" charset="0"/>
                <a:cs typeface="Doulos SIL" pitchFamily="2" charset="0"/>
              </a:rPr>
              <a:t>ɔnt</a:t>
            </a:r>
            <a:r>
              <a:rPr lang="fr-FR" sz="1800" b="1">
                <a:latin typeface="Doulos SIL" pitchFamily="2" charset="0"/>
                <a:ea typeface="Doulos SIL" pitchFamily="2" charset="0"/>
                <a:cs typeface="Doulos SIL" pitchFamily="2" charset="0"/>
              </a:rPr>
              <a:t>-e</a:t>
            </a:r>
            <a:r>
              <a:rPr lang="fr-FR" sz="1800" b="1">
                <a:latin typeface="Arial" charset="0"/>
              </a:rPr>
              <a:t>/ : dp. </a:t>
            </a:r>
            <a:r>
              <a:rPr lang="fr-FR" sz="1800" b="1">
                <a:solidFill>
                  <a:srgbClr val="FF0000"/>
                </a:solidFill>
                <a:latin typeface="Arial" charset="0"/>
              </a:rPr>
              <a:t>2</a:t>
            </a:r>
            <a:r>
              <a:rPr lang="fr-FR" sz="1800" b="1" baseline="30000">
                <a:solidFill>
                  <a:srgbClr val="FF0000"/>
                </a:solidFill>
                <a:latin typeface="Arial" charset="0"/>
              </a:rPr>
              <a:t>e</a:t>
            </a:r>
            <a:r>
              <a:rPr lang="fr-FR" sz="1800" b="1">
                <a:solidFill>
                  <a:srgbClr val="FF0000"/>
                </a:solidFill>
                <a:latin typeface="Arial" charset="0"/>
              </a:rPr>
              <a:t> m. 13</a:t>
            </a:r>
            <a:r>
              <a:rPr lang="fr-FR" sz="1800" b="1" baseline="30000">
                <a:solidFill>
                  <a:srgbClr val="FF0000"/>
                </a:solidFill>
                <a:latin typeface="Arial" charset="0"/>
              </a:rPr>
              <a:t>e</a:t>
            </a:r>
            <a:r>
              <a:rPr lang="fr-FR" sz="1800" b="1">
                <a:solidFill>
                  <a:srgbClr val="FF0000"/>
                </a:solidFill>
                <a:latin typeface="Arial" charset="0"/>
              </a:rPr>
              <a:t> s. </a:t>
            </a:r>
            <a:r>
              <a:rPr lang="fr-FR" sz="1800" b="1">
                <a:latin typeface="Arial" charset="0"/>
              </a:rPr>
              <a:t>(&lt; Hafner)</a:t>
            </a:r>
            <a:endParaRPr lang="fr-CH" sz="1800" b="1">
              <a:latin typeface="Arial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419475" y="4786313"/>
            <a:ext cx="25717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1800" b="1">
                <a:latin typeface="+mn-lt"/>
              </a:rPr>
              <a:t>von Wartburg 1936 </a:t>
            </a:r>
            <a:r>
              <a:rPr lang="en-GB" sz="1800" b="1" i="1">
                <a:latin typeface="+mn-lt"/>
              </a:rPr>
              <a:t>in</a:t>
            </a:r>
            <a:r>
              <a:rPr lang="en-GB" sz="1800" b="1">
                <a:latin typeface="+mn-lt"/>
              </a:rPr>
              <a:t> FEW 2, 24ab, </a:t>
            </a:r>
            <a:r>
              <a:rPr lang="en-GB" sz="1800" b="1" cap="small">
                <a:latin typeface="+mn-lt"/>
              </a:rPr>
              <a:t>cadĕre</a:t>
            </a:r>
            <a:r>
              <a:rPr lang="en-GB" sz="1800" b="1">
                <a:latin typeface="+mn-lt"/>
              </a:rPr>
              <a:t> : dp. </a:t>
            </a:r>
            <a:r>
              <a:rPr lang="en-GB" sz="1800" b="1">
                <a:solidFill>
                  <a:srgbClr val="FF0000"/>
                </a:solidFill>
                <a:latin typeface="+mn-lt"/>
              </a:rPr>
              <a:t>1406</a:t>
            </a:r>
            <a:endParaRPr lang="fr-CH" sz="18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6072188" y="4786313"/>
            <a:ext cx="2643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r-FR" sz="1800" b="1">
                <a:latin typeface="Arial" charset="0"/>
              </a:rPr>
              <a:t>Buchi 2008 s.v. */</a:t>
            </a:r>
            <a:r>
              <a:rPr lang="fr-FR" sz="1800" b="1">
                <a:latin typeface="Doulos SIL" pitchFamily="2" charset="0"/>
                <a:ea typeface="Doulos SIL" pitchFamily="2" charset="0"/>
                <a:cs typeface="Doulos SIL" pitchFamily="2" charset="0"/>
              </a:rPr>
              <a:t>'kad‑e‑</a:t>
            </a:r>
            <a:r>
              <a:rPr lang="fr-FR" sz="1800" b="1">
                <a:latin typeface="Arial" charset="0"/>
              </a:rPr>
              <a:t>/ : dp. </a:t>
            </a:r>
            <a:r>
              <a:rPr lang="fr-FR" sz="1800" b="1">
                <a:solidFill>
                  <a:srgbClr val="FF0000"/>
                </a:solidFill>
                <a:latin typeface="Arial" charset="0"/>
              </a:rPr>
              <a:t>1</a:t>
            </a:r>
            <a:r>
              <a:rPr lang="fr-FR" sz="1800" b="1" baseline="30000">
                <a:solidFill>
                  <a:srgbClr val="FF0000"/>
                </a:solidFill>
                <a:latin typeface="Arial" charset="0"/>
              </a:rPr>
              <a:t>ère</a:t>
            </a:r>
            <a:r>
              <a:rPr lang="fr-FR" sz="1800" b="1">
                <a:solidFill>
                  <a:srgbClr val="FF0000"/>
                </a:solidFill>
                <a:latin typeface="Arial" charset="0"/>
              </a:rPr>
              <a:t> m. 13</a:t>
            </a:r>
            <a:r>
              <a:rPr lang="fr-FR" sz="1800" b="1" baseline="30000">
                <a:solidFill>
                  <a:srgbClr val="FF0000"/>
                </a:solidFill>
                <a:latin typeface="Arial" charset="0"/>
              </a:rPr>
              <a:t>e</a:t>
            </a:r>
            <a:r>
              <a:rPr lang="fr-FR" sz="1800" b="1">
                <a:solidFill>
                  <a:srgbClr val="FF0000"/>
                </a:solidFill>
                <a:latin typeface="Arial" charset="0"/>
              </a:rPr>
              <a:t> s.</a:t>
            </a:r>
            <a:r>
              <a:rPr lang="fr-FR" sz="1800" b="1">
                <a:latin typeface="Arial" charset="0"/>
              </a:rPr>
              <a:t> (&lt; SommeCode)</a:t>
            </a:r>
            <a:endParaRPr lang="fr-CH" sz="1800" b="1">
              <a:latin typeface="Arial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419475" y="5715000"/>
            <a:ext cx="25717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1800" b="1">
                <a:latin typeface="+mn-lt"/>
              </a:rPr>
              <a:t>von Wartburg 1936 </a:t>
            </a:r>
            <a:r>
              <a:rPr lang="en-GB" sz="1800" b="1" i="1">
                <a:latin typeface="+mn-lt"/>
              </a:rPr>
              <a:t>in</a:t>
            </a:r>
            <a:r>
              <a:rPr lang="en-GB" sz="1800" b="1">
                <a:latin typeface="+mn-lt"/>
              </a:rPr>
              <a:t> FEW 2, 8b, </a:t>
            </a:r>
            <a:r>
              <a:rPr lang="en-GB" sz="1800" b="1" cap="small">
                <a:latin typeface="+mn-lt"/>
              </a:rPr>
              <a:t>caballus</a:t>
            </a:r>
            <a:r>
              <a:rPr lang="en-GB" sz="1800" b="1">
                <a:latin typeface="+mn-lt"/>
              </a:rPr>
              <a:t> : dp. </a:t>
            </a:r>
            <a:r>
              <a:rPr lang="en-GB" sz="1800" b="1">
                <a:solidFill>
                  <a:srgbClr val="FF0000"/>
                </a:solidFill>
                <a:latin typeface="+mn-lt"/>
              </a:rPr>
              <a:t>1340</a:t>
            </a:r>
            <a:endParaRPr lang="fr-CH" sz="18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6072188" y="5715000"/>
            <a:ext cx="27051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r-FR" sz="1800" b="1">
                <a:latin typeface="Arial" charset="0"/>
              </a:rPr>
              <a:t>Cano à paraître s.v. </a:t>
            </a:r>
            <a:r>
              <a:rPr lang="fr-CH" sz="1800" b="1">
                <a:latin typeface="Arial" charset="0"/>
              </a:rPr>
              <a:t>*/</a:t>
            </a:r>
            <a:r>
              <a:rPr lang="fr-CH" sz="1800" b="1">
                <a:latin typeface="Doulos SIL" pitchFamily="2" charset="0"/>
                <a:ea typeface="Doulos SIL" pitchFamily="2" charset="0"/>
                <a:cs typeface="Doulos SIL" pitchFamily="2" charset="0"/>
              </a:rPr>
              <a:t>ka'βall-u</a:t>
            </a:r>
            <a:r>
              <a:rPr lang="fr-CH" sz="1800" b="1">
                <a:latin typeface="Arial" charset="0"/>
              </a:rPr>
              <a:t>/ </a:t>
            </a:r>
            <a:r>
              <a:rPr lang="fr-FR" sz="1800" b="1">
                <a:latin typeface="Arial" charset="0"/>
              </a:rPr>
              <a:t>: dp. </a:t>
            </a:r>
            <a:r>
              <a:rPr lang="fr-FR" sz="1800" b="1">
                <a:solidFill>
                  <a:srgbClr val="FF0000"/>
                </a:solidFill>
                <a:latin typeface="Arial" charset="0"/>
              </a:rPr>
              <a:t>1</a:t>
            </a:r>
            <a:r>
              <a:rPr lang="fr-FR" sz="1800" b="1" baseline="30000">
                <a:solidFill>
                  <a:srgbClr val="FF0000"/>
                </a:solidFill>
                <a:latin typeface="Arial" charset="0"/>
              </a:rPr>
              <a:t>ère</a:t>
            </a:r>
            <a:r>
              <a:rPr lang="fr-FR" sz="1800" b="1">
                <a:solidFill>
                  <a:srgbClr val="FF0000"/>
                </a:solidFill>
                <a:latin typeface="Arial" charset="0"/>
              </a:rPr>
              <a:t> m. 13</a:t>
            </a:r>
            <a:r>
              <a:rPr lang="fr-FR" sz="1800" b="1" baseline="30000">
                <a:solidFill>
                  <a:srgbClr val="FF0000"/>
                </a:solidFill>
                <a:latin typeface="Arial" charset="0"/>
              </a:rPr>
              <a:t>e</a:t>
            </a:r>
            <a:r>
              <a:rPr lang="fr-FR" sz="1800" b="1">
                <a:solidFill>
                  <a:srgbClr val="FF0000"/>
                </a:solidFill>
                <a:latin typeface="Arial" charset="0"/>
              </a:rPr>
              <a:t> s.</a:t>
            </a:r>
            <a:r>
              <a:rPr lang="fr-FR" sz="1800" b="1">
                <a:latin typeface="Arial" charset="0"/>
              </a:rPr>
              <a:t> (&lt; SommeCode)</a:t>
            </a:r>
            <a:endParaRPr lang="fr-CH" sz="1800" b="1">
              <a:latin typeface="Arial" charset="0"/>
            </a:endParaRPr>
          </a:p>
        </p:txBody>
      </p:sp>
      <p:grpSp>
        <p:nvGrpSpPr>
          <p:cNvPr id="2" name="Groupe 23"/>
          <p:cNvGrpSpPr>
            <a:grpSpLocks/>
          </p:cNvGrpSpPr>
          <p:nvPr/>
        </p:nvGrpSpPr>
        <p:grpSpPr bwMode="auto">
          <a:xfrm>
            <a:off x="5029200" y="1981200"/>
            <a:ext cx="557213" cy="4048125"/>
            <a:chOff x="5029203" y="1981190"/>
            <a:chExt cx="557217" cy="4048153"/>
          </a:xfrm>
        </p:grpSpPr>
        <p:sp>
          <p:nvSpPr>
            <p:cNvPr id="17451" name="Rectangle 18"/>
            <p:cNvSpPr>
              <a:spLocks noChangeArrowheads="1"/>
            </p:cNvSpPr>
            <p:nvPr/>
          </p:nvSpPr>
          <p:spPr bwMode="auto">
            <a:xfrm>
              <a:off x="5029203" y="1981190"/>
              <a:ext cx="552454" cy="285752"/>
            </a:xfrm>
            <a:prstGeom prst="rect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7452" name="Rectangle 19"/>
            <p:cNvSpPr>
              <a:spLocks noChangeArrowheads="1"/>
            </p:cNvSpPr>
            <p:nvPr/>
          </p:nvSpPr>
          <p:spPr bwMode="auto">
            <a:xfrm>
              <a:off x="5029203" y="2947984"/>
              <a:ext cx="552454" cy="285752"/>
            </a:xfrm>
            <a:prstGeom prst="rect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7453" name="Rectangle 20"/>
            <p:cNvSpPr>
              <a:spLocks noChangeArrowheads="1"/>
            </p:cNvSpPr>
            <p:nvPr/>
          </p:nvSpPr>
          <p:spPr bwMode="auto">
            <a:xfrm>
              <a:off x="5029203" y="3886203"/>
              <a:ext cx="552454" cy="285752"/>
            </a:xfrm>
            <a:prstGeom prst="rect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7454" name="Rectangle 21"/>
            <p:cNvSpPr>
              <a:spLocks noChangeArrowheads="1"/>
            </p:cNvSpPr>
            <p:nvPr/>
          </p:nvSpPr>
          <p:spPr bwMode="auto">
            <a:xfrm>
              <a:off x="5033966" y="4829185"/>
              <a:ext cx="552454" cy="285752"/>
            </a:xfrm>
            <a:prstGeom prst="rect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7455" name="Rectangle 22"/>
            <p:cNvSpPr>
              <a:spLocks noChangeArrowheads="1"/>
            </p:cNvSpPr>
            <p:nvPr/>
          </p:nvSpPr>
          <p:spPr bwMode="auto">
            <a:xfrm>
              <a:off x="5033966" y="5743591"/>
              <a:ext cx="552454" cy="285752"/>
            </a:xfrm>
            <a:prstGeom prst="rect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533400"/>
          </a:xfrm>
          <a:noFill/>
        </p:spPr>
        <p:txBody>
          <a:bodyPr/>
          <a:lstStyle/>
          <a:p>
            <a:pPr eaLnBrk="1" hangingPunct="1"/>
            <a:r>
              <a:rPr lang="fr-CH" smtClean="0"/>
              <a:t>Conclusion</a:t>
            </a:r>
            <a:endParaRPr lang="fr-FR" smtClean="0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500063" y="3797300"/>
            <a:ext cx="80391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Corominas, </a:t>
            </a:r>
            <a:r>
              <a:rPr lang="fr-CH"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Diccionario crítico etimológico de la lengua castellana </a:t>
            </a: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(1957) : défense de Spitzer contre Diez : “el argumento decisivo lo proporciona el macedorrum.”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00063" y="1931988"/>
            <a:ext cx="825341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Diez 1887 : esp. </a:t>
            </a:r>
            <a:r>
              <a:rPr lang="fr-CH"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zángano </a:t>
            </a: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&lt; it. </a:t>
            </a:r>
            <a:r>
              <a:rPr lang="fr-CH"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zingano</a:t>
            </a: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(Ø REW) </a:t>
            </a:r>
            <a:endParaRPr lang="fr-FR" sz="2400" b="1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00063" y="5357813"/>
            <a:ext cx="8253412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FR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Papahagi, </a:t>
            </a:r>
            <a:r>
              <a:rPr lang="fr-FR"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Dicţionarul dialectului aromân </a:t>
            </a:r>
            <a:r>
              <a:rPr lang="fr-FR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(1974</a:t>
            </a:r>
            <a:r>
              <a:rPr lang="fr-FR" sz="2400" b="1" baseline="300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2</a:t>
            </a:r>
            <a:r>
              <a:rPr lang="fr-FR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) :</a:t>
            </a:r>
          </a:p>
          <a:p>
            <a:pPr marL="342900" indent="-342900" algn="l">
              <a:buClr>
                <a:srgbClr val="FF7D3C"/>
              </a:buClr>
            </a:pPr>
            <a:r>
              <a:rPr lang="fr-FR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	étymologie fragilisée par la non prise en compte des données ibéroromanes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00063" y="1428750"/>
            <a:ext cx="80391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400" b="1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Qui pose les questions, qui détient les réponses ?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00063" y="2435225"/>
            <a:ext cx="80391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Spitzer 1924 : esp. </a:t>
            </a:r>
            <a:r>
              <a:rPr lang="fr-CH"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zángano</a:t>
            </a: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, port. </a:t>
            </a:r>
            <a:r>
              <a:rPr lang="fr-CH"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zangão</a:t>
            </a:r>
          </a:p>
          <a:p>
            <a:pPr marL="342900" indent="-342900" algn="l">
              <a:buClr>
                <a:srgbClr val="FF7D3C"/>
              </a:buClr>
            </a:pPr>
            <a:r>
              <a:rPr lang="fr-CH"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	</a:t>
            </a: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&lt; onomatopée /</a:t>
            </a:r>
            <a:r>
              <a:rPr lang="fr-CH" sz="2400" b="1">
                <a:solidFill>
                  <a:schemeClr val="tx1"/>
                </a:solidFill>
                <a:latin typeface="Doulos SIL" pitchFamily="2" charset="0"/>
                <a:ea typeface="Doulos SIL" pitchFamily="2" charset="0"/>
                <a:cs typeface="Times New Roman" pitchFamily="18" charset="0"/>
              </a:rPr>
              <a:t>'zaŋ</a:t>
            </a: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/</a:t>
            </a:r>
            <a:endParaRPr lang="fr-CH" sz="2400" b="1" i="1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00063" y="3294063"/>
            <a:ext cx="80391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Pascu 1925 : aroumain </a:t>
            </a:r>
            <a:r>
              <a:rPr lang="fr-CH"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zîngînar &lt;</a:t>
            </a: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id.</a:t>
            </a:r>
            <a:r>
              <a:rPr lang="fr-CH"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</a:t>
            </a:r>
          </a:p>
        </p:txBody>
      </p:sp>
      <p:grpSp>
        <p:nvGrpSpPr>
          <p:cNvPr id="2" name="Groupe 18"/>
          <p:cNvGrpSpPr>
            <a:grpSpLocks/>
          </p:cNvGrpSpPr>
          <p:nvPr/>
        </p:nvGrpSpPr>
        <p:grpSpPr bwMode="auto">
          <a:xfrm>
            <a:off x="2833688" y="3357563"/>
            <a:ext cx="2443162" cy="1576387"/>
            <a:chOff x="2833688" y="3357562"/>
            <a:chExt cx="2443162" cy="1576388"/>
          </a:xfrm>
        </p:grpSpPr>
        <p:sp>
          <p:nvSpPr>
            <p:cNvPr id="18447" name="Rectangle 11"/>
            <p:cNvSpPr>
              <a:spLocks noChangeArrowheads="1"/>
            </p:cNvSpPr>
            <p:nvPr/>
          </p:nvSpPr>
          <p:spPr bwMode="auto">
            <a:xfrm>
              <a:off x="3919537" y="4576762"/>
              <a:ext cx="1357313" cy="357188"/>
            </a:xfrm>
            <a:prstGeom prst="rect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8448" name="Rectangle 29"/>
            <p:cNvSpPr>
              <a:spLocks noChangeArrowheads="1"/>
            </p:cNvSpPr>
            <p:nvPr/>
          </p:nvSpPr>
          <p:spPr bwMode="auto">
            <a:xfrm>
              <a:off x="2833688" y="3357562"/>
              <a:ext cx="1428750" cy="385763"/>
            </a:xfrm>
            <a:prstGeom prst="rect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cxnSp>
          <p:nvCxnSpPr>
            <p:cNvPr id="18449" name="Connecteur droit avec flèche 31"/>
            <p:cNvCxnSpPr>
              <a:cxnSpLocks noChangeShapeType="1"/>
              <a:stCxn id="18448" idx="2"/>
              <a:endCxn id="18447" idx="0"/>
            </p:cNvCxnSpPr>
            <p:nvPr/>
          </p:nvCxnSpPr>
          <p:spPr bwMode="auto">
            <a:xfrm rot="16200000" flipH="1">
              <a:off x="3656410" y="3634977"/>
              <a:ext cx="833437" cy="1050131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" name="Groupe 45"/>
          <p:cNvGrpSpPr>
            <a:grpSpLocks/>
          </p:cNvGrpSpPr>
          <p:nvPr/>
        </p:nvGrpSpPr>
        <p:grpSpPr bwMode="auto">
          <a:xfrm>
            <a:off x="1971675" y="4219575"/>
            <a:ext cx="4900613" cy="1566863"/>
            <a:chOff x="1971657" y="4219580"/>
            <a:chExt cx="4900647" cy="1566874"/>
          </a:xfrm>
        </p:grpSpPr>
        <p:sp>
          <p:nvSpPr>
            <p:cNvPr id="18444" name="Rectangle 33"/>
            <p:cNvSpPr>
              <a:spLocks noChangeArrowheads="1"/>
            </p:cNvSpPr>
            <p:nvPr/>
          </p:nvSpPr>
          <p:spPr bwMode="auto">
            <a:xfrm>
              <a:off x="5657858" y="5429264"/>
              <a:ext cx="1214446" cy="357190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8445" name="Rectangle 34"/>
            <p:cNvSpPr>
              <a:spLocks noChangeArrowheads="1"/>
            </p:cNvSpPr>
            <p:nvPr/>
          </p:nvSpPr>
          <p:spPr bwMode="auto">
            <a:xfrm>
              <a:off x="1971657" y="4219580"/>
              <a:ext cx="1571636" cy="357190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cxnSp>
          <p:nvCxnSpPr>
            <p:cNvPr id="18446" name="Forme 42"/>
            <p:cNvCxnSpPr>
              <a:cxnSpLocks noChangeShapeType="1"/>
              <a:stCxn id="18445" idx="2"/>
              <a:endCxn id="18444" idx="1"/>
            </p:cNvCxnSpPr>
            <p:nvPr/>
          </p:nvCxnSpPr>
          <p:spPr bwMode="auto">
            <a:xfrm rot="16200000" flipH="1">
              <a:off x="3692122" y="3642122"/>
              <a:ext cx="1031089" cy="2900383"/>
            </a:xfrm>
            <a:prstGeom prst="bentConnector2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sp>
        <p:nvSpPr>
          <p:cNvPr id="47" name="Multiplier 46"/>
          <p:cNvSpPr/>
          <p:nvPr/>
        </p:nvSpPr>
        <p:spPr bwMode="auto">
          <a:xfrm>
            <a:off x="2143125" y="4786313"/>
            <a:ext cx="1714500" cy="1214437"/>
          </a:xfrm>
          <a:prstGeom prst="mathMultiply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533400"/>
          </a:xfrm>
          <a:noFill/>
        </p:spPr>
        <p:txBody>
          <a:bodyPr/>
          <a:lstStyle/>
          <a:p>
            <a:pPr eaLnBrk="1" hangingPunct="1"/>
            <a:r>
              <a:rPr lang="fr-CH" smtClean="0"/>
              <a:t>Qui détient les réponses ?</a:t>
            </a:r>
            <a:endParaRPr lang="fr-FR" smtClean="0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428625" y="4929188"/>
            <a:ext cx="8572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Buchi, Éva (2008) : « Joan Coromines et l’étymologie lexicale romane : l’exemple roumain ». In : Badia i Margarit, Antoni M. &amp; Solà, Joan (éd.) : </a:t>
            </a:r>
            <a:r>
              <a:rPr lang="fr-CH"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Joan Coromines, vida y obra</a:t>
            </a: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. Madrid : Gredos : </a:t>
            </a:r>
            <a:r>
              <a:rPr lang="fr-CH" sz="24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282-332</a:t>
            </a:r>
            <a:endParaRPr lang="fr-FR" sz="2400" b="1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28625" y="1643063"/>
            <a:ext cx="857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La linguistique idioromane détient bien souvent des réponses déterminantes à des questions étymologiques </a:t>
            </a:r>
            <a:r>
              <a:rPr lang="fr-CH" sz="24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épineuses </a:t>
            </a:r>
            <a:endParaRPr lang="fr-FR" sz="2400" b="1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28625" y="3106738"/>
            <a:ext cx="828675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Avoir recours à la perspective romane incite à poser les questions pertinentes</a:t>
            </a:r>
          </a:p>
          <a:p>
            <a:pPr marL="342900" indent="-342900" algn="l">
              <a:buClr>
                <a:srgbClr val="FF7D3C"/>
              </a:buClr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	– ou à reformuler de manière plus pertinente les questions posées par la linguistique </a:t>
            </a:r>
            <a:r>
              <a:rPr lang="fr-CH" sz="24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idioromane</a:t>
            </a:r>
            <a:endParaRPr lang="fr-FR" sz="2400" b="1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57238" y="3176588"/>
            <a:ext cx="7743825" cy="714375"/>
          </a:xfrm>
          <a:prstGeom prst="rect">
            <a:avLst/>
          </a:prstGeom>
          <a:noFill/>
          <a:ln w="38100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autoUpdateAnimBg="0"/>
      <p:bldP spid="9" grpId="0" autoUpdateAnimBg="0"/>
      <p:bldP spid="10" grpId="0" autoUpdateAnimBg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CH" smtClean="0"/>
              <a:t>     Romanistes du futur</a:t>
            </a:r>
            <a:endParaRPr lang="fr-FR" smtClean="0"/>
          </a:p>
        </p:txBody>
      </p:sp>
      <p:pic>
        <p:nvPicPr>
          <p:cNvPr id="20483" name="Picture 6" descr="images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6406"/>
          <a:stretch>
            <a:fillRect/>
          </a:stretch>
        </p:blipFill>
        <p:spPr>
          <a:xfrm>
            <a:off x="2214563" y="1071563"/>
            <a:ext cx="4981575" cy="5545137"/>
          </a:xfrm>
          <a:ln w="38100">
            <a:solidFill>
              <a:srgbClr val="000000"/>
            </a:solidFill>
          </a:ln>
        </p:spPr>
      </p:pic>
      <p:sp>
        <p:nvSpPr>
          <p:cNvPr id="92169" name="Text Box 9"/>
          <p:cNvSpPr txBox="1">
            <a:spLocks noChangeArrowheads="1"/>
          </p:cNvSpPr>
          <p:nvPr/>
        </p:nvSpPr>
        <p:spPr bwMode="auto">
          <a:xfrm rot="-1119708">
            <a:off x="755650" y="1125538"/>
            <a:ext cx="2160588" cy="739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 sz="2000" b="1">
                <a:latin typeface="Arial" charset="0"/>
              </a:rPr>
              <a:t>Linguistique</a:t>
            </a:r>
          </a:p>
          <a:p>
            <a:r>
              <a:rPr lang="fr-CH" sz="2000" b="1">
                <a:latin typeface="Arial" charset="0"/>
              </a:rPr>
              <a:t>panromane</a:t>
            </a:r>
            <a:endParaRPr lang="fr-FR" sz="2000" b="1">
              <a:latin typeface="Arial" charset="0"/>
            </a:endParaRPr>
          </a:p>
        </p:txBody>
      </p:sp>
      <p:sp>
        <p:nvSpPr>
          <p:cNvPr id="92182" name="Text Box 22"/>
          <p:cNvSpPr txBox="1">
            <a:spLocks noChangeArrowheads="1"/>
          </p:cNvSpPr>
          <p:nvPr/>
        </p:nvSpPr>
        <p:spPr bwMode="auto">
          <a:xfrm rot="-932698">
            <a:off x="6732588" y="5734050"/>
            <a:ext cx="2160587" cy="739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 sz="2000" b="1">
                <a:latin typeface="Arial" charset="0"/>
              </a:rPr>
              <a:t>Linguistique</a:t>
            </a:r>
          </a:p>
          <a:p>
            <a:r>
              <a:rPr lang="fr-CH" sz="2000" b="1">
                <a:latin typeface="Arial" charset="0"/>
              </a:rPr>
              <a:t>iso-idioromane</a:t>
            </a:r>
            <a:endParaRPr lang="fr-FR" sz="2000" b="1">
              <a:latin typeface="Arial" charset="0"/>
            </a:endParaRPr>
          </a:p>
        </p:txBody>
      </p:sp>
      <p:sp>
        <p:nvSpPr>
          <p:cNvPr id="92183" name="Text Box 23"/>
          <p:cNvSpPr txBox="1">
            <a:spLocks noChangeArrowheads="1"/>
          </p:cNvSpPr>
          <p:nvPr/>
        </p:nvSpPr>
        <p:spPr bwMode="auto">
          <a:xfrm rot="948027">
            <a:off x="755650" y="5734050"/>
            <a:ext cx="2160588" cy="739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 sz="2000" b="1">
                <a:latin typeface="Arial" charset="0"/>
              </a:rPr>
              <a:t>Linguistique</a:t>
            </a:r>
          </a:p>
          <a:p>
            <a:r>
              <a:rPr lang="fr-CH" sz="2000" b="1">
                <a:latin typeface="Arial" charset="0"/>
              </a:rPr>
              <a:t>allo-idioromane</a:t>
            </a:r>
            <a:endParaRPr lang="fr-FR" sz="2000" b="1">
              <a:latin typeface="Arial" charset="0"/>
            </a:endParaRPr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 rot="1017834">
            <a:off x="6732588" y="1125538"/>
            <a:ext cx="2160587" cy="739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 sz="2000" b="1">
                <a:latin typeface="Arial" charset="0"/>
              </a:rPr>
              <a:t>Linguistique</a:t>
            </a:r>
          </a:p>
          <a:p>
            <a:r>
              <a:rPr lang="fr-CH" sz="2000" b="1">
                <a:latin typeface="Arial" charset="0"/>
              </a:rPr>
              <a:t>générale</a:t>
            </a:r>
            <a:endParaRPr lang="fr-FR" sz="2000" b="1">
              <a:latin typeface="Arial" charset="0"/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547813" y="1862138"/>
            <a:ext cx="6161087" cy="3865562"/>
            <a:chOff x="975" y="1173"/>
            <a:chExt cx="3881" cy="2435"/>
          </a:xfrm>
        </p:grpSpPr>
        <p:sp>
          <p:nvSpPr>
            <p:cNvPr id="20494" name="Oval 27"/>
            <p:cNvSpPr>
              <a:spLocks noChangeArrowheads="1"/>
            </p:cNvSpPr>
            <p:nvPr/>
          </p:nvSpPr>
          <p:spPr bwMode="auto">
            <a:xfrm>
              <a:off x="975" y="2432"/>
              <a:ext cx="2222" cy="59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fr-CH" sz="2400" b="1">
                  <a:solidFill>
                    <a:schemeClr val="hlink"/>
                  </a:solidFill>
                  <a:latin typeface="Arial" charset="0"/>
                </a:rPr>
                <a:t>Va-et-vient fructueux !</a:t>
              </a:r>
              <a:endParaRPr lang="fr-FR" sz="2400" b="1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20495" name="AutoShape 30"/>
            <p:cNvCxnSpPr>
              <a:cxnSpLocks noChangeShapeType="1"/>
              <a:stCxn id="92182" idx="0"/>
              <a:endCxn id="92169" idx="2"/>
            </p:cNvCxnSpPr>
            <p:nvPr/>
          </p:nvCxnSpPr>
          <p:spPr bwMode="auto">
            <a:xfrm flipH="1" flipV="1">
              <a:off x="1235" y="1173"/>
              <a:ext cx="3621" cy="2435"/>
            </a:xfrm>
            <a:prstGeom prst="straightConnector1">
              <a:avLst/>
            </a:prstGeom>
            <a:noFill/>
            <a:ln w="762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6572250" y="3929063"/>
            <a:ext cx="2232025" cy="7858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CH" sz="2400" b="1">
                <a:solidFill>
                  <a:srgbClr val="FF0000"/>
                </a:solidFill>
                <a:latin typeface="Arial" charset="0"/>
              </a:rPr>
              <a:t>sur fondement</a:t>
            </a:r>
          </a:p>
          <a:p>
            <a:r>
              <a:rPr lang="fr-CH" sz="2400" b="1">
                <a:solidFill>
                  <a:srgbClr val="FF0000"/>
                </a:solidFill>
                <a:latin typeface="Arial" charset="0"/>
              </a:rPr>
              <a:t>panroman !</a:t>
            </a:r>
            <a:endParaRPr lang="fr-FR" sz="2400" b="1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3" name="Groupe 19"/>
          <p:cNvGrpSpPr>
            <a:grpSpLocks/>
          </p:cNvGrpSpPr>
          <p:nvPr/>
        </p:nvGrpSpPr>
        <p:grpSpPr bwMode="auto">
          <a:xfrm>
            <a:off x="4143375" y="2428875"/>
            <a:ext cx="4660900" cy="1728788"/>
            <a:chOff x="4143372" y="2428868"/>
            <a:chExt cx="4660917" cy="1728787"/>
          </a:xfrm>
        </p:grpSpPr>
        <p:sp>
          <p:nvSpPr>
            <p:cNvPr id="20491" name="Line 17"/>
            <p:cNvSpPr>
              <a:spLocks noChangeShapeType="1"/>
            </p:cNvSpPr>
            <p:nvPr/>
          </p:nvSpPr>
          <p:spPr bwMode="auto">
            <a:xfrm flipH="1">
              <a:off x="6159497" y="3725855"/>
              <a:ext cx="433388" cy="431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0492" name="Line 25"/>
            <p:cNvSpPr>
              <a:spLocks noChangeShapeType="1"/>
            </p:cNvSpPr>
            <p:nvPr/>
          </p:nvSpPr>
          <p:spPr bwMode="auto">
            <a:xfrm flipH="1" flipV="1">
              <a:off x="4143372" y="2428868"/>
              <a:ext cx="2447925" cy="129698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0493" name="AutoShape 14"/>
            <p:cNvSpPr>
              <a:spLocks noChangeArrowheads="1"/>
            </p:cNvSpPr>
            <p:nvPr/>
          </p:nvSpPr>
          <p:spPr bwMode="auto">
            <a:xfrm>
              <a:off x="6572264" y="3429000"/>
              <a:ext cx="2232025" cy="50006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fr-CH" sz="2400" b="1">
                  <a:solidFill>
                    <a:srgbClr val="FF0000"/>
                  </a:solidFill>
                  <a:latin typeface="Arial" charset="0"/>
                </a:rPr>
                <a:t>Idioromanistes</a:t>
              </a:r>
              <a:endParaRPr lang="fr-FR" sz="2400" b="1">
                <a:solidFill>
                  <a:srgbClr val="FF0000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9" grpId="0" animBg="1"/>
      <p:bldP spid="92182" grpId="0" animBg="1"/>
      <p:bldP spid="92183" grpId="0" animBg="1"/>
      <p:bldP spid="9218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533400"/>
          </a:xfrm>
          <a:noFill/>
        </p:spPr>
        <p:txBody>
          <a:bodyPr/>
          <a:lstStyle/>
          <a:p>
            <a:pPr eaLnBrk="1" hangingPunct="1"/>
            <a:r>
              <a:rPr lang="fr-CH" smtClean="0"/>
              <a:t>Titre ?</a:t>
            </a:r>
            <a:endParaRPr lang="fr-FR" smtClean="0"/>
          </a:p>
        </p:txBody>
      </p:sp>
      <p:sp>
        <p:nvSpPr>
          <p:cNvPr id="52229" name="Rectangle 1029"/>
          <p:cNvSpPr>
            <a:spLocks noChangeArrowheads="1"/>
          </p:cNvSpPr>
          <p:nvPr/>
        </p:nvSpPr>
        <p:spPr bwMode="auto">
          <a:xfrm>
            <a:off x="1214438" y="1928813"/>
            <a:ext cx="6781800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32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Pourquoi la linguistique romane n’est pas soluble en linguistiques idioromanes</a:t>
            </a:r>
            <a:endParaRPr lang="fr-FR" sz="3200" b="1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52232" name="Rectangle 1032"/>
          <p:cNvSpPr>
            <a:spLocks noChangeArrowheads="1"/>
          </p:cNvSpPr>
          <p:nvPr/>
        </p:nvSpPr>
        <p:spPr bwMode="auto">
          <a:xfrm>
            <a:off x="1214438" y="4286250"/>
            <a:ext cx="67818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Clr>
                <a:srgbClr val="FF7D3C"/>
              </a:buClr>
              <a:buFontTx/>
              <a:buChar char="•"/>
            </a:pPr>
            <a:r>
              <a:rPr lang="fr-CH" sz="32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Double restriction :</a:t>
            </a:r>
          </a:p>
          <a:p>
            <a:pPr marL="342900" indent="-342900" algn="l">
              <a:buClr>
                <a:srgbClr val="FF7D3C"/>
              </a:buClr>
            </a:pPr>
            <a:r>
              <a:rPr lang="fr-CH" sz="3200" b="1">
                <a:latin typeface="Arial" charset="0"/>
              </a:rPr>
              <a:t>	→</a:t>
            </a:r>
            <a:r>
              <a:rPr lang="fr-FR" sz="3200">
                <a:latin typeface="Arial" charset="0"/>
              </a:rPr>
              <a:t> </a:t>
            </a:r>
            <a:r>
              <a:rPr lang="fr-CH" sz="32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étymologie</a:t>
            </a:r>
          </a:p>
          <a:p>
            <a:pPr marL="342900" indent="-342900" algn="l">
              <a:buClr>
                <a:srgbClr val="FF7D3C"/>
              </a:buClr>
            </a:pPr>
            <a:r>
              <a:rPr lang="fr-CH" sz="3200" b="1">
                <a:latin typeface="Arial" charset="0"/>
              </a:rPr>
              <a:t>	→ lexique héréditaire</a:t>
            </a:r>
            <a:endParaRPr lang="fr-FR" sz="3200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24300" y="1981200"/>
            <a:ext cx="2386013" cy="509588"/>
          </a:xfrm>
          <a:prstGeom prst="rect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081213" y="4848225"/>
            <a:ext cx="2386012" cy="509588"/>
          </a:xfrm>
          <a:prstGeom prst="rect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autoUpdateAnimBg="0"/>
      <p:bldP spid="52232" grpId="0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533400"/>
          </a:xfrm>
          <a:noFill/>
        </p:spPr>
        <p:txBody>
          <a:bodyPr/>
          <a:lstStyle/>
          <a:p>
            <a:pPr eaLnBrk="1" hangingPunct="1"/>
            <a:r>
              <a:rPr lang="fr-CH" smtClean="0"/>
              <a:t>Terminologie</a:t>
            </a:r>
            <a:endParaRPr lang="fr-FR" smtClean="0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685800" y="175260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rgbClr val="FF7D3C"/>
              </a:buClr>
            </a:pPr>
            <a:r>
              <a:rPr lang="fr-CH" sz="2800" b="1" i="1">
                <a:solidFill>
                  <a:schemeClr val="tx1"/>
                </a:solidFill>
                <a:latin typeface="Arial" charset="0"/>
              </a:rPr>
              <a:t>idioroman</a:t>
            </a:r>
            <a:r>
              <a:rPr lang="fr-CH" sz="2800" b="1">
                <a:solidFill>
                  <a:schemeClr val="tx1"/>
                </a:solidFill>
                <a:latin typeface="Arial" charset="0"/>
              </a:rPr>
              <a:t> adj.</a:t>
            </a:r>
          </a:p>
          <a:p>
            <a:pPr algn="l">
              <a:spcBef>
                <a:spcPct val="20000"/>
              </a:spcBef>
              <a:buClr>
                <a:srgbClr val="FF7D3C"/>
              </a:buClr>
            </a:pPr>
            <a:r>
              <a:rPr lang="fr-CH" sz="2800" b="1">
                <a:solidFill>
                  <a:schemeClr val="tx1"/>
                </a:solidFill>
                <a:latin typeface="Arial" charset="0"/>
                <a:cs typeface="Arial" charset="0"/>
              </a:rPr>
              <a:t>« relatif à une langue romane particulière »</a:t>
            </a:r>
            <a:endParaRPr lang="fr-FR" sz="28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1828800" y="4343400"/>
            <a:ext cx="6934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rgbClr val="FF7D3C"/>
              </a:buClr>
            </a:pPr>
            <a:r>
              <a:rPr lang="fr-CH" sz="2800" b="1">
                <a:solidFill>
                  <a:schemeClr val="tx1"/>
                </a:solidFill>
                <a:latin typeface="Arial" charset="0"/>
                <a:cs typeface="Arial" charset="0"/>
              </a:rPr>
              <a:t>néologisme : Buchi &amp; Schweickard à paraître (a</a:t>
            </a:r>
            <a:r>
              <a:rPr lang="fr-FR" sz="2800" b="1">
                <a:solidFill>
                  <a:schemeClr val="tx1"/>
                </a:solidFill>
                <a:latin typeface="Arial" charset="0"/>
                <a:cs typeface="Arial" charset="0"/>
              </a:rPr>
              <a:t>ctes colloque international</a:t>
            </a:r>
            <a:endParaRPr lang="fr-CH" sz="2800" b="1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>
              <a:buClr>
                <a:srgbClr val="FF7D3C"/>
              </a:buClr>
            </a:pPr>
            <a:r>
              <a:rPr lang="fr-FR" sz="2800" b="1" i="1">
                <a:solidFill>
                  <a:schemeClr val="tx1"/>
                </a:solidFill>
                <a:latin typeface="Arial" charset="0"/>
                <a:cs typeface="Arial" charset="0"/>
              </a:rPr>
              <a:t>La romanistique dans tous ses états</a:t>
            </a:r>
            <a:r>
              <a:rPr lang="fr-FR" sz="2800" b="1">
                <a:solidFill>
                  <a:schemeClr val="tx1"/>
                </a:solidFill>
                <a:latin typeface="Arial" charset="0"/>
                <a:cs typeface="Arial" charset="0"/>
              </a:rPr>
              <a:t> (Béziers, 15</a:t>
            </a:r>
            <a:r>
              <a:rPr lang="fr-CH" sz="2800" b="1">
                <a:solidFill>
                  <a:schemeClr val="tx1"/>
                </a:solidFill>
                <a:latin typeface="Arial" charset="0"/>
                <a:cs typeface="Arial" charset="0"/>
              </a:rPr>
              <a:t>/</a:t>
            </a:r>
            <a:r>
              <a:rPr lang="fr-FR" sz="2800" b="1">
                <a:solidFill>
                  <a:schemeClr val="tx1"/>
                </a:solidFill>
                <a:latin typeface="Arial" charset="0"/>
                <a:cs typeface="Arial" charset="0"/>
              </a:rPr>
              <a:t>16 mai 2008)</a:t>
            </a: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685800" y="3048000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rgbClr val="FF7D3C"/>
              </a:buClr>
            </a:pPr>
            <a:r>
              <a:rPr lang="fr-FR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↔</a:t>
            </a:r>
            <a:r>
              <a:rPr lang="fr-FR" sz="28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fr-CH" sz="2800" b="1" i="1">
                <a:solidFill>
                  <a:schemeClr val="tx1"/>
                </a:solidFill>
                <a:latin typeface="Arial" charset="0"/>
                <a:cs typeface="Arial" charset="0"/>
              </a:rPr>
              <a:t>panroman</a:t>
            </a:r>
            <a:r>
              <a:rPr lang="fr-CH" sz="2800" b="1">
                <a:solidFill>
                  <a:schemeClr val="tx1"/>
                </a:solidFill>
                <a:latin typeface="Arial" charset="0"/>
                <a:cs typeface="Arial" charset="0"/>
              </a:rPr>
              <a:t> adj.</a:t>
            </a:r>
          </a:p>
          <a:p>
            <a:pPr algn="l">
              <a:spcBef>
                <a:spcPct val="20000"/>
              </a:spcBef>
              <a:buClr>
                <a:srgbClr val="FF7D3C"/>
              </a:buClr>
            </a:pPr>
            <a:r>
              <a:rPr lang="fr-CH" sz="2800" b="1">
                <a:solidFill>
                  <a:schemeClr val="tx1"/>
                </a:solidFill>
                <a:latin typeface="Arial" charset="0"/>
                <a:cs typeface="Arial" charset="0"/>
              </a:rPr>
              <a:t>« relatif à l’ensemble des langues romanes »</a:t>
            </a:r>
            <a:endParaRPr lang="fr-FR" sz="28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723900" y="1752600"/>
            <a:ext cx="18288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14350" y="1981200"/>
            <a:ext cx="1257300" cy="2667000"/>
            <a:chOff x="324" y="1248"/>
            <a:chExt cx="792" cy="1680"/>
          </a:xfrm>
        </p:grpSpPr>
        <p:sp>
          <p:nvSpPr>
            <p:cNvPr id="5128" name="Line 14"/>
            <p:cNvSpPr>
              <a:spLocks noChangeShapeType="1"/>
            </p:cNvSpPr>
            <p:nvPr/>
          </p:nvSpPr>
          <p:spPr bwMode="auto">
            <a:xfrm>
              <a:off x="336" y="1248"/>
              <a:ext cx="0" cy="168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5129" name="Line 15"/>
            <p:cNvSpPr>
              <a:spLocks noChangeShapeType="1"/>
            </p:cNvSpPr>
            <p:nvPr/>
          </p:nvSpPr>
          <p:spPr bwMode="auto">
            <a:xfrm>
              <a:off x="324" y="1248"/>
              <a:ext cx="10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5130" name="Line 16"/>
            <p:cNvSpPr>
              <a:spLocks noChangeShapeType="1"/>
            </p:cNvSpPr>
            <p:nvPr/>
          </p:nvSpPr>
          <p:spPr bwMode="auto">
            <a:xfrm>
              <a:off x="336" y="2928"/>
              <a:ext cx="78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C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 autoUpdateAnimBg="0"/>
      <p:bldP spid="78856" grpId="0" autoUpdateAnimBg="0"/>
      <p:bldP spid="78857" grpId="0" autoUpdateAnimBg="0"/>
      <p:bldP spid="788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533400"/>
          </a:xfrm>
          <a:noFill/>
        </p:spPr>
        <p:txBody>
          <a:bodyPr/>
          <a:lstStyle/>
          <a:p>
            <a:pPr eaLnBrk="1" hangingPunct="1"/>
            <a:r>
              <a:rPr lang="fr-CH" smtClean="0"/>
              <a:t>D</a:t>
            </a:r>
            <a:r>
              <a:rPr lang="fr-CH" smtClean="0">
                <a:cs typeface="Arial" charset="0"/>
              </a:rPr>
              <a:t>ÉRom : structure</a:t>
            </a:r>
            <a:endParaRPr lang="fr-FR" smtClean="0"/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1000125" y="2411413"/>
            <a:ext cx="6781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Projet européen, surtout franco-allemand</a:t>
            </a:r>
          </a:p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Financé par l’ANR (Agence Nationale de la Recherche) et la DFG</a:t>
            </a:r>
          </a:p>
          <a:p>
            <a:pPr marL="342900" indent="-342900" algn="l">
              <a:buClr>
                <a:srgbClr val="FF7D3C"/>
              </a:buClr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	(</a:t>
            </a:r>
            <a:r>
              <a:rPr lang="fr-CH"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Deutsche Forschungsgemeinschaft</a:t>
            </a: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)</a:t>
            </a:r>
            <a:endParaRPr lang="fr-FR" sz="2400" b="1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1000125" y="4322763"/>
            <a:ext cx="6781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28 linguistes romanistes</a:t>
            </a:r>
          </a:p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1 ingénieur informaticien</a:t>
            </a:r>
          </a:p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2 documentalistes</a:t>
            </a:r>
            <a:endParaRPr lang="fr-FR" sz="24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1000125" y="5929313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Dirigé par </a:t>
            </a:r>
            <a:r>
              <a:rPr lang="fr-CH" sz="2400" b="1">
                <a:solidFill>
                  <a:schemeClr val="tx1"/>
                </a:solidFill>
                <a:latin typeface="Arial" charset="0"/>
                <a:cs typeface="Arial" charset="0"/>
              </a:rPr>
              <a:t>Éva </a:t>
            </a: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Buchi et </a:t>
            </a:r>
            <a:r>
              <a:rPr lang="fr-CH" sz="2400" b="1">
                <a:solidFill>
                  <a:schemeClr val="tx1"/>
                </a:solidFill>
                <a:latin typeface="Arial" charset="0"/>
                <a:cs typeface="Arial" charset="0"/>
              </a:rPr>
              <a:t>Wolfgang Schweickard</a:t>
            </a:r>
            <a:endParaRPr lang="fr-FR" sz="24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00125" y="1643063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Dictionnaire </a:t>
            </a:r>
            <a:r>
              <a:rPr lang="fr-CH" sz="2400" b="1" i="1">
                <a:solidFill>
                  <a:schemeClr val="tx1"/>
                </a:solidFill>
                <a:latin typeface="Arial" charset="0"/>
                <a:cs typeface="Arial" charset="0"/>
              </a:rPr>
              <a:t>Étymologique Roman</a:t>
            </a:r>
            <a:r>
              <a:rPr lang="fr-CH"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</a:t>
            </a:r>
            <a:endParaRPr lang="fr-FR" sz="2400" b="1" i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autoUpdateAnimBg="0"/>
      <p:bldP spid="94212" grpId="0" autoUpdateAnimBg="0"/>
      <p:bldP spid="94213" grpId="0" autoUpdateAnimBg="0"/>
      <p:bldP spid="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533400"/>
          </a:xfrm>
          <a:noFill/>
        </p:spPr>
        <p:txBody>
          <a:bodyPr/>
          <a:lstStyle/>
          <a:p>
            <a:pPr eaLnBrk="1" hangingPunct="1"/>
            <a:r>
              <a:rPr lang="fr-CH" smtClean="0"/>
              <a:t>D</a:t>
            </a:r>
            <a:r>
              <a:rPr lang="fr-CH" smtClean="0">
                <a:cs typeface="Arial" charset="0"/>
              </a:rPr>
              <a:t>ÉRom : équipe</a:t>
            </a:r>
            <a:endParaRPr lang="fr-FR" smtClean="0"/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966788" y="1185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pic>
        <p:nvPicPr>
          <p:cNvPr id="7172" name="Picture 8" descr="2008_06_23_tab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95400"/>
            <a:ext cx="8153400" cy="472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9"/>
          <p:cNvSpPr>
            <a:spLocks noChangeArrowheads="1"/>
          </p:cNvSpPr>
          <p:nvPr/>
        </p:nvSpPr>
        <p:spPr bwMode="auto">
          <a:xfrm>
            <a:off x="838200" y="6096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7D3C"/>
              </a:buClr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1</a:t>
            </a:r>
            <a:r>
              <a:rPr lang="fr-CH" sz="2400" b="1" baseline="300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er</a:t>
            </a: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Atelier D</a:t>
            </a:r>
            <a:r>
              <a:rPr lang="fr-CH" sz="2400" b="1">
                <a:solidFill>
                  <a:schemeClr val="tx1"/>
                </a:solidFill>
                <a:latin typeface="Arial" charset="0"/>
                <a:cs typeface="Arial" charset="0"/>
              </a:rPr>
              <a:t>ÉRom (Nancy, 23/24 juin 2008)</a:t>
            </a:r>
            <a:endParaRPr lang="fr-FR" sz="24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2819400" y="2743200"/>
            <a:ext cx="3733800" cy="1447800"/>
            <a:chOff x="2819400" y="2743200"/>
            <a:chExt cx="3733800" cy="1447800"/>
          </a:xfrm>
        </p:grpSpPr>
        <p:sp>
          <p:nvSpPr>
            <p:cNvPr id="7175" name="Rectangle 10"/>
            <p:cNvSpPr>
              <a:spLocks noChangeArrowheads="1"/>
            </p:cNvSpPr>
            <p:nvPr/>
          </p:nvSpPr>
          <p:spPr bwMode="auto">
            <a:xfrm>
              <a:off x="2819400" y="3657600"/>
              <a:ext cx="3733800" cy="53340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rgbClr val="FF7D3C"/>
                </a:buClr>
              </a:pPr>
              <a:r>
                <a:rPr lang="fr-CH" sz="2400" b="1">
                  <a:solidFill>
                    <a:schemeClr val="bg1"/>
                  </a:solidFill>
                  <a:latin typeface="Arial" charset="0"/>
                  <a:cs typeface="Times New Roman" pitchFamily="18" charset="0"/>
                </a:rPr>
                <a:t>Wolfgang</a:t>
              </a:r>
              <a:r>
                <a:rPr lang="fr-CH" sz="2400" b="1">
                  <a:solidFill>
                    <a:srgbClr val="FF0000"/>
                  </a:solidFill>
                  <a:latin typeface="Arial" charset="0"/>
                  <a:cs typeface="Times New Roman" pitchFamily="18" charset="0"/>
                </a:rPr>
                <a:t> </a:t>
              </a:r>
              <a:r>
                <a:rPr lang="fr-CH" sz="2400" b="1">
                  <a:solidFill>
                    <a:schemeClr val="bg1"/>
                  </a:solidFill>
                  <a:latin typeface="Arial" charset="0"/>
                  <a:cs typeface="Times New Roman" pitchFamily="18" charset="0"/>
                </a:rPr>
                <a:t>Schweickard</a:t>
              </a:r>
              <a:endParaRPr lang="fr-FR" sz="2400" b="1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176" name="Line 11"/>
            <p:cNvSpPr>
              <a:spLocks noChangeShapeType="1"/>
            </p:cNvSpPr>
            <p:nvPr/>
          </p:nvSpPr>
          <p:spPr bwMode="auto">
            <a:xfrm flipV="1">
              <a:off x="4572000" y="2743200"/>
              <a:ext cx="228600" cy="9144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C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533400"/>
          </a:xfrm>
          <a:noFill/>
        </p:spPr>
        <p:txBody>
          <a:bodyPr/>
          <a:lstStyle/>
          <a:p>
            <a:pPr eaLnBrk="1" hangingPunct="1"/>
            <a:r>
              <a:rPr lang="fr-CH" smtClean="0"/>
              <a:t>D</a:t>
            </a:r>
            <a:r>
              <a:rPr lang="fr-CH" smtClean="0">
                <a:cs typeface="Arial" charset="0"/>
              </a:rPr>
              <a:t>ÉRom : méthodologie</a:t>
            </a:r>
            <a:endParaRPr lang="fr-FR" smtClean="0"/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762000" y="1371600"/>
            <a:ext cx="7467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Première raison d’être d’un dictionnaire étymologique consacré à une famille linguistique : reconstruction du lexique de l’ancêtre commun</a:t>
            </a:r>
            <a:endParaRPr lang="fr-FR" sz="2400" b="1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83983" name="Rectangle 15"/>
          <p:cNvSpPr>
            <a:spLocks noChangeArrowheads="1"/>
          </p:cNvSpPr>
          <p:nvPr/>
        </p:nvSpPr>
        <p:spPr bwMode="auto">
          <a:xfrm>
            <a:off x="762000" y="4241800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Cadre théorique :</a:t>
            </a:r>
          </a:p>
          <a:p>
            <a:pPr marL="342900" indent="-342900" algn="l">
              <a:buClr>
                <a:srgbClr val="FF7D3C"/>
              </a:buClr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	grammaire comparée-reconstruction</a:t>
            </a:r>
            <a:endParaRPr lang="fr-FR" sz="2400" b="1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83984" name="Rectangle 16"/>
          <p:cNvSpPr>
            <a:spLocks noChangeArrowheads="1"/>
          </p:cNvSpPr>
          <p:nvPr/>
        </p:nvSpPr>
        <p:spPr bwMode="auto">
          <a:xfrm>
            <a:off x="762000" y="2997200"/>
            <a:ext cx="7467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Objectif du DÉRom :</a:t>
            </a:r>
            <a:endParaRPr lang="fr-FR" sz="2400" b="1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83986" name="Rectangle 18"/>
          <p:cNvSpPr>
            <a:spLocks noChangeArrowheads="1"/>
          </p:cNvSpPr>
          <p:nvPr/>
        </p:nvSpPr>
        <p:spPr bwMode="auto">
          <a:xfrm>
            <a:off x="762000" y="518160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  <a:buFontTx/>
              <a:buChar char="•"/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Fox, Anthony (1995) : </a:t>
            </a:r>
            <a:r>
              <a:rPr lang="fr-CH"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Linguistic Reconstruction. An Introduction to Theory and Method</a:t>
            </a: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. Oxford : Oxford University </a:t>
            </a:r>
            <a:r>
              <a:rPr lang="fr-CH" sz="24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Press</a:t>
            </a:r>
            <a:endParaRPr lang="fr-FR" sz="2400" b="1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83987" name="Rectangle 19"/>
          <p:cNvSpPr>
            <a:spLocks noChangeArrowheads="1"/>
          </p:cNvSpPr>
          <p:nvPr/>
        </p:nvSpPr>
        <p:spPr bwMode="auto">
          <a:xfrm>
            <a:off x="762000" y="3581400"/>
            <a:ext cx="7162800" cy="5588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7D3C"/>
              </a:buClr>
            </a:pPr>
            <a:r>
              <a:rPr lang="fr-CH" sz="2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	</a:t>
            </a:r>
            <a:r>
              <a:rPr lang="fr-CH" sz="3000" b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reconstruire le lexique protoroman</a:t>
            </a:r>
            <a:endParaRPr lang="fr-FR" sz="3000" b="1">
              <a:solidFill>
                <a:schemeClr val="hlink"/>
              </a:solidFill>
              <a:latin typeface="Arial" charset="0"/>
              <a:cs typeface="Times New Roman" pitchFamily="18" charset="0"/>
            </a:endParaRPr>
          </a:p>
        </p:txBody>
      </p:sp>
      <p:grpSp>
        <p:nvGrpSpPr>
          <p:cNvPr id="2" name="Groupe 11"/>
          <p:cNvGrpSpPr>
            <a:grpSpLocks/>
          </p:cNvGrpSpPr>
          <p:nvPr/>
        </p:nvGrpSpPr>
        <p:grpSpPr bwMode="auto">
          <a:xfrm>
            <a:off x="1214438" y="2552700"/>
            <a:ext cx="6143625" cy="358775"/>
            <a:chOff x="1214414" y="2552694"/>
            <a:chExt cx="6143668" cy="358778"/>
          </a:xfrm>
        </p:grpSpPr>
        <p:cxnSp>
          <p:nvCxnSpPr>
            <p:cNvPr id="8201" name="Connecteur droit 8"/>
            <p:cNvCxnSpPr>
              <a:cxnSpLocks noChangeShapeType="1"/>
            </p:cNvCxnSpPr>
            <p:nvPr/>
          </p:nvCxnSpPr>
          <p:spPr bwMode="auto">
            <a:xfrm>
              <a:off x="3143240" y="2552694"/>
              <a:ext cx="4214842" cy="1588"/>
            </a:xfrm>
            <a:prstGeom prst="line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/>
            </a:ln>
          </p:spPr>
        </p:cxnSp>
        <p:cxnSp>
          <p:nvCxnSpPr>
            <p:cNvPr id="8202" name="Connecteur droit 9"/>
            <p:cNvCxnSpPr>
              <a:cxnSpLocks noChangeShapeType="1"/>
            </p:cNvCxnSpPr>
            <p:nvPr/>
          </p:nvCxnSpPr>
          <p:spPr bwMode="auto">
            <a:xfrm>
              <a:off x="1214414" y="2909884"/>
              <a:ext cx="2571768" cy="1588"/>
            </a:xfrm>
            <a:prstGeom prst="line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1" grpId="0" autoUpdateAnimBg="0"/>
      <p:bldP spid="83983" grpId="0" autoUpdateAnimBg="0"/>
      <p:bldP spid="83984" grpId="0" autoUpdateAnimBg="0"/>
      <p:bldP spid="83986" grpId="0" autoUpdateAnimBg="0"/>
      <p:bldP spid="8398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5334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cs typeface="Arial" charset="0"/>
              </a:rPr>
              <a:t>Plaidoirie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642938" y="2135188"/>
            <a:ext cx="74676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Clr>
                <a:srgbClr val="FF7D3C"/>
              </a:buClr>
              <a:buFontTx/>
              <a:buChar char="•"/>
            </a:pP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Exemple : notices étymologiques du</a:t>
            </a:r>
          </a:p>
          <a:p>
            <a:pPr marL="342900" indent="-342900" algn="l">
              <a:buClr>
                <a:srgbClr val="FF7D3C"/>
              </a:buClr>
            </a:pPr>
            <a:r>
              <a:rPr lang="fr-CH" sz="28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	Trésor de la langue française</a:t>
            </a: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:</a:t>
            </a:r>
          </a:p>
          <a:p>
            <a:pPr marL="342900" indent="-342900" algn="l">
              <a:buClr>
                <a:srgbClr val="FF7D3C"/>
              </a:buClr>
            </a:pP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	 </a:t>
            </a:r>
            <a:r>
              <a:rPr lang="fr-CH" sz="2800" b="1">
                <a:latin typeface="Arial" charset="0"/>
              </a:rPr>
              <a:t>→</a:t>
            </a:r>
            <a:r>
              <a:rPr lang="fr-FR" sz="2800">
                <a:latin typeface="Arial" charset="0"/>
              </a:rPr>
              <a:t> </a:t>
            </a: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16 volumes (1971</a:t>
            </a:r>
            <a:r>
              <a:rPr lang="fr-CH" sz="2800" b="1">
                <a:solidFill>
                  <a:schemeClr val="tx1"/>
                </a:solidFill>
                <a:latin typeface="Arial" charset="0"/>
                <a:cs typeface="Arial" charset="0"/>
              </a:rPr>
              <a:t>–1994)</a:t>
            </a:r>
          </a:p>
          <a:p>
            <a:pPr marL="342900" indent="-342900" algn="l">
              <a:buClr>
                <a:srgbClr val="FF7D3C"/>
              </a:buClr>
            </a:pPr>
            <a:r>
              <a:rPr lang="fr-FR" sz="2800" b="1">
                <a:latin typeface="Arial" charset="0"/>
              </a:rPr>
              <a:t>	 </a:t>
            </a:r>
            <a:r>
              <a:rPr lang="fr-CH" sz="2800" b="1">
                <a:latin typeface="Arial" charset="0"/>
              </a:rPr>
              <a:t>→</a:t>
            </a:r>
            <a:r>
              <a:rPr lang="fr-FR" sz="2800">
                <a:latin typeface="Arial" charset="0"/>
              </a:rPr>
              <a:t> </a:t>
            </a:r>
            <a:r>
              <a:rPr lang="fr-FR" sz="2800" b="1">
                <a:latin typeface="Arial" charset="0"/>
              </a:rPr>
              <a:t>http://atilf.atilf.fr/tlf.htm</a:t>
            </a:r>
            <a:endParaRPr lang="fr-CH" sz="2800" b="1">
              <a:latin typeface="Arial" charset="0"/>
            </a:endParaRP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642938" y="4214813"/>
            <a:ext cx="7920037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Clr>
                <a:srgbClr val="FF7D3C"/>
              </a:buClr>
              <a:buFontTx/>
              <a:buChar char="•"/>
              <a:defRPr/>
            </a:pP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s.v. </a:t>
            </a:r>
            <a:r>
              <a:rPr lang="fr-CH" sz="28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an</a:t>
            </a: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:</a:t>
            </a:r>
          </a:p>
          <a:p>
            <a:pPr marL="342900" indent="-342900" algn="l">
              <a:buClr>
                <a:srgbClr val="FF7D3C"/>
              </a:buClr>
              <a:defRPr/>
            </a:pP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	« </a:t>
            </a:r>
            <a:r>
              <a:rPr lang="fr-FR" sz="2800" b="1">
                <a:latin typeface="Arial" charset="0"/>
              </a:rPr>
              <a:t>Du lat. </a:t>
            </a:r>
            <a:r>
              <a:rPr lang="fr-FR" sz="2800" b="1" i="1">
                <a:latin typeface="Arial" charset="0"/>
              </a:rPr>
              <a:t>annus,</a:t>
            </a:r>
            <a:r>
              <a:rPr lang="fr-FR" sz="2800" b="1">
                <a:latin typeface="Arial" charset="0"/>
              </a:rPr>
              <a:t> au sens 1 a </a:t>
            </a:r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["année</a:t>
            </a:r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"</a:t>
            </a:r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]</a:t>
            </a:r>
          </a:p>
          <a:p>
            <a:pPr marL="342900" indent="-342900" algn="l">
              <a:buClr>
                <a:srgbClr val="FF7D3C"/>
              </a:buClr>
              <a:defRPr/>
            </a:pPr>
            <a:r>
              <a:rPr lang="en-US" sz="2800" b="1">
                <a:latin typeface="Arial" charset="0"/>
                <a:cs typeface="Arial" charset="0"/>
              </a:rPr>
              <a:t>	</a:t>
            </a:r>
            <a:r>
              <a:rPr lang="fr-FR" sz="2800" b="1">
                <a:latin typeface="Arial" charset="0"/>
              </a:rPr>
              <a:t>dep. Naevius </a:t>
            </a:r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[</a:t>
            </a:r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…</a:t>
            </a:r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]</a:t>
            </a:r>
            <a:r>
              <a:rPr lang="en-US" sz="2800" b="1">
                <a:latin typeface="Arial" charset="0"/>
              </a:rPr>
              <a:t>,</a:t>
            </a:r>
            <a:r>
              <a:rPr lang="en-US" sz="2800">
                <a:latin typeface="Arial" charset="0"/>
              </a:rPr>
              <a:t> </a:t>
            </a:r>
            <a:r>
              <a:rPr lang="fr-FR" sz="2800" b="1">
                <a:latin typeface="Arial" charset="0"/>
              </a:rPr>
              <a:t>T</a:t>
            </a:r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[hesaurus]</a:t>
            </a:r>
            <a:r>
              <a:rPr lang="en-US" sz="2800" b="1">
                <a:latin typeface="Arial" charset="0"/>
                <a:cs typeface="Arial" charset="0"/>
              </a:rPr>
              <a:t> </a:t>
            </a:r>
            <a:r>
              <a:rPr lang="fr-FR" sz="2800" b="1">
                <a:latin typeface="Arial" charset="0"/>
              </a:rPr>
              <a:t>L</a:t>
            </a:r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[inguae]</a:t>
            </a:r>
            <a:r>
              <a:rPr lang="en-US" sz="2800" b="1">
                <a:latin typeface="Arial" charset="0"/>
                <a:cs typeface="Arial" charset="0"/>
              </a:rPr>
              <a:t> </a:t>
            </a:r>
            <a:r>
              <a:rPr lang="fr-FR" sz="2800" b="1">
                <a:latin typeface="Arial" charset="0"/>
              </a:rPr>
              <a:t>L</a:t>
            </a:r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[atinae]</a:t>
            </a:r>
            <a:r>
              <a:rPr lang="fr-FR" sz="2800" b="1" i="1">
                <a:latin typeface="Arial" charset="0"/>
              </a:rPr>
              <a:t> </a:t>
            </a:r>
            <a:r>
              <a:rPr lang="fr-FR" sz="2800" b="1">
                <a:latin typeface="Arial" charset="0"/>
              </a:rPr>
              <a:t>;</a:t>
            </a:r>
          </a:p>
          <a:p>
            <a:pPr marL="342900" indent="-342900" algn="l">
              <a:buClr>
                <a:srgbClr val="FF7D3C"/>
              </a:buClr>
              <a:defRPr/>
            </a:pPr>
            <a:r>
              <a:rPr lang="fr-FR" sz="2800" b="1">
                <a:latin typeface="Arial" charset="0"/>
              </a:rPr>
              <a:t>	1 b </a:t>
            </a:r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[</a:t>
            </a:r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"</a:t>
            </a:r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mesure de l’âge"]</a:t>
            </a:r>
            <a:r>
              <a:rPr lang="en-US" sz="280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fr-FR" sz="2800" b="1">
                <a:latin typeface="Arial" charset="0"/>
              </a:rPr>
              <a:t>dep. Plaute </a:t>
            </a:r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[…]</a:t>
            </a:r>
            <a:r>
              <a:rPr lang="en-US" sz="2800" b="1">
                <a:latin typeface="Arial" charset="0"/>
              </a:rPr>
              <a:t>. </a:t>
            </a:r>
            <a:r>
              <a:rPr lang="en-US" sz="2800" b="1">
                <a:latin typeface="Arial" charset="0"/>
                <a:cs typeface="Arial" charset="0"/>
              </a:rPr>
              <a:t>»</a:t>
            </a:r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1357313" y="4714875"/>
            <a:ext cx="2314575" cy="360363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solidFill>
                <a:srgbClr val="0070C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42938" y="1500188"/>
            <a:ext cx="7467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Clr>
                <a:srgbClr val="FF7D3C"/>
              </a:buClr>
              <a:buFontTx/>
              <a:buChar char="•"/>
            </a:pPr>
            <a:r>
              <a:rPr lang="fr-CH" sz="28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Détour par l’étymologie idioromane</a:t>
            </a:r>
            <a:endParaRPr lang="fr-CH" sz="28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utoUpdateAnimBg="0"/>
      <p:bldP spid="84998" grpId="0" autoUpdateAnimBg="0"/>
      <p:bldP spid="85001" grpId="0" animBg="1"/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533400"/>
          </a:xfrm>
          <a:noFill/>
        </p:spPr>
        <p:txBody>
          <a:bodyPr/>
          <a:lstStyle/>
          <a:p>
            <a:pPr eaLnBrk="1" hangingPunct="1"/>
            <a:r>
              <a:rPr lang="fr-CH" smtClean="0"/>
              <a:t>Relation bilatérale</a:t>
            </a:r>
            <a:endParaRPr lang="fr-FR" smtClean="0"/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762000" y="3810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fr-FR" sz="3200" b="1">
              <a:solidFill>
                <a:srgbClr val="FF7D3C"/>
              </a:solidFill>
              <a:latin typeface="Arial" charset="0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714625" y="2286000"/>
            <a:ext cx="4071938" cy="3521075"/>
            <a:chOff x="1973" y="1389"/>
            <a:chExt cx="1905" cy="1356"/>
          </a:xfrm>
        </p:grpSpPr>
        <p:sp>
          <p:nvSpPr>
            <p:cNvPr id="10249" name="Text Box 8"/>
            <p:cNvSpPr txBox="1">
              <a:spLocks noChangeArrowheads="1"/>
            </p:cNvSpPr>
            <p:nvPr/>
          </p:nvSpPr>
          <p:spPr bwMode="auto">
            <a:xfrm>
              <a:off x="1973" y="1389"/>
              <a:ext cx="1905" cy="24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H" sz="3600" b="1">
                  <a:latin typeface="Arial" charset="0"/>
                </a:rPr>
                <a:t>lat. </a:t>
              </a:r>
              <a:r>
                <a:rPr lang="fr-CH" sz="3600" b="1" i="1">
                  <a:latin typeface="Arial" charset="0"/>
                </a:rPr>
                <a:t>annus</a:t>
              </a:r>
            </a:p>
          </p:txBody>
        </p:sp>
        <p:sp>
          <p:nvSpPr>
            <p:cNvPr id="10250" name="Text Box 9"/>
            <p:cNvSpPr txBox="1">
              <a:spLocks noChangeArrowheads="1"/>
            </p:cNvSpPr>
            <p:nvPr/>
          </p:nvSpPr>
          <p:spPr bwMode="auto">
            <a:xfrm>
              <a:off x="1973" y="2496"/>
              <a:ext cx="1905" cy="24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H" sz="3600" b="1">
                  <a:latin typeface="Arial" charset="0"/>
                </a:rPr>
                <a:t>fr. </a:t>
              </a:r>
              <a:r>
                <a:rPr lang="fr-CH" sz="3600" b="1" i="1">
                  <a:latin typeface="Arial" charset="0"/>
                </a:rPr>
                <a:t>an</a:t>
              </a:r>
            </a:p>
          </p:txBody>
        </p:sp>
        <p:cxnSp>
          <p:nvCxnSpPr>
            <p:cNvPr id="10251" name="AutoShape 36"/>
            <p:cNvCxnSpPr>
              <a:cxnSpLocks noChangeShapeType="1"/>
              <a:endCxn id="10249" idx="2"/>
            </p:cNvCxnSpPr>
            <p:nvPr/>
          </p:nvCxnSpPr>
          <p:spPr bwMode="auto">
            <a:xfrm rot="5400000" flipH="1" flipV="1">
              <a:off x="2501" y="2062"/>
              <a:ext cx="849" cy="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e 10"/>
          <p:cNvGrpSpPr>
            <a:grpSpLocks/>
          </p:cNvGrpSpPr>
          <p:nvPr/>
        </p:nvGrpSpPr>
        <p:grpSpPr bwMode="auto">
          <a:xfrm>
            <a:off x="2809875" y="404813"/>
            <a:ext cx="5434013" cy="1636712"/>
            <a:chOff x="2809875" y="404813"/>
            <a:chExt cx="5434013" cy="1636712"/>
          </a:xfrm>
        </p:grpSpPr>
        <p:sp>
          <p:nvSpPr>
            <p:cNvPr id="10246" name="Text Box 38"/>
            <p:cNvSpPr txBox="1">
              <a:spLocks noChangeArrowheads="1"/>
            </p:cNvSpPr>
            <p:nvPr/>
          </p:nvSpPr>
          <p:spPr bwMode="auto">
            <a:xfrm>
              <a:off x="5651500" y="1484313"/>
              <a:ext cx="2592388" cy="557212"/>
            </a:xfrm>
            <a:prstGeom prst="rect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H" sz="2800" b="1">
                  <a:solidFill>
                    <a:schemeClr val="hlink"/>
                  </a:solidFill>
                  <a:latin typeface="Arial" charset="0"/>
                </a:rPr>
                <a:t>insuffisant !</a:t>
              </a:r>
              <a:endParaRPr lang="fr-FR" sz="28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247" name="Rectangle 41"/>
            <p:cNvSpPr>
              <a:spLocks noChangeArrowheads="1"/>
            </p:cNvSpPr>
            <p:nvPr/>
          </p:nvSpPr>
          <p:spPr bwMode="auto">
            <a:xfrm>
              <a:off x="2809875" y="404813"/>
              <a:ext cx="3671888" cy="503237"/>
            </a:xfrm>
            <a:prstGeom prst="rect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10248" name="AutoShape 42"/>
            <p:cNvCxnSpPr>
              <a:cxnSpLocks noChangeShapeType="1"/>
              <a:stCxn id="10247" idx="2"/>
            </p:cNvCxnSpPr>
            <p:nvPr/>
          </p:nvCxnSpPr>
          <p:spPr bwMode="auto">
            <a:xfrm rot="16200000" flipH="1">
              <a:off x="4725988" y="847725"/>
              <a:ext cx="846138" cy="1004887"/>
            </a:xfrm>
            <a:prstGeom prst="bentConnector2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533400"/>
          </a:xfrm>
          <a:noFill/>
        </p:spPr>
        <p:txBody>
          <a:bodyPr/>
          <a:lstStyle/>
          <a:p>
            <a:pPr eaLnBrk="1" hangingPunct="1"/>
            <a:r>
              <a:rPr lang="fr-CH" smtClean="0"/>
              <a:t>Langues romanes → ancêtre commun</a:t>
            </a:r>
            <a:endParaRPr lang="fr-FR" smtClean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762000" y="3810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fr-FR" sz="3200" b="1">
              <a:solidFill>
                <a:srgbClr val="FF7D3C"/>
              </a:solidFill>
              <a:latin typeface="Arial" charset="0"/>
            </a:endParaRPr>
          </a:p>
        </p:txBody>
      </p:sp>
      <p:sp>
        <p:nvSpPr>
          <p:cNvPr id="95252" name="Rectangle 20"/>
          <p:cNvSpPr>
            <a:spLocks noChangeArrowheads="1"/>
          </p:cNvSpPr>
          <p:nvPr/>
        </p:nvSpPr>
        <p:spPr bwMode="auto">
          <a:xfrm>
            <a:off x="2133600" y="1295400"/>
            <a:ext cx="5029200" cy="990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r-CH" sz="3600" b="1">
                <a:solidFill>
                  <a:schemeClr val="tx1"/>
                </a:solidFill>
                <a:latin typeface="Arial" charset="0"/>
              </a:rPr>
              <a:t>protorom. */</a:t>
            </a:r>
            <a:r>
              <a:rPr lang="en-US" sz="3600" b="1">
                <a:solidFill>
                  <a:schemeClr val="tx1"/>
                </a:solidFill>
                <a:latin typeface="Arial" charset="0"/>
                <a:cs typeface="Arial" charset="0"/>
              </a:rPr>
              <a:t>'</a:t>
            </a:r>
            <a:r>
              <a:rPr lang="fr-CH" sz="3600" b="1">
                <a:solidFill>
                  <a:schemeClr val="tx1"/>
                </a:solidFill>
                <a:latin typeface="Arial" charset="0"/>
              </a:rPr>
              <a:t>ann-u/</a:t>
            </a:r>
            <a:endParaRPr lang="fr-FR" sz="3600" b="1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114"/>
          <p:cNvGrpSpPr>
            <a:grpSpLocks/>
          </p:cNvGrpSpPr>
          <p:nvPr/>
        </p:nvGrpSpPr>
        <p:grpSpPr bwMode="auto">
          <a:xfrm>
            <a:off x="101600" y="2286000"/>
            <a:ext cx="4546600" cy="3867150"/>
            <a:chOff x="64" y="1440"/>
            <a:chExt cx="2864" cy="2436"/>
          </a:xfrm>
        </p:grpSpPr>
        <p:sp>
          <p:nvSpPr>
            <p:cNvPr id="11327" name="Rectangle 28"/>
            <p:cNvSpPr>
              <a:spLocks noChangeArrowheads="1"/>
            </p:cNvSpPr>
            <p:nvPr/>
          </p:nvSpPr>
          <p:spPr bwMode="auto">
            <a:xfrm>
              <a:off x="64" y="2292"/>
              <a:ext cx="288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328" name="Text Box 29"/>
            <p:cNvSpPr txBox="1">
              <a:spLocks noChangeArrowheads="1"/>
            </p:cNvSpPr>
            <p:nvPr/>
          </p:nvSpPr>
          <p:spPr bwMode="auto">
            <a:xfrm>
              <a:off x="84" y="2442"/>
              <a:ext cx="224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fr-CH" sz="2400" b="1">
                  <a:solidFill>
                    <a:schemeClr val="tx1"/>
                  </a:solidFill>
                  <a:latin typeface="Arial" charset="0"/>
                </a:rPr>
                <a:t>PORT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fr-CH" sz="2400" b="1" i="1">
                  <a:solidFill>
                    <a:schemeClr val="hlink"/>
                  </a:solidFill>
                  <a:latin typeface="Arial" charset="0"/>
                </a:rPr>
                <a:t>a n</a:t>
              </a:r>
            </a:p>
            <a:p>
              <a:pPr>
                <a:lnSpc>
                  <a:spcPct val="70000"/>
                </a:lnSpc>
              </a:pPr>
              <a:r>
                <a:rPr lang="fr-CH" sz="2400" b="1" i="1">
                  <a:solidFill>
                    <a:schemeClr val="hlink"/>
                  </a:solidFill>
                  <a:latin typeface="Arial" charset="0"/>
                </a:rPr>
                <a:t>o</a:t>
              </a:r>
              <a:endParaRPr lang="fr-FR" sz="2400" b="1" i="1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11329" name="AutoShape 97"/>
            <p:cNvCxnSpPr>
              <a:cxnSpLocks noChangeShapeType="1"/>
              <a:stCxn id="11327" idx="0"/>
              <a:endCxn id="95252" idx="2"/>
            </p:cNvCxnSpPr>
            <p:nvPr/>
          </p:nvCxnSpPr>
          <p:spPr bwMode="auto">
            <a:xfrm flipV="1">
              <a:off x="208" y="1440"/>
              <a:ext cx="2720" cy="8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115"/>
          <p:cNvGrpSpPr>
            <a:grpSpLocks/>
          </p:cNvGrpSpPr>
          <p:nvPr/>
        </p:nvGrpSpPr>
        <p:grpSpPr bwMode="auto">
          <a:xfrm>
            <a:off x="711200" y="2286000"/>
            <a:ext cx="3937000" cy="3867150"/>
            <a:chOff x="448" y="1440"/>
            <a:chExt cx="2480" cy="2436"/>
          </a:xfrm>
        </p:grpSpPr>
        <p:sp>
          <p:nvSpPr>
            <p:cNvPr id="11324" name="Rectangle 23"/>
            <p:cNvSpPr>
              <a:spLocks noChangeArrowheads="1"/>
            </p:cNvSpPr>
            <p:nvPr/>
          </p:nvSpPr>
          <p:spPr bwMode="auto">
            <a:xfrm>
              <a:off x="448" y="2292"/>
              <a:ext cx="288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325" name="Text Box 24"/>
            <p:cNvSpPr txBox="1">
              <a:spLocks noChangeArrowheads="1"/>
            </p:cNvSpPr>
            <p:nvPr/>
          </p:nvSpPr>
          <p:spPr bwMode="auto">
            <a:xfrm>
              <a:off x="466" y="2526"/>
              <a:ext cx="240" cy="1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fr-CH" sz="2400" b="1">
                  <a:solidFill>
                    <a:schemeClr val="tx1"/>
                  </a:solidFill>
                  <a:latin typeface="Arial" charset="0"/>
                </a:rPr>
                <a:t>GAL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fr-CH" sz="2400" b="1" i="1">
                  <a:solidFill>
                    <a:schemeClr val="hlink"/>
                  </a:solidFill>
                  <a:latin typeface="Arial" charset="0"/>
                </a:rPr>
                <a:t>ano</a:t>
              </a:r>
              <a:endParaRPr lang="fr-FR" sz="2400" b="1" i="1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11326" name="AutoShape 98"/>
            <p:cNvCxnSpPr>
              <a:cxnSpLocks noChangeShapeType="1"/>
              <a:stCxn id="11324" idx="0"/>
              <a:endCxn id="95252" idx="2"/>
            </p:cNvCxnSpPr>
            <p:nvPr/>
          </p:nvCxnSpPr>
          <p:spPr bwMode="auto">
            <a:xfrm flipV="1">
              <a:off x="592" y="1440"/>
              <a:ext cx="2336" cy="85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" name="Group 116"/>
          <p:cNvGrpSpPr>
            <a:grpSpLocks/>
          </p:cNvGrpSpPr>
          <p:nvPr/>
        </p:nvGrpSpPr>
        <p:grpSpPr bwMode="auto">
          <a:xfrm>
            <a:off x="1322388" y="2286000"/>
            <a:ext cx="3325812" cy="3867150"/>
            <a:chOff x="833" y="1440"/>
            <a:chExt cx="2095" cy="2436"/>
          </a:xfrm>
        </p:grpSpPr>
        <p:sp>
          <p:nvSpPr>
            <p:cNvPr id="11321" name="Rectangle 33"/>
            <p:cNvSpPr>
              <a:spLocks noChangeArrowheads="1"/>
            </p:cNvSpPr>
            <p:nvPr/>
          </p:nvSpPr>
          <p:spPr bwMode="auto">
            <a:xfrm>
              <a:off x="833" y="2292"/>
              <a:ext cx="288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322" name="Text Box 34"/>
            <p:cNvSpPr txBox="1">
              <a:spLocks noChangeArrowheads="1"/>
            </p:cNvSpPr>
            <p:nvPr/>
          </p:nvSpPr>
          <p:spPr bwMode="auto">
            <a:xfrm>
              <a:off x="853" y="2490"/>
              <a:ext cx="240" cy="1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fr-CH" sz="2400" b="1" smtClean="0">
                  <a:solidFill>
                    <a:schemeClr val="tx1"/>
                  </a:solidFill>
                  <a:latin typeface="Arial" charset="0"/>
                </a:rPr>
                <a:t>AST</a:t>
              </a:r>
              <a:endParaRPr lang="fr-CH" sz="2400" b="1">
                <a:solidFill>
                  <a:schemeClr val="tx1"/>
                </a:solidFill>
                <a:latin typeface="Arial" charset="0"/>
              </a:endParaRPr>
            </a:p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fr-CH" sz="2400" b="1" i="1" smtClean="0">
                  <a:solidFill>
                    <a:schemeClr val="hlink"/>
                  </a:solidFill>
                  <a:latin typeface="Arial" charset="0"/>
                </a:rPr>
                <a:t>a</a:t>
              </a:r>
              <a:r>
                <a:rPr lang="fr-CH" sz="2400" b="1" i="1" smtClean="0">
                  <a:solidFill>
                    <a:schemeClr val="hlink"/>
                  </a:solidFill>
                  <a:latin typeface="+mn-lt"/>
                  <a:ea typeface="Doulos SIL"/>
                </a:rPr>
                <a:t>ñ</a:t>
              </a:r>
              <a:r>
                <a:rPr lang="fr-CH" sz="2400" b="1" i="1" smtClean="0">
                  <a:solidFill>
                    <a:schemeClr val="hlink"/>
                  </a:solidFill>
                  <a:latin typeface="Arial" charset="0"/>
                </a:rPr>
                <a:t>u</a:t>
              </a:r>
              <a:endParaRPr lang="fr-FR" sz="2400" b="1" i="1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11323" name="AutoShape 99"/>
            <p:cNvCxnSpPr>
              <a:cxnSpLocks noChangeShapeType="1"/>
              <a:stCxn id="11321" idx="0"/>
              <a:endCxn id="95252" idx="2"/>
            </p:cNvCxnSpPr>
            <p:nvPr/>
          </p:nvCxnSpPr>
          <p:spPr bwMode="auto">
            <a:xfrm flipV="1">
              <a:off x="977" y="1440"/>
              <a:ext cx="1951" cy="8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1933575" y="2286000"/>
            <a:ext cx="2714625" cy="3867150"/>
            <a:chOff x="1218" y="1440"/>
            <a:chExt cx="1710" cy="2436"/>
          </a:xfrm>
        </p:grpSpPr>
        <p:sp>
          <p:nvSpPr>
            <p:cNvPr id="11318" name="Rectangle 38"/>
            <p:cNvSpPr>
              <a:spLocks noChangeArrowheads="1"/>
            </p:cNvSpPr>
            <p:nvPr/>
          </p:nvSpPr>
          <p:spPr bwMode="auto">
            <a:xfrm>
              <a:off x="1218" y="2292"/>
              <a:ext cx="288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319" name="Text Box 39"/>
            <p:cNvSpPr txBox="1">
              <a:spLocks noChangeArrowheads="1"/>
            </p:cNvSpPr>
            <p:nvPr/>
          </p:nvSpPr>
          <p:spPr bwMode="auto">
            <a:xfrm>
              <a:off x="1238" y="2550"/>
              <a:ext cx="240" cy="1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fr-CH" sz="2400" b="1" smtClean="0">
                  <a:solidFill>
                    <a:schemeClr val="tx1"/>
                  </a:solidFill>
                  <a:latin typeface="Arial" charset="0"/>
                </a:rPr>
                <a:t>ESP</a:t>
              </a:r>
              <a:endParaRPr lang="fr-CH" sz="2400" b="1">
                <a:solidFill>
                  <a:schemeClr val="tx1"/>
                </a:solidFill>
                <a:latin typeface="Arial" charset="0"/>
              </a:endParaRPr>
            </a:p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fr-CH" sz="2400" b="1" i="1" smtClean="0">
                  <a:solidFill>
                    <a:schemeClr val="hlink"/>
                  </a:solidFill>
                  <a:latin typeface="Arial" charset="0"/>
                </a:rPr>
                <a:t>a</a:t>
              </a:r>
              <a:r>
                <a:rPr lang="fr-CH" sz="2400" b="1" i="1" smtClean="0">
                  <a:solidFill>
                    <a:schemeClr val="hlink"/>
                  </a:solidFill>
                  <a:latin typeface="+mn-lt"/>
                  <a:ea typeface="Doulos SIL"/>
                </a:rPr>
                <a:t>ño</a:t>
              </a:r>
              <a:endParaRPr lang="fr-FR" sz="2400" b="1" i="1">
                <a:solidFill>
                  <a:schemeClr val="hlink"/>
                </a:solidFill>
                <a:latin typeface="+mn-lt"/>
              </a:endParaRPr>
            </a:p>
          </p:txBody>
        </p:sp>
        <p:cxnSp>
          <p:nvCxnSpPr>
            <p:cNvPr id="11320" name="AutoShape 100"/>
            <p:cNvCxnSpPr>
              <a:cxnSpLocks noChangeShapeType="1"/>
              <a:stCxn id="11318" idx="0"/>
              <a:endCxn id="95252" idx="2"/>
            </p:cNvCxnSpPr>
            <p:nvPr/>
          </p:nvCxnSpPr>
          <p:spPr bwMode="auto">
            <a:xfrm flipV="1">
              <a:off x="1362" y="1440"/>
              <a:ext cx="1566" cy="8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oup 118"/>
          <p:cNvGrpSpPr>
            <a:grpSpLocks/>
          </p:cNvGrpSpPr>
          <p:nvPr/>
        </p:nvGrpSpPr>
        <p:grpSpPr bwMode="auto">
          <a:xfrm>
            <a:off x="2544763" y="2286000"/>
            <a:ext cx="2103437" cy="3867150"/>
            <a:chOff x="1603" y="1440"/>
            <a:chExt cx="1325" cy="2436"/>
          </a:xfrm>
        </p:grpSpPr>
        <p:sp>
          <p:nvSpPr>
            <p:cNvPr id="11315" name="Rectangle 43"/>
            <p:cNvSpPr>
              <a:spLocks noChangeArrowheads="1"/>
            </p:cNvSpPr>
            <p:nvPr/>
          </p:nvSpPr>
          <p:spPr bwMode="auto">
            <a:xfrm>
              <a:off x="1603" y="2292"/>
              <a:ext cx="288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316" name="Text Box 44"/>
            <p:cNvSpPr txBox="1">
              <a:spLocks noChangeArrowheads="1"/>
            </p:cNvSpPr>
            <p:nvPr/>
          </p:nvSpPr>
          <p:spPr bwMode="auto">
            <a:xfrm>
              <a:off x="1620" y="2532"/>
              <a:ext cx="240" cy="1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fr-CH" sz="2400" b="1" smtClean="0">
                  <a:solidFill>
                    <a:schemeClr val="tx1"/>
                  </a:solidFill>
                  <a:latin typeface="Arial" charset="0"/>
                </a:rPr>
                <a:t>CAT</a:t>
              </a:r>
              <a:endParaRPr lang="fr-CH" sz="2400" b="1">
                <a:solidFill>
                  <a:schemeClr val="tx1"/>
                </a:solidFill>
                <a:latin typeface="Arial" charset="0"/>
              </a:endParaRPr>
            </a:p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fr-CH" sz="2400" b="1" i="1" smtClean="0">
                  <a:solidFill>
                    <a:schemeClr val="hlink"/>
                  </a:solidFill>
                  <a:latin typeface="Arial" charset="0"/>
                </a:rPr>
                <a:t>an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fr-CH" sz="2400" b="1" i="1" smtClean="0">
                  <a:solidFill>
                    <a:schemeClr val="hlink"/>
                  </a:solidFill>
                  <a:latin typeface="Arial" charset="0"/>
                </a:rPr>
                <a:t>y</a:t>
              </a:r>
              <a:endParaRPr lang="fr-FR" sz="2400" b="1" i="1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11317" name="AutoShape 101"/>
            <p:cNvCxnSpPr>
              <a:cxnSpLocks noChangeShapeType="1"/>
              <a:stCxn id="11315" idx="0"/>
              <a:endCxn id="95252" idx="2"/>
            </p:cNvCxnSpPr>
            <p:nvPr/>
          </p:nvCxnSpPr>
          <p:spPr bwMode="auto">
            <a:xfrm flipV="1">
              <a:off x="1747" y="1440"/>
              <a:ext cx="1181" cy="8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" name="Group 119"/>
          <p:cNvGrpSpPr>
            <a:grpSpLocks/>
          </p:cNvGrpSpPr>
          <p:nvPr/>
        </p:nvGrpSpPr>
        <p:grpSpPr bwMode="auto">
          <a:xfrm>
            <a:off x="3162300" y="2286000"/>
            <a:ext cx="1485900" cy="3867150"/>
            <a:chOff x="1992" y="1440"/>
            <a:chExt cx="936" cy="2436"/>
          </a:xfrm>
        </p:grpSpPr>
        <p:sp>
          <p:nvSpPr>
            <p:cNvPr id="11312" name="Rectangle 93"/>
            <p:cNvSpPr>
              <a:spLocks noChangeArrowheads="1"/>
            </p:cNvSpPr>
            <p:nvPr/>
          </p:nvSpPr>
          <p:spPr bwMode="auto">
            <a:xfrm>
              <a:off x="1992" y="2292"/>
              <a:ext cx="288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313" name="Text Box 94"/>
            <p:cNvSpPr txBox="1">
              <a:spLocks noChangeArrowheads="1"/>
            </p:cNvSpPr>
            <p:nvPr/>
          </p:nvSpPr>
          <p:spPr bwMode="auto">
            <a:xfrm>
              <a:off x="1993" y="2430"/>
              <a:ext cx="288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fr-CH" sz="2400" b="1">
                  <a:solidFill>
                    <a:schemeClr val="tx1"/>
                  </a:solidFill>
                  <a:latin typeface="Arial" charset="0"/>
                </a:rPr>
                <a:t>OCCI</a:t>
              </a:r>
            </a:p>
            <a:p>
              <a:pPr>
                <a:lnSpc>
                  <a:spcPct val="70000"/>
                </a:lnSpc>
              </a:pPr>
              <a:r>
                <a:rPr lang="fr-CH" sz="2400" b="1">
                  <a:solidFill>
                    <a:schemeClr val="tx1"/>
                  </a:solidFill>
                  <a:latin typeface="Arial" charset="0"/>
                </a:rPr>
                <a:t>T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fr-CH" sz="2400" b="1" i="1">
                  <a:solidFill>
                    <a:schemeClr val="hlink"/>
                  </a:solidFill>
                  <a:latin typeface="Arial" charset="0"/>
                </a:rPr>
                <a:t>an</a:t>
              </a:r>
              <a:endParaRPr lang="fr-FR" sz="2400" b="1" i="1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11314" name="AutoShape 102"/>
            <p:cNvCxnSpPr>
              <a:cxnSpLocks noChangeShapeType="1"/>
              <a:stCxn id="11312" idx="0"/>
              <a:endCxn id="95252" idx="2"/>
            </p:cNvCxnSpPr>
            <p:nvPr/>
          </p:nvCxnSpPr>
          <p:spPr bwMode="auto">
            <a:xfrm flipV="1">
              <a:off x="2136" y="1440"/>
              <a:ext cx="792" cy="8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8" name="Group 120"/>
          <p:cNvGrpSpPr>
            <a:grpSpLocks/>
          </p:cNvGrpSpPr>
          <p:nvPr/>
        </p:nvGrpSpPr>
        <p:grpSpPr bwMode="auto">
          <a:xfrm>
            <a:off x="3773488" y="2286000"/>
            <a:ext cx="874712" cy="3867150"/>
            <a:chOff x="2377" y="1440"/>
            <a:chExt cx="551" cy="2436"/>
          </a:xfrm>
        </p:grpSpPr>
        <p:sp>
          <p:nvSpPr>
            <p:cNvPr id="11309" name="Rectangle 48"/>
            <p:cNvSpPr>
              <a:spLocks noChangeArrowheads="1"/>
            </p:cNvSpPr>
            <p:nvPr/>
          </p:nvSpPr>
          <p:spPr bwMode="auto">
            <a:xfrm>
              <a:off x="2377" y="2292"/>
              <a:ext cx="288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310" name="Text Box 49"/>
            <p:cNvSpPr txBox="1">
              <a:spLocks noChangeArrowheads="1"/>
            </p:cNvSpPr>
            <p:nvPr/>
          </p:nvSpPr>
          <p:spPr bwMode="auto">
            <a:xfrm>
              <a:off x="2402" y="2536"/>
              <a:ext cx="192" cy="1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fr-CH" sz="2400" b="1">
                  <a:solidFill>
                    <a:schemeClr val="tx1"/>
                  </a:solidFill>
                  <a:latin typeface="Arial" charset="0"/>
                </a:rPr>
                <a:t>FRPR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fr-CH" sz="2400" b="1" i="1">
                  <a:solidFill>
                    <a:schemeClr val="hlink"/>
                  </a:solidFill>
                  <a:latin typeface="Arial" charset="0"/>
                </a:rPr>
                <a:t>an</a:t>
              </a:r>
              <a:endParaRPr lang="fr-FR" sz="2400" b="1" i="1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11311" name="AutoShape 103"/>
            <p:cNvCxnSpPr>
              <a:cxnSpLocks noChangeShapeType="1"/>
              <a:stCxn id="11309" idx="0"/>
              <a:endCxn id="95252" idx="2"/>
            </p:cNvCxnSpPr>
            <p:nvPr/>
          </p:nvCxnSpPr>
          <p:spPr bwMode="auto">
            <a:xfrm flipV="1">
              <a:off x="2521" y="1440"/>
              <a:ext cx="407" cy="8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9" name="Group 121"/>
          <p:cNvGrpSpPr>
            <a:grpSpLocks/>
          </p:cNvGrpSpPr>
          <p:nvPr/>
        </p:nvGrpSpPr>
        <p:grpSpPr bwMode="auto">
          <a:xfrm>
            <a:off x="4384675" y="2286000"/>
            <a:ext cx="457200" cy="3867150"/>
            <a:chOff x="2762" y="1440"/>
            <a:chExt cx="288" cy="2436"/>
          </a:xfrm>
        </p:grpSpPr>
        <p:sp>
          <p:nvSpPr>
            <p:cNvPr id="11306" name="Rectangle 88"/>
            <p:cNvSpPr>
              <a:spLocks noChangeArrowheads="1"/>
            </p:cNvSpPr>
            <p:nvPr/>
          </p:nvSpPr>
          <p:spPr bwMode="auto">
            <a:xfrm>
              <a:off x="2762" y="2292"/>
              <a:ext cx="288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307" name="Text Box 89"/>
            <p:cNvSpPr txBox="1">
              <a:spLocks noChangeArrowheads="1"/>
            </p:cNvSpPr>
            <p:nvPr/>
          </p:nvSpPr>
          <p:spPr bwMode="auto">
            <a:xfrm>
              <a:off x="2784" y="2592"/>
              <a:ext cx="24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fr-CH" sz="2400" b="1">
                  <a:solidFill>
                    <a:schemeClr val="tx1"/>
                  </a:solidFill>
                  <a:latin typeface="Arial" charset="0"/>
                </a:rPr>
                <a:t>FR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fr-CH" sz="2400" b="1" i="1">
                  <a:solidFill>
                    <a:schemeClr val="hlink"/>
                  </a:solidFill>
                  <a:latin typeface="Arial" charset="0"/>
                </a:rPr>
                <a:t>an</a:t>
              </a:r>
              <a:endParaRPr lang="fr-FR" sz="2400" b="1" i="1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11308" name="AutoShape 104"/>
            <p:cNvCxnSpPr>
              <a:cxnSpLocks noChangeShapeType="1"/>
              <a:stCxn id="11306" idx="0"/>
              <a:endCxn id="95252" idx="2"/>
            </p:cNvCxnSpPr>
            <p:nvPr/>
          </p:nvCxnSpPr>
          <p:spPr bwMode="auto">
            <a:xfrm flipV="1">
              <a:off x="2906" y="1440"/>
              <a:ext cx="22" cy="8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0" name="Group 122"/>
          <p:cNvGrpSpPr>
            <a:grpSpLocks/>
          </p:cNvGrpSpPr>
          <p:nvPr/>
        </p:nvGrpSpPr>
        <p:grpSpPr bwMode="auto">
          <a:xfrm>
            <a:off x="4648200" y="2286000"/>
            <a:ext cx="804863" cy="3867150"/>
            <a:chOff x="2928" y="1440"/>
            <a:chExt cx="507" cy="2436"/>
          </a:xfrm>
        </p:grpSpPr>
        <p:sp>
          <p:nvSpPr>
            <p:cNvPr id="11303" name="Rectangle 53"/>
            <p:cNvSpPr>
              <a:spLocks noChangeArrowheads="1"/>
            </p:cNvSpPr>
            <p:nvPr/>
          </p:nvSpPr>
          <p:spPr bwMode="auto">
            <a:xfrm>
              <a:off x="3147" y="2292"/>
              <a:ext cx="288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304" name="Text Box 54"/>
            <p:cNvSpPr txBox="1">
              <a:spLocks noChangeArrowheads="1"/>
            </p:cNvSpPr>
            <p:nvPr/>
          </p:nvSpPr>
          <p:spPr bwMode="auto">
            <a:xfrm>
              <a:off x="3168" y="2399"/>
              <a:ext cx="261" cy="1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fr-CH" sz="2400" b="1">
                  <a:solidFill>
                    <a:schemeClr val="tx1"/>
                  </a:solidFill>
                  <a:latin typeface="Arial" charset="0"/>
                </a:rPr>
                <a:t>FRIOUL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fr-CH" sz="2400" b="1" i="1">
                  <a:solidFill>
                    <a:schemeClr val="hlink"/>
                  </a:solidFill>
                  <a:latin typeface="Arial" charset="0"/>
                </a:rPr>
                <a:t>an</a:t>
              </a:r>
              <a:endParaRPr lang="fr-FR" sz="2400" b="1" i="1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11305" name="AutoShape 106"/>
            <p:cNvCxnSpPr>
              <a:cxnSpLocks noChangeShapeType="1"/>
              <a:stCxn id="11303" idx="0"/>
              <a:endCxn id="95252" idx="2"/>
            </p:cNvCxnSpPr>
            <p:nvPr/>
          </p:nvCxnSpPr>
          <p:spPr bwMode="auto">
            <a:xfrm flipH="1" flipV="1">
              <a:off x="2928" y="1440"/>
              <a:ext cx="363" cy="8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1" name="Group 123"/>
          <p:cNvGrpSpPr>
            <a:grpSpLocks/>
          </p:cNvGrpSpPr>
          <p:nvPr/>
        </p:nvGrpSpPr>
        <p:grpSpPr bwMode="auto">
          <a:xfrm>
            <a:off x="4648200" y="2286000"/>
            <a:ext cx="1416050" cy="3867150"/>
            <a:chOff x="2928" y="1440"/>
            <a:chExt cx="892" cy="2436"/>
          </a:xfrm>
        </p:grpSpPr>
        <p:sp>
          <p:nvSpPr>
            <p:cNvPr id="11300" name="Rectangle 58"/>
            <p:cNvSpPr>
              <a:spLocks noChangeArrowheads="1"/>
            </p:cNvSpPr>
            <p:nvPr/>
          </p:nvSpPr>
          <p:spPr bwMode="auto">
            <a:xfrm>
              <a:off x="3532" y="2292"/>
              <a:ext cx="288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301" name="Text Box 59"/>
            <p:cNvSpPr txBox="1">
              <a:spLocks noChangeArrowheads="1"/>
            </p:cNvSpPr>
            <p:nvPr/>
          </p:nvSpPr>
          <p:spPr bwMode="auto">
            <a:xfrm>
              <a:off x="3540" y="2466"/>
              <a:ext cx="240" cy="1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fr-CH" sz="2400" b="1">
                  <a:solidFill>
                    <a:schemeClr val="tx1"/>
                  </a:solidFill>
                  <a:latin typeface="Arial" charset="0"/>
                </a:rPr>
                <a:t>LAD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fr-CH" sz="2400" b="1" i="1">
                  <a:solidFill>
                    <a:schemeClr val="hlink"/>
                  </a:solidFill>
                  <a:latin typeface="Arial" charset="0"/>
                </a:rPr>
                <a:t>ànn</a:t>
              </a:r>
              <a:endParaRPr lang="fr-FR" sz="2400" b="1" i="1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11302" name="AutoShape 107"/>
            <p:cNvCxnSpPr>
              <a:cxnSpLocks noChangeShapeType="1"/>
              <a:stCxn id="11300" idx="0"/>
              <a:endCxn id="95252" idx="2"/>
            </p:cNvCxnSpPr>
            <p:nvPr/>
          </p:nvCxnSpPr>
          <p:spPr bwMode="auto">
            <a:xfrm flipH="1" flipV="1">
              <a:off x="2928" y="1440"/>
              <a:ext cx="748" cy="8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2" name="Group 124"/>
          <p:cNvGrpSpPr>
            <a:grpSpLocks/>
          </p:cNvGrpSpPr>
          <p:nvPr/>
        </p:nvGrpSpPr>
        <p:grpSpPr bwMode="auto">
          <a:xfrm>
            <a:off x="4648200" y="2286000"/>
            <a:ext cx="2025650" cy="3867150"/>
            <a:chOff x="2928" y="1440"/>
            <a:chExt cx="1276" cy="2436"/>
          </a:xfrm>
        </p:grpSpPr>
        <p:sp>
          <p:nvSpPr>
            <p:cNvPr id="11297" name="Rectangle 63"/>
            <p:cNvSpPr>
              <a:spLocks noChangeArrowheads="1"/>
            </p:cNvSpPr>
            <p:nvPr/>
          </p:nvSpPr>
          <p:spPr bwMode="auto">
            <a:xfrm>
              <a:off x="3916" y="2292"/>
              <a:ext cx="288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298" name="Text Box 64"/>
            <p:cNvSpPr txBox="1">
              <a:spLocks noChangeArrowheads="1"/>
            </p:cNvSpPr>
            <p:nvPr/>
          </p:nvSpPr>
          <p:spPr bwMode="auto">
            <a:xfrm>
              <a:off x="3939" y="2315"/>
              <a:ext cx="240" cy="1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fr-CH" sz="2400" b="1">
                  <a:solidFill>
                    <a:schemeClr val="tx1"/>
                  </a:solidFill>
                  <a:latin typeface="Arial" charset="0"/>
                </a:rPr>
                <a:t>ROMANCH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fr-CH" sz="2400" b="1" i="1">
                  <a:solidFill>
                    <a:schemeClr val="hlink"/>
                  </a:solidFill>
                  <a:latin typeface="Arial" charset="0"/>
                </a:rPr>
                <a:t>an</a:t>
              </a:r>
              <a:endParaRPr lang="fr-FR" sz="2400" b="1" i="1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11299" name="AutoShape 109"/>
            <p:cNvCxnSpPr>
              <a:cxnSpLocks noChangeShapeType="1"/>
              <a:stCxn id="11297" idx="0"/>
              <a:endCxn id="95252" idx="2"/>
            </p:cNvCxnSpPr>
            <p:nvPr/>
          </p:nvCxnSpPr>
          <p:spPr bwMode="auto">
            <a:xfrm flipH="1" flipV="1">
              <a:off x="2928" y="1440"/>
              <a:ext cx="1132" cy="8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3" name="Group 125"/>
          <p:cNvGrpSpPr>
            <a:grpSpLocks/>
          </p:cNvGrpSpPr>
          <p:nvPr/>
        </p:nvGrpSpPr>
        <p:grpSpPr bwMode="auto">
          <a:xfrm>
            <a:off x="4648200" y="2286000"/>
            <a:ext cx="2636838" cy="3867150"/>
            <a:chOff x="2928" y="1440"/>
            <a:chExt cx="1661" cy="2436"/>
          </a:xfrm>
        </p:grpSpPr>
        <p:sp>
          <p:nvSpPr>
            <p:cNvPr id="11294" name="Rectangle 68"/>
            <p:cNvSpPr>
              <a:spLocks noChangeArrowheads="1"/>
            </p:cNvSpPr>
            <p:nvPr/>
          </p:nvSpPr>
          <p:spPr bwMode="auto">
            <a:xfrm>
              <a:off x="4301" y="2292"/>
              <a:ext cx="288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295" name="Text Box 69"/>
            <p:cNvSpPr txBox="1">
              <a:spLocks noChangeArrowheads="1"/>
            </p:cNvSpPr>
            <p:nvPr/>
          </p:nvSpPr>
          <p:spPr bwMode="auto">
            <a:xfrm>
              <a:off x="4326" y="2408"/>
              <a:ext cx="240" cy="1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fr-CH" sz="2400" b="1">
                  <a:solidFill>
                    <a:schemeClr val="tx1"/>
                  </a:solidFill>
                  <a:latin typeface="Arial" charset="0"/>
                </a:rPr>
                <a:t>SARD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fr-CH" sz="2400" b="1" i="1">
                  <a:solidFill>
                    <a:schemeClr val="hlink"/>
                  </a:solidFill>
                  <a:latin typeface="Arial" charset="0"/>
                </a:rPr>
                <a:t>annu</a:t>
              </a:r>
              <a:endParaRPr lang="fr-FR" sz="2400" b="1" i="1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11296" name="AutoShape 110"/>
            <p:cNvCxnSpPr>
              <a:cxnSpLocks noChangeShapeType="1"/>
              <a:stCxn id="11294" idx="0"/>
              <a:endCxn id="95252" idx="2"/>
            </p:cNvCxnSpPr>
            <p:nvPr/>
          </p:nvCxnSpPr>
          <p:spPr bwMode="auto">
            <a:xfrm flipH="1" flipV="1">
              <a:off x="2928" y="1440"/>
              <a:ext cx="1517" cy="8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4" name="Group 126"/>
          <p:cNvGrpSpPr>
            <a:grpSpLocks/>
          </p:cNvGrpSpPr>
          <p:nvPr/>
        </p:nvGrpSpPr>
        <p:grpSpPr bwMode="auto">
          <a:xfrm>
            <a:off x="4648200" y="2286000"/>
            <a:ext cx="3248025" cy="3867150"/>
            <a:chOff x="2928" y="1440"/>
            <a:chExt cx="2046" cy="2436"/>
          </a:xfrm>
        </p:grpSpPr>
        <p:sp>
          <p:nvSpPr>
            <p:cNvPr id="11291" name="Rectangle 73"/>
            <p:cNvSpPr>
              <a:spLocks noChangeArrowheads="1"/>
            </p:cNvSpPr>
            <p:nvPr/>
          </p:nvSpPr>
          <p:spPr bwMode="auto">
            <a:xfrm>
              <a:off x="4686" y="2292"/>
              <a:ext cx="288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292" name="Text Box 74"/>
            <p:cNvSpPr txBox="1">
              <a:spLocks noChangeArrowheads="1"/>
            </p:cNvSpPr>
            <p:nvPr/>
          </p:nvSpPr>
          <p:spPr bwMode="auto">
            <a:xfrm>
              <a:off x="4706" y="2538"/>
              <a:ext cx="240" cy="1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fr-CH" sz="2400" b="1">
                  <a:solidFill>
                    <a:schemeClr val="tx1"/>
                  </a:solidFill>
                  <a:latin typeface="Arial" charset="0"/>
                </a:rPr>
                <a:t>IT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fr-CH" sz="2400" b="1" i="1">
                  <a:solidFill>
                    <a:schemeClr val="hlink"/>
                  </a:solidFill>
                  <a:latin typeface="Arial" charset="0"/>
                </a:rPr>
                <a:t>anno</a:t>
              </a:r>
              <a:endParaRPr lang="fr-FR" sz="2400" b="1" i="1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11293" name="AutoShape 111"/>
            <p:cNvCxnSpPr>
              <a:cxnSpLocks noChangeShapeType="1"/>
              <a:stCxn id="11291" idx="0"/>
              <a:endCxn id="95252" idx="2"/>
            </p:cNvCxnSpPr>
            <p:nvPr/>
          </p:nvCxnSpPr>
          <p:spPr bwMode="auto">
            <a:xfrm flipH="1" flipV="1">
              <a:off x="2928" y="1440"/>
              <a:ext cx="1902" cy="8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5" name="Group 127"/>
          <p:cNvGrpSpPr>
            <a:grpSpLocks/>
          </p:cNvGrpSpPr>
          <p:nvPr/>
        </p:nvGrpSpPr>
        <p:grpSpPr bwMode="auto">
          <a:xfrm>
            <a:off x="4648200" y="2286000"/>
            <a:ext cx="3859213" cy="3863975"/>
            <a:chOff x="2928" y="1440"/>
            <a:chExt cx="2431" cy="2434"/>
          </a:xfrm>
        </p:grpSpPr>
        <p:sp>
          <p:nvSpPr>
            <p:cNvPr id="11288" name="Rectangle 78"/>
            <p:cNvSpPr>
              <a:spLocks noChangeArrowheads="1"/>
            </p:cNvSpPr>
            <p:nvPr/>
          </p:nvSpPr>
          <p:spPr bwMode="auto">
            <a:xfrm>
              <a:off x="5071" y="2294"/>
              <a:ext cx="288" cy="15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289" name="Text Box 79"/>
            <p:cNvSpPr txBox="1">
              <a:spLocks noChangeArrowheads="1"/>
            </p:cNvSpPr>
            <p:nvPr/>
          </p:nvSpPr>
          <p:spPr bwMode="auto">
            <a:xfrm>
              <a:off x="5063" y="2417"/>
              <a:ext cx="288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fr-CH" sz="2400" b="1">
                  <a:solidFill>
                    <a:schemeClr val="tx1"/>
                  </a:solidFill>
                  <a:latin typeface="Arial" charset="0"/>
                </a:rPr>
                <a:t>DALM</a:t>
              </a:r>
              <a:endParaRPr lang="fr-CH" sz="2400" b="1" i="1">
                <a:solidFill>
                  <a:schemeClr val="hlink"/>
                </a:solidFill>
                <a:latin typeface="Arial" charset="0"/>
              </a:endParaRPr>
            </a:p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fr-CH" sz="2400" b="1" i="1">
                  <a:solidFill>
                    <a:schemeClr val="hlink"/>
                  </a:solidFill>
                  <a:latin typeface="Arial" charset="0"/>
                </a:rPr>
                <a:t>j</a:t>
              </a:r>
            </a:p>
            <a:p>
              <a:pPr>
                <a:lnSpc>
                  <a:spcPct val="70000"/>
                </a:lnSpc>
              </a:pPr>
              <a:r>
                <a:rPr lang="fr-CH" sz="2400" b="1" i="1">
                  <a:solidFill>
                    <a:schemeClr val="hlink"/>
                  </a:solidFill>
                  <a:latin typeface="Arial" charset="0"/>
                </a:rPr>
                <a:t>an</a:t>
              </a:r>
              <a:endParaRPr lang="fr-FR" sz="2400" b="1" i="1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11290" name="AutoShape 112"/>
            <p:cNvCxnSpPr>
              <a:cxnSpLocks noChangeShapeType="1"/>
              <a:stCxn id="11288" idx="0"/>
              <a:endCxn id="95252" idx="2"/>
            </p:cNvCxnSpPr>
            <p:nvPr/>
          </p:nvCxnSpPr>
          <p:spPr bwMode="auto">
            <a:xfrm flipH="1" flipV="1">
              <a:off x="2928" y="1440"/>
              <a:ext cx="2287" cy="85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6" name="Group 128"/>
          <p:cNvGrpSpPr>
            <a:grpSpLocks/>
          </p:cNvGrpSpPr>
          <p:nvPr/>
        </p:nvGrpSpPr>
        <p:grpSpPr bwMode="auto">
          <a:xfrm>
            <a:off x="4648200" y="2286000"/>
            <a:ext cx="4470400" cy="3867150"/>
            <a:chOff x="2928" y="1440"/>
            <a:chExt cx="2816" cy="2436"/>
          </a:xfrm>
        </p:grpSpPr>
        <p:sp>
          <p:nvSpPr>
            <p:cNvPr id="11285" name="Rectangle 83"/>
            <p:cNvSpPr>
              <a:spLocks noChangeArrowheads="1"/>
            </p:cNvSpPr>
            <p:nvPr/>
          </p:nvSpPr>
          <p:spPr bwMode="auto">
            <a:xfrm>
              <a:off x="5456" y="2292"/>
              <a:ext cx="288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286" name="Text Box 84"/>
            <p:cNvSpPr txBox="1">
              <a:spLocks noChangeArrowheads="1"/>
            </p:cNvSpPr>
            <p:nvPr/>
          </p:nvSpPr>
          <p:spPr bwMode="auto">
            <a:xfrm>
              <a:off x="5466" y="2502"/>
              <a:ext cx="240" cy="1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fr-CH" sz="2400" b="1">
                  <a:solidFill>
                    <a:schemeClr val="tx1"/>
                  </a:solidFill>
                  <a:latin typeface="Arial" charset="0"/>
                </a:rPr>
                <a:t>ROUM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fr-CH" sz="2400" b="1" i="1">
                  <a:solidFill>
                    <a:schemeClr val="hlink"/>
                  </a:solidFill>
                  <a:latin typeface="Arial" charset="0"/>
                </a:rPr>
                <a:t>an</a:t>
              </a:r>
              <a:endParaRPr lang="fr-FR" sz="2400" b="1" i="1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11287" name="AutoShape 113"/>
            <p:cNvCxnSpPr>
              <a:cxnSpLocks noChangeShapeType="1"/>
              <a:stCxn id="11285" idx="0"/>
              <a:endCxn id="95252" idx="2"/>
            </p:cNvCxnSpPr>
            <p:nvPr/>
          </p:nvCxnSpPr>
          <p:spPr bwMode="auto">
            <a:xfrm flipH="1" flipV="1">
              <a:off x="2928" y="1440"/>
              <a:ext cx="2672" cy="8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95361" name="Text Box 129"/>
          <p:cNvSpPr txBox="1">
            <a:spLocks noChangeArrowheads="1"/>
          </p:cNvSpPr>
          <p:nvPr/>
        </p:nvSpPr>
        <p:spPr bwMode="auto">
          <a:xfrm>
            <a:off x="755650" y="2636838"/>
            <a:ext cx="7705725" cy="55721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H" sz="2800" b="1">
                <a:solidFill>
                  <a:srgbClr val="FF0000"/>
                </a:solidFill>
                <a:latin typeface="Arial" charset="0"/>
              </a:rPr>
              <a:t>Ensemble de correspondances régulières</a:t>
            </a:r>
            <a:endParaRPr lang="fr-FR" sz="2800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2" grpId="0" animBg="1"/>
      <p:bldP spid="95361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163AD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</TotalTime>
  <Words>811</Words>
  <Application>Microsoft PowerPoint</Application>
  <PresentationFormat>Affichage à l'écran (4:3)</PresentationFormat>
  <Paragraphs>180</Paragraphs>
  <Slides>19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Modèle par défaut</vt:lpstr>
      <vt:lpstr>Accueil diaporama</vt:lpstr>
      <vt:lpstr>Titre ?</vt:lpstr>
      <vt:lpstr>Terminologie</vt:lpstr>
      <vt:lpstr>DÉRom : structure</vt:lpstr>
      <vt:lpstr>DÉRom : équipe</vt:lpstr>
      <vt:lpstr>DÉRom : méthodologie</vt:lpstr>
      <vt:lpstr>Plaidoirie</vt:lpstr>
      <vt:lpstr>Relation bilatérale</vt:lpstr>
      <vt:lpstr>Langues romanes → ancêtre commun</vt:lpstr>
      <vt:lpstr>Nécessaire triangulation</vt:lpstr>
      <vt:lpstr>Cadre de la vue d’ensemble</vt:lpstr>
      <vt:lpstr>Deux types flexionnels</vt:lpstr>
      <vt:lpstr>Vérification extra-linguistique ?</vt:lpstr>
      <vt:lpstr>Diapositive 14</vt:lpstr>
      <vt:lpstr>La visée romane stimule la recherche idioromane</vt:lpstr>
      <vt:lpstr>Diapositive 16</vt:lpstr>
      <vt:lpstr>Conclusion</vt:lpstr>
      <vt:lpstr>Qui détient les réponses ?</vt:lpstr>
      <vt:lpstr>     Romanistes du futur</vt:lpstr>
    </vt:vector>
  </TitlesOfParts>
  <Company>CNRS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sparent</dc:creator>
  <cp:lastModifiedBy>Eva Buchi</cp:lastModifiedBy>
  <cp:revision>540</cp:revision>
  <dcterms:created xsi:type="dcterms:W3CDTF">2003-06-13T09:03:06Z</dcterms:created>
  <dcterms:modified xsi:type="dcterms:W3CDTF">2008-11-14T05:35:38Z</dcterms:modified>
</cp:coreProperties>
</file>