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40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5396825396825461"/>
          <c:y val="6.2200956937799125E-2"/>
          <c:w val="0.7968253968253991"/>
          <c:h val="0.80861244019138767"/>
        </c:manualLayout>
      </c:layout>
      <c:area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Monde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9649">
              <a:solidFill>
                <a:schemeClr val="tx1"/>
              </a:solidFill>
              <a:prstDash val="solid"/>
            </a:ln>
          </c:spPr>
          <c:cat>
            <c:numRef>
              <c:f>Sheet1!$B$1:$AE$1</c:f>
              <c:numCache>
                <c:formatCode>General</c:formatCode>
                <c:ptCount val="30"/>
                <c:pt idx="0">
                  <c:v>1978</c:v>
                </c:pt>
                <c:pt idx="12">
                  <c:v>1990</c:v>
                </c:pt>
                <c:pt idx="22">
                  <c:v>2000</c:v>
                </c:pt>
                <c:pt idx="29">
                  <c:v>2007</c:v>
                </c:pt>
              </c:numCache>
            </c:numRef>
          </c:cat>
          <c:val>
            <c:numRef>
              <c:f>Sheet1!$B$2:$AE$2</c:f>
              <c:numCache>
                <c:formatCode>General</c:formatCode>
                <c:ptCount val="30"/>
                <c:pt idx="0">
                  <c:v>34</c:v>
                </c:pt>
                <c:pt idx="1">
                  <c:v>42</c:v>
                </c:pt>
                <c:pt idx="2">
                  <c:v>54</c:v>
                </c:pt>
                <c:pt idx="3">
                  <c:v>70</c:v>
                </c:pt>
                <c:pt idx="4">
                  <c:v>58</c:v>
                </c:pt>
                <c:pt idx="5">
                  <c:v>50</c:v>
                </c:pt>
                <c:pt idx="6">
                  <c:v>57</c:v>
                </c:pt>
                <c:pt idx="7">
                  <c:v>56</c:v>
                </c:pt>
                <c:pt idx="8">
                  <c:v>86</c:v>
                </c:pt>
                <c:pt idx="9">
                  <c:v>137</c:v>
                </c:pt>
                <c:pt idx="10">
                  <c:v>163</c:v>
                </c:pt>
                <c:pt idx="11">
                  <c:v>197</c:v>
                </c:pt>
                <c:pt idx="12">
                  <c:v>207</c:v>
                </c:pt>
                <c:pt idx="13">
                  <c:v>156</c:v>
                </c:pt>
                <c:pt idx="14">
                  <c:v>167</c:v>
                </c:pt>
                <c:pt idx="15">
                  <c:v>223</c:v>
                </c:pt>
                <c:pt idx="16">
                  <c:v>257</c:v>
                </c:pt>
                <c:pt idx="17">
                  <c:v>341</c:v>
                </c:pt>
                <c:pt idx="18">
                  <c:v>390</c:v>
                </c:pt>
                <c:pt idx="19">
                  <c:v>486</c:v>
                </c:pt>
                <c:pt idx="20">
                  <c:v>706</c:v>
                </c:pt>
                <c:pt idx="21">
                  <c:v>1089</c:v>
                </c:pt>
                <c:pt idx="22">
                  <c:v>1398</c:v>
                </c:pt>
                <c:pt idx="23">
                  <c:v>824</c:v>
                </c:pt>
                <c:pt idx="24">
                  <c:v>625</c:v>
                </c:pt>
                <c:pt idx="25">
                  <c:v>561</c:v>
                </c:pt>
                <c:pt idx="26">
                  <c:v>718</c:v>
                </c:pt>
                <c:pt idx="27">
                  <c:v>959</c:v>
                </c:pt>
                <c:pt idx="28">
                  <c:v>1411</c:v>
                </c:pt>
                <c:pt idx="29">
                  <c:v>1833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Pays développés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 w="19649">
              <a:solidFill>
                <a:schemeClr val="tx1"/>
              </a:solidFill>
              <a:prstDash val="solid"/>
            </a:ln>
          </c:spPr>
          <c:cat>
            <c:numRef>
              <c:f>Sheet1!$B$1:$AE$1</c:f>
              <c:numCache>
                <c:formatCode>General</c:formatCode>
                <c:ptCount val="30"/>
                <c:pt idx="0">
                  <c:v>1978</c:v>
                </c:pt>
                <c:pt idx="12">
                  <c:v>1990</c:v>
                </c:pt>
                <c:pt idx="22">
                  <c:v>2000</c:v>
                </c:pt>
                <c:pt idx="29">
                  <c:v>2007</c:v>
                </c:pt>
              </c:numCache>
            </c:numRef>
          </c:cat>
          <c:val>
            <c:numRef>
              <c:f>Sheet1!$B$3:$AE$3</c:f>
              <c:numCache>
                <c:formatCode>General</c:formatCode>
                <c:ptCount val="30"/>
                <c:pt idx="0">
                  <c:v>25</c:v>
                </c:pt>
                <c:pt idx="1">
                  <c:v>34</c:v>
                </c:pt>
                <c:pt idx="2">
                  <c:v>47</c:v>
                </c:pt>
                <c:pt idx="3">
                  <c:v>46</c:v>
                </c:pt>
                <c:pt idx="4">
                  <c:v>32</c:v>
                </c:pt>
                <c:pt idx="5">
                  <c:v>33</c:v>
                </c:pt>
                <c:pt idx="6">
                  <c:v>39</c:v>
                </c:pt>
                <c:pt idx="7">
                  <c:v>42</c:v>
                </c:pt>
                <c:pt idx="8">
                  <c:v>71</c:v>
                </c:pt>
                <c:pt idx="9">
                  <c:v>115</c:v>
                </c:pt>
                <c:pt idx="10">
                  <c:v>132</c:v>
                </c:pt>
                <c:pt idx="11">
                  <c:v>166</c:v>
                </c:pt>
                <c:pt idx="12">
                  <c:v>172</c:v>
                </c:pt>
                <c:pt idx="13">
                  <c:v>116</c:v>
                </c:pt>
                <c:pt idx="14">
                  <c:v>112</c:v>
                </c:pt>
                <c:pt idx="15">
                  <c:v>142</c:v>
                </c:pt>
                <c:pt idx="16">
                  <c:v>151</c:v>
                </c:pt>
                <c:pt idx="17">
                  <c:v>221</c:v>
                </c:pt>
                <c:pt idx="18">
                  <c:v>237</c:v>
                </c:pt>
                <c:pt idx="19">
                  <c:v>285</c:v>
                </c:pt>
                <c:pt idx="20">
                  <c:v>507</c:v>
                </c:pt>
                <c:pt idx="21">
                  <c:v>852</c:v>
                </c:pt>
                <c:pt idx="22">
                  <c:v>1135</c:v>
                </c:pt>
                <c:pt idx="23">
                  <c:v>600</c:v>
                </c:pt>
                <c:pt idx="24">
                  <c:v>443</c:v>
                </c:pt>
                <c:pt idx="25">
                  <c:v>361</c:v>
                </c:pt>
                <c:pt idx="26">
                  <c:v>404</c:v>
                </c:pt>
                <c:pt idx="27">
                  <c:v>611</c:v>
                </c:pt>
                <c:pt idx="28">
                  <c:v>941</c:v>
                </c:pt>
                <c:pt idx="29">
                  <c:v>1248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9649">
              <a:solidFill>
                <a:schemeClr val="tx1"/>
              </a:solidFill>
              <a:prstDash val="solid"/>
            </a:ln>
          </c:spPr>
          <c:cat>
            <c:numRef>
              <c:f>Sheet1!$B$1:$AE$1</c:f>
              <c:numCache>
                <c:formatCode>General</c:formatCode>
                <c:ptCount val="30"/>
                <c:pt idx="0">
                  <c:v>1978</c:v>
                </c:pt>
                <c:pt idx="12">
                  <c:v>1990</c:v>
                </c:pt>
                <c:pt idx="22">
                  <c:v>2000</c:v>
                </c:pt>
                <c:pt idx="29">
                  <c:v>2007</c:v>
                </c:pt>
              </c:numCache>
            </c:numRef>
          </c:cat>
          <c:val>
            <c:numRef>
              <c:f>Sheet1!$B$4:$AE$4</c:f>
              <c:numCache>
                <c:formatCode>General</c:formatCode>
                <c:ptCount val="30"/>
                <c:pt idx="0">
                  <c:v>6</c:v>
                </c:pt>
                <c:pt idx="1">
                  <c:v>9</c:v>
                </c:pt>
                <c:pt idx="2">
                  <c:v>17</c:v>
                </c:pt>
                <c:pt idx="3">
                  <c:v>25</c:v>
                </c:pt>
                <c:pt idx="4">
                  <c:v>14</c:v>
                </c:pt>
                <c:pt idx="5">
                  <c:v>12</c:v>
                </c:pt>
                <c:pt idx="6">
                  <c:v>26</c:v>
                </c:pt>
                <c:pt idx="7">
                  <c:v>20</c:v>
                </c:pt>
                <c:pt idx="8">
                  <c:v>36</c:v>
                </c:pt>
                <c:pt idx="9">
                  <c:v>60</c:v>
                </c:pt>
                <c:pt idx="10">
                  <c:v>59</c:v>
                </c:pt>
                <c:pt idx="11">
                  <c:v>69</c:v>
                </c:pt>
                <c:pt idx="12">
                  <c:v>48</c:v>
                </c:pt>
                <c:pt idx="13">
                  <c:v>23</c:v>
                </c:pt>
                <c:pt idx="14">
                  <c:v>19</c:v>
                </c:pt>
                <c:pt idx="15">
                  <c:v>51</c:v>
                </c:pt>
                <c:pt idx="16">
                  <c:v>45</c:v>
                </c:pt>
                <c:pt idx="17">
                  <c:v>59</c:v>
                </c:pt>
                <c:pt idx="18">
                  <c:v>84</c:v>
                </c:pt>
                <c:pt idx="19">
                  <c:v>103</c:v>
                </c:pt>
                <c:pt idx="20">
                  <c:v>174</c:v>
                </c:pt>
                <c:pt idx="21">
                  <c:v>284</c:v>
                </c:pt>
                <c:pt idx="22">
                  <c:v>314</c:v>
                </c:pt>
                <c:pt idx="23">
                  <c:v>159</c:v>
                </c:pt>
                <c:pt idx="24">
                  <c:v>75</c:v>
                </c:pt>
                <c:pt idx="25">
                  <c:v>53</c:v>
                </c:pt>
                <c:pt idx="26">
                  <c:v>136</c:v>
                </c:pt>
                <c:pt idx="27">
                  <c:v>105</c:v>
                </c:pt>
                <c:pt idx="28">
                  <c:v>237</c:v>
                </c:pt>
                <c:pt idx="29">
                  <c:v>233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Chine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19649">
              <a:solidFill>
                <a:schemeClr val="tx1"/>
              </a:solidFill>
              <a:prstDash val="solid"/>
            </a:ln>
          </c:spPr>
          <c:cat>
            <c:numRef>
              <c:f>Sheet1!$B$1:$AE$1</c:f>
              <c:numCache>
                <c:formatCode>General</c:formatCode>
                <c:ptCount val="30"/>
                <c:pt idx="0">
                  <c:v>1978</c:v>
                </c:pt>
                <c:pt idx="12">
                  <c:v>1990</c:v>
                </c:pt>
                <c:pt idx="22">
                  <c:v>2000</c:v>
                </c:pt>
                <c:pt idx="29">
                  <c:v>2007</c:v>
                </c:pt>
              </c:numCache>
            </c:numRef>
          </c:cat>
          <c:val>
            <c:numRef>
              <c:f>Sheet1!$B$5:$AE$5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11</c:v>
                </c:pt>
                <c:pt idx="15">
                  <c:v>28</c:v>
                </c:pt>
                <c:pt idx="16">
                  <c:v>34</c:v>
                </c:pt>
                <c:pt idx="17">
                  <c:v>38</c:v>
                </c:pt>
                <c:pt idx="18">
                  <c:v>42</c:v>
                </c:pt>
                <c:pt idx="19">
                  <c:v>45</c:v>
                </c:pt>
                <c:pt idx="20">
                  <c:v>45</c:v>
                </c:pt>
                <c:pt idx="21">
                  <c:v>40</c:v>
                </c:pt>
                <c:pt idx="22">
                  <c:v>41</c:v>
                </c:pt>
                <c:pt idx="23">
                  <c:v>47</c:v>
                </c:pt>
                <c:pt idx="24">
                  <c:v>53</c:v>
                </c:pt>
                <c:pt idx="25">
                  <c:v>54</c:v>
                </c:pt>
                <c:pt idx="26">
                  <c:v>61</c:v>
                </c:pt>
                <c:pt idx="27">
                  <c:v>72</c:v>
                </c:pt>
                <c:pt idx="28">
                  <c:v>73</c:v>
                </c:pt>
                <c:pt idx="29">
                  <c:v>84</c:v>
                </c:pt>
              </c:numCache>
            </c:numRef>
          </c:val>
        </c:ser>
        <c:axId val="173621248"/>
        <c:axId val="173622784"/>
      </c:areaChart>
      <c:catAx>
        <c:axId val="17362124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196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173622784"/>
        <c:crosses val="autoZero"/>
        <c:auto val="1"/>
        <c:lblAlgn val="ctr"/>
        <c:lblOffset val="50"/>
        <c:tickLblSkip val="1"/>
        <c:tickMarkSkip val="7"/>
      </c:catAx>
      <c:valAx>
        <c:axId val="173622784"/>
        <c:scaling>
          <c:orientation val="minMax"/>
          <c:max val="1900"/>
          <c:min val="0"/>
        </c:scaling>
        <c:axPos val="l"/>
        <c:title>
          <c:tx>
            <c:rich>
              <a:bodyPr/>
              <a:lstStyle/>
              <a:p>
                <a:pPr>
                  <a:lnSpc>
                    <a:spcPct val="80000"/>
                  </a:lnSpc>
                  <a:defRPr sz="1600" b="0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fr-FR" sz="1600" dirty="0"/>
                  <a:t>milliards de dollars </a:t>
                </a:r>
                <a:r>
                  <a:rPr lang="fr-FR" sz="1600" dirty="0" smtClean="0"/>
                  <a:t>US</a:t>
                </a:r>
                <a:br>
                  <a:rPr lang="fr-FR" sz="1600" dirty="0" smtClean="0"/>
                </a:br>
                <a:endParaRPr lang="fr-FR" sz="1600" dirty="0"/>
              </a:p>
            </c:rich>
          </c:tx>
          <c:layout>
            <c:manualLayout>
              <c:xMode val="edge"/>
              <c:yMode val="edge"/>
              <c:x val="1.6211111111111131E-2"/>
              <c:y val="0.27626516624485448"/>
            </c:manualLayout>
          </c:layout>
          <c:spPr>
            <a:noFill/>
            <a:ln w="39297">
              <a:noFill/>
            </a:ln>
          </c:spPr>
        </c:title>
        <c:numFmt formatCode="General" sourceLinked="1"/>
        <c:tickLblPos val="nextTo"/>
        <c:spPr>
          <a:ln w="196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173621248"/>
        <c:crosses val="autoZero"/>
        <c:crossBetween val="midCat"/>
        <c:majorUnit val="300"/>
        <c:minorUnit val="50"/>
      </c:valAx>
      <c:spPr>
        <a:noFill/>
        <a:ln w="39297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43"/>
  <c:chart>
    <c:title>
      <c:tx>
        <c:rich>
          <a:bodyPr/>
          <a:lstStyle/>
          <a:p>
            <a:pPr>
              <a:defRPr>
                <a:effectLst/>
              </a:defRPr>
            </a:pPr>
            <a:r>
              <a:rPr lang="fr-FR" b="0" dirty="0" smtClean="0">
                <a:effectLst/>
                <a:latin typeface="Arial Narrow" pitchFamily="34" charset="0"/>
              </a:rPr>
              <a:t>Pays bénéficiaires de 85% du stock d’IDE chinois</a:t>
            </a:r>
            <a:endParaRPr lang="fr-FR" b="0" dirty="0">
              <a:effectLst/>
              <a:latin typeface="Arial Narrow" pitchFamily="34" charset="0"/>
            </a:endParaRPr>
          </a:p>
        </c:rich>
      </c:tx>
      <c:layout>
        <c:manualLayout>
          <c:xMode val="edge"/>
          <c:yMode val="edge"/>
          <c:x val="0.13569121593879727"/>
          <c:y val="0"/>
        </c:manualLayout>
      </c:layout>
    </c:title>
    <c:plotArea>
      <c:layout>
        <c:manualLayout>
          <c:layoutTarget val="inner"/>
          <c:xMode val="edge"/>
          <c:yMode val="edge"/>
          <c:x val="0.26572384808085631"/>
          <c:y val="9.0789986478962872E-2"/>
          <c:w val="0.69899833333333472"/>
          <c:h val="0.77214722222222265"/>
        </c:manualLayout>
      </c:layout>
      <c:barChart>
        <c:barDir val="bar"/>
        <c:grouping val="stacked"/>
        <c:ser>
          <c:idx val="0"/>
          <c:order val="0"/>
          <c:tx>
            <c:strRef>
              <c:f>Feuil1!$B$1</c:f>
              <c:strCache>
                <c:ptCount val="1"/>
                <c:pt idx="0">
                  <c:v>2003</c:v>
                </c:pt>
              </c:strCache>
            </c:strRef>
          </c:tx>
          <c:spPr>
            <a:scene3d>
              <a:camera prst="orthographicFront"/>
              <a:lightRig rig="soft" dir="b">
                <a:rot lat="0" lon="0" rev="0"/>
              </a:lightRig>
            </a:scene3d>
            <a:sp3d prstMaterial="dkEdge">
              <a:contourClr>
                <a:srgbClr val="000000"/>
              </a:contourClr>
            </a:sp3d>
          </c:spPr>
          <c:cat>
            <c:strRef>
              <c:f>Feuil1!$A$2:$A$11</c:f>
              <c:strCache>
                <c:ptCount val="10"/>
                <c:pt idx="0">
                  <c:v>Égypte</c:v>
                </c:pt>
                <c:pt idx="1">
                  <c:v>Swaziland</c:v>
                </c:pt>
                <c:pt idx="2">
                  <c:v>Angola</c:v>
                </c:pt>
                <c:pt idx="3">
                  <c:v>Congo (RDC)</c:v>
                </c:pt>
                <c:pt idx="4">
                  <c:v>Niger</c:v>
                </c:pt>
                <c:pt idx="5">
                  <c:v>Zambie</c:v>
                </c:pt>
                <c:pt idx="6">
                  <c:v>Soudan</c:v>
                </c:pt>
                <c:pt idx="7">
                  <c:v>Algérie</c:v>
                </c:pt>
                <c:pt idx="8">
                  <c:v>Nigéria</c:v>
                </c:pt>
                <c:pt idx="9">
                  <c:v>Afrique du Sud</c:v>
                </c:pt>
              </c:strCache>
            </c:str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210</c:v>
                </c:pt>
                <c:pt idx="1">
                  <c:v>0</c:v>
                </c:pt>
                <c:pt idx="2">
                  <c:v>19</c:v>
                </c:pt>
                <c:pt idx="3">
                  <c:v>6</c:v>
                </c:pt>
                <c:pt idx="4">
                  <c:v>0</c:v>
                </c:pt>
                <c:pt idx="5">
                  <c:v>553</c:v>
                </c:pt>
                <c:pt idx="6">
                  <c:v>0</c:v>
                </c:pt>
                <c:pt idx="7">
                  <c:v>247</c:v>
                </c:pt>
                <c:pt idx="8">
                  <c:v>2440</c:v>
                </c:pt>
                <c:pt idx="9">
                  <c:v>886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2004</c:v>
                </c:pt>
              </c:strCache>
            </c:strRef>
          </c:tx>
          <c:spPr>
            <a:scene3d>
              <a:camera prst="orthographicFront"/>
              <a:lightRig rig="soft" dir="b">
                <a:rot lat="0" lon="0" rev="0"/>
              </a:lightRig>
            </a:scene3d>
            <a:sp3d prstMaterial="dkEdge">
              <a:contourClr>
                <a:srgbClr val="000000"/>
              </a:contourClr>
            </a:sp3d>
          </c:spPr>
          <c:cat>
            <c:strRef>
              <c:f>Feuil1!$A$2:$A$11</c:f>
              <c:strCache>
                <c:ptCount val="10"/>
                <c:pt idx="0">
                  <c:v>Égypte</c:v>
                </c:pt>
                <c:pt idx="1">
                  <c:v>Swaziland</c:v>
                </c:pt>
                <c:pt idx="2">
                  <c:v>Angola</c:v>
                </c:pt>
                <c:pt idx="3">
                  <c:v>Congo (RDC)</c:v>
                </c:pt>
                <c:pt idx="4">
                  <c:v>Niger</c:v>
                </c:pt>
                <c:pt idx="5">
                  <c:v>Zambie</c:v>
                </c:pt>
                <c:pt idx="6">
                  <c:v>Soudan</c:v>
                </c:pt>
                <c:pt idx="7">
                  <c:v>Algérie</c:v>
                </c:pt>
                <c:pt idx="8">
                  <c:v>Nigéria</c:v>
                </c:pt>
                <c:pt idx="9">
                  <c:v>Afrique du Sud</c:v>
                </c:pt>
              </c:strCache>
            </c:strRef>
          </c:cat>
          <c:val>
            <c:numRef>
              <c:f>Feuil1!$C$2:$C$11</c:f>
              <c:numCache>
                <c:formatCode>General</c:formatCode>
                <c:ptCount val="10"/>
                <c:pt idx="0">
                  <c:v>572</c:v>
                </c:pt>
                <c:pt idx="1">
                  <c:v>592</c:v>
                </c:pt>
                <c:pt idx="2">
                  <c:v>18</c:v>
                </c:pt>
                <c:pt idx="3">
                  <c:v>1191</c:v>
                </c:pt>
                <c:pt idx="4">
                  <c:v>153</c:v>
                </c:pt>
                <c:pt idx="5">
                  <c:v>223</c:v>
                </c:pt>
                <c:pt idx="6">
                  <c:v>14670</c:v>
                </c:pt>
                <c:pt idx="7">
                  <c:v>1121</c:v>
                </c:pt>
                <c:pt idx="8">
                  <c:v>4552</c:v>
                </c:pt>
                <c:pt idx="9">
                  <c:v>1781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2005</c:v>
                </c:pt>
              </c:strCache>
            </c:strRef>
          </c:tx>
          <c:spPr>
            <a:scene3d>
              <a:camera prst="orthographicFront"/>
              <a:lightRig rig="soft" dir="b">
                <a:rot lat="0" lon="0" rev="0"/>
              </a:lightRig>
            </a:scene3d>
            <a:sp3d prstMaterial="dkEdge">
              <a:contourClr>
                <a:srgbClr val="000000"/>
              </a:contourClr>
            </a:sp3d>
          </c:spPr>
          <c:cat>
            <c:strRef>
              <c:f>Feuil1!$A$2:$A$11</c:f>
              <c:strCache>
                <c:ptCount val="10"/>
                <c:pt idx="0">
                  <c:v>Égypte</c:v>
                </c:pt>
                <c:pt idx="1">
                  <c:v>Swaziland</c:v>
                </c:pt>
                <c:pt idx="2">
                  <c:v>Angola</c:v>
                </c:pt>
                <c:pt idx="3">
                  <c:v>Congo (RDC)</c:v>
                </c:pt>
                <c:pt idx="4">
                  <c:v>Niger</c:v>
                </c:pt>
                <c:pt idx="5">
                  <c:v>Zambie</c:v>
                </c:pt>
                <c:pt idx="6">
                  <c:v>Soudan</c:v>
                </c:pt>
                <c:pt idx="7">
                  <c:v>Algérie</c:v>
                </c:pt>
                <c:pt idx="8">
                  <c:v>Nigéria</c:v>
                </c:pt>
                <c:pt idx="9">
                  <c:v>Afrique du Sud</c:v>
                </c:pt>
              </c:strCache>
            </c:strRef>
          </c:cat>
          <c:val>
            <c:numRef>
              <c:f>Feuil1!$D$2:$D$11</c:f>
              <c:numCache>
                <c:formatCode>General</c:formatCode>
                <c:ptCount val="10"/>
                <c:pt idx="0">
                  <c:v>1331</c:v>
                </c:pt>
                <c:pt idx="1">
                  <c:v>4747</c:v>
                </c:pt>
                <c:pt idx="2">
                  <c:v>47</c:v>
                </c:pt>
                <c:pt idx="3">
                  <c:v>507</c:v>
                </c:pt>
                <c:pt idx="4">
                  <c:v>576</c:v>
                </c:pt>
                <c:pt idx="5">
                  <c:v>147</c:v>
                </c:pt>
                <c:pt idx="6">
                  <c:v>96</c:v>
                </c:pt>
                <c:pt idx="7">
                  <c:v>8487</c:v>
                </c:pt>
                <c:pt idx="8">
                  <c:v>5330</c:v>
                </c:pt>
                <c:pt idx="9">
                  <c:v>9113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2006</c:v>
                </c:pt>
              </c:strCache>
            </c:strRef>
          </c:tx>
          <c:spPr>
            <a:scene3d>
              <a:camera prst="orthographicFront"/>
              <a:lightRig rig="soft" dir="b">
                <a:rot lat="0" lon="0" rev="0"/>
              </a:lightRig>
            </a:scene3d>
            <a:sp3d prstMaterial="dkEdge">
              <a:contourClr>
                <a:srgbClr val="000000"/>
              </a:contourClr>
            </a:sp3d>
          </c:spPr>
          <c:cat>
            <c:strRef>
              <c:f>Feuil1!$A$2:$A$11</c:f>
              <c:strCache>
                <c:ptCount val="10"/>
                <c:pt idx="0">
                  <c:v>Égypte</c:v>
                </c:pt>
                <c:pt idx="1">
                  <c:v>Swaziland</c:v>
                </c:pt>
                <c:pt idx="2">
                  <c:v>Angola</c:v>
                </c:pt>
                <c:pt idx="3">
                  <c:v>Congo (RDC)</c:v>
                </c:pt>
                <c:pt idx="4">
                  <c:v>Niger</c:v>
                </c:pt>
                <c:pt idx="5">
                  <c:v>Zambie</c:v>
                </c:pt>
                <c:pt idx="6">
                  <c:v>Soudan</c:v>
                </c:pt>
                <c:pt idx="7">
                  <c:v>Algérie</c:v>
                </c:pt>
                <c:pt idx="8">
                  <c:v>Nigéria</c:v>
                </c:pt>
                <c:pt idx="9">
                  <c:v>Afrique du Sud</c:v>
                </c:pt>
              </c:strCache>
            </c:strRef>
          </c:cat>
          <c:val>
            <c:numRef>
              <c:f>Feuil1!$E$2:$E$11</c:f>
              <c:numCache>
                <c:formatCode>General</c:formatCode>
                <c:ptCount val="10"/>
                <c:pt idx="0">
                  <c:v>885</c:v>
                </c:pt>
                <c:pt idx="1">
                  <c:v>371</c:v>
                </c:pt>
                <c:pt idx="2">
                  <c:v>2239</c:v>
                </c:pt>
                <c:pt idx="3">
                  <c:v>3673</c:v>
                </c:pt>
                <c:pt idx="4">
                  <c:v>794</c:v>
                </c:pt>
                <c:pt idx="5">
                  <c:v>8744</c:v>
                </c:pt>
                <c:pt idx="6">
                  <c:v>5079</c:v>
                </c:pt>
                <c:pt idx="7">
                  <c:v>9893</c:v>
                </c:pt>
                <c:pt idx="8">
                  <c:v>6779</c:v>
                </c:pt>
                <c:pt idx="9">
                  <c:v>4074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2007</c:v>
                </c:pt>
              </c:strCache>
            </c:strRef>
          </c:tx>
          <c:spPr>
            <a:scene3d>
              <a:camera prst="orthographicFront"/>
              <a:lightRig rig="soft" dir="b">
                <a:rot lat="0" lon="0" rev="0"/>
              </a:lightRig>
            </a:scene3d>
            <a:sp3d prstMaterial="dkEdge">
              <a:contourClr>
                <a:srgbClr val="000000"/>
              </a:contourClr>
            </a:sp3d>
          </c:spPr>
          <c:cat>
            <c:strRef>
              <c:f>Feuil1!$A$2:$A$11</c:f>
              <c:strCache>
                <c:ptCount val="10"/>
                <c:pt idx="0">
                  <c:v>Égypte</c:v>
                </c:pt>
                <c:pt idx="1">
                  <c:v>Swaziland</c:v>
                </c:pt>
                <c:pt idx="2">
                  <c:v>Angola</c:v>
                </c:pt>
                <c:pt idx="3">
                  <c:v>Congo (RDC)</c:v>
                </c:pt>
                <c:pt idx="4">
                  <c:v>Niger</c:v>
                </c:pt>
                <c:pt idx="5">
                  <c:v>Zambie</c:v>
                </c:pt>
                <c:pt idx="6">
                  <c:v>Soudan</c:v>
                </c:pt>
                <c:pt idx="7">
                  <c:v>Algérie</c:v>
                </c:pt>
                <c:pt idx="8">
                  <c:v>Nigéria</c:v>
                </c:pt>
                <c:pt idx="9">
                  <c:v>Afrique du Sud</c:v>
                </c:pt>
              </c:strCache>
            </c:strRef>
          </c:cat>
          <c:val>
            <c:numRef>
              <c:f>Feuil1!$F$2:$F$11</c:f>
              <c:numCache>
                <c:formatCode>General</c:formatCode>
                <c:ptCount val="10"/>
                <c:pt idx="0">
                  <c:v>2498</c:v>
                </c:pt>
                <c:pt idx="1">
                  <c:v>285</c:v>
                </c:pt>
                <c:pt idx="2">
                  <c:v>4119</c:v>
                </c:pt>
                <c:pt idx="3">
                  <c:v>5727</c:v>
                </c:pt>
                <c:pt idx="4">
                  <c:v>10083</c:v>
                </c:pt>
                <c:pt idx="5">
                  <c:v>11934</c:v>
                </c:pt>
                <c:pt idx="6">
                  <c:v>6540</c:v>
                </c:pt>
                <c:pt idx="7">
                  <c:v>14592</c:v>
                </c:pt>
                <c:pt idx="8">
                  <c:v>39035</c:v>
                </c:pt>
                <c:pt idx="9">
                  <c:v>45441</c:v>
                </c:pt>
              </c:numCache>
            </c:numRef>
          </c:val>
        </c:ser>
        <c:gapWidth val="20"/>
        <c:overlap val="100"/>
        <c:axId val="187319808"/>
        <c:axId val="187321344"/>
      </c:barChart>
      <c:catAx>
        <c:axId val="18731980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>
                <a:latin typeface="Arial Narrow" pitchFamily="34" charset="0"/>
              </a:defRPr>
            </a:pPr>
            <a:endParaRPr lang="fr-FR"/>
          </a:p>
        </c:txPr>
        <c:crossAx val="187321344"/>
        <c:crosses val="autoZero"/>
        <c:auto val="1"/>
        <c:lblAlgn val="ctr"/>
        <c:lblOffset val="100"/>
      </c:catAx>
      <c:valAx>
        <c:axId val="187321344"/>
        <c:scaling>
          <c:orientation val="minMax"/>
          <c:max val="71000"/>
          <c:min val="0"/>
        </c:scaling>
        <c:axPos val="b"/>
        <c:numFmt formatCode="#,##0" sourceLinked="0"/>
        <c:majorTickMark val="none"/>
        <c:tickLblPos val="none"/>
        <c:crossAx val="187319808"/>
        <c:crosses val="autoZero"/>
        <c:crossBetween val="between"/>
        <c:majorUnit val="10000"/>
      </c:valAx>
    </c:plotArea>
    <c:legend>
      <c:legendPos val="b"/>
      <c:layout>
        <c:manualLayout>
          <c:xMode val="edge"/>
          <c:yMode val="edge"/>
          <c:x val="0.20130145336972641"/>
          <c:y val="0.8830851825340017"/>
          <c:w val="0.60182166666666792"/>
          <c:h val="8.6741666666666745E-2"/>
        </c:manualLayout>
      </c:layout>
      <c:txPr>
        <a:bodyPr/>
        <a:lstStyle/>
        <a:p>
          <a:pPr>
            <a:defRPr sz="1600">
              <a:latin typeface="Arial Narrow" pitchFamily="34" charset="0"/>
            </a:defRPr>
          </a:pPr>
          <a:endParaRPr lang="fr-FR"/>
        </a:p>
      </c:txPr>
    </c:legend>
    <c:plotVisOnly val="1"/>
  </c:chart>
  <c:spPr>
    <a:solidFill>
      <a:schemeClr val="accent1">
        <a:tint val="45000"/>
      </a:schemeClr>
    </a:solidFill>
    <a:ln w="9525" cap="flat" cmpd="sng" algn="ctr">
      <a:solidFill>
        <a:schemeClr val="accent1"/>
      </a:solidFill>
      <a:prstDash val="solid"/>
    </a:ln>
    <a:effectLst>
      <a:outerShdw blurRad="50800" dist="25400" dir="5400000" rotWithShape="0">
        <a:srgbClr val="000000">
          <a:alpha val="35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9.8412698412698424E-2"/>
          <c:y val="8.1534772182254925E-2"/>
          <c:w val="0.83809523809524078"/>
          <c:h val="0.73621103117505993"/>
        </c:manualLayout>
      </c:layout>
      <c:areaChart>
        <c:grouping val="standard"/>
        <c:ser>
          <c:idx val="2"/>
          <c:order val="0"/>
          <c:tx>
            <c:strRef>
              <c:f>Sheet1!$A$2</c:f>
              <c:strCache>
                <c:ptCount val="1"/>
                <c:pt idx="0">
                  <c:v>Chine 1978-2007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6988">
              <a:solidFill>
                <a:schemeClr val="tx1"/>
              </a:solidFill>
              <a:prstDash val="solid"/>
            </a:ln>
          </c:spPr>
          <c:cat>
            <c:numRef>
              <c:f>Sheet1!$B$1:$AE$1</c:f>
              <c:numCache>
                <c:formatCode>General</c:formatCode>
                <c:ptCount val="30"/>
                <c:pt idx="0">
                  <c:v>1978</c:v>
                </c:pt>
                <c:pt idx="12">
                  <c:v>1990</c:v>
                </c:pt>
                <c:pt idx="22">
                  <c:v>2000</c:v>
                </c:pt>
                <c:pt idx="29">
                  <c:v>2007</c:v>
                </c:pt>
              </c:numCache>
            </c:numRef>
          </c:cat>
          <c:val>
            <c:numRef>
              <c:f>Sheet1!$B$2:$AE$2</c:f>
              <c:numCache>
                <c:formatCode>0</c:formatCode>
                <c:ptCount val="30"/>
                <c:pt idx="0">
                  <c:v>0</c:v>
                </c:pt>
                <c:pt idx="1">
                  <c:v>8.0000000000000427E-5</c:v>
                </c:pt>
                <c:pt idx="2">
                  <c:v>5.7000000000000023E-2</c:v>
                </c:pt>
                <c:pt idx="3">
                  <c:v>0.26500000000000001</c:v>
                </c:pt>
                <c:pt idx="4">
                  <c:v>0.43000000000000038</c:v>
                </c:pt>
                <c:pt idx="5">
                  <c:v>0.91600000000000004</c:v>
                </c:pt>
                <c:pt idx="6">
                  <c:v>1.4189999999999936</c:v>
                </c:pt>
                <c:pt idx="7">
                  <c:v>1.9560000000000044</c:v>
                </c:pt>
                <c:pt idx="8">
                  <c:v>2.2437300000000167</c:v>
                </c:pt>
                <c:pt idx="9">
                  <c:v>2.3135300000000001</c:v>
                </c:pt>
                <c:pt idx="10">
                  <c:v>3.1936799999999987</c:v>
                </c:pt>
                <c:pt idx="11">
                  <c:v>3.3925699999999899</c:v>
                </c:pt>
                <c:pt idx="12">
                  <c:v>3.4871099999999999</c:v>
                </c:pt>
                <c:pt idx="13">
                  <c:v>4.3663400000000001</c:v>
                </c:pt>
                <c:pt idx="14">
                  <c:v>11.00751</c:v>
                </c:pt>
                <c:pt idx="15">
                  <c:v>27.514950000000123</c:v>
                </c:pt>
                <c:pt idx="16">
                  <c:v>33.766500000000143</c:v>
                </c:pt>
                <c:pt idx="17">
                  <c:v>37.520530000000143</c:v>
                </c:pt>
                <c:pt idx="18">
                  <c:v>41.725520000000209</c:v>
                </c:pt>
                <c:pt idx="19">
                  <c:v>45.257040000000003</c:v>
                </c:pt>
                <c:pt idx="20">
                  <c:v>45.462750000000113</c:v>
                </c:pt>
                <c:pt idx="21">
                  <c:v>40.318710000000003</c:v>
                </c:pt>
                <c:pt idx="22">
                  <c:v>40.71481</c:v>
                </c:pt>
                <c:pt idx="23">
                  <c:v>46.877589999999998</c:v>
                </c:pt>
                <c:pt idx="24">
                  <c:v>52.74286</c:v>
                </c:pt>
                <c:pt idx="25">
                  <c:v>53.5047</c:v>
                </c:pt>
                <c:pt idx="26">
                  <c:v>60.63</c:v>
                </c:pt>
                <c:pt idx="27">
                  <c:v>72.406000000000006</c:v>
                </c:pt>
                <c:pt idx="28">
                  <c:v>72.715000000000003</c:v>
                </c:pt>
                <c:pt idx="29">
                  <c:v>83.521000000000001</c:v>
                </c:pt>
              </c:numCache>
            </c:numRef>
          </c:val>
        </c:ser>
        <c:axId val="174856448"/>
        <c:axId val="174858240"/>
      </c:areaChart>
      <c:catAx>
        <c:axId val="174856448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17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174858240"/>
        <c:crosses val="autoZero"/>
        <c:auto val="1"/>
        <c:lblAlgn val="ctr"/>
        <c:lblOffset val="100"/>
        <c:tickLblSkip val="1"/>
        <c:tickMarkSkip val="1"/>
      </c:catAx>
      <c:valAx>
        <c:axId val="174858240"/>
        <c:scaling>
          <c:orientation val="minMax"/>
          <c:max val="90"/>
          <c:min val="0"/>
        </c:scaling>
        <c:axPos val="l"/>
        <c:numFmt formatCode="0" sourceLinked="1"/>
        <c:tickLblPos val="nextTo"/>
        <c:spPr>
          <a:ln w="17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174856448"/>
        <c:crosses val="autoZero"/>
        <c:crossBetween val="midCat"/>
        <c:majorUnit val="20"/>
        <c:minorUnit val="5"/>
      </c:valAx>
      <c:spPr>
        <a:noFill/>
        <a:ln w="1397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99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4"/>
  <c:chart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flux/tête (monde = 100)</c:v>
                </c:pt>
              </c:strCache>
            </c:strRef>
          </c:tx>
          <c:dLbls>
            <c:dLbl>
              <c:idx val="3"/>
              <c:layout>
                <c:manualLayout>
                  <c:x val="0"/>
                  <c:y val="1.628205128205129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Arial Narrow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Feuil1!$A$2:$A$8</c:f>
              <c:strCache>
                <c:ptCount val="7"/>
                <c:pt idx="0">
                  <c:v>Royaune-Uni</c:v>
                </c:pt>
                <c:pt idx="1">
                  <c:v>France</c:v>
                </c:pt>
                <c:pt idx="2">
                  <c:v>Pays dév</c:v>
                </c:pt>
                <c:pt idx="3">
                  <c:v>États-Unis</c:v>
                </c:pt>
                <c:pt idx="4">
                  <c:v>Monde</c:v>
                </c:pt>
                <c:pt idx="5">
                  <c:v>Pays en dév</c:v>
                </c:pt>
                <c:pt idx="6">
                  <c:v>Chine</c:v>
                </c:pt>
              </c:strCache>
            </c:strRef>
          </c:cat>
          <c:val>
            <c:numRef>
              <c:f>Feuil1!$B$2:$B$8</c:f>
              <c:numCache>
                <c:formatCode>0</c:formatCode>
                <c:ptCount val="7"/>
                <c:pt idx="0">
                  <c:v>1335.2727272727273</c:v>
                </c:pt>
                <c:pt idx="1">
                  <c:v>904</c:v>
                </c:pt>
                <c:pt idx="2">
                  <c:v>449.09090909090895</c:v>
                </c:pt>
                <c:pt idx="3">
                  <c:v>273.45454545454544</c:v>
                </c:pt>
                <c:pt idx="4">
                  <c:v>100</c:v>
                </c:pt>
                <c:pt idx="5">
                  <c:v>33.818181818181863</c:v>
                </c:pt>
                <c:pt idx="6">
                  <c:v>23.272727272727103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stocks/tête (monde = 100)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899572649572650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170940170940171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latin typeface="Arial Narrow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Feuil1!$A$2:$A$8</c:f>
              <c:strCache>
                <c:ptCount val="7"/>
                <c:pt idx="0">
                  <c:v>Royaune-Uni</c:v>
                </c:pt>
                <c:pt idx="1">
                  <c:v>France</c:v>
                </c:pt>
                <c:pt idx="2">
                  <c:v>Pays dév</c:v>
                </c:pt>
                <c:pt idx="3">
                  <c:v>États-Unis</c:v>
                </c:pt>
                <c:pt idx="4">
                  <c:v>Monde</c:v>
                </c:pt>
                <c:pt idx="5">
                  <c:v>Pays en dév</c:v>
                </c:pt>
                <c:pt idx="6">
                  <c:v>Chine</c:v>
                </c:pt>
              </c:strCache>
            </c:strRef>
          </c:cat>
          <c:val>
            <c:numRef>
              <c:f>Feuil1!$C$2:$C$8</c:f>
              <c:numCache>
                <c:formatCode>0</c:formatCode>
                <c:ptCount val="7"/>
                <c:pt idx="0">
                  <c:v>969.03508771929819</c:v>
                </c:pt>
                <c:pt idx="1">
                  <c:v>708.37719298245406</c:v>
                </c:pt>
                <c:pt idx="2">
                  <c:v>454.16666666666708</c:v>
                </c:pt>
                <c:pt idx="3">
                  <c:v>296.31578947368399</c:v>
                </c:pt>
                <c:pt idx="4">
                  <c:v>100</c:v>
                </c:pt>
                <c:pt idx="5">
                  <c:v>34.780701754385966</c:v>
                </c:pt>
                <c:pt idx="6">
                  <c:v>11.008771929824533</c:v>
                </c:pt>
              </c:numCache>
            </c:numRef>
          </c:val>
        </c:ser>
        <c:gapWidth val="20"/>
        <c:overlap val="50"/>
        <c:axId val="174852736"/>
        <c:axId val="174891392"/>
      </c:barChart>
      <c:catAx>
        <c:axId val="17485273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fr-FR"/>
          </a:p>
        </c:txPr>
        <c:crossAx val="174891392"/>
        <c:crosses val="autoZero"/>
        <c:auto val="1"/>
        <c:lblAlgn val="ctr"/>
        <c:lblOffset val="100"/>
      </c:catAx>
      <c:valAx>
        <c:axId val="174891392"/>
        <c:scaling>
          <c:orientation val="minMax"/>
          <c:max val="1350"/>
          <c:min val="0"/>
        </c:scaling>
        <c:axPos val="b"/>
        <c:numFmt formatCode="0" sourceLinked="1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fr-FR"/>
          </a:p>
        </c:txPr>
        <c:crossAx val="174852736"/>
        <c:crosses val="autoZero"/>
        <c:crossBetween val="between"/>
        <c:majorUnit val="250"/>
      </c:valAx>
    </c:plotArea>
    <c:legend>
      <c:legendPos val="b"/>
      <c:layout/>
      <c:txPr>
        <a:bodyPr/>
        <a:lstStyle/>
        <a:p>
          <a:pPr>
            <a:defRPr>
              <a:latin typeface="Arial Narrow" pitchFamily="34" charset="0"/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5"/>
  <c:chart>
    <c:autoTitleDeleted val="1"/>
    <c:plotArea>
      <c:layout>
        <c:manualLayout>
          <c:layoutTarget val="inner"/>
          <c:xMode val="edge"/>
          <c:yMode val="edge"/>
          <c:x val="0.18032786885245924"/>
          <c:y val="1.8549747048903883E-2"/>
          <c:w val="0.58548009367681497"/>
          <c:h val="0.85497470489038785"/>
        </c:manualLayout>
      </c:layout>
      <c:bar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Non spécifié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Monde</c:v>
                </c:pt>
                <c:pt idx="1">
                  <c:v>Pays dév</c:v>
                </c:pt>
                <c:pt idx="2">
                  <c:v>Pays en dév</c:v>
                </c:pt>
                <c:pt idx="3">
                  <c:v>Chine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3.0000000000000002E-2</c:v>
                </c:pt>
                <c:pt idx="1">
                  <c:v>3.0000000000000002E-2</c:v>
                </c:pt>
                <c:pt idx="2">
                  <c:v>2.0000000000000011E-2</c:v>
                </c:pt>
                <c:pt idx="3">
                  <c:v>3.0000000000000002E-2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Tertiaire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Arial Narrow" pitchFamily="34" charset="0"/>
                  </a:defRPr>
                </a:pPr>
                <a:endParaRPr lang="fr-FR"/>
              </a:p>
            </c:txPr>
            <c:dLblPos val="inEnd"/>
            <c:showVal val="1"/>
          </c:dLbls>
          <c:cat>
            <c:strRef>
              <c:f>Sheet1!$B$1:$E$1</c:f>
              <c:strCache>
                <c:ptCount val="4"/>
                <c:pt idx="0">
                  <c:v>Monde</c:v>
                </c:pt>
                <c:pt idx="1">
                  <c:v>Pays dév</c:v>
                </c:pt>
                <c:pt idx="2">
                  <c:v>Pays en dév</c:v>
                </c:pt>
                <c:pt idx="3">
                  <c:v>Chine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4"/>
                <c:pt idx="0">
                  <c:v>0.6500000000000008</c:v>
                </c:pt>
                <c:pt idx="1">
                  <c:v>0.71000000000000052</c:v>
                </c:pt>
                <c:pt idx="2">
                  <c:v>0.49000000000000027</c:v>
                </c:pt>
                <c:pt idx="3">
                  <c:v>0.21000000000000013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Secondaire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Arial Narrow" pitchFamily="34" charset="0"/>
                  </a:defRPr>
                </a:pPr>
                <a:endParaRPr lang="fr-FR"/>
              </a:p>
            </c:txPr>
            <c:dLblPos val="inEnd"/>
            <c:showVal val="1"/>
          </c:dLbls>
          <c:cat>
            <c:strRef>
              <c:f>Sheet1!$B$1:$E$1</c:f>
              <c:strCache>
                <c:ptCount val="4"/>
                <c:pt idx="0">
                  <c:v>Monde</c:v>
                </c:pt>
                <c:pt idx="1">
                  <c:v>Pays dév</c:v>
                </c:pt>
                <c:pt idx="2">
                  <c:v>Pays en dév</c:v>
                </c:pt>
                <c:pt idx="3">
                  <c:v>Chine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4"/>
                <c:pt idx="0">
                  <c:v>0.23</c:v>
                </c:pt>
                <c:pt idx="1">
                  <c:v>0.17</c:v>
                </c:pt>
                <c:pt idx="2">
                  <c:v>0.39000000000000035</c:v>
                </c:pt>
                <c:pt idx="3">
                  <c:v>0.74000000000000055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Primaire</c:v>
                </c:pt>
              </c:strCache>
            </c:strRef>
          </c:tx>
          <c:dLbls>
            <c:dLbl>
              <c:idx val="3"/>
              <c:layout>
                <c:manualLayout>
                  <c:x val="7.7160364907769841E-3"/>
                  <c:y val="3.1093835958048891E-18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sz="1400">
                    <a:latin typeface="Arial Narrow" pitchFamily="34" charset="0"/>
                  </a:defRPr>
                </a:pPr>
                <a:endParaRPr lang="fr-FR"/>
              </a:p>
            </c:txPr>
            <c:dLblPos val="inEnd"/>
            <c:showVal val="1"/>
          </c:dLbls>
          <c:cat>
            <c:strRef>
              <c:f>Sheet1!$B$1:$E$1</c:f>
              <c:strCache>
                <c:ptCount val="4"/>
                <c:pt idx="0">
                  <c:v>Monde</c:v>
                </c:pt>
                <c:pt idx="1">
                  <c:v>Pays dév</c:v>
                </c:pt>
                <c:pt idx="2">
                  <c:v>Pays en dév</c:v>
                </c:pt>
                <c:pt idx="3">
                  <c:v>Chine</c:v>
                </c:pt>
              </c:strCache>
            </c:strRef>
          </c:cat>
          <c:val>
            <c:numRef>
              <c:f>Sheet1!$B$5:$E$5</c:f>
              <c:numCache>
                <c:formatCode>0%</c:formatCode>
                <c:ptCount val="4"/>
                <c:pt idx="0">
                  <c:v>9.0000000000000024E-2</c:v>
                </c:pt>
                <c:pt idx="1">
                  <c:v>9.0000000000000024E-2</c:v>
                </c:pt>
                <c:pt idx="2">
                  <c:v>0.1</c:v>
                </c:pt>
                <c:pt idx="3">
                  <c:v>2.0000000000000011E-2</c:v>
                </c:pt>
              </c:numCache>
            </c:numRef>
          </c:val>
        </c:ser>
        <c:gapWidth val="15"/>
        <c:axId val="180816512"/>
        <c:axId val="180838784"/>
      </c:barChart>
      <c:catAx>
        <c:axId val="18081651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600">
                <a:latin typeface="Arial Narrow" pitchFamily="34" charset="0"/>
              </a:defRPr>
            </a:pPr>
            <a:endParaRPr lang="fr-FR"/>
          </a:p>
        </c:txPr>
        <c:crossAx val="180838784"/>
        <c:crosses val="autoZero"/>
        <c:auto val="1"/>
        <c:lblAlgn val="ctr"/>
        <c:lblOffset val="100"/>
        <c:tickLblSkip val="1"/>
        <c:tickMarkSkip val="1"/>
      </c:catAx>
      <c:valAx>
        <c:axId val="180838784"/>
        <c:scaling>
          <c:orientation val="minMax"/>
        </c:scaling>
        <c:axPos val="b"/>
        <c:numFmt formatCode="0%" sourceLinked="1"/>
        <c:tickLblPos val="nextTo"/>
        <c:txPr>
          <a:bodyPr rot="0" vert="horz"/>
          <a:lstStyle/>
          <a:p>
            <a:pPr>
              <a:defRPr sz="1400">
                <a:latin typeface="Arial Narrow" pitchFamily="34" charset="0"/>
              </a:defRPr>
            </a:pPr>
            <a:endParaRPr lang="fr-FR"/>
          </a:p>
        </c:txPr>
        <c:crossAx val="180816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13584006296755"/>
          <c:y val="0.52265213675213651"/>
          <c:w val="0.18618266978922721"/>
          <c:h val="0.26072371794871796"/>
        </c:manualLayout>
      </c:layout>
      <c:txPr>
        <a:bodyPr/>
        <a:lstStyle/>
        <a:p>
          <a:pPr>
            <a:defRPr sz="1600">
              <a:latin typeface="Arial Narrow" pitchFamily="34" charset="0"/>
            </a:defRPr>
          </a:pPr>
          <a:endParaRPr lang="fr-FR"/>
        </a:p>
      </c:txPr>
    </c:legend>
    <c:plotVisOnly val="1"/>
    <c:dispBlanksAs val="gap"/>
  </c:chart>
  <c:txPr>
    <a:bodyPr/>
    <a:lstStyle/>
    <a:p>
      <a:pPr>
        <a:defRPr sz="1800"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9"/>
  <c:chart>
    <c:plotArea>
      <c:layout>
        <c:manualLayout>
          <c:layoutTarget val="inner"/>
          <c:xMode val="edge"/>
          <c:yMode val="edge"/>
          <c:x val="0.10442261284014435"/>
          <c:y val="3.437500000000001E-2"/>
          <c:w val="0.85759989694776262"/>
          <c:h val="0.93125000000000002"/>
        </c:manualLayout>
      </c:layout>
      <c:barChart>
        <c:barDir val="col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Immobilier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Feuil1!$B$2</c:f>
              <c:numCache>
                <c:formatCode>0.00%</c:formatCode>
                <c:ptCount val="1"/>
                <c:pt idx="0">
                  <c:v>0.16500000000000001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Serv. aux entreprises</c:v>
                </c:pt>
              </c:strCache>
            </c:strRef>
          </c:tx>
          <c:spPr>
            <a:ln w="6350">
              <a:solidFill>
                <a:prstClr val="black"/>
              </a:solidFill>
            </a:ln>
          </c:spPr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Feuil1!$C$2</c:f>
              <c:numCache>
                <c:formatCode>0.00%</c:formatCode>
                <c:ptCount val="1"/>
                <c:pt idx="0">
                  <c:v>3.9000000000000014E-2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Trans. &amp; télécom</c:v>
                </c:pt>
              </c:strCache>
            </c:strRef>
          </c:tx>
          <c:spPr>
            <a:ln w="6350">
              <a:solidFill>
                <a:prstClr val="black"/>
              </a:solidFill>
            </a:ln>
          </c:spPr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Feuil1!$D$2</c:f>
              <c:numCache>
                <c:formatCode>0.00%</c:formatCode>
                <c:ptCount val="1"/>
                <c:pt idx="0">
                  <c:v>2.4E-2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Serv. financiers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6350">
              <a:solidFill>
                <a:prstClr val="black"/>
              </a:solidFill>
            </a:ln>
          </c:spPr>
          <c:cat>
            <c:strRef>
              <c:f>Feuil1!$A$2</c:f>
              <c:strCache>
                <c:ptCount val="1"/>
                <c:pt idx="0">
                  <c:v>Catégorie 1</c:v>
                </c:pt>
              </c:strCache>
            </c:strRef>
          </c:cat>
          <c:val>
            <c:numRef>
              <c:f>Feuil1!$E$2</c:f>
              <c:numCache>
                <c:formatCode>0.00%</c:formatCode>
                <c:ptCount val="1"/>
                <c:pt idx="0">
                  <c:v>1.7999999999999999E-2</c:v>
                </c:pt>
              </c:numCache>
            </c:numRef>
          </c:val>
        </c:ser>
        <c:gapWidth val="200"/>
        <c:overlap val="100"/>
        <c:axId val="180966912"/>
        <c:axId val="180968448"/>
      </c:barChart>
      <c:catAx>
        <c:axId val="180966912"/>
        <c:scaling>
          <c:orientation val="minMax"/>
        </c:scaling>
        <c:delete val="1"/>
        <c:axPos val="b"/>
        <c:tickLblPos val="nextTo"/>
        <c:crossAx val="180968448"/>
        <c:crosses val="autoZero"/>
        <c:auto val="1"/>
        <c:lblAlgn val="ctr"/>
        <c:lblOffset val="100"/>
      </c:catAx>
      <c:valAx>
        <c:axId val="180968448"/>
        <c:scaling>
          <c:orientation val="minMax"/>
        </c:scaling>
        <c:delete val="1"/>
        <c:axPos val="l"/>
        <c:numFmt formatCode="0%" sourceLinked="1"/>
        <c:tickLblPos val="nextTo"/>
        <c:crossAx val="180966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5"/>
  <c:chart>
    <c:plotArea>
      <c:layout>
        <c:manualLayout>
          <c:layoutTarget val="inner"/>
          <c:xMode val="edge"/>
          <c:yMode val="edge"/>
          <c:x val="0.17108660968660969"/>
          <c:y val="3.8473076923076978E-2"/>
          <c:w val="0.71146709401709407"/>
          <c:h val="0.84394572649572752"/>
        </c:manualLayout>
      </c:layout>
      <c:lineChart>
        <c:grouping val="standard"/>
        <c:ser>
          <c:idx val="0"/>
          <c:order val="0"/>
          <c:tx>
            <c:strRef>
              <c:f>Feuil1!$B$1</c:f>
              <c:strCache>
                <c:ptCount val="1"/>
                <c:pt idx="0">
                  <c:v>Paysans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Feuil1!$A$2:$A$30</c:f>
              <c:numCache>
                <c:formatCode>General</c:formatCode>
                <c:ptCount val="29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</c:numCache>
            </c:numRef>
          </c:cat>
          <c:val>
            <c:numRef>
              <c:f>Feuil1!$B$2:$B$30</c:f>
              <c:numCache>
                <c:formatCode>0.0</c:formatCode>
                <c:ptCount val="29"/>
                <c:pt idx="0">
                  <c:v>100</c:v>
                </c:pt>
                <c:pt idx="1">
                  <c:v>106.5</c:v>
                </c:pt>
                <c:pt idx="2">
                  <c:v>115.4</c:v>
                </c:pt>
                <c:pt idx="3">
                  <c:v>126.8</c:v>
                </c:pt>
                <c:pt idx="4">
                  <c:v>138.30000000000001</c:v>
                </c:pt>
                <c:pt idx="5">
                  <c:v>153.1</c:v>
                </c:pt>
                <c:pt idx="6">
                  <c:v>172.8</c:v>
                </c:pt>
                <c:pt idx="7">
                  <c:v>195.7</c:v>
                </c:pt>
                <c:pt idx="8">
                  <c:v>200.3</c:v>
                </c:pt>
                <c:pt idx="9">
                  <c:v>210</c:v>
                </c:pt>
                <c:pt idx="10">
                  <c:v>221</c:v>
                </c:pt>
                <c:pt idx="11">
                  <c:v>217.2</c:v>
                </c:pt>
                <c:pt idx="12">
                  <c:v>215.4</c:v>
                </c:pt>
                <c:pt idx="13">
                  <c:v>227.1</c:v>
                </c:pt>
                <c:pt idx="14">
                  <c:v>246.5</c:v>
                </c:pt>
                <c:pt idx="15">
                  <c:v>257.10000000000002</c:v>
                </c:pt>
                <c:pt idx="16">
                  <c:v>265</c:v>
                </c:pt>
                <c:pt idx="17">
                  <c:v>282.89999999999969</c:v>
                </c:pt>
                <c:pt idx="18">
                  <c:v>323.8</c:v>
                </c:pt>
                <c:pt idx="19">
                  <c:v>334</c:v>
                </c:pt>
                <c:pt idx="20">
                  <c:v>338.1</c:v>
                </c:pt>
                <c:pt idx="21">
                  <c:v>355.3</c:v>
                </c:pt>
                <c:pt idx="22">
                  <c:v>371.3</c:v>
                </c:pt>
                <c:pt idx="23">
                  <c:v>388</c:v>
                </c:pt>
                <c:pt idx="24">
                  <c:v>408.1</c:v>
                </c:pt>
                <c:pt idx="25">
                  <c:v>409.5</c:v>
                </c:pt>
                <c:pt idx="26">
                  <c:v>423.5</c:v>
                </c:pt>
                <c:pt idx="27">
                  <c:v>455.7</c:v>
                </c:pt>
                <c:pt idx="28">
                  <c:v>494.9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Citadins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Feuil1!$A$2:$A$30</c:f>
              <c:numCache>
                <c:formatCode>General</c:formatCode>
                <c:ptCount val="29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</c:numCache>
            </c:numRef>
          </c:cat>
          <c:val>
            <c:numRef>
              <c:f>Feuil1!$C$2:$C$30</c:f>
              <c:numCache>
                <c:formatCode>0.0</c:formatCode>
                <c:ptCount val="29"/>
                <c:pt idx="0">
                  <c:v>100</c:v>
                </c:pt>
                <c:pt idx="1">
                  <c:v>102.8</c:v>
                </c:pt>
                <c:pt idx="2">
                  <c:v>110.2</c:v>
                </c:pt>
                <c:pt idx="3">
                  <c:v>114.6</c:v>
                </c:pt>
                <c:pt idx="4">
                  <c:v>115.4</c:v>
                </c:pt>
                <c:pt idx="5">
                  <c:v>117.9</c:v>
                </c:pt>
                <c:pt idx="6">
                  <c:v>127.2</c:v>
                </c:pt>
                <c:pt idx="7">
                  <c:v>141.30000000000001</c:v>
                </c:pt>
                <c:pt idx="8">
                  <c:v>150.80000000000001</c:v>
                </c:pt>
                <c:pt idx="9">
                  <c:v>159.30000000000001</c:v>
                </c:pt>
                <c:pt idx="10">
                  <c:v>174.7</c:v>
                </c:pt>
                <c:pt idx="11">
                  <c:v>176</c:v>
                </c:pt>
                <c:pt idx="12">
                  <c:v>190.9</c:v>
                </c:pt>
                <c:pt idx="13">
                  <c:v>211.4</c:v>
                </c:pt>
                <c:pt idx="14">
                  <c:v>245.3</c:v>
                </c:pt>
                <c:pt idx="15">
                  <c:v>270.8</c:v>
                </c:pt>
                <c:pt idx="16">
                  <c:v>282.8</c:v>
                </c:pt>
                <c:pt idx="17">
                  <c:v>303.2</c:v>
                </c:pt>
                <c:pt idx="18">
                  <c:v>313.60000000000002</c:v>
                </c:pt>
                <c:pt idx="19">
                  <c:v>320.39999999999969</c:v>
                </c:pt>
                <c:pt idx="20">
                  <c:v>339.2</c:v>
                </c:pt>
                <c:pt idx="21">
                  <c:v>363</c:v>
                </c:pt>
                <c:pt idx="22">
                  <c:v>391.1</c:v>
                </c:pt>
                <c:pt idx="23">
                  <c:v>403.6</c:v>
                </c:pt>
                <c:pt idx="24">
                  <c:v>420.5</c:v>
                </c:pt>
                <c:pt idx="25">
                  <c:v>447.2</c:v>
                </c:pt>
                <c:pt idx="26">
                  <c:v>475.7</c:v>
                </c:pt>
                <c:pt idx="27">
                  <c:v>502.8</c:v>
                </c:pt>
                <c:pt idx="28">
                  <c:v>541</c:v>
                </c:pt>
              </c:numCache>
            </c:numRef>
          </c:val>
        </c:ser>
        <c:marker val="1"/>
        <c:axId val="181480064"/>
        <c:axId val="181490048"/>
      </c:lineChart>
      <c:lineChart>
        <c:grouping val="standard"/>
        <c:ser>
          <c:idx val="2"/>
          <c:order val="2"/>
          <c:tx>
            <c:strRef>
              <c:f>Feuil1!$D$1</c:f>
              <c:strCache>
                <c:ptCount val="1"/>
                <c:pt idx="0">
                  <c:v>IDE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Feuil1!$A$2:$A$30</c:f>
              <c:numCache>
                <c:formatCode>General</c:formatCode>
                <c:ptCount val="29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</c:numCache>
            </c:numRef>
          </c:cat>
          <c:val>
            <c:numRef>
              <c:f>Feuil1!$D$2:$D$30</c:f>
              <c:numCache>
                <c:formatCode>General</c:formatCode>
                <c:ptCount val="2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11</c:v>
                </c:pt>
                <c:pt idx="15">
                  <c:v>28</c:v>
                </c:pt>
                <c:pt idx="16">
                  <c:v>34</c:v>
                </c:pt>
                <c:pt idx="17">
                  <c:v>38</c:v>
                </c:pt>
                <c:pt idx="18">
                  <c:v>42</c:v>
                </c:pt>
                <c:pt idx="19">
                  <c:v>45</c:v>
                </c:pt>
                <c:pt idx="20">
                  <c:v>45</c:v>
                </c:pt>
                <c:pt idx="21">
                  <c:v>40</c:v>
                </c:pt>
                <c:pt idx="22">
                  <c:v>41</c:v>
                </c:pt>
                <c:pt idx="23">
                  <c:v>47</c:v>
                </c:pt>
                <c:pt idx="24">
                  <c:v>53</c:v>
                </c:pt>
                <c:pt idx="25">
                  <c:v>54</c:v>
                </c:pt>
                <c:pt idx="26">
                  <c:v>61</c:v>
                </c:pt>
                <c:pt idx="27">
                  <c:v>72</c:v>
                </c:pt>
                <c:pt idx="28">
                  <c:v>73</c:v>
                </c:pt>
              </c:numCache>
            </c:numRef>
          </c:val>
        </c:ser>
        <c:marker val="1"/>
        <c:axId val="181494144"/>
        <c:axId val="181491968"/>
      </c:lineChart>
      <c:catAx>
        <c:axId val="181480064"/>
        <c:scaling>
          <c:orientation val="minMax"/>
        </c:scaling>
        <c:axPos val="b"/>
        <c:numFmt formatCode="0" sourceLinked="0"/>
        <c:tickLblPos val="nextTo"/>
        <c:txPr>
          <a:bodyPr/>
          <a:lstStyle/>
          <a:p>
            <a:pPr>
              <a:defRPr sz="1600">
                <a:latin typeface="Arial Narrow" pitchFamily="34" charset="0"/>
              </a:defRPr>
            </a:pPr>
            <a:endParaRPr lang="fr-FR"/>
          </a:p>
        </c:txPr>
        <c:crossAx val="181490048"/>
        <c:crosses val="autoZero"/>
        <c:auto val="1"/>
        <c:lblAlgn val="ctr"/>
        <c:lblOffset val="100"/>
        <c:tickLblSkip val="4"/>
        <c:tickMarkSkip val="4"/>
      </c:catAx>
      <c:valAx>
        <c:axId val="181490048"/>
        <c:scaling>
          <c:orientation val="minMax"/>
          <c:max val="550"/>
          <c:min val="100"/>
        </c:scaling>
        <c:axPos val="l"/>
        <c:title>
          <c:tx>
            <c:rich>
              <a:bodyPr rot="-5400000" vert="horz"/>
              <a:lstStyle/>
              <a:p>
                <a:pPr>
                  <a:defRPr sz="1600" b="0">
                    <a:latin typeface="Arial Narrow" pitchFamily="34" charset="0"/>
                  </a:defRPr>
                </a:pPr>
                <a:r>
                  <a:rPr lang="fr-FR" sz="1600" b="0">
                    <a:latin typeface="Arial Narrow" pitchFamily="34" charset="0"/>
                  </a:rPr>
                  <a:t>Indice de la consommation</a:t>
                </a:r>
                <a:br>
                  <a:rPr lang="fr-FR" sz="1600" b="0">
                    <a:latin typeface="Arial Narrow" pitchFamily="34" charset="0"/>
                  </a:rPr>
                </a:br>
                <a:r>
                  <a:rPr lang="fr-FR" sz="1600" b="0">
                    <a:latin typeface="Arial Narrow" pitchFamily="34" charset="0"/>
                  </a:rPr>
                  <a:t>par tête à prix « comparables »</a:t>
                </a:r>
              </a:p>
            </c:rich>
          </c:tx>
          <c:layout/>
        </c:title>
        <c:numFmt formatCode="0" sourceLinked="0"/>
        <c:tickLblPos val="nextTo"/>
        <c:txPr>
          <a:bodyPr/>
          <a:lstStyle/>
          <a:p>
            <a:pPr>
              <a:defRPr sz="1600">
                <a:latin typeface="Arial Narrow" pitchFamily="34" charset="0"/>
              </a:defRPr>
            </a:pPr>
            <a:endParaRPr lang="fr-FR"/>
          </a:p>
        </c:txPr>
        <c:crossAx val="181480064"/>
        <c:crosses val="autoZero"/>
        <c:crossBetween val="between"/>
        <c:majorUnit val="100"/>
      </c:valAx>
      <c:valAx>
        <c:axId val="181491968"/>
        <c:scaling>
          <c:orientation val="minMax"/>
          <c:max val="75"/>
          <c:min val="0"/>
        </c:scaling>
        <c:axPos val="r"/>
        <c:title>
          <c:tx>
            <c:rich>
              <a:bodyPr rot="-5400000" vert="horz"/>
              <a:lstStyle/>
              <a:p>
                <a:pPr>
                  <a:defRPr sz="1600" b="0">
                    <a:latin typeface="Arial Narrow" pitchFamily="34" charset="0"/>
                  </a:defRPr>
                </a:pPr>
                <a:r>
                  <a:rPr lang="fr-FR" sz="1600" b="0">
                    <a:latin typeface="Arial Narrow" pitchFamily="34" charset="0"/>
                  </a:rPr>
                  <a:t>IDE en milliards de dollars courants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>
                <a:latin typeface="Arial Narrow" pitchFamily="34" charset="0"/>
              </a:defRPr>
            </a:pPr>
            <a:endParaRPr lang="fr-FR"/>
          </a:p>
        </c:txPr>
        <c:crossAx val="181494144"/>
        <c:crosses val="max"/>
        <c:crossBetween val="between"/>
        <c:majorUnit val="20"/>
      </c:valAx>
      <c:catAx>
        <c:axId val="181494144"/>
        <c:scaling>
          <c:orientation val="minMax"/>
        </c:scaling>
        <c:delete val="1"/>
        <c:axPos val="b"/>
        <c:numFmt formatCode="General" sourceLinked="1"/>
        <c:tickLblPos val="nextTo"/>
        <c:crossAx val="181491968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fr-FR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5396825396825464"/>
          <c:y val="6.2200956937799083E-2"/>
          <c:w val="0.79682539682539921"/>
          <c:h val="0.80861244019138767"/>
        </c:manualLayout>
      </c:layout>
      <c:area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Monde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19649">
              <a:solidFill>
                <a:schemeClr val="tx1"/>
              </a:solidFill>
              <a:prstDash val="solid"/>
            </a:ln>
          </c:spPr>
          <c:cat>
            <c:numRef>
              <c:f>Sheet1!$B$1:$AE$1</c:f>
              <c:numCache>
                <c:formatCode>General</c:formatCode>
                <c:ptCount val="30"/>
                <c:pt idx="0">
                  <c:v>1978</c:v>
                </c:pt>
                <c:pt idx="12">
                  <c:v>1990</c:v>
                </c:pt>
                <c:pt idx="22">
                  <c:v>2000</c:v>
                </c:pt>
                <c:pt idx="29">
                  <c:v>2007</c:v>
                </c:pt>
              </c:numCache>
            </c:numRef>
          </c:cat>
          <c:val>
            <c:numRef>
              <c:f>Sheet1!$B$2:$AE$2</c:f>
              <c:numCache>
                <c:formatCode>#,##0</c:formatCode>
                <c:ptCount val="30"/>
                <c:pt idx="0">
                  <c:v>39.35197148976669</c:v>
                </c:pt>
                <c:pt idx="1">
                  <c:v>62.884348247440997</c:v>
                </c:pt>
                <c:pt idx="2">
                  <c:v>51.549765698632221</c:v>
                </c:pt>
                <c:pt idx="3">
                  <c:v>51.503283015929</c:v>
                </c:pt>
                <c:pt idx="4">
                  <c:v>27.309965818579705</c:v>
                </c:pt>
                <c:pt idx="5">
                  <c:v>37.38146036869599</c:v>
                </c:pt>
                <c:pt idx="6">
                  <c:v>50.120107146798503</c:v>
                </c:pt>
                <c:pt idx="7">
                  <c:v>61.974977182109299</c:v>
                </c:pt>
                <c:pt idx="8">
                  <c:v>96.878964396519706</c:v>
                </c:pt>
                <c:pt idx="9">
                  <c:v>141.41306561695677</c:v>
                </c:pt>
                <c:pt idx="10">
                  <c:v>180.2964521889505</c:v>
                </c:pt>
                <c:pt idx="11">
                  <c:v>231.75416901018238</c:v>
                </c:pt>
                <c:pt idx="12">
                  <c:v>239.0914656383533</c:v>
                </c:pt>
                <c:pt idx="13">
                  <c:v>200.45006449162659</c:v>
                </c:pt>
                <c:pt idx="14">
                  <c:v>204.05433368695719</c:v>
                </c:pt>
                <c:pt idx="15">
                  <c:v>241.96419027352599</c:v>
                </c:pt>
                <c:pt idx="16">
                  <c:v>287.88720172861866</c:v>
                </c:pt>
                <c:pt idx="17">
                  <c:v>361.56160776629144</c:v>
                </c:pt>
                <c:pt idx="18">
                  <c:v>398.35755170864894</c:v>
                </c:pt>
                <c:pt idx="19">
                  <c:v>476.1457032439817</c:v>
                </c:pt>
                <c:pt idx="20">
                  <c:v>688.62913978992549</c:v>
                </c:pt>
                <c:pt idx="21">
                  <c:v>1088.0653017324571</c:v>
                </c:pt>
                <c:pt idx="22">
                  <c:v>1231.6394724457</c:v>
                </c:pt>
                <c:pt idx="23">
                  <c:v>751.29737732163244</c:v>
                </c:pt>
                <c:pt idx="24">
                  <c:v>537.42438625845159</c:v>
                </c:pt>
                <c:pt idx="25">
                  <c:v>562.76031905178013</c:v>
                </c:pt>
                <c:pt idx="26">
                  <c:v>920.15096514245943</c:v>
                </c:pt>
                <c:pt idx="27">
                  <c:v>880.80833919375289</c:v>
                </c:pt>
                <c:pt idx="28">
                  <c:v>1323.150150524122</c:v>
                </c:pt>
                <c:pt idx="29">
                  <c:v>1996.5138087234409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Pays développés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9649">
              <a:solidFill>
                <a:schemeClr val="tx1"/>
              </a:solidFill>
              <a:prstDash val="solid"/>
            </a:ln>
          </c:spPr>
          <c:cat>
            <c:numRef>
              <c:f>Sheet1!$B$1:$AE$1</c:f>
              <c:numCache>
                <c:formatCode>General</c:formatCode>
                <c:ptCount val="30"/>
                <c:pt idx="0">
                  <c:v>1978</c:v>
                </c:pt>
                <c:pt idx="12">
                  <c:v>1990</c:v>
                </c:pt>
                <c:pt idx="22">
                  <c:v>2000</c:v>
                </c:pt>
                <c:pt idx="29">
                  <c:v>2007</c:v>
                </c:pt>
              </c:numCache>
            </c:numRef>
          </c:cat>
          <c:val>
            <c:numRef>
              <c:f>Sheet1!$B$3:$AE$3</c:f>
              <c:numCache>
                <c:formatCode>#,##0</c:formatCode>
                <c:ptCount val="30"/>
                <c:pt idx="0">
                  <c:v>38.578316879262694</c:v>
                </c:pt>
                <c:pt idx="1">
                  <c:v>62.453781640378295</c:v>
                </c:pt>
                <c:pt idx="2">
                  <c:v>48.397064809120096</c:v>
                </c:pt>
                <c:pt idx="3">
                  <c:v>49.93160005467432</c:v>
                </c:pt>
                <c:pt idx="4">
                  <c:v>24.802244555620689</c:v>
                </c:pt>
                <c:pt idx="5">
                  <c:v>35.372864862595321</c:v>
                </c:pt>
                <c:pt idx="6">
                  <c:v>47.746081486091796</c:v>
                </c:pt>
                <c:pt idx="7">
                  <c:v>58.063434722406811</c:v>
                </c:pt>
                <c:pt idx="8">
                  <c:v>91.751375696656169</c:v>
                </c:pt>
                <c:pt idx="9">
                  <c:v>134.7118480769964</c:v>
                </c:pt>
                <c:pt idx="10">
                  <c:v>168.27312530310931</c:v>
                </c:pt>
                <c:pt idx="11">
                  <c:v>212.01108345713422</c:v>
                </c:pt>
                <c:pt idx="12">
                  <c:v>227.18285160581959</c:v>
                </c:pt>
                <c:pt idx="13">
                  <c:v>186.9644694330218</c:v>
                </c:pt>
                <c:pt idx="14">
                  <c:v>179.25009043979409</c:v>
                </c:pt>
                <c:pt idx="15">
                  <c:v>201.57805701249106</c:v>
                </c:pt>
                <c:pt idx="16">
                  <c:v>240.03392337368697</c:v>
                </c:pt>
                <c:pt idx="17">
                  <c:v>305.93035234645185</c:v>
                </c:pt>
                <c:pt idx="18">
                  <c:v>333.38836516126725</c:v>
                </c:pt>
                <c:pt idx="19">
                  <c:v>398.99852614223062</c:v>
                </c:pt>
                <c:pt idx="20">
                  <c:v>636.64680705983403</c:v>
                </c:pt>
                <c:pt idx="21">
                  <c:v>1017.1979848778614</c:v>
                </c:pt>
                <c:pt idx="22">
                  <c:v>1093.664577113369</c:v>
                </c:pt>
                <c:pt idx="23">
                  <c:v>665.69431846838984</c:v>
                </c:pt>
                <c:pt idx="24">
                  <c:v>483.15741769004802</c:v>
                </c:pt>
                <c:pt idx="25">
                  <c:v>507.04003953632781</c:v>
                </c:pt>
                <c:pt idx="26">
                  <c:v>786.0043678893594</c:v>
                </c:pt>
                <c:pt idx="27">
                  <c:v>748.8848741359626</c:v>
                </c:pt>
                <c:pt idx="28">
                  <c:v>1087.1862782516348</c:v>
                </c:pt>
                <c:pt idx="29">
                  <c:v>1692.1411301858013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9649">
              <a:solidFill>
                <a:schemeClr val="tx1"/>
              </a:solidFill>
              <a:prstDash val="solid"/>
            </a:ln>
          </c:spPr>
          <c:cat>
            <c:numRef>
              <c:f>Sheet1!$B$1:$AE$1</c:f>
              <c:numCache>
                <c:formatCode>General</c:formatCode>
                <c:ptCount val="30"/>
                <c:pt idx="0">
                  <c:v>1978</c:v>
                </c:pt>
                <c:pt idx="12">
                  <c:v>1990</c:v>
                </c:pt>
                <c:pt idx="22">
                  <c:v>2000</c:v>
                </c:pt>
                <c:pt idx="29">
                  <c:v>2007</c:v>
                </c:pt>
              </c:numCache>
            </c:numRef>
          </c:cat>
          <c:val>
            <c:numRef>
              <c:f>Sheet1!$B$4:$AE$4</c:f>
              <c:numCache>
                <c:formatCode>#,##0</c:formatCode>
                <c:ptCount val="30"/>
                <c:pt idx="0">
                  <c:v>1.6224999999997641E-2</c:v>
                </c:pt>
                <c:pt idx="1">
                  <c:v>26.492999999999956</c:v>
                </c:pt>
                <c:pt idx="2">
                  <c:v>19.23</c:v>
                </c:pt>
                <c:pt idx="3">
                  <c:v>13.226999999999999</c:v>
                </c:pt>
                <c:pt idx="4">
                  <c:v>1.0779999299999998</c:v>
                </c:pt>
                <c:pt idx="5">
                  <c:v>9.5249999499999998</c:v>
                </c:pt>
                <c:pt idx="6">
                  <c:v>13.044999929999999</c:v>
                </c:pt>
                <c:pt idx="7">
                  <c:v>13.38799992</c:v>
                </c:pt>
                <c:pt idx="8">
                  <c:v>19.64099994</c:v>
                </c:pt>
                <c:pt idx="9">
                  <c:v>30.153999899999999</c:v>
                </c:pt>
                <c:pt idx="10">
                  <c:v>18.598999889999952</c:v>
                </c:pt>
                <c:pt idx="11">
                  <c:v>37.603999890000011</c:v>
                </c:pt>
                <c:pt idx="12">
                  <c:v>30.98199992</c:v>
                </c:pt>
                <c:pt idx="13">
                  <c:v>32.695999950000086</c:v>
                </c:pt>
                <c:pt idx="14">
                  <c:v>42.646999880000003</c:v>
                </c:pt>
                <c:pt idx="15">
                  <c:v>77.246999959999997</c:v>
                </c:pt>
                <c:pt idx="16">
                  <c:v>73.251999999999995</c:v>
                </c:pt>
                <c:pt idx="17">
                  <c:v>92.073999999999998</c:v>
                </c:pt>
                <c:pt idx="18">
                  <c:v>84.426000000000002</c:v>
                </c:pt>
                <c:pt idx="19">
                  <c:v>95.769000000000005</c:v>
                </c:pt>
                <c:pt idx="20">
                  <c:v>131.00399999999999</c:v>
                </c:pt>
                <c:pt idx="21">
                  <c:v>209.3910000000003</c:v>
                </c:pt>
                <c:pt idx="22">
                  <c:v>142.626</c:v>
                </c:pt>
                <c:pt idx="23">
                  <c:v>124.87299999999998</c:v>
                </c:pt>
                <c:pt idx="24">
                  <c:v>134.946</c:v>
                </c:pt>
                <c:pt idx="25">
                  <c:v>129.35200000000037</c:v>
                </c:pt>
                <c:pt idx="26">
                  <c:v>294.90499999999969</c:v>
                </c:pt>
                <c:pt idx="27">
                  <c:v>15.369000000000021</c:v>
                </c:pt>
                <c:pt idx="28">
                  <c:v>221.66399999999999</c:v>
                </c:pt>
                <c:pt idx="29">
                  <c:v>313.7869999999989</c:v>
                </c:pt>
              </c:numCache>
            </c:numRef>
          </c:val>
        </c:ser>
        <c:ser>
          <c:idx val="2"/>
          <c:order val="3"/>
          <c:tx>
            <c:strRef>
              <c:f>Sheet1!$A$5</c:f>
              <c:strCache>
                <c:ptCount val="1"/>
                <c:pt idx="0">
                  <c:v>Chine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19649">
              <a:solidFill>
                <a:schemeClr val="tx1"/>
              </a:solidFill>
              <a:prstDash val="solid"/>
            </a:ln>
          </c:spPr>
          <c:cat>
            <c:numRef>
              <c:f>Sheet1!$B$1:$AE$1</c:f>
              <c:numCache>
                <c:formatCode>General</c:formatCode>
                <c:ptCount val="30"/>
                <c:pt idx="0">
                  <c:v>1978</c:v>
                </c:pt>
                <c:pt idx="12">
                  <c:v>1990</c:v>
                </c:pt>
                <c:pt idx="22">
                  <c:v>2000</c:v>
                </c:pt>
                <c:pt idx="29">
                  <c:v>2007</c:v>
                </c:pt>
              </c:numCache>
            </c:numRef>
          </c:cat>
          <c:val>
            <c:numRef>
              <c:f>Sheet1!$B$5:$AE$5</c:f>
              <c:numCache>
                <c:formatCode>#,##0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4.3999999999999997E-2</c:v>
                </c:pt>
                <c:pt idx="5">
                  <c:v>9.3000000000000208E-2</c:v>
                </c:pt>
                <c:pt idx="6">
                  <c:v>0.13400000000000001</c:v>
                </c:pt>
                <c:pt idx="7">
                  <c:v>0.62900000000000134</c:v>
                </c:pt>
                <c:pt idx="8">
                  <c:v>0.45</c:v>
                </c:pt>
                <c:pt idx="9">
                  <c:v>0.64500000000000135</c:v>
                </c:pt>
                <c:pt idx="10">
                  <c:v>0.85000000000000064</c:v>
                </c:pt>
                <c:pt idx="11">
                  <c:v>0.78</c:v>
                </c:pt>
                <c:pt idx="12">
                  <c:v>0.83000000000000063</c:v>
                </c:pt>
                <c:pt idx="13">
                  <c:v>0.91300000000000003</c:v>
                </c:pt>
                <c:pt idx="14">
                  <c:v>4</c:v>
                </c:pt>
                <c:pt idx="15">
                  <c:v>4.4000000000000004</c:v>
                </c:pt>
                <c:pt idx="16">
                  <c:v>2</c:v>
                </c:pt>
                <c:pt idx="17">
                  <c:v>2</c:v>
                </c:pt>
                <c:pt idx="18">
                  <c:v>2.1139999999999999</c:v>
                </c:pt>
                <c:pt idx="19">
                  <c:v>2.5624899999999977</c:v>
                </c:pt>
                <c:pt idx="20">
                  <c:v>2.633807</c:v>
                </c:pt>
                <c:pt idx="21">
                  <c:v>1.774313</c:v>
                </c:pt>
                <c:pt idx="22">
                  <c:v>0.91577700000000062</c:v>
                </c:pt>
                <c:pt idx="23">
                  <c:v>6.8853980000000004</c:v>
                </c:pt>
                <c:pt idx="24">
                  <c:v>2.5184070000000003</c:v>
                </c:pt>
                <c:pt idx="25">
                  <c:v>2.854649999999991</c:v>
                </c:pt>
                <c:pt idx="26">
                  <c:v>5.4979899999999899</c:v>
                </c:pt>
                <c:pt idx="27">
                  <c:v>12.261169999999998</c:v>
                </c:pt>
                <c:pt idx="28">
                  <c:v>21.16</c:v>
                </c:pt>
                <c:pt idx="29">
                  <c:v>22.468859999999989</c:v>
                </c:pt>
              </c:numCache>
            </c:numRef>
          </c:val>
        </c:ser>
        <c:axId val="181433856"/>
        <c:axId val="181435392"/>
      </c:areaChart>
      <c:catAx>
        <c:axId val="18143385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196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181435392"/>
        <c:crosses val="autoZero"/>
        <c:auto val="1"/>
        <c:lblAlgn val="ctr"/>
        <c:lblOffset val="50"/>
        <c:tickLblSkip val="1"/>
        <c:tickMarkSkip val="7"/>
      </c:catAx>
      <c:valAx>
        <c:axId val="181435392"/>
        <c:scaling>
          <c:orientation val="minMax"/>
          <c:max val="2000"/>
          <c:min val="0"/>
        </c:scaling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tx1"/>
                    </a:solidFill>
                    <a:latin typeface="Arial Narrow"/>
                    <a:ea typeface="Arial Narrow"/>
                    <a:cs typeface="Arial Narrow"/>
                  </a:defRPr>
                </a:pPr>
                <a:r>
                  <a:rPr lang="fr-FR" sz="1600" dirty="0"/>
                  <a:t>milliards de dollars </a:t>
                </a:r>
                <a:r>
                  <a:rPr lang="fr-FR" sz="1600" dirty="0" smtClean="0"/>
                  <a:t>US</a:t>
                </a:r>
                <a:br>
                  <a:rPr lang="fr-FR" sz="1600" dirty="0" smtClean="0"/>
                </a:br>
                <a:endParaRPr lang="fr-FR" sz="1600" dirty="0"/>
              </a:p>
            </c:rich>
          </c:tx>
          <c:layout>
            <c:manualLayout>
              <c:xMode val="edge"/>
              <c:yMode val="edge"/>
              <c:x val="1.1507347258331201E-2"/>
              <c:y val="0.27626504515695077"/>
            </c:manualLayout>
          </c:layout>
          <c:spPr>
            <a:noFill/>
            <a:ln w="39297">
              <a:noFill/>
            </a:ln>
          </c:spPr>
        </c:title>
        <c:numFmt formatCode="#,##0" sourceLinked="1"/>
        <c:tickLblPos val="nextTo"/>
        <c:spPr>
          <a:ln w="196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181433856"/>
        <c:crosses val="autoZero"/>
        <c:crossBetween val="midCat"/>
        <c:majorUnit val="300"/>
        <c:minorUnit val="50"/>
      </c:valAx>
      <c:spPr>
        <a:noFill/>
        <a:ln w="39297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7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9.8412698412698424E-2"/>
          <c:y val="8.1534772182254966E-2"/>
          <c:w val="0.83809523809524089"/>
          <c:h val="0.73621103117505993"/>
        </c:manualLayout>
      </c:layout>
      <c:areaChart>
        <c:grouping val="standard"/>
        <c:ser>
          <c:idx val="2"/>
          <c:order val="0"/>
          <c:tx>
            <c:strRef>
              <c:f>Sheet1!$A$2</c:f>
              <c:strCache>
                <c:ptCount val="1"/>
                <c:pt idx="0">
                  <c:v>Chine 1978-2007</c:v>
                </c:pt>
              </c:strCache>
            </c:strRef>
          </c:tx>
          <c:spPr>
            <a:solidFill>
              <a:srgbClr val="646B86">
                <a:lumMod val="20000"/>
                <a:lumOff val="80000"/>
              </a:srgbClr>
            </a:solidFill>
            <a:ln w="6988">
              <a:solidFill>
                <a:schemeClr val="tx1"/>
              </a:solidFill>
              <a:prstDash val="solid"/>
            </a:ln>
          </c:spPr>
          <c:cat>
            <c:numRef>
              <c:f>Sheet1!$B$1:$AE$1</c:f>
              <c:numCache>
                <c:formatCode>General</c:formatCode>
                <c:ptCount val="30"/>
                <c:pt idx="0">
                  <c:v>1978</c:v>
                </c:pt>
                <c:pt idx="12">
                  <c:v>1990</c:v>
                </c:pt>
                <c:pt idx="22">
                  <c:v>2000</c:v>
                </c:pt>
                <c:pt idx="29">
                  <c:v>2007</c:v>
                </c:pt>
              </c:numCache>
            </c:numRef>
          </c:cat>
          <c:val>
            <c:numRef>
              <c:f>Sheet1!$B$2:$AE$2</c:f>
              <c:numCache>
                <c:formatCode>#,##0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4.3999999999999997E-2</c:v>
                </c:pt>
                <c:pt idx="5">
                  <c:v>9.3000000000000208E-2</c:v>
                </c:pt>
                <c:pt idx="6">
                  <c:v>0.13400000000000001</c:v>
                </c:pt>
                <c:pt idx="7">
                  <c:v>0.62900000000000134</c:v>
                </c:pt>
                <c:pt idx="8">
                  <c:v>0.45</c:v>
                </c:pt>
                <c:pt idx="9">
                  <c:v>0.64500000000000135</c:v>
                </c:pt>
                <c:pt idx="10">
                  <c:v>0.85000000000000064</c:v>
                </c:pt>
                <c:pt idx="11">
                  <c:v>0.78</c:v>
                </c:pt>
                <c:pt idx="12">
                  <c:v>0.83000000000000063</c:v>
                </c:pt>
                <c:pt idx="13">
                  <c:v>0.91300000000000003</c:v>
                </c:pt>
                <c:pt idx="14">
                  <c:v>4</c:v>
                </c:pt>
                <c:pt idx="15">
                  <c:v>4.4000000000000004</c:v>
                </c:pt>
                <c:pt idx="16">
                  <c:v>2</c:v>
                </c:pt>
                <c:pt idx="17">
                  <c:v>2</c:v>
                </c:pt>
                <c:pt idx="18">
                  <c:v>2.1139999999999999</c:v>
                </c:pt>
                <c:pt idx="19">
                  <c:v>2.5624899999999977</c:v>
                </c:pt>
                <c:pt idx="20">
                  <c:v>2.633807</c:v>
                </c:pt>
                <c:pt idx="21">
                  <c:v>1.774313</c:v>
                </c:pt>
                <c:pt idx="22">
                  <c:v>0.91577700000000062</c:v>
                </c:pt>
                <c:pt idx="23">
                  <c:v>6.8853980000000004</c:v>
                </c:pt>
                <c:pt idx="24">
                  <c:v>2.5184070000000003</c:v>
                </c:pt>
                <c:pt idx="25">
                  <c:v>2.854649999999991</c:v>
                </c:pt>
                <c:pt idx="26">
                  <c:v>5.4979899999999899</c:v>
                </c:pt>
                <c:pt idx="27">
                  <c:v>12.261169999999998</c:v>
                </c:pt>
                <c:pt idx="28">
                  <c:v>21.16</c:v>
                </c:pt>
                <c:pt idx="29">
                  <c:v>22.468859999999989</c:v>
                </c:pt>
              </c:numCache>
            </c:numRef>
          </c:val>
        </c:ser>
        <c:axId val="181764096"/>
        <c:axId val="181765632"/>
      </c:areaChart>
      <c:catAx>
        <c:axId val="181764096"/>
        <c:scaling>
          <c:orientation val="minMax"/>
        </c:scaling>
        <c:axPos val="b"/>
        <c:numFmt formatCode="General" sourceLinked="1"/>
        <c:majorTickMark val="none"/>
        <c:tickLblPos val="nextTo"/>
        <c:spPr>
          <a:ln w="17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181765632"/>
        <c:crosses val="autoZero"/>
        <c:auto val="1"/>
        <c:lblAlgn val="ctr"/>
        <c:lblOffset val="100"/>
        <c:tickLblSkip val="1"/>
        <c:tickMarkSkip val="1"/>
      </c:catAx>
      <c:valAx>
        <c:axId val="181765632"/>
        <c:scaling>
          <c:orientation val="minMax"/>
          <c:max val="25"/>
          <c:min val="0"/>
        </c:scaling>
        <c:axPos val="l"/>
        <c:numFmt formatCode="#,##0" sourceLinked="1"/>
        <c:tickLblPos val="nextTo"/>
        <c:spPr>
          <a:ln w="174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fr-FR"/>
          </a:p>
        </c:txPr>
        <c:crossAx val="181764096"/>
        <c:crosses val="autoZero"/>
        <c:crossBetween val="midCat"/>
        <c:majorUnit val="10"/>
        <c:minorUnit val="5"/>
      </c:valAx>
      <c:spPr>
        <a:noFill/>
        <a:ln w="1397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99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r-F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9"/>
  <c:chart>
    <c:autoTitleDeleted val="1"/>
    <c:plotArea>
      <c:layout>
        <c:manualLayout>
          <c:layoutTarget val="inner"/>
          <c:xMode val="edge"/>
          <c:yMode val="edge"/>
          <c:x val="2.5971370143149305E-2"/>
          <c:y val="2.4162861491628596E-2"/>
          <c:w val="0.95238582140422634"/>
          <c:h val="0.94684170471841744"/>
        </c:manualLayout>
      </c:layout>
      <c:ofPieChart>
        <c:ofPieType val="bar"/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part de l'IDC</c:v>
                </c:pt>
              </c:strCache>
            </c:strRef>
          </c:tx>
          <c:dPt>
            <c:idx val="10"/>
            <c:explosion val="14"/>
          </c:dPt>
          <c:dLbls>
            <c:dLbl>
              <c:idx val="1"/>
              <c:layout>
                <c:manualLayout>
                  <c:x val="-1.0583333333333386E-2"/>
                  <c:y val="-0.11465277777777778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err="1">
                        <a:latin typeface="Arial Narrow" pitchFamily="34" charset="0"/>
                      </a:rPr>
                      <a:t>Îles</a:t>
                    </a:r>
                    <a:r>
                      <a:rPr lang="en-US" sz="1500" dirty="0">
                        <a:latin typeface="Arial Narrow" pitchFamily="34" charset="0"/>
                      </a:rPr>
                      <a:t> </a:t>
                    </a:r>
                    <a:r>
                      <a:rPr lang="en-US" sz="1500" dirty="0" err="1" smtClean="0">
                        <a:latin typeface="Arial Narrow" pitchFamily="34" charset="0"/>
                      </a:rPr>
                      <a:t>Caïmanes</a:t>
                    </a:r>
                    <a:r>
                      <a:rPr lang="en-US" sz="1500" dirty="0">
                        <a:latin typeface="Arial Narrow" pitchFamily="34" charset="0"/>
                      </a:rPr>
                      <a:t>
14%</a:t>
                    </a:r>
                  </a:p>
                </c:rich>
              </c:tx>
              <c:dLblPos val="ctr"/>
              <c:showCatName val="1"/>
              <c:showPercent val="1"/>
            </c:dLbl>
            <c:dLbl>
              <c:idx val="2"/>
              <c:layout>
                <c:manualLayout>
                  <c:x val="5.9972222222222357E-2"/>
                  <c:y val="-0.10142361111111121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err="1">
                        <a:latin typeface="Arial Narrow" pitchFamily="34" charset="0"/>
                      </a:rPr>
                      <a:t>Îles</a:t>
                    </a:r>
                    <a:r>
                      <a:rPr lang="en-US" sz="1500" dirty="0">
                        <a:latin typeface="Arial Narrow" pitchFamily="34" charset="0"/>
                      </a:rPr>
                      <a:t> </a:t>
                    </a:r>
                    <a:endParaRPr lang="en-US" sz="1500" dirty="0" smtClean="0">
                      <a:latin typeface="Arial Narrow" pitchFamily="34" charset="0"/>
                    </a:endParaRPr>
                  </a:p>
                  <a:p>
                    <a:r>
                      <a:rPr lang="en-US" sz="1500" dirty="0" err="1" smtClean="0">
                        <a:latin typeface="Arial Narrow" pitchFamily="34" charset="0"/>
                      </a:rPr>
                      <a:t>Vierges</a:t>
                    </a:r>
                    <a:r>
                      <a:rPr lang="en-US" sz="1500" dirty="0">
                        <a:latin typeface="Arial Narrow" pitchFamily="34" charset="0"/>
                      </a:rPr>
                      <a:t>
6%</a:t>
                    </a:r>
                  </a:p>
                </c:rich>
              </c:tx>
              <c:dLblPos val="ctr"/>
              <c:showCatName val="1"/>
              <c:showPercent val="1"/>
            </c:dLbl>
            <c:dLbl>
              <c:idx val="3"/>
              <c:layout>
                <c:manualLayout>
                  <c:x val="0.1905"/>
                  <c:y val="-0.2293055555555556"/>
                </c:manualLayout>
              </c:layout>
              <c:dLblPos val="ctr"/>
              <c:showCatName val="1"/>
              <c:showPercent val="1"/>
            </c:dLbl>
            <c:dLbl>
              <c:idx val="4"/>
              <c:layout/>
              <c:dLblPos val="ctr"/>
              <c:showCatName val="1"/>
              <c:showPercent val="1"/>
              <c:separator> </c:separator>
            </c:dLbl>
            <c:dLbl>
              <c:idx val="5"/>
              <c:layout/>
              <c:dLblPos val="ctr"/>
              <c:showCatName val="1"/>
              <c:showPercent val="1"/>
              <c:separator> </c:separator>
            </c:dLbl>
            <c:dLbl>
              <c:idx val="6"/>
              <c:layout/>
              <c:dLblPos val="ctr"/>
              <c:showCatName val="1"/>
              <c:showPercent val="1"/>
              <c:separator> </c:separator>
            </c:dLbl>
            <c:dLbl>
              <c:idx val="7"/>
              <c:layout>
                <c:manualLayout>
                  <c:x val="-2.380708929788682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err="1">
                        <a:latin typeface="Arial Narrow" pitchFamily="34" charset="0"/>
                      </a:rPr>
                      <a:t>Amérique</a:t>
                    </a:r>
                    <a:r>
                      <a:rPr lang="en-US" sz="1500" dirty="0">
                        <a:latin typeface="Arial Narrow" pitchFamily="34" charset="0"/>
                      </a:rPr>
                      <a:t> </a:t>
                    </a:r>
                    <a:r>
                      <a:rPr lang="en-US" sz="1500" dirty="0" smtClean="0">
                        <a:latin typeface="Arial Narrow" pitchFamily="34" charset="0"/>
                      </a:rPr>
                      <a:t>S 1</a:t>
                    </a:r>
                    <a:r>
                      <a:rPr lang="en-US" sz="1500" dirty="0">
                        <a:latin typeface="Arial Narrow" pitchFamily="34" charset="0"/>
                      </a:rPr>
                      <a:t>%</a:t>
                    </a:r>
                  </a:p>
                </c:rich>
              </c:tx>
              <c:dLblPos val="bestFit"/>
              <c:showCatName val="1"/>
              <c:showPercent val="1"/>
              <c:separator>
</c:separator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500" dirty="0" err="1">
                        <a:latin typeface="Arial Narrow" pitchFamily="34" charset="0"/>
                      </a:rPr>
                      <a:t>Amérique</a:t>
                    </a:r>
                    <a:r>
                      <a:rPr lang="en-US" sz="1500" dirty="0">
                        <a:latin typeface="Arial Narrow" pitchFamily="34" charset="0"/>
                      </a:rPr>
                      <a:t> </a:t>
                    </a:r>
                    <a:r>
                      <a:rPr lang="en-US" sz="1500" dirty="0" smtClean="0">
                        <a:latin typeface="Arial Narrow" pitchFamily="34" charset="0"/>
                      </a:rPr>
                      <a:t>N 3%</a:t>
                    </a:r>
                    <a:endParaRPr lang="en-US" sz="1500" dirty="0">
                      <a:latin typeface="Arial Narrow" pitchFamily="34" charset="0"/>
                    </a:endParaRPr>
                  </a:p>
                </c:rich>
              </c:tx>
              <c:dLblPos val="ctr"/>
              <c:showCatName val="1"/>
              <c:showPercent val="1"/>
              <c:separator> </c:separator>
            </c:dLbl>
            <c:dLbl>
              <c:idx val="9"/>
              <c:layout>
                <c:manualLayout>
                  <c:x val="0"/>
                  <c:y val="-6.9444444444444702E-7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 err="1" smtClean="0">
                        <a:latin typeface="Arial Narrow" pitchFamily="34" charset="0"/>
                      </a:rPr>
                      <a:t>Pacifique</a:t>
                    </a:r>
                    <a:r>
                      <a:rPr lang="en-US" sz="1500" dirty="0" smtClean="0">
                        <a:latin typeface="Arial Narrow" pitchFamily="34" charset="0"/>
                      </a:rPr>
                      <a:t> 1</a:t>
                    </a:r>
                    <a:r>
                      <a:rPr lang="en-US" sz="1500" dirty="0">
                        <a:latin typeface="Arial Narrow" pitchFamily="34" charset="0"/>
                      </a:rPr>
                      <a:t>%</a:t>
                    </a:r>
                  </a:p>
                </c:rich>
              </c:tx>
              <c:dLblPos val="ctr"/>
              <c:showCatName val="1"/>
              <c:showPercent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500" dirty="0" smtClean="0">
                        <a:latin typeface="Arial Narrow" pitchFamily="34" charset="0"/>
                      </a:rPr>
                      <a:t>destinations</a:t>
                    </a:r>
                  </a:p>
                  <a:p>
                    <a:r>
                      <a:rPr lang="en-US" sz="1500" dirty="0" smtClean="0">
                        <a:latin typeface="Arial Narrow" pitchFamily="34" charset="0"/>
                      </a:rPr>
                      <a:t>non </a:t>
                    </a:r>
                    <a:r>
                      <a:rPr lang="en-US" sz="1500" dirty="0" err="1" smtClean="0">
                        <a:latin typeface="Arial Narrow" pitchFamily="34" charset="0"/>
                      </a:rPr>
                      <a:t>paradisiaques</a:t>
                    </a:r>
                    <a:endParaRPr lang="en-US" sz="1500" dirty="0" smtClean="0">
                      <a:latin typeface="Arial Narrow" pitchFamily="34" charset="0"/>
                    </a:endParaRPr>
                  </a:p>
                  <a:p>
                    <a:r>
                      <a:rPr lang="en-US" sz="1500" dirty="0" smtClean="0">
                        <a:latin typeface="Arial Narrow" pitchFamily="34" charset="0"/>
                      </a:rPr>
                      <a:t>20%</a:t>
                    </a:r>
                    <a:endParaRPr lang="en-US" sz="1500" dirty="0">
                      <a:latin typeface="Arial Narrow" pitchFamily="34" charset="0"/>
                    </a:endParaRPr>
                  </a:p>
                </c:rich>
              </c:tx>
              <c:dLblPos val="ctr"/>
              <c:showCatName val="1"/>
              <c:showPercent val="1"/>
            </c:dLbl>
            <c:txPr>
              <a:bodyPr/>
              <a:lstStyle/>
              <a:p>
                <a:pPr>
                  <a:defRPr sz="1500">
                    <a:latin typeface="Arial Narrow" pitchFamily="34" charset="0"/>
                  </a:defRPr>
                </a:pPr>
                <a:endParaRPr lang="fr-FR"/>
              </a:p>
            </c:txPr>
            <c:dLblPos val="ctr"/>
            <c:showCatName val="1"/>
            <c:showPercent val="1"/>
            <c:showLeaderLines val="1"/>
          </c:dLbls>
          <c:cat>
            <c:strRef>
              <c:f>Feuil1!$A$2:$A$11</c:f>
              <c:strCache>
                <c:ptCount val="10"/>
                <c:pt idx="0">
                  <c:v>Hong Kong</c:v>
                </c:pt>
                <c:pt idx="1">
                  <c:v>Îles caïmanes</c:v>
                </c:pt>
                <c:pt idx="2">
                  <c:v>Îles Vierges</c:v>
                </c:pt>
                <c:pt idx="3">
                  <c:v>Autres paradis</c:v>
                </c:pt>
                <c:pt idx="4">
                  <c:v>Asie</c:v>
                </c:pt>
                <c:pt idx="5">
                  <c:v>Afrique</c:v>
                </c:pt>
                <c:pt idx="6">
                  <c:v>Europe</c:v>
                </c:pt>
                <c:pt idx="7">
                  <c:v>Amérique S</c:v>
                </c:pt>
                <c:pt idx="8">
                  <c:v>Amérique N</c:v>
                </c:pt>
                <c:pt idx="9">
                  <c:v>Pacifique</c:v>
                </c:pt>
              </c:strCache>
            </c:strRef>
          </c:cat>
          <c:val>
            <c:numRef>
              <c:f>Feuil1!$B$2:$B$11</c:f>
              <c:numCache>
                <c:formatCode>0.0%</c:formatCode>
                <c:ptCount val="10"/>
                <c:pt idx="0">
                  <c:v>0.58333498713006748</c:v>
                </c:pt>
                <c:pt idx="1">
                  <c:v>0.14257152670881687</c:v>
                </c:pt>
                <c:pt idx="2">
                  <c:v>5.6199744721632076E-2</c:v>
                </c:pt>
                <c:pt idx="3">
                  <c:v>2.1963183940361571E-2</c:v>
                </c:pt>
                <c:pt idx="4">
                  <c:v>6.7560649814902105E-2</c:v>
                </c:pt>
                <c:pt idx="5">
                  <c:v>3.6829968493051993E-2</c:v>
                </c:pt>
                <c:pt idx="6">
                  <c:v>3.7812917424656971E-2</c:v>
                </c:pt>
                <c:pt idx="7">
                  <c:v>1.0717366137875758E-2</c:v>
                </c:pt>
                <c:pt idx="8">
                  <c:v>2.7486016936574827E-2</c:v>
                </c:pt>
                <c:pt idx="9">
                  <c:v>1.5523638692058833E-2</c:v>
                </c:pt>
              </c:numCache>
            </c:numRef>
          </c:val>
        </c:ser>
        <c:gapWidth val="46"/>
        <c:splitType val="pos"/>
        <c:splitPos val="6"/>
        <c:secondPieSize val="55"/>
        <c:serLines/>
      </c:ofPieChart>
    </c:plotArea>
    <c:plotVisOnly val="1"/>
  </c:chart>
  <c:txPr>
    <a:bodyPr/>
    <a:lstStyle/>
    <a:p>
      <a:pPr>
        <a:defRPr sz="1600">
          <a:latin typeface="Arial Narrow" pitchFamily="34" charset="0"/>
        </a:defRPr>
      </a:pPr>
      <a:endParaRPr lang="fr-F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0.51153</cdr:x>
      <cdr:y>0.80462</cdr:y>
    </cdr:from>
    <cdr:to>
      <cdr:x>0.57779</cdr:x>
      <cdr:y>0.87696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590925" y="3765600"/>
          <a:ext cx="465192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r>
            <a:rPr lang="fr-FR" sz="1600" b="1" u="none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IDE</a:t>
          </a:r>
          <a:endParaRPr lang="fr-FR" sz="1600" b="1" u="none" dirty="0">
            <a:solidFill>
              <a:schemeClr val="bg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0.18972</cdr:x>
      <cdr:y>0.63413</cdr:y>
    </cdr:from>
    <cdr:to>
      <cdr:x>0.39665</cdr:x>
      <cdr:y>0.75908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331820" y="2967740"/>
          <a:ext cx="1452642" cy="58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r>
            <a:rPr lang="fr-FR" sz="1600" b="1" u="none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Consommation </a:t>
          </a:r>
          <a:br>
            <a:rPr lang="fr-FR" sz="1600" b="1" u="none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</a:br>
          <a:r>
            <a:rPr lang="fr-FR" sz="1600" b="1" u="none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des ruraux</a:t>
          </a:r>
          <a:endParaRPr lang="fr-FR" sz="1600" b="1" u="none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0.57155</cdr:x>
      <cdr:y>0.12652</cdr:y>
    </cdr:from>
    <cdr:to>
      <cdr:x>0.77848</cdr:x>
      <cdr:y>0.25147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4012266" y="592093"/>
          <a:ext cx="1452642" cy="58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r>
            <a:rPr lang="fr-FR" sz="1600" b="1" u="none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Consommation </a:t>
          </a:r>
          <a:br>
            <a:rPr lang="fr-FR" sz="1600" b="1" u="none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</a:br>
          <a:r>
            <a:rPr lang="fr-FR" sz="1600" b="1" u="none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rPr>
            <a:t>des citadins</a:t>
          </a:r>
          <a:endParaRPr lang="fr-FR" sz="1600" b="1" u="none" dirty="0">
            <a:solidFill>
              <a:schemeClr val="accent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0" cy="501015"/>
          </a:xfrm>
          <a:prstGeom prst="rect">
            <a:avLst/>
          </a:prstGeom>
        </p:spPr>
        <p:txBody>
          <a:bodyPr vert="horz" lIns="96611" tIns="48306" rIns="96611" bIns="48306" rtlCol="0"/>
          <a:lstStyle>
            <a:lvl1pPr algn="l">
              <a:defRPr sz="1300"/>
            </a:lvl1pPr>
          </a:lstStyle>
          <a:p>
            <a:r>
              <a:rPr lang="fr-FR" smtClean="0"/>
              <a:t>Thierry Pairault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9" y="1"/>
            <a:ext cx="2984870" cy="501015"/>
          </a:xfrm>
          <a:prstGeom prst="rect">
            <a:avLst/>
          </a:prstGeom>
        </p:spPr>
        <p:txBody>
          <a:bodyPr vert="horz" lIns="96611" tIns="48306" rIns="96611" bIns="48306" rtlCol="0"/>
          <a:lstStyle>
            <a:lvl1pPr algn="r">
              <a:defRPr sz="1300"/>
            </a:lvl1pPr>
          </a:lstStyle>
          <a:p>
            <a:r>
              <a:rPr lang="fr-FR" smtClean="0"/>
              <a:t>ATM 2009 -- Luxembourg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1015"/>
          </a:xfrm>
          <a:prstGeom prst="rect">
            <a:avLst/>
          </a:prstGeom>
        </p:spPr>
        <p:txBody>
          <a:bodyPr vert="horz" lIns="96611" tIns="48306" rIns="96611" bIns="4830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1015"/>
          </a:xfrm>
          <a:prstGeom prst="rect">
            <a:avLst/>
          </a:prstGeom>
        </p:spPr>
        <p:txBody>
          <a:bodyPr vert="horz" lIns="96611" tIns="48306" rIns="96611" bIns="48306" rtlCol="0" anchor="b"/>
          <a:lstStyle>
            <a:lvl1pPr algn="r">
              <a:defRPr sz="1300"/>
            </a:lvl1pPr>
          </a:lstStyle>
          <a:p>
            <a:fld id="{BBE68AD7-9F32-4613-A784-ACB151DD5B5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076" cy="500471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l">
              <a:defRPr sz="1200"/>
            </a:lvl1pPr>
          </a:lstStyle>
          <a:p>
            <a:r>
              <a:rPr lang="fr-FR" smtClean="0"/>
              <a:t>Thierry Pairault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548" y="0"/>
            <a:ext cx="2985076" cy="500471"/>
          </a:xfrm>
          <a:prstGeom prst="rect">
            <a:avLst/>
          </a:prstGeom>
        </p:spPr>
        <p:txBody>
          <a:bodyPr vert="horz" lIns="89191" tIns="44595" rIns="89191" bIns="44595" rtlCol="0"/>
          <a:lstStyle>
            <a:lvl1pPr algn="r">
              <a:defRPr sz="1200"/>
            </a:lvl1pPr>
          </a:lstStyle>
          <a:p>
            <a:r>
              <a:rPr lang="fr-FR" smtClean="0"/>
              <a:t>ATM 2009 -- Luxembourg</a:t>
            </a:r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91" tIns="44595" rIns="89191" bIns="4459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509" y="4759137"/>
            <a:ext cx="5511147" cy="4508902"/>
          </a:xfrm>
          <a:prstGeom prst="rect">
            <a:avLst/>
          </a:prstGeom>
        </p:spPr>
        <p:txBody>
          <a:bodyPr vert="horz" lIns="89191" tIns="44595" rIns="89191" bIns="4459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8275"/>
            <a:ext cx="2985076" cy="500471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548" y="9518275"/>
            <a:ext cx="2985076" cy="500471"/>
          </a:xfrm>
          <a:prstGeom prst="rect">
            <a:avLst/>
          </a:prstGeom>
        </p:spPr>
        <p:txBody>
          <a:bodyPr vert="horz" lIns="89191" tIns="44595" rIns="89191" bIns="44595" rtlCol="0" anchor="b"/>
          <a:lstStyle>
            <a:lvl1pPr algn="r">
              <a:defRPr sz="1200"/>
            </a:lvl1pPr>
          </a:lstStyle>
          <a:p>
            <a:fld id="{BDD8389A-8E41-4C8C-8C19-65B7063F493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r-FR" smtClean="0"/>
              <a:t>ATM 2009 -- Luxembourg</a:t>
            </a:r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FR" smtClean="0"/>
              <a:t>Thierry Pairault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b="0" cap="none" spc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 style des sous-titres du masque</a:t>
            </a:r>
            <a:endParaRPr kumimoji="0" lang="en-US" dirty="0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6/7/2009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 noProof="0" dirty="0" smtClean="0"/>
              <a:t>Luxembourg, 3-5 juin 2009</a:t>
            </a:r>
            <a:endParaRPr lang="fr-FR" noProof="0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© Thierry Pairault 2009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6/7/2009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6/7/2009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 smtClean="0"/>
              <a:t>Luxembourg, 3-5 juin 2009</a:t>
            </a:r>
          </a:p>
          <a:p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© Thierry Pairault 2009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000" b="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Luxembourg, 3-5 juin 2009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© Thierry Pairault 2009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‹N°›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La Chine entre investissement entrant et investissement sortant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577788" y="2989730"/>
            <a:ext cx="6057813" cy="2825389"/>
          </a:xfrm>
        </p:spPr>
        <p:txBody>
          <a:bodyPr wrap="none">
            <a:spAutoFit/>
          </a:bodyPr>
          <a:lstStyle/>
          <a:p>
            <a:r>
              <a:rPr lang="fr-FR" spc="0" smtClean="0"/>
              <a:t>Thierry Pairault</a:t>
            </a:r>
          </a:p>
          <a:p>
            <a:r>
              <a:rPr lang="fr-FR" sz="1600" spc="0" smtClean="0"/>
              <a:t>Directeur de recherche (CNRS/EHESS)</a:t>
            </a:r>
          </a:p>
          <a:p>
            <a:r>
              <a:rPr lang="fr-FR" sz="1600" spc="0" smtClean="0"/>
              <a:t>Vice-président de l’Académie européenne de géopolitique</a:t>
            </a:r>
          </a:p>
          <a:p>
            <a:pPr>
              <a:lnSpc>
                <a:spcPct val="50000"/>
              </a:lnSpc>
            </a:pPr>
            <a:r>
              <a:rPr lang="fr-FR" altLang="zh-CN" sz="1600" kern="1400" smtClean="0">
                <a:latin typeface="Arial Unicode MS"/>
                <a:ea typeface="Arial Unicode MS"/>
                <a:cs typeface="Arial Unicode MS"/>
              </a:rPr>
              <a:t>—————</a:t>
            </a:r>
          </a:p>
          <a:p>
            <a:pPr>
              <a:lnSpc>
                <a:spcPct val="50000"/>
              </a:lnSpc>
            </a:pPr>
            <a:endParaRPr lang="fr-FR" altLang="zh-CN" sz="1600" kern="1400" smtClean="0">
              <a:ea typeface="STKaiti"/>
            </a:endParaRPr>
          </a:p>
          <a:p>
            <a:r>
              <a:rPr lang="fr-FR" altLang="zh-CN" sz="1600" kern="1400" smtClean="0">
                <a:ea typeface="STKaiti"/>
              </a:rPr>
              <a:t>XXV</a:t>
            </a:r>
            <a:r>
              <a:rPr lang="fr-FR" altLang="zh-CN" sz="1600" kern="1400" baseline="30000" smtClean="0">
                <a:ea typeface="STKaiti"/>
              </a:rPr>
              <a:t>e</a:t>
            </a:r>
            <a:r>
              <a:rPr lang="fr-FR" altLang="zh-CN" sz="1600" kern="1400" smtClean="0">
                <a:ea typeface="STKaiti"/>
              </a:rPr>
              <a:t> Journées du Développement de l’Association Tiers–Monde</a:t>
            </a:r>
          </a:p>
          <a:p>
            <a:r>
              <a:rPr lang="fr-FR" altLang="zh-CN" sz="1600" i="1" kern="1400" smtClean="0">
                <a:ea typeface="STKaiti"/>
              </a:rPr>
              <a:t>Attractivité, gouvernance et développement</a:t>
            </a:r>
          </a:p>
          <a:p>
            <a:r>
              <a:rPr lang="fr-FR" altLang="zh-CN" sz="1400" kern="1400" smtClean="0">
                <a:ea typeface="STKaiti"/>
              </a:rPr>
              <a:t>Luxembourg, 3, 4 et 5 juin 2009</a:t>
            </a:r>
            <a:endParaRPr lang="fr-FR" sz="1600" smtClean="0"/>
          </a:p>
          <a:p>
            <a:endParaRPr lang="fr-FR" sz="1600" spc="0" smtClean="0"/>
          </a:p>
          <a:p>
            <a:endParaRPr lang="fr-FR" sz="1600" spc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Attractivité de la Chine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60000"/>
            </a:pPr>
            <a:r>
              <a:rPr lang="fr-FR" dirty="0" smtClean="0">
                <a:solidFill>
                  <a:schemeClr val="tx1"/>
                </a:solidFill>
              </a:rPr>
              <a:t>Main-d’œuvre bon marché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60000"/>
            </a:pPr>
            <a:r>
              <a:rPr lang="fr-FR" dirty="0" smtClean="0">
                <a:solidFill>
                  <a:schemeClr val="tx1"/>
                </a:solidFill>
              </a:rPr>
              <a:t>Fantasme du milliard de cachets d’aspirine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60000"/>
            </a:pPr>
            <a:r>
              <a:rPr lang="fr-FR" dirty="0" smtClean="0">
                <a:solidFill>
                  <a:schemeClr val="tx1"/>
                </a:solidFill>
              </a:rPr>
              <a:t>Gouvernement à poigne et absence de syndicats</a:t>
            </a:r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Stratégie de croissance plutôt que de développement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60000"/>
            </a:pPr>
            <a:r>
              <a:rPr lang="fr-FR" dirty="0" smtClean="0">
                <a:solidFill>
                  <a:schemeClr val="tx1"/>
                </a:solidFill>
              </a:rPr>
              <a:t>Échec chinois à attirer les technologies les plus avancées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60000"/>
            </a:pPr>
            <a:r>
              <a:rPr lang="fr-FR" dirty="0" smtClean="0">
                <a:solidFill>
                  <a:schemeClr val="tx1"/>
                </a:solidFill>
              </a:rPr>
              <a:t>Croissance orientée vers l’extérieur,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60000"/>
            </a:pPr>
            <a:r>
              <a:rPr lang="fr-FR" dirty="0" smtClean="0">
                <a:solidFill>
                  <a:schemeClr val="tx1"/>
                </a:solidFill>
              </a:rPr>
              <a:t>Dualisme économique (dispersion limitée)</a:t>
            </a:r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Politique d’investissement à l’étranger pour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60000"/>
            </a:pPr>
            <a:r>
              <a:rPr lang="fr-FR" dirty="0" smtClean="0">
                <a:solidFill>
                  <a:schemeClr val="tx1"/>
                </a:solidFill>
              </a:rPr>
              <a:t>Acquérir les technologies recherchées (F&amp;A en Europe, aux États-Unis…)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60000"/>
            </a:pPr>
            <a:r>
              <a:rPr lang="fr-FR" dirty="0" smtClean="0">
                <a:solidFill>
                  <a:schemeClr val="tx1"/>
                </a:solidFill>
              </a:rPr>
              <a:t>Consolider les sources actuelles de croissance (Afrique, Amérique du sud…)</a:t>
            </a:r>
          </a:p>
          <a:p>
            <a:pPr lvl="1">
              <a:buClr>
                <a:schemeClr val="accent1">
                  <a:lumMod val="75000"/>
                </a:schemeClr>
              </a:buClr>
              <a:buSzPct val="60000"/>
            </a:pPr>
            <a:r>
              <a:rPr lang="fr-FR" smtClean="0">
                <a:solidFill>
                  <a:schemeClr val="tx1"/>
                </a:solidFill>
              </a:rPr>
              <a:t>Rechercher un </a:t>
            </a:r>
            <a:r>
              <a:rPr lang="fr-FR" dirty="0" smtClean="0">
                <a:solidFill>
                  <a:schemeClr val="tx1"/>
                </a:solidFill>
              </a:rPr>
              <a:t>taux profit que ne donne pas l’économie chinoise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Bref…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Flux d’IDE en Chine </a:t>
            </a:r>
            <a:b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(1978-2007)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Espace réservé du texte 36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</a:t>
            </a:r>
          </a:p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Destinations (2007)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dév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: 68%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États-Unis: 12,7%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Royaume uni: 12,2%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France: 8,6%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 : 5,9%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 Bas : 5,4%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Chine : 4,5%</a:t>
            </a:r>
          </a:p>
          <a:p>
            <a:pPr marL="288000" indent="-288000">
              <a:lnSpc>
                <a:spcPct val="110000"/>
              </a:lnSpc>
              <a:tabLst>
                <a:tab pos="180000" algn="l"/>
              </a:tabLst>
            </a:pPr>
            <a:r>
              <a:rPr lang="fr-FR" dirty="0" smtClean="0">
                <a:sym typeface="Wingdings 2"/>
              </a:rPr>
              <a:t>	 	question du </a:t>
            </a:r>
            <a:r>
              <a:rPr lang="fr-FR" i="1" dirty="0" smtClean="0">
                <a:sym typeface="Wingdings 2"/>
              </a:rPr>
              <a:t>round-</a:t>
            </a:r>
            <a:r>
              <a:rPr lang="fr-FR" i="1" dirty="0" err="1" smtClean="0">
                <a:sym typeface="Wingdings 2"/>
              </a:rPr>
              <a:t>tripping</a:t>
            </a:r>
            <a:r>
              <a:rPr lang="fr-FR" dirty="0" smtClean="0">
                <a:sym typeface="Wingdings 2"/>
              </a:rPr>
              <a:t> (de 20% à 60%)</a:t>
            </a:r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fr-FR" smtClean="0"/>
              <a:t>Luxembourg, 3-5 juin 2009</a:t>
            </a:r>
            <a:endParaRPr lang="fr-FR"/>
          </a:p>
        </p:txBody>
      </p:sp>
      <p:sp>
        <p:nvSpPr>
          <p:cNvPr id="23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© Thierry Pairault 2009</a:t>
            </a:r>
            <a:endParaRPr lang="en-US" dirty="0"/>
          </a:p>
        </p:txBody>
      </p:sp>
      <p:grpSp>
        <p:nvGrpSpPr>
          <p:cNvPr id="24" name="Groupe 23"/>
          <p:cNvGrpSpPr>
            <a:grpSpLocks noChangeAspect="1"/>
          </p:cNvGrpSpPr>
          <p:nvPr/>
        </p:nvGrpSpPr>
        <p:grpSpPr>
          <a:xfrm>
            <a:off x="2808159" y="1638627"/>
            <a:ext cx="6176424" cy="4212000"/>
            <a:chOff x="602842" y="455285"/>
            <a:chExt cx="3584058" cy="2444142"/>
          </a:xfrm>
        </p:grpSpPr>
        <p:graphicFrame>
          <p:nvGraphicFramePr>
            <p:cNvPr id="25" name="Object 2"/>
            <p:cNvGraphicFramePr>
              <a:graphicFrameLocks noChangeAspect="1"/>
            </p:cNvGraphicFramePr>
            <p:nvPr/>
          </p:nvGraphicFramePr>
          <p:xfrm>
            <a:off x="602842" y="455285"/>
            <a:ext cx="3584058" cy="2444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3427320" y="646766"/>
              <a:ext cx="415639" cy="177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>
                  <a:latin typeface="Arial Narrow" pitchFamily="34" charset="0"/>
                  <a:ea typeface="SimHei" pitchFamily="2" charset="-122"/>
                </a:rPr>
                <a:t>Monde</a:t>
              </a:r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3404872" y="1012825"/>
              <a:ext cx="447887" cy="30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>
                  <a:latin typeface="Arial Narrow" pitchFamily="34" charset="0"/>
                  <a:ea typeface="SimHei" pitchFamily="2" charset="-122"/>
                </a:rPr>
                <a:t>Pays </a:t>
              </a:r>
              <a:r>
                <a:rPr lang="fr-FR" sz="1600" dirty="0" smtClean="0">
                  <a:latin typeface="Arial Narrow" pitchFamily="34" charset="0"/>
                  <a:ea typeface="SimHei" pitchFamily="2" charset="-122"/>
                </a:rPr>
                <a:t/>
              </a:r>
              <a:br>
                <a:rPr lang="fr-FR" sz="1600" dirty="0" smtClean="0">
                  <a:latin typeface="Arial Narrow" pitchFamily="34" charset="0"/>
                  <a:ea typeface="SimHei" pitchFamily="2" charset="-122"/>
                </a:rPr>
              </a:br>
              <a:r>
                <a:rPr lang="fr-FR" sz="1600" dirty="0" smtClean="0">
                  <a:latin typeface="Arial Narrow" pitchFamily="34" charset="0"/>
                  <a:ea typeface="SimHei" pitchFamily="2" charset="-122"/>
                </a:rPr>
                <a:t>développés</a:t>
              </a:r>
              <a:endParaRPr lang="fr-FR" sz="1600" dirty="0">
                <a:latin typeface="Arial Narrow" pitchFamily="34" charset="0"/>
                <a:ea typeface="SimHei" pitchFamily="2" charset="-122"/>
              </a:endParaRP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2318430" y="1717675"/>
              <a:ext cx="324990" cy="176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r-FR" sz="1600" dirty="0">
                  <a:latin typeface="Arial Narrow" pitchFamily="34" charset="0"/>
                  <a:ea typeface="SimHei" pitchFamily="2" charset="-122"/>
                </a:rPr>
                <a:t>Chine</a:t>
              </a:r>
            </a:p>
          </p:txBody>
        </p:sp>
        <p:sp>
          <p:nvSpPr>
            <p:cNvPr id="29" name="Text Box 11"/>
            <p:cNvSpPr txBox="1">
              <a:spLocks noChangeArrowheads="1"/>
            </p:cNvSpPr>
            <p:nvPr/>
          </p:nvSpPr>
          <p:spPr bwMode="auto">
            <a:xfrm>
              <a:off x="2489205" y="1414462"/>
              <a:ext cx="601441" cy="176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latin typeface="Arial Narrow" pitchFamily="34" charset="0"/>
                  <a:ea typeface="SimHei" pitchFamily="2" charset="-122"/>
                </a:rPr>
                <a:t>États-Unis</a:t>
              </a:r>
              <a:endParaRPr lang="fr-FR" sz="1600" dirty="0">
                <a:latin typeface="Arial Narrow" pitchFamily="34" charset="0"/>
                <a:ea typeface="SimHei" pitchFamily="2" charset="-122"/>
              </a:endParaRPr>
            </a:p>
          </p:txBody>
        </p:sp>
        <p:graphicFrame>
          <p:nvGraphicFramePr>
            <p:cNvPr id="30" name="Object 14"/>
            <p:cNvGraphicFramePr>
              <a:graphicFrameLocks noChangeAspect="1"/>
            </p:cNvGraphicFramePr>
            <p:nvPr/>
          </p:nvGraphicFramePr>
          <p:xfrm>
            <a:off x="1165953" y="783888"/>
            <a:ext cx="1418000" cy="8691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31" name="Connecteur droit avec flèche 30"/>
            <p:cNvCxnSpPr>
              <a:stCxn id="27" idx="2"/>
            </p:cNvCxnSpPr>
            <p:nvPr/>
          </p:nvCxnSpPr>
          <p:spPr>
            <a:xfrm rot="5400000">
              <a:off x="3109314" y="1823649"/>
              <a:ext cx="1024926" cy="1407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>
              <a:stCxn id="26" idx="2"/>
            </p:cNvCxnSpPr>
            <p:nvPr/>
          </p:nvCxnSpPr>
          <p:spPr>
            <a:xfrm rot="16200000" flipH="1">
              <a:off x="3572668" y="886618"/>
              <a:ext cx="452205" cy="3272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avec flèche 32"/>
            <p:cNvCxnSpPr>
              <a:stCxn id="29" idx="2"/>
            </p:cNvCxnSpPr>
            <p:nvPr/>
          </p:nvCxnSpPr>
          <p:spPr>
            <a:xfrm rot="16200000" flipH="1">
              <a:off x="2638275" y="1742923"/>
              <a:ext cx="799503" cy="49620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>
              <a:stCxn id="28" idx="2"/>
            </p:cNvCxnSpPr>
            <p:nvPr/>
          </p:nvCxnSpPr>
          <p:spPr>
            <a:xfrm rot="16200000" flipH="1">
              <a:off x="2511557" y="1863853"/>
              <a:ext cx="672500" cy="73376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>
              <a:stCxn id="28" idx="0"/>
            </p:cNvCxnSpPr>
            <p:nvPr/>
          </p:nvCxnSpPr>
          <p:spPr>
            <a:xfrm rot="16200000" flipV="1">
              <a:off x="2198523" y="1435272"/>
              <a:ext cx="307974" cy="25683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ctr">
            <a:normAutofit fontScale="90000"/>
          </a:bodyPr>
          <a:lstStyle/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Flux et stocks d’IDE par tête comparés (2007)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fr-FR" smtClean="0"/>
              <a:t>Luxembourg, 3-5 juin 2009</a:t>
            </a:r>
            <a:endParaRPr lang="fr-FR"/>
          </a:p>
        </p:txBody>
      </p:sp>
      <p:sp>
        <p:nvSpPr>
          <p:cNvPr id="23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304800" y="6410848"/>
            <a:ext cx="3581400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© Thierry Pairault 2009</a:t>
            </a:r>
            <a:endParaRPr lang="en-US" dirty="0"/>
          </a:p>
        </p:txBody>
      </p:sp>
      <p:graphicFrame>
        <p:nvGraphicFramePr>
          <p:cNvPr id="7" name="Graphique 6"/>
          <p:cNvGraphicFramePr>
            <a:graphicFrameLocks noChangeAspect="1"/>
          </p:cNvGraphicFramePr>
          <p:nvPr/>
        </p:nvGraphicFramePr>
        <p:xfrm>
          <a:off x="1016935" y="1613833"/>
          <a:ext cx="702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706471" y="1864658"/>
            <a:ext cx="3985963" cy="64633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Flux/tête   : moyenne Pays </a:t>
            </a:r>
            <a:r>
              <a:rPr lang="fr-F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dév</a:t>
            </a: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= 20 * Chine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Stock/tête : moyenne Pays </a:t>
            </a:r>
            <a:r>
              <a:rPr lang="fr-F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dév</a:t>
            </a: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= 40 * Chine</a:t>
            </a:r>
            <a:endParaRPr lang="fr-F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fr-FR" dirty="0" smtClean="0"/>
              <a:t>Répartition sectorielle des IDE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(stocks 2004)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fr-FR" smtClean="0"/>
              <a:t>Luxembourg, 3-5 juin 2009</a:t>
            </a:r>
            <a:endParaRPr lang="fr-FR"/>
          </a:p>
        </p:txBody>
      </p:sp>
      <p:sp>
        <p:nvSpPr>
          <p:cNvPr id="23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304800" y="6410848"/>
            <a:ext cx="3581400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© Thierry Pairault 2009</a:t>
            </a:r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42048" y="1610379"/>
          <a:ext cx="6583691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/>
          <p:nvPr/>
        </p:nvGraphicFramePr>
        <p:xfrm>
          <a:off x="5199530" y="1380565"/>
          <a:ext cx="3648635" cy="303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916722" y="2465294"/>
            <a:ext cx="1140056" cy="1692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tIns="0" bIns="0" rtlCol="0" anchor="ctr" anchorCtr="0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Immobilier : 16,5%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916722" y="2017059"/>
            <a:ext cx="1806905" cy="1692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tIns="0" bIns="0" rtlCol="0" anchor="ctr" anchorCtr="0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Services aux entreprises : 3,9%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916722" y="1694330"/>
            <a:ext cx="1640193" cy="1692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tIns="0" bIns="0" rtlCol="0" anchor="ctr" anchorCtr="0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Transports &amp; télécom : 2,4%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916722" y="1434354"/>
            <a:ext cx="1511952" cy="1692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tIns="0" bIns="0" rtlCol="0" anchor="ctr" anchorCtr="0">
            <a:spAutoFit/>
          </a:bodyPr>
          <a:lstStyle/>
          <a:p>
            <a:r>
              <a:rPr lang="fr-FR" sz="1100" dirty="0" smtClean="0">
                <a:latin typeface="Arial Narrow" pitchFamily="34" charset="0"/>
              </a:rPr>
              <a:t>Services financiers : 1,8%</a:t>
            </a:r>
            <a:endParaRPr lang="fr-FR" sz="1100" dirty="0">
              <a:latin typeface="Arial Narrow" pitchFamily="34" charset="0"/>
            </a:endParaRPr>
          </a:p>
        </p:txBody>
      </p:sp>
      <p:sp>
        <p:nvSpPr>
          <p:cNvPr id="13" name="Flèche droite rayée 12"/>
          <p:cNvSpPr/>
          <p:nvPr/>
        </p:nvSpPr>
        <p:spPr>
          <a:xfrm>
            <a:off x="2563906" y="2268071"/>
            <a:ext cx="3872753" cy="89647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/>
          </a:bodyPr>
          <a:lstStyle/>
          <a:p>
            <a:r>
              <a:rPr lang="fr-FR" dirty="0" smtClean="0"/>
              <a:t>Consommation, développement et IDE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fr-FR" smtClean="0"/>
              <a:t>Luxembourg, 3-5 juin 2009</a:t>
            </a:r>
            <a:endParaRPr lang="fr-FR"/>
          </a:p>
        </p:txBody>
      </p:sp>
      <p:sp>
        <p:nvSpPr>
          <p:cNvPr id="23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304800" y="6410848"/>
            <a:ext cx="3581400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© Thierry Pairault 2009</a:t>
            </a:r>
            <a:endParaRPr lang="en-US" dirty="0"/>
          </a:p>
        </p:txBody>
      </p:sp>
      <p:graphicFrame>
        <p:nvGraphicFramePr>
          <p:cNvPr id="7" name="Graphique 6"/>
          <p:cNvGraphicFramePr>
            <a:graphicFrameLocks noChangeAspect="1"/>
          </p:cNvGraphicFramePr>
          <p:nvPr/>
        </p:nvGraphicFramePr>
        <p:xfrm>
          <a:off x="1205193" y="1616916"/>
          <a:ext cx="702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Rôle de l’IDE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Chine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indent="-108000">
              <a:buClr>
                <a:schemeClr val="bg1"/>
              </a:buClr>
              <a:buFont typeface="Arial" pitchFamily="34" charset="0"/>
              <a:buChar char="•"/>
              <a:tabLst>
                <a:tab pos="180000" algn="l"/>
              </a:tabLs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Structuration sectorielle</a:t>
            </a:r>
          </a:p>
          <a:p>
            <a:pPr indent="-108000">
              <a:buClr>
                <a:schemeClr val="bg1"/>
              </a:buClr>
              <a:buFont typeface="Arial" pitchFamily="34" charset="0"/>
              <a:buChar char="•"/>
              <a:tabLst>
                <a:tab pos="180000" algn="l"/>
              </a:tabLs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Structuration spatiale</a:t>
            </a:r>
          </a:p>
          <a:p>
            <a:pPr indent="-108000">
              <a:buClr>
                <a:schemeClr val="bg1"/>
              </a:buClr>
              <a:buFont typeface="Arial" pitchFamily="34" charset="0"/>
              <a:buChar char="•"/>
              <a:tabLst>
                <a:tab pos="180000" algn="l"/>
              </a:tabLs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Dualisme et profitabilité</a:t>
            </a:r>
          </a:p>
          <a:p>
            <a:pPr indent="-108000">
              <a:buClr>
                <a:schemeClr val="bg1"/>
              </a:buClr>
              <a:buFont typeface="Arial" pitchFamily="34" charset="0"/>
              <a:buChar char="•"/>
              <a:tabLst>
                <a:tab pos="180000" algn="l"/>
              </a:tabLst>
            </a:pPr>
            <a:r>
              <a:rPr lang="fr-F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Sorties de capitaux</a:t>
            </a:r>
          </a:p>
          <a:p>
            <a:pPr marL="180000" lvl="1" indent="-108000">
              <a:buClr>
                <a:schemeClr val="bg1"/>
              </a:buClr>
              <a:buFont typeface="Arial Narrow" pitchFamily="34" charset="0"/>
              <a:buChar char="–"/>
              <a:tabLst>
                <a:tab pos="180000" algn="l"/>
              </a:tabLst>
            </a:pP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Fuites (profits) et round-</a:t>
            </a:r>
            <a:r>
              <a:rPr lang="fr-FR" sz="1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tripping</a:t>
            </a:r>
            <a:endParaRPr lang="fr-FR" sz="1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180000" lvl="1" indent="-108000">
              <a:buClr>
                <a:schemeClr val="bg1"/>
              </a:buClr>
              <a:buFont typeface="Arial Narrow" pitchFamily="34" charset="0"/>
              <a:buChar char="–"/>
              <a:tabLst>
                <a:tab pos="180000" algn="l"/>
              </a:tabLst>
            </a:pP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Consolidation (IDE chinois en Afrique)</a:t>
            </a:r>
          </a:p>
          <a:p>
            <a:pPr marL="180000" lvl="1" indent="-108000">
              <a:buClr>
                <a:schemeClr val="bg1"/>
              </a:buClr>
              <a:buFont typeface="Arial Narrow" pitchFamily="34" charset="0"/>
              <a:buChar char="–"/>
              <a:tabLst>
                <a:tab pos="180000" algn="l"/>
              </a:tabLst>
            </a:pP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R&amp;D à l’étranger</a:t>
            </a:r>
          </a:p>
          <a:p>
            <a:pPr lvl="1" indent="-108000">
              <a:buClr>
                <a:schemeClr val="bg1"/>
              </a:buClr>
              <a:buFont typeface="Arial" pitchFamily="34" charset="0"/>
              <a:buChar char="•"/>
              <a:tabLst>
                <a:tab pos="180000" algn="l"/>
              </a:tabLst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146611" y="2096247"/>
          <a:ext cx="5400000" cy="248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/>
                <a:gridCol w="900000"/>
                <a:gridCol w="900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Arial Narrow" pitchFamily="34" charset="0"/>
                        </a:rPr>
                        <a:t>capitaux chinois</a:t>
                      </a:r>
                      <a:endParaRPr lang="fr-FR" sz="1600" b="0" dirty="0">
                        <a:latin typeface="Arial Narrow" pitchFamily="34" charset="0"/>
                      </a:endParaRPr>
                    </a:p>
                  </a:txBody>
                  <a:tcPr marL="0" marR="0"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 smtClean="0">
                          <a:latin typeface="Arial Narrow" pitchFamily="34" charset="0"/>
                        </a:rPr>
                        <a:t>capitaux</a:t>
                      </a:r>
                      <a:br>
                        <a:rPr lang="fr-FR" sz="1600" b="0" dirty="0" smtClean="0">
                          <a:latin typeface="Arial Narrow" pitchFamily="34" charset="0"/>
                        </a:rPr>
                      </a:br>
                      <a:r>
                        <a:rPr lang="fr-FR" sz="1600" b="0" dirty="0" smtClean="0">
                          <a:latin typeface="Arial Narrow" pitchFamily="34" charset="0"/>
                        </a:rPr>
                        <a:t>étrangers</a:t>
                      </a:r>
                      <a:endParaRPr lang="fr-FR" sz="1600" b="0" dirty="0">
                        <a:latin typeface="Arial Narrow" pitchFamily="34" charset="0"/>
                      </a:endParaRPr>
                    </a:p>
                  </a:txBody>
                  <a:tcPr marL="0" marR="0" marT="72000" marB="7200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Origine des </a:t>
                      </a:r>
                      <a:r>
                        <a:rPr lang="fr-FR" sz="1600" smtClean="0">
                          <a:latin typeface="Arial Narrow" pitchFamily="34" charset="0"/>
                        </a:rPr>
                        <a:t>capitaux </a:t>
                      </a:r>
                      <a:r>
                        <a:rPr lang="fr-FR" sz="1600" baseline="0" smtClean="0">
                          <a:latin typeface="Arial Narrow" pitchFamily="34" charset="0"/>
                        </a:rPr>
                        <a:t>dans </a:t>
                      </a:r>
                      <a:r>
                        <a:rPr lang="fr-FR" sz="1600" baseline="0" dirty="0" smtClean="0">
                          <a:latin typeface="Arial Narrow" pitchFamily="34" charset="0"/>
                        </a:rPr>
                        <a:t>le capital fixe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Arial Narrow" pitchFamily="34" charset="0"/>
                        </a:rPr>
                        <a:t>95%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Arial Narrow" pitchFamily="34" charset="0"/>
                        </a:rPr>
                        <a:t>5%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Production industrielle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Arial Narrow" pitchFamily="34" charset="0"/>
                        </a:rPr>
                        <a:t>70%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Arial Narrow" pitchFamily="34" charset="0"/>
                        </a:rPr>
                        <a:t>30%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Exportations chinoises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Arial Narrow" pitchFamily="34" charset="0"/>
                        </a:rPr>
                        <a:t>40%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Arial Narrow" pitchFamily="34" charset="0"/>
                        </a:rPr>
                        <a:t>60%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Main-d’œuvre urbaine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Arial Narrow" pitchFamily="34" charset="0"/>
                        </a:rPr>
                        <a:t>85-80%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Arial Narrow" pitchFamily="34" charset="0"/>
                        </a:rPr>
                        <a:t>15-20%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 Narrow" pitchFamily="34" charset="0"/>
                        </a:rPr>
                        <a:t>Taxes industrielles</a:t>
                      </a:r>
                      <a:r>
                        <a:rPr lang="fr-FR" sz="1600" baseline="0" dirty="0" smtClean="0">
                          <a:latin typeface="Arial Narrow" pitchFamily="34" charset="0"/>
                        </a:rPr>
                        <a:t> et commerciales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Arial Narrow" pitchFamily="34" charset="0"/>
                        </a:rPr>
                        <a:t>80%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>
                          <a:latin typeface="Arial Narrow" pitchFamily="34" charset="0"/>
                        </a:rPr>
                        <a:t>20%</a:t>
                      </a:r>
                      <a:endParaRPr lang="fr-FR" sz="1600" dirty="0">
                        <a:latin typeface="Arial Narrow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fr-FR" dirty="0" smtClean="0"/>
              <a:t>Luxembourg, 3-5 juin 2009</a:t>
            </a:r>
            <a:endParaRPr lang="fr-FR" dirty="0"/>
          </a:p>
        </p:txBody>
      </p:sp>
      <p:sp>
        <p:nvSpPr>
          <p:cNvPr id="8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© Thierry Pairault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>
            <a:grpSpLocks/>
          </p:cNvGrpSpPr>
          <p:nvPr/>
        </p:nvGrpSpPr>
        <p:grpSpPr>
          <a:xfrm>
            <a:off x="3005382" y="518037"/>
            <a:ext cx="5796000" cy="6120000"/>
            <a:chOff x="4125972" y="2319943"/>
            <a:chExt cx="3584058" cy="2444142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4125972" y="2319943"/>
            <a:ext cx="3584058" cy="2444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6950450" y="2511424"/>
              <a:ext cx="415639" cy="135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 bIns="46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>
                  <a:latin typeface="Arial Narrow" pitchFamily="34" charset="0"/>
                  <a:ea typeface="SimHei" pitchFamily="2" charset="-122"/>
                </a:rPr>
                <a:t>Monde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6844850" y="2906125"/>
              <a:ext cx="530316" cy="2335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>
                  <a:latin typeface="Arial Narrow" pitchFamily="34" charset="0"/>
                  <a:ea typeface="SimHei" pitchFamily="2" charset="-122"/>
                </a:rPr>
                <a:t>Pays </a:t>
              </a:r>
              <a:r>
                <a:rPr lang="fr-FR" sz="1600" dirty="0" smtClean="0">
                  <a:latin typeface="Arial Narrow" pitchFamily="34" charset="0"/>
                  <a:ea typeface="SimHei" pitchFamily="2" charset="-122"/>
                </a:rPr>
                <a:t/>
              </a:r>
              <a:br>
                <a:rPr lang="fr-FR" sz="1600" dirty="0" smtClean="0">
                  <a:latin typeface="Arial Narrow" pitchFamily="34" charset="0"/>
                  <a:ea typeface="SimHei" pitchFamily="2" charset="-122"/>
                </a:rPr>
              </a:br>
              <a:r>
                <a:rPr lang="fr-FR" sz="1600" dirty="0" smtClean="0">
                  <a:latin typeface="Arial Narrow" pitchFamily="34" charset="0"/>
                  <a:ea typeface="SimHei" pitchFamily="2" charset="-122"/>
                </a:rPr>
                <a:t>développés</a:t>
              </a:r>
              <a:endParaRPr lang="fr-FR" sz="1600" dirty="0">
                <a:latin typeface="Arial Narrow" pitchFamily="34" charset="0"/>
                <a:ea typeface="SimHei" pitchFamily="2" charset="-122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781749" y="3582333"/>
              <a:ext cx="384801" cy="1352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fr-FR" sz="1600" dirty="0">
                  <a:latin typeface="Arial Narrow" pitchFamily="34" charset="0"/>
                  <a:ea typeface="SimHei" pitchFamily="2" charset="-122"/>
                </a:rPr>
                <a:t>Chine</a:t>
              </a:r>
              <a:endParaRPr lang="fr-FR" sz="800" dirty="0">
                <a:latin typeface="Arial Narrow" pitchFamily="34" charset="0"/>
                <a:ea typeface="SimHei" pitchFamily="2" charset="-122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012335" y="3279120"/>
              <a:ext cx="601441" cy="135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1600" dirty="0" smtClean="0">
                  <a:latin typeface="Arial Narrow" pitchFamily="34" charset="0"/>
                  <a:ea typeface="SimHei" pitchFamily="2" charset="-122"/>
                </a:rPr>
                <a:t>États-Unis</a:t>
              </a:r>
              <a:endParaRPr lang="fr-FR" sz="1600" dirty="0">
                <a:latin typeface="Arial Narrow" pitchFamily="34" charset="0"/>
                <a:ea typeface="SimHei" pitchFamily="2" charset="-122"/>
              </a:endParaRPr>
            </a:p>
          </p:txBody>
        </p:sp>
        <p:graphicFrame>
          <p:nvGraphicFramePr>
            <p:cNvPr id="13" name="Object 14"/>
            <p:cNvGraphicFramePr>
              <a:graphicFrameLocks noChangeAspect="1"/>
            </p:cNvGraphicFramePr>
            <p:nvPr/>
          </p:nvGraphicFramePr>
          <p:xfrm>
            <a:off x="4689083" y="2648546"/>
            <a:ext cx="1418000" cy="86915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4" name="Connecteur droit avec flèche 13"/>
            <p:cNvCxnSpPr>
              <a:stCxn id="10" idx="2"/>
            </p:cNvCxnSpPr>
            <p:nvPr/>
          </p:nvCxnSpPr>
          <p:spPr>
            <a:xfrm rot="16200000" flipH="1">
              <a:off x="6779240" y="3470435"/>
              <a:ext cx="782460" cy="1209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9" idx="2"/>
            </p:cNvCxnSpPr>
            <p:nvPr/>
          </p:nvCxnSpPr>
          <p:spPr>
            <a:xfrm rot="16200000" flipH="1">
              <a:off x="7122555" y="2682783"/>
              <a:ext cx="370116" cy="29868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12" idx="2"/>
            </p:cNvCxnSpPr>
            <p:nvPr/>
          </p:nvCxnSpPr>
          <p:spPr>
            <a:xfrm rot="16200000" flipH="1">
              <a:off x="6288241" y="3439142"/>
              <a:ext cx="955406" cy="9057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11" idx="2"/>
            </p:cNvCxnSpPr>
            <p:nvPr/>
          </p:nvCxnSpPr>
          <p:spPr>
            <a:xfrm rot="16200000" flipH="1">
              <a:off x="6281972" y="3409719"/>
              <a:ext cx="733404" cy="13490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11" idx="0"/>
            </p:cNvCxnSpPr>
            <p:nvPr/>
          </p:nvCxnSpPr>
          <p:spPr>
            <a:xfrm rot="16200000" flipV="1">
              <a:off x="5777884" y="3386067"/>
              <a:ext cx="244840" cy="1476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Flux d’IDE sortants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1978-2007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819829"/>
            <a:ext cx="2362200" cy="4491324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___________________</a:t>
            </a:r>
          </a:p>
          <a:p>
            <a:pPr algn="ctr">
              <a:lnSpc>
                <a:spcPct val="80000"/>
              </a:lnSpc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Fournisseurs (2007)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dév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: 84,7%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Pays en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dév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: 15,3%</a:t>
            </a:r>
          </a:p>
          <a:p>
            <a:pPr defTabSz="180000">
              <a:lnSpc>
                <a:spcPct val="80000"/>
              </a:lnSpc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dont Chine : 1,1%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États-Unis : 15,7%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Royaume uni :  13,3%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  : 11,3%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Allemagne : 8,3%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Italie : 4,6%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300"/>
              </a:spcAft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Canada : 2,7%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fr-FR" dirty="0" smtClean="0"/>
              <a:t>Luxembourg, 3-5 juin 2009</a:t>
            </a:r>
            <a:endParaRPr lang="fr-FR" dirty="0"/>
          </a:p>
        </p:txBody>
      </p:sp>
      <p:sp>
        <p:nvSpPr>
          <p:cNvPr id="6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© Thierry Pairault 2009</a:t>
            </a:r>
            <a:endParaRPr lang="en-US" dirty="0"/>
          </a:p>
        </p:txBody>
      </p:sp>
      <p:grpSp>
        <p:nvGrpSpPr>
          <p:cNvPr id="26" name="Groupe 25"/>
          <p:cNvGrpSpPr/>
          <p:nvPr/>
        </p:nvGrpSpPr>
        <p:grpSpPr>
          <a:xfrm>
            <a:off x="307804" y="4775200"/>
            <a:ext cx="2384715" cy="1570731"/>
            <a:chOff x="501479" y="4727575"/>
            <a:chExt cx="2384715" cy="1570731"/>
          </a:xfrm>
        </p:grpSpPr>
        <p:pic>
          <p:nvPicPr>
            <p:cNvPr id="20" name="Image 19" descr="Chine Gentelle petite grise revue.bmp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5668" b="9289"/>
            <a:stretch>
              <a:fillRect/>
            </a:stretch>
          </p:blipFill>
          <p:spPr>
            <a:xfrm>
              <a:off x="501479" y="4984750"/>
              <a:ext cx="1603486" cy="131355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21" name="Flèche vers le bas 20"/>
            <p:cNvSpPr/>
            <p:nvPr/>
          </p:nvSpPr>
          <p:spPr>
            <a:xfrm rot="2814812">
              <a:off x="1713427" y="4937079"/>
              <a:ext cx="711200" cy="468000"/>
            </a:xfrm>
            <a:prstGeom prst="downArrow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2085975" y="4727575"/>
              <a:ext cx="8002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84 milliards </a:t>
              </a:r>
              <a:br>
                <a:rPr lang="fr-FR" sz="1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</a:br>
              <a:r>
                <a:rPr lang="fr-FR" sz="1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de dollars</a:t>
              </a:r>
              <a:endParaRPr lang="fr-FR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24" name="Flèche vers le bas 23"/>
            <p:cNvSpPr/>
            <p:nvPr/>
          </p:nvSpPr>
          <p:spPr>
            <a:xfrm rot="16847529">
              <a:off x="1850635" y="5594532"/>
              <a:ext cx="154800" cy="468000"/>
            </a:xfrm>
            <a:prstGeom prst="downArrow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070100" y="5667375"/>
              <a:ext cx="80021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22 milliards </a:t>
              </a:r>
              <a:br>
                <a:rPr lang="fr-FR" sz="1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</a:br>
              <a:r>
                <a:rPr lang="fr-FR" sz="11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</a:rPr>
                <a:t>de dollars</a:t>
              </a:r>
              <a:endParaRPr lang="fr-FR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2861929" y="1257206"/>
          <a:ext cx="6120000" cy="48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399"/>
            <a:ext cx="2362200" cy="1497107"/>
          </a:xfrm>
        </p:spPr>
        <p:txBody>
          <a:bodyPr/>
          <a:lstStyle/>
          <a:p>
            <a:pPr algn="ctr"/>
            <a:r>
              <a:rPr lang="fr-F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Stocks d’IDE chinois et paradis fiscaux</a:t>
            </a:r>
            <a:br>
              <a:rPr lang="fr-F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(2007)</a:t>
            </a:r>
            <a:endParaRPr lang="fr-FR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2537012"/>
            <a:ext cx="2362200" cy="3589151"/>
          </a:xfrm>
        </p:spPr>
        <p:txBody>
          <a:bodyPr/>
          <a:lstStyle/>
          <a:p>
            <a:pPr algn="ctr"/>
            <a:r>
              <a:rPr lang="fr-FR" dirty="0" smtClean="0"/>
              <a:t>_________________</a:t>
            </a:r>
          </a:p>
          <a:p>
            <a:r>
              <a:rPr lang="fr-FR" dirty="0" smtClean="0"/>
              <a:t>À destination de paradis fiscaux en 2007 :</a:t>
            </a:r>
          </a:p>
          <a:p>
            <a:r>
              <a:rPr lang="fr-FR" dirty="0" smtClean="0"/>
              <a:t>• 70,4% des flux</a:t>
            </a:r>
          </a:p>
          <a:p>
            <a:r>
              <a:rPr lang="fr-FR" dirty="0" smtClean="0"/>
              <a:t>• 80,4% des stocks</a:t>
            </a:r>
            <a:endParaRPr lang="fr-FR" dirty="0"/>
          </a:p>
        </p:txBody>
      </p:sp>
      <p:sp>
        <p:nvSpPr>
          <p:cNvPr id="5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fr-FR" dirty="0" smtClean="0">
                <a:latin typeface="Arial Narrow" pitchFamily="34" charset="0"/>
              </a:rPr>
              <a:t>Luxembourg, 3-5 juin 2009</a:t>
            </a:r>
            <a:endParaRPr lang="fr-FR" dirty="0">
              <a:latin typeface="Arial Narrow" pitchFamily="34" charset="0"/>
            </a:endParaRPr>
          </a:p>
        </p:txBody>
      </p:sp>
      <p:sp>
        <p:nvSpPr>
          <p:cNvPr id="6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>
                <a:latin typeface="Arial Narrow" pitchFamily="34" charset="0"/>
              </a:rPr>
              <a:t>© Thierry Pairault 2009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8" name="Arc plein 7"/>
          <p:cNvSpPr/>
          <p:nvPr/>
        </p:nvSpPr>
        <p:spPr>
          <a:xfrm rot="19488563">
            <a:off x="2737087" y="1470329"/>
            <a:ext cx="3112042" cy="774000"/>
          </a:xfrm>
          <a:prstGeom prst="blockArc">
            <a:avLst>
              <a:gd name="adj1" fmla="val 10999168"/>
              <a:gd name="adj2" fmla="val 21402771"/>
              <a:gd name="adj3" fmla="val 0"/>
            </a:avLst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fr-FR" sz="1500" dirty="0" smtClean="0">
                <a:solidFill>
                  <a:schemeClr val="tx1"/>
                </a:solidFill>
                <a:latin typeface="Arial Narrow" pitchFamily="34" charset="0"/>
              </a:rPr>
              <a:t>Paradis fiscaux</a:t>
            </a:r>
            <a:endParaRPr lang="fr-FR" sz="15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3753" y="896469"/>
            <a:ext cx="2362200" cy="1165413"/>
          </a:xfrm>
        </p:spPr>
        <p:txBody>
          <a:bodyPr/>
          <a:lstStyle/>
          <a:p>
            <a:pPr algn="ctr"/>
            <a:r>
              <a:rPr lang="fr-F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Chine en Afrique</a:t>
            </a:r>
            <a:br>
              <a:rPr lang="fr-F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2007</a:t>
            </a:r>
            <a:endParaRPr lang="fr-FR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2357718"/>
            <a:ext cx="2362200" cy="3768445"/>
          </a:xfrm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5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fr-FR" dirty="0" smtClean="0">
                <a:latin typeface="Arial Narrow" pitchFamily="34" charset="0"/>
              </a:rPr>
              <a:t>Luxembourg, 3-5 juin 2009</a:t>
            </a:r>
            <a:endParaRPr lang="fr-FR" dirty="0">
              <a:latin typeface="Arial Narrow" pitchFamily="34" charset="0"/>
            </a:endParaRPr>
          </a:p>
        </p:txBody>
      </p:sp>
      <p:sp>
        <p:nvSpPr>
          <p:cNvPr id="6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>
                <a:latin typeface="Arial Narrow" pitchFamily="34" charset="0"/>
              </a:rPr>
              <a:t>© Thierry Pairault 2009</a:t>
            </a:r>
            <a:endParaRPr lang="en-US" dirty="0">
              <a:latin typeface="Arial Narrow" pitchFamily="34" charset="0"/>
            </a:endParaRPr>
          </a:p>
        </p:txBody>
      </p:sp>
      <p:graphicFrame>
        <p:nvGraphicFramePr>
          <p:cNvPr id="9" name="Graphique 8"/>
          <p:cNvGraphicFramePr>
            <a:graphicFrameLocks noChangeAspect="1"/>
          </p:cNvGraphicFramePr>
          <p:nvPr/>
        </p:nvGraphicFramePr>
        <p:xfrm>
          <a:off x="2976282" y="1201271"/>
          <a:ext cx="574065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744</TotalTime>
  <Words>516</Words>
  <Application>Microsoft Office PowerPoint</Application>
  <PresentationFormat>Affichage à l'écran (4:3)</PresentationFormat>
  <Paragraphs>139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Civic</vt:lpstr>
      <vt:lpstr>La Chine entre investissement entrant et investissement sortant</vt:lpstr>
      <vt:lpstr>Flux d’IDE en Chine  (1978-2007)</vt:lpstr>
      <vt:lpstr>Flux et stocks d’IDE par tête comparés (2007)</vt:lpstr>
      <vt:lpstr>Répartition sectorielle des IDE (stocks 2004)</vt:lpstr>
      <vt:lpstr>Consommation, développement et IDE</vt:lpstr>
      <vt:lpstr>Rôle de l’IDE en Chine ___________</vt:lpstr>
      <vt:lpstr>Flux d’IDE sortants 1978-2007</vt:lpstr>
      <vt:lpstr>Stocks d’IDE chinois et paradis fiscaux (2007)</vt:lpstr>
      <vt:lpstr>La Chine en Afrique  en 2007</vt:lpstr>
      <vt:lpstr>Bref…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Chine entre investissement entrant et investissement sortant</dc:title>
  <dc:creator>Thierry Pairault</dc:creator>
  <cp:lastModifiedBy>Thierry Pairault</cp:lastModifiedBy>
  <cp:revision>74</cp:revision>
  <dcterms:created xsi:type="dcterms:W3CDTF">2009-05-31T06:41:03Z</dcterms:created>
  <dcterms:modified xsi:type="dcterms:W3CDTF">2009-06-07T09:35:09Z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